
<file path=[Content_Types].xml><?xml version="1.0" encoding="utf-8"?>
<Types xmlns="http://schemas.openxmlformats.org/package/2006/content-types">
  <Default Extension="xml" ContentType="application/xml"/>
  <Default Extension="tiff" ContentType="image/tif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ppt/notesSlides/notesSlide18.xml" ContentType="application/vnd.openxmlformats-officedocument.presentationml.notesSlide+xml"/>
  <Override PartName="/ppt/tags/tag17.xml" ContentType="application/vnd.openxmlformats-officedocument.presentationml.tags+xml"/>
  <Override PartName="/ppt/notesSlides/notesSlide19.xml" ContentType="application/vnd.openxmlformats-officedocument.presentationml.notesSlide+xml"/>
  <Override PartName="/ppt/tags/tag18.xml" ContentType="application/vnd.openxmlformats-officedocument.presentationml.tags+xml"/>
  <Override PartName="/ppt/notesSlides/notesSlide20.xml" ContentType="application/vnd.openxmlformats-officedocument.presentationml.notesSlide+xml"/>
  <Override PartName="/ppt/tags/tag19.xml" ContentType="application/vnd.openxmlformats-officedocument.presentationml.tags+xml"/>
  <Override PartName="/ppt/notesSlides/notesSlide21.xml" ContentType="application/vnd.openxmlformats-officedocument.presentationml.notesSlide+xml"/>
  <Override PartName="/ppt/tags/tag20.xml" ContentType="application/vnd.openxmlformats-officedocument.presentationml.tags+xml"/>
  <Override PartName="/ppt/notesSlides/notesSlide22.xml" ContentType="application/vnd.openxmlformats-officedocument.presentationml.notesSlide+xml"/>
  <Override PartName="/ppt/tags/tag21.xml" ContentType="application/vnd.openxmlformats-officedocument.presentationml.tags+xml"/>
  <Override PartName="/ppt/notesSlides/notesSlide23.xml" ContentType="application/vnd.openxmlformats-officedocument.presentationml.notesSlide+xml"/>
  <Override PartName="/ppt/tags/tag22.xml" ContentType="application/vnd.openxmlformats-officedocument.presentationml.tags+xml"/>
  <Override PartName="/ppt/notesSlides/notesSlide24.xml" ContentType="application/vnd.openxmlformats-officedocument.presentationml.notesSlide+xml"/>
  <Override PartName="/ppt/tags/tag23.xml" ContentType="application/vnd.openxmlformats-officedocument.presentationml.tags+xml"/>
  <Override PartName="/ppt/notesSlides/notesSlide25.xml" ContentType="application/vnd.openxmlformats-officedocument.presentationml.notesSlide+xml"/>
  <Override PartName="/ppt/tags/tag24.xml" ContentType="application/vnd.openxmlformats-officedocument.presentationml.tags+xml"/>
  <Override PartName="/ppt/notesSlides/notesSlide26.xml" ContentType="application/vnd.openxmlformats-officedocument.presentationml.notesSlide+xml"/>
  <Override PartName="/ppt/tags/tag25.xml" ContentType="application/vnd.openxmlformats-officedocument.presentationml.tags+xml"/>
  <Override PartName="/ppt/notesSlides/notesSlide27.xml" ContentType="application/vnd.openxmlformats-officedocument.presentationml.notesSlide+xml"/>
  <Override PartName="/ppt/tags/tag26.xml" ContentType="application/vnd.openxmlformats-officedocument.presentationml.tags+xml"/>
  <Override PartName="/ppt/notesSlides/notesSlide28.xml" ContentType="application/vnd.openxmlformats-officedocument.presentationml.notesSlide+xml"/>
  <Override PartName="/ppt/tags/tag27.xml" ContentType="application/vnd.openxmlformats-officedocument.presentationml.tags+xml"/>
  <Override PartName="/ppt/notesSlides/notesSlide29.xml" ContentType="application/vnd.openxmlformats-officedocument.presentationml.notesSlide+xml"/>
  <Override PartName="/ppt/tags/tag28.xml" ContentType="application/vnd.openxmlformats-officedocument.presentationml.tags+xml"/>
  <Override PartName="/ppt/notesSlides/notesSlide30.xml" ContentType="application/vnd.openxmlformats-officedocument.presentationml.notesSlide+xml"/>
  <Override PartName="/ppt/tags/tag29.xml" ContentType="application/vnd.openxmlformats-officedocument.presentationml.tags+xml"/>
  <Override PartName="/ppt/notesSlides/notesSlide31.xml" ContentType="application/vnd.openxmlformats-officedocument.presentationml.notesSlide+xml"/>
  <Override PartName="/ppt/tags/tag30.xml" ContentType="application/vnd.openxmlformats-officedocument.presentationml.tags+xml"/>
  <Override PartName="/ppt/notesSlides/notesSlide32.xml" ContentType="application/vnd.openxmlformats-officedocument.presentationml.notesSlide+xml"/>
  <Override PartName="/ppt/tags/tag31.xml" ContentType="application/vnd.openxmlformats-officedocument.presentationml.tags+xml"/>
  <Override PartName="/ppt/notesSlides/notesSlide33.xml" ContentType="application/vnd.openxmlformats-officedocument.presentationml.notesSlide+xml"/>
  <Override PartName="/ppt/tags/tag32.xml" ContentType="application/vnd.openxmlformats-officedocument.presentationml.tags+xml"/>
  <Override PartName="/ppt/notesSlides/notesSlide34.xml" ContentType="application/vnd.openxmlformats-officedocument.presentationml.notesSlide+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672" r:id="rId1"/>
    <p:sldMasterId id="2147483684" r:id="rId2"/>
  </p:sldMasterIdLst>
  <p:notesMasterIdLst>
    <p:notesMasterId r:id="rId37"/>
  </p:notesMasterIdLst>
  <p:handoutMasterIdLst>
    <p:handoutMasterId r:id="rId38"/>
  </p:handoutMasterIdLst>
  <p:sldIdLst>
    <p:sldId id="1774" r:id="rId3"/>
    <p:sldId id="1775" r:id="rId4"/>
    <p:sldId id="1776" r:id="rId5"/>
    <p:sldId id="1777" r:id="rId6"/>
    <p:sldId id="1778" r:id="rId7"/>
    <p:sldId id="1779" r:id="rId8"/>
    <p:sldId id="1780" r:id="rId9"/>
    <p:sldId id="1781" r:id="rId10"/>
    <p:sldId id="1782" r:id="rId11"/>
    <p:sldId id="1783" r:id="rId12"/>
    <p:sldId id="1784" r:id="rId13"/>
    <p:sldId id="1785" r:id="rId14"/>
    <p:sldId id="1786" r:id="rId15"/>
    <p:sldId id="1787" r:id="rId16"/>
    <p:sldId id="1788" r:id="rId17"/>
    <p:sldId id="1789" r:id="rId18"/>
    <p:sldId id="1790" r:id="rId19"/>
    <p:sldId id="1791" r:id="rId20"/>
    <p:sldId id="1792" r:id="rId21"/>
    <p:sldId id="1797" r:id="rId22"/>
    <p:sldId id="1798" r:id="rId23"/>
    <p:sldId id="1799" r:id="rId24"/>
    <p:sldId id="1800" r:id="rId25"/>
    <p:sldId id="1801" r:id="rId26"/>
    <p:sldId id="1802" r:id="rId27"/>
    <p:sldId id="1803" r:id="rId28"/>
    <p:sldId id="1793" r:id="rId29"/>
    <p:sldId id="1794" r:id="rId30"/>
    <p:sldId id="1795" r:id="rId31"/>
    <p:sldId id="1796" r:id="rId32"/>
    <p:sldId id="1806" r:id="rId33"/>
    <p:sldId id="1805" r:id="rId34"/>
    <p:sldId id="1807" r:id="rId35"/>
    <p:sldId id="1804" r:id="rId36"/>
  </p:sldIdLst>
  <p:sldSz cx="6858000" cy="9144000" type="letter"/>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15:clr>
            <a:srgbClr val="A4A3A4"/>
          </p15:clr>
        </p15:guide>
        <p15:guide id="4" pos="4319">
          <p15:clr>
            <a:srgbClr val="A4A3A4"/>
          </p15:clr>
        </p15:guide>
        <p15:guide id="5">
          <p15:clr>
            <a:srgbClr val="A4A3A4"/>
          </p15:clr>
        </p15:guide>
        <p15:guide id="7" pos="3830">
          <p15:clr>
            <a:srgbClr val="A4A3A4"/>
          </p15:clr>
        </p15:guide>
        <p15:guide id="8" orient="horz" pos="3632" userDrawn="1">
          <p15:clr>
            <a:srgbClr val="A4A3A4"/>
          </p15:clr>
        </p15:guide>
        <p15:guide id="9" orient="horz" pos="74">
          <p15:clr>
            <a:srgbClr val="A4A3A4"/>
          </p15:clr>
        </p15:guide>
        <p15:guide id="10" pos="720" userDrawn="1">
          <p15:clr>
            <a:srgbClr val="A4A3A4"/>
          </p15:clr>
        </p15:guide>
        <p15:guide id="11" pos="1052">
          <p15:clr>
            <a:srgbClr val="A4A3A4"/>
          </p15:clr>
        </p15:guide>
        <p15:guide id="12" pos="1488" userDrawn="1">
          <p15:clr>
            <a:srgbClr val="A4A3A4"/>
          </p15:clr>
        </p15:guide>
        <p15:guide id="13" orient="horz" pos="2188">
          <p15:clr>
            <a:srgbClr val="A4A3A4"/>
          </p15:clr>
        </p15:guide>
        <p15:guide id="14" orient="horz" pos="258">
          <p15:clr>
            <a:srgbClr val="A4A3A4"/>
          </p15:clr>
        </p15:guide>
        <p15:guide id="15" pos="2105" userDrawn="1">
          <p15:clr>
            <a:srgbClr val="A4A3A4"/>
          </p15:clr>
        </p15:guide>
        <p15:guide id="16" pos="3205">
          <p15:clr>
            <a:srgbClr val="A4A3A4"/>
          </p15:clr>
        </p15:guide>
        <p15:guide id="17" pos="3768">
          <p15:clr>
            <a:srgbClr val="A4A3A4"/>
          </p15:clr>
        </p15:guide>
        <p15:guide id="18" pos="1796">
          <p15:clr>
            <a:srgbClr val="A4A3A4"/>
          </p15:clr>
        </p15:guide>
        <p15:guide id="19" pos="4">
          <p15:clr>
            <a:srgbClr val="A4A3A4"/>
          </p15:clr>
        </p15:guide>
        <p15:guide id="20" pos="4147">
          <p15:clr>
            <a:srgbClr val="A4A3A4"/>
          </p15:clr>
        </p15:guide>
        <p15:guide id="21" orient="horz" pos="5227" userDrawn="1">
          <p15:clr>
            <a:srgbClr val="A4A3A4"/>
          </p15:clr>
        </p15:guide>
        <p15:guide id="22" pos="21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or" initials="A" lastIdx="32" clrIdx="13"/>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432FF"/>
    <a:srgbClr val="E1E1E1"/>
    <a:srgbClr val="E5E5E5"/>
    <a:srgbClr val="E6E6E6"/>
    <a:srgbClr val="005493"/>
    <a:srgbClr val="19375B"/>
    <a:srgbClr val="E2E0E1"/>
    <a:srgbClr val="7F7F7F"/>
    <a:srgbClr val="7F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19" autoAdjust="0"/>
    <p:restoredTop sz="90110" autoAdjust="0"/>
  </p:normalViewPr>
  <p:slideViewPr>
    <p:cSldViewPr snapToGrid="0" snapToObjects="1" showGuides="1">
      <p:cViewPr>
        <p:scale>
          <a:sx n="90" d="100"/>
          <a:sy n="90" d="100"/>
        </p:scale>
        <p:origin x="880" y="256"/>
      </p:cViewPr>
      <p:guideLst>
        <p:guide orient="horz"/>
        <p:guide pos="4319"/>
        <p:guide/>
        <p:guide pos="3830"/>
        <p:guide orient="horz" pos="3632"/>
        <p:guide orient="horz" pos="74"/>
        <p:guide pos="720"/>
        <p:guide pos="1052"/>
        <p:guide pos="1488"/>
        <p:guide orient="horz" pos="2188"/>
        <p:guide orient="horz" pos="258"/>
        <p:guide pos="2105"/>
        <p:guide pos="3205"/>
        <p:guide pos="3768"/>
        <p:guide pos="1796"/>
        <p:guide pos="4"/>
        <p:guide pos="4147"/>
        <p:guide orient="horz" pos="5227"/>
        <p:guide pos="2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7" d="100"/>
        <a:sy n="167" d="100"/>
      </p:scale>
      <p:origin x="0" y="10576"/>
    </p:cViewPr>
  </p:sorterViewPr>
  <p:notesViewPr>
    <p:cSldViewPr snapToGrid="0" snapToObjects="1">
      <p:cViewPr varScale="1">
        <p:scale>
          <a:sx n="157" d="100"/>
          <a:sy n="157" d="100"/>
        </p:scale>
        <p:origin x="2336" y="184"/>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commentAuthors" Target="commentAuthors.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8590E12-CC51-454C-B28E-A34302BFD032}" type="datetimeFigureOut">
              <a:rPr lang="en-US" smtClean="0"/>
              <a:pPr/>
              <a:t>6/18/18</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2D9C9AB-0BF3-8642-AB2D-EFA860A96468}" type="slidenum">
              <a:rPr lang="en-US" smtClean="0"/>
              <a:pPr/>
              <a:t>‹#›</a:t>
            </a:fld>
            <a:endParaRPr lang="en-US"/>
          </a:p>
        </p:txBody>
      </p:sp>
    </p:spTree>
    <p:extLst>
      <p:ext uri="{BB962C8B-B14F-4D97-AF65-F5344CB8AC3E}">
        <p14:creationId xmlns:p14="http://schemas.microsoft.com/office/powerpoint/2010/main" val="3192957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9F3C93E-6B2C-8540-A8FD-A1D6D20974E3}" type="datetimeFigureOut">
              <a:rPr lang="en-US" smtClean="0"/>
              <a:pPr/>
              <a:t>6/18/18</a:t>
            </a:fld>
            <a:endParaRPr lang="en-US"/>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BE0A293-E71A-CD46-A41A-1EC94128A5EC}" type="slidenum">
              <a:rPr lang="en-US" smtClean="0"/>
              <a:pPr/>
              <a:t>‹#›</a:t>
            </a:fld>
            <a:endParaRPr lang="en-US"/>
          </a:p>
        </p:txBody>
      </p:sp>
    </p:spTree>
    <p:extLst>
      <p:ext uri="{BB962C8B-B14F-4D97-AF65-F5344CB8AC3E}">
        <p14:creationId xmlns:p14="http://schemas.microsoft.com/office/powerpoint/2010/main" val="28456084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notesMaster" Target="../notesMasters/notesMaster1.xml"/><Relationship Id="rId3"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notesMaster" Target="../notesMasters/notesMaster1.xml"/><Relationship Id="rId3"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notesMaster" Target="../notesMasters/notesMaster1.xml"/><Relationship Id="rId3"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notesMaster" Target="../notesMasters/notesMaster1.xml"/><Relationship Id="rId3"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notesMaster" Target="../notesMasters/notesMaster1.xml"/><Relationship Id="rId3"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notesMaster" Target="../notesMasters/notesMaster1.xml"/><Relationship Id="rId3"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notesMaster" Target="../notesMasters/notesMaster1.xml"/><Relationship Id="rId3"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notesMaster" Target="../notesMasters/notesMaster1.xml"/><Relationship Id="rId3"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notesMaster" Target="../notesMasters/notesMaster1.xml"/><Relationship Id="rId3"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notesMaster" Target="../notesMasters/notesMaster1.xml"/><Relationship Id="rId3"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notesMaster" Target="../notesMasters/notesMaster1.xml"/><Relationship Id="rId3"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notesMaster" Target="../notesMasters/notesMaster1.xml"/><Relationship Id="rId3"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notesMaster" Target="../notesMasters/notesMaster1.xml"/><Relationship Id="rId3"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notesMaster" Target="../notesMasters/notesMaster1.xml"/><Relationship Id="rId3"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notesMaster" Target="../notesMasters/notesMaster1.xml"/><Relationship Id="rId3"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notesMaster" Target="../notesMasters/notesMaster1.xml"/><Relationship Id="rId3"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notesMaster" Target="../notesMasters/notesMaster1.xml"/><Relationship Id="rId3"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notesMaster" Target="../notesMasters/notesMaster1.xml"/><Relationship Id="rId3"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tags" Target="../tags/tag26.xml"/><Relationship Id="rId2" Type="http://schemas.openxmlformats.org/officeDocument/2006/relationships/notesMaster" Target="../notesMasters/notesMaster1.xml"/><Relationship Id="rId3"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tags" Target="../tags/tag27.xml"/><Relationship Id="rId2" Type="http://schemas.openxmlformats.org/officeDocument/2006/relationships/notesMaster" Target="../notesMasters/notesMaster1.xml"/><Relationship Id="rId3"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notesMaster" Target="../notesMasters/notesMaster1.xml"/><Relationship Id="rId3"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notesMaster" Target="../notesMasters/notesMaster1.xml"/><Relationship Id="rId3"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tags" Target="../tags/tag29.xml"/><Relationship Id="rId2" Type="http://schemas.openxmlformats.org/officeDocument/2006/relationships/notesMaster" Target="../notesMasters/notesMaster1.xml"/><Relationship Id="rId3"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tags" Target="../tags/tag30.xml"/><Relationship Id="rId2" Type="http://schemas.openxmlformats.org/officeDocument/2006/relationships/notesMaster" Target="../notesMasters/notesMaster1.xml"/><Relationship Id="rId3"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tags" Target="../tags/tag31.xml"/><Relationship Id="rId2" Type="http://schemas.openxmlformats.org/officeDocument/2006/relationships/notesMaster" Target="../notesMasters/notesMaster1.xml"/><Relationship Id="rId3"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tags" Target="../tags/tag32.xml"/><Relationship Id="rId2" Type="http://schemas.openxmlformats.org/officeDocument/2006/relationships/notesMaster" Target="../notesMasters/notesMaster1.xml"/><Relationship Id="rId3"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tags" Target="../tags/tag33.xml"/><Relationship Id="rId2" Type="http://schemas.openxmlformats.org/officeDocument/2006/relationships/notesMaster" Target="../notesMasters/notesMaster1.xml"/><Relationship Id="rId3"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notesMaster" Target="../notesMasters/notesMaster1.xml"/><Relationship Id="rId3"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notesMaster" Target="../notesMasters/notesMaster1.xml"/><Relationship Id="rId3"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notesMaster" Target="../notesMasters/notesMaster1.xml"/><Relationship Id="rId3"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notesMaster" Target="../notesMasters/notesMaster1.xml"/><Relationship Id="rId3"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notesMaster" Target="../notesMasters/notesMaster1.xml"/><Relationship Id="rId3"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notesMaster" Target="../notesMasters/notesMaster1.xml"/><Relationship Id="rId3"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0</a:t>
            </a:fld>
            <a:endParaRPr lang="en-US"/>
          </a:p>
        </p:txBody>
      </p:sp>
    </p:spTree>
    <p:extLst>
      <p:ext uri="{BB962C8B-B14F-4D97-AF65-F5344CB8AC3E}">
        <p14:creationId xmlns:p14="http://schemas.microsoft.com/office/powerpoint/2010/main" val="174351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9</a:t>
            </a:fld>
            <a:endParaRPr lang="en-US"/>
          </a:p>
        </p:txBody>
      </p:sp>
    </p:spTree>
    <p:extLst>
      <p:ext uri="{BB962C8B-B14F-4D97-AF65-F5344CB8AC3E}">
        <p14:creationId xmlns:p14="http://schemas.microsoft.com/office/powerpoint/2010/main" val="1096797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10</a:t>
            </a:fld>
            <a:endParaRPr lang="en-US"/>
          </a:p>
        </p:txBody>
      </p:sp>
    </p:spTree>
    <p:extLst>
      <p:ext uri="{BB962C8B-B14F-4D97-AF65-F5344CB8AC3E}">
        <p14:creationId xmlns:p14="http://schemas.microsoft.com/office/powerpoint/2010/main" val="29312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11</a:t>
            </a:fld>
            <a:endParaRPr lang="en-US"/>
          </a:p>
        </p:txBody>
      </p:sp>
    </p:spTree>
    <p:extLst>
      <p:ext uri="{BB962C8B-B14F-4D97-AF65-F5344CB8AC3E}">
        <p14:creationId xmlns:p14="http://schemas.microsoft.com/office/powerpoint/2010/main" val="260312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12</a:t>
            </a:fld>
            <a:endParaRPr lang="en-US"/>
          </a:p>
        </p:txBody>
      </p:sp>
    </p:spTree>
    <p:extLst>
      <p:ext uri="{BB962C8B-B14F-4D97-AF65-F5344CB8AC3E}">
        <p14:creationId xmlns:p14="http://schemas.microsoft.com/office/powerpoint/2010/main" val="4074925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13</a:t>
            </a:fld>
            <a:endParaRPr lang="en-US"/>
          </a:p>
        </p:txBody>
      </p:sp>
    </p:spTree>
    <p:extLst>
      <p:ext uri="{BB962C8B-B14F-4D97-AF65-F5344CB8AC3E}">
        <p14:creationId xmlns:p14="http://schemas.microsoft.com/office/powerpoint/2010/main" val="1688360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14</a:t>
            </a:fld>
            <a:endParaRPr lang="en-US"/>
          </a:p>
        </p:txBody>
      </p:sp>
    </p:spTree>
    <p:extLst>
      <p:ext uri="{BB962C8B-B14F-4D97-AF65-F5344CB8AC3E}">
        <p14:creationId xmlns:p14="http://schemas.microsoft.com/office/powerpoint/2010/main" val="3565646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15</a:t>
            </a:fld>
            <a:endParaRPr lang="en-US"/>
          </a:p>
        </p:txBody>
      </p:sp>
    </p:spTree>
    <p:extLst>
      <p:ext uri="{BB962C8B-B14F-4D97-AF65-F5344CB8AC3E}">
        <p14:creationId xmlns:p14="http://schemas.microsoft.com/office/powerpoint/2010/main" val="2344237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16</a:t>
            </a:fld>
            <a:endParaRPr lang="en-US"/>
          </a:p>
        </p:txBody>
      </p:sp>
    </p:spTree>
    <p:extLst>
      <p:ext uri="{BB962C8B-B14F-4D97-AF65-F5344CB8AC3E}">
        <p14:creationId xmlns:p14="http://schemas.microsoft.com/office/powerpoint/2010/main" val="30122481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E1504D-AF10-4D16-8036-0B2AA66B18DD}"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2266393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18</a:t>
            </a:fld>
            <a:endParaRPr lang="en-US"/>
          </a:p>
        </p:txBody>
      </p:sp>
    </p:spTree>
    <p:extLst>
      <p:ext uri="{BB962C8B-B14F-4D97-AF65-F5344CB8AC3E}">
        <p14:creationId xmlns:p14="http://schemas.microsoft.com/office/powerpoint/2010/main" val="2996779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a:t>
            </a:fld>
            <a:endParaRPr lang="en-US"/>
          </a:p>
        </p:txBody>
      </p:sp>
    </p:spTree>
    <p:extLst>
      <p:ext uri="{BB962C8B-B14F-4D97-AF65-F5344CB8AC3E}">
        <p14:creationId xmlns:p14="http://schemas.microsoft.com/office/powerpoint/2010/main" val="1740108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19</a:t>
            </a:fld>
            <a:endParaRPr lang="en-US"/>
          </a:p>
        </p:txBody>
      </p:sp>
    </p:spTree>
    <p:extLst>
      <p:ext uri="{BB962C8B-B14F-4D97-AF65-F5344CB8AC3E}">
        <p14:creationId xmlns:p14="http://schemas.microsoft.com/office/powerpoint/2010/main" val="562770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20</a:t>
            </a:fld>
            <a:endParaRPr lang="en-US"/>
          </a:p>
        </p:txBody>
      </p:sp>
    </p:spTree>
    <p:extLst>
      <p:ext uri="{BB962C8B-B14F-4D97-AF65-F5344CB8AC3E}">
        <p14:creationId xmlns:p14="http://schemas.microsoft.com/office/powerpoint/2010/main" val="12569051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21</a:t>
            </a:fld>
            <a:endParaRPr lang="en-US"/>
          </a:p>
        </p:txBody>
      </p:sp>
    </p:spTree>
    <p:extLst>
      <p:ext uri="{BB962C8B-B14F-4D97-AF65-F5344CB8AC3E}">
        <p14:creationId xmlns:p14="http://schemas.microsoft.com/office/powerpoint/2010/main" val="700541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Approval</a:t>
            </a:r>
          </a:p>
          <a:p>
            <a:r>
              <a:rPr lang="en-US" dirty="0"/>
              <a:t>34/3</a:t>
            </a:r>
            <a:endParaRPr lang="en-US" baseline="0" dirty="0"/>
          </a:p>
          <a:p>
            <a:r>
              <a:rPr lang="en-US" baseline="0" dirty="0"/>
              <a:t>100%</a:t>
            </a:r>
          </a:p>
          <a:p>
            <a:endParaRPr lang="en-US" baseline="0" dirty="0"/>
          </a:p>
          <a:p>
            <a:r>
              <a:rPr lang="en-US" baseline="0" dirty="0"/>
              <a:t>Did not vote</a:t>
            </a:r>
          </a:p>
          <a:p>
            <a:r>
              <a:rPr lang="en-US" baseline="0" dirty="0"/>
              <a:t>1</a:t>
            </a:r>
            <a:endParaRPr lang="en-US" dirty="0"/>
          </a:p>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22</a:t>
            </a:fld>
            <a:endParaRPr lang="en-US"/>
          </a:p>
        </p:txBody>
      </p:sp>
    </p:spTree>
    <p:extLst>
      <p:ext uri="{BB962C8B-B14F-4D97-AF65-F5344CB8AC3E}">
        <p14:creationId xmlns:p14="http://schemas.microsoft.com/office/powerpoint/2010/main" val="9100790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23</a:t>
            </a:fld>
            <a:endParaRPr lang="en-US"/>
          </a:p>
        </p:txBody>
      </p:sp>
    </p:spTree>
    <p:extLst>
      <p:ext uri="{BB962C8B-B14F-4D97-AF65-F5344CB8AC3E}">
        <p14:creationId xmlns:p14="http://schemas.microsoft.com/office/powerpoint/2010/main" val="16088151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24</a:t>
            </a:fld>
            <a:endParaRPr lang="en-US"/>
          </a:p>
        </p:txBody>
      </p:sp>
    </p:spTree>
    <p:extLst>
      <p:ext uri="{BB962C8B-B14F-4D97-AF65-F5344CB8AC3E}">
        <p14:creationId xmlns:p14="http://schemas.microsoft.com/office/powerpoint/2010/main" val="12709585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25</a:t>
            </a:fld>
            <a:endParaRPr lang="en-US"/>
          </a:p>
        </p:txBody>
      </p:sp>
    </p:spTree>
    <p:extLst>
      <p:ext uri="{BB962C8B-B14F-4D97-AF65-F5344CB8AC3E}">
        <p14:creationId xmlns:p14="http://schemas.microsoft.com/office/powerpoint/2010/main" val="12654680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26</a:t>
            </a:fld>
            <a:endParaRPr lang="en-US"/>
          </a:p>
        </p:txBody>
      </p:sp>
    </p:spTree>
    <p:extLst>
      <p:ext uri="{BB962C8B-B14F-4D97-AF65-F5344CB8AC3E}">
        <p14:creationId xmlns:p14="http://schemas.microsoft.com/office/powerpoint/2010/main" val="2041736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27</a:t>
            </a:fld>
            <a:endParaRPr lang="en-US"/>
          </a:p>
        </p:txBody>
      </p:sp>
    </p:spTree>
    <p:extLst>
      <p:ext uri="{BB962C8B-B14F-4D97-AF65-F5344CB8AC3E}">
        <p14:creationId xmlns:p14="http://schemas.microsoft.com/office/powerpoint/2010/main" val="2862117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28</a:t>
            </a:fld>
            <a:endParaRPr lang="en-US"/>
          </a:p>
        </p:txBody>
      </p:sp>
    </p:spTree>
    <p:extLst>
      <p:ext uri="{BB962C8B-B14F-4D97-AF65-F5344CB8AC3E}">
        <p14:creationId xmlns:p14="http://schemas.microsoft.com/office/powerpoint/2010/main" val="1831573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a:t>
            </a:fld>
            <a:endParaRPr lang="en-US"/>
          </a:p>
        </p:txBody>
      </p:sp>
    </p:spTree>
    <p:extLst>
      <p:ext uri="{BB962C8B-B14F-4D97-AF65-F5344CB8AC3E}">
        <p14:creationId xmlns:p14="http://schemas.microsoft.com/office/powerpoint/2010/main" val="3177452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02"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1FCB8335-4086-F243-8A75-CE5CCC0CDD71}" type="slidenum">
              <a:rPr lang="en-US" altLang="en-US">
                <a:latin typeface="Calibri" charset="0"/>
              </a:rPr>
              <a:pPr/>
              <a:t>29</a:t>
            </a:fld>
            <a:endParaRPr lang="en-US" altLang="en-US">
              <a:latin typeface="Calibri" charset="0"/>
            </a:endParaRPr>
          </a:p>
        </p:txBody>
      </p:sp>
    </p:spTree>
    <p:extLst>
      <p:ext uri="{BB962C8B-B14F-4D97-AF65-F5344CB8AC3E}">
        <p14:creationId xmlns:p14="http://schemas.microsoft.com/office/powerpoint/2010/main" val="3929924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30</a:t>
            </a:fld>
            <a:endParaRPr lang="en-US"/>
          </a:p>
        </p:txBody>
      </p:sp>
    </p:spTree>
    <p:extLst>
      <p:ext uri="{BB962C8B-B14F-4D97-AF65-F5344CB8AC3E}">
        <p14:creationId xmlns:p14="http://schemas.microsoft.com/office/powerpoint/2010/main" val="40422226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Approval</a:t>
            </a:r>
          </a:p>
          <a:p>
            <a:r>
              <a:rPr lang="en-US" dirty="0"/>
              <a:t>31/31</a:t>
            </a:r>
            <a:endParaRPr lang="en-US" baseline="0" dirty="0"/>
          </a:p>
          <a:p>
            <a:r>
              <a:rPr lang="en-US" baseline="0" dirty="0"/>
              <a:t>100</a:t>
            </a:r>
          </a:p>
          <a:p>
            <a:endParaRPr lang="en-US" baseline="0" dirty="0"/>
          </a:p>
          <a:p>
            <a:r>
              <a:rPr lang="en-US" baseline="0" dirty="0"/>
              <a:t>Did not vote</a:t>
            </a:r>
          </a:p>
          <a:p>
            <a:r>
              <a:rPr lang="en-US" baseline="0" dirty="0"/>
              <a:t>4</a:t>
            </a:r>
            <a:endParaRPr lang="en-US" dirty="0"/>
          </a:p>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31</a:t>
            </a:fld>
            <a:endParaRPr lang="en-US"/>
          </a:p>
        </p:txBody>
      </p:sp>
    </p:spTree>
    <p:extLst>
      <p:ext uri="{BB962C8B-B14F-4D97-AF65-F5344CB8AC3E}">
        <p14:creationId xmlns:p14="http://schemas.microsoft.com/office/powerpoint/2010/main" val="6259088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32</a:t>
            </a:fld>
            <a:endParaRPr lang="en-US"/>
          </a:p>
        </p:txBody>
      </p:sp>
    </p:spTree>
    <p:extLst>
      <p:ext uri="{BB962C8B-B14F-4D97-AF65-F5344CB8AC3E}">
        <p14:creationId xmlns:p14="http://schemas.microsoft.com/office/powerpoint/2010/main" val="1488538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33</a:t>
            </a:fld>
            <a:endParaRPr lang="en-US"/>
          </a:p>
        </p:txBody>
      </p:sp>
    </p:spTree>
    <p:extLst>
      <p:ext uri="{BB962C8B-B14F-4D97-AF65-F5344CB8AC3E}">
        <p14:creationId xmlns:p14="http://schemas.microsoft.com/office/powerpoint/2010/main" val="1732551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a:t>
            </a:fld>
            <a:endParaRPr lang="en-US"/>
          </a:p>
        </p:txBody>
      </p:sp>
    </p:spTree>
    <p:extLst>
      <p:ext uri="{BB962C8B-B14F-4D97-AF65-F5344CB8AC3E}">
        <p14:creationId xmlns:p14="http://schemas.microsoft.com/office/powerpoint/2010/main" val="1173422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4</a:t>
            </a:fld>
            <a:endParaRPr lang="en-US"/>
          </a:p>
        </p:txBody>
      </p:sp>
    </p:spTree>
    <p:extLst>
      <p:ext uri="{BB962C8B-B14F-4D97-AF65-F5344CB8AC3E}">
        <p14:creationId xmlns:p14="http://schemas.microsoft.com/office/powerpoint/2010/main" val="1001059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5</a:t>
            </a:fld>
            <a:endParaRPr lang="en-US"/>
          </a:p>
        </p:txBody>
      </p:sp>
    </p:spTree>
    <p:extLst>
      <p:ext uri="{BB962C8B-B14F-4D97-AF65-F5344CB8AC3E}">
        <p14:creationId xmlns:p14="http://schemas.microsoft.com/office/powerpoint/2010/main" val="619977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6</a:t>
            </a:fld>
            <a:endParaRPr lang="en-US"/>
          </a:p>
        </p:txBody>
      </p:sp>
    </p:spTree>
    <p:extLst>
      <p:ext uri="{BB962C8B-B14F-4D97-AF65-F5344CB8AC3E}">
        <p14:creationId xmlns:p14="http://schemas.microsoft.com/office/powerpoint/2010/main" val="194784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7</a:t>
            </a:fld>
            <a:endParaRPr lang="en-US"/>
          </a:p>
        </p:txBody>
      </p:sp>
    </p:spTree>
    <p:extLst>
      <p:ext uri="{BB962C8B-B14F-4D97-AF65-F5344CB8AC3E}">
        <p14:creationId xmlns:p14="http://schemas.microsoft.com/office/powerpoint/2010/main" val="71123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8</a:t>
            </a:fld>
            <a:endParaRPr lang="en-US"/>
          </a:p>
        </p:txBody>
      </p:sp>
    </p:spTree>
    <p:extLst>
      <p:ext uri="{BB962C8B-B14F-4D97-AF65-F5344CB8AC3E}">
        <p14:creationId xmlns:p14="http://schemas.microsoft.com/office/powerpoint/2010/main" val="1431282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latin typeface="Helvetica" charset="0"/>
                <a:ea typeface="Helvetica" charset="0"/>
                <a:cs typeface="Helvetic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Click to edit Master subtitle style</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A41CE9B-306C-ED4D-93AF-0F4994AD8A44}"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43020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Vertical Text Placeholder 2"/>
          <p:cNvSpPr>
            <a:spLocks noGrp="1"/>
          </p:cNvSpPr>
          <p:nvPr>
            <p:ph type="body" orient="vert" idx="1"/>
          </p:nvPr>
        </p:nvSpPr>
        <p:spPr>
          <a:xfrm>
            <a:off x="342900" y="2133602"/>
            <a:ext cx="6172200" cy="6034617"/>
          </a:xfrm>
          <a:prstGeom prst="rect">
            <a:avLst/>
          </a:prstGeom>
        </p:spPr>
        <p:txBody>
          <a:bodyPr vert="eaVert"/>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150BA2E-8522-AC41-A428-20A3B23E3A9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49368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a:prstGeom prst="rect">
            <a:avLst/>
          </a:prstGeo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a:prstGeom prst="rect">
            <a:avLst/>
          </a:prstGeom>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p>
            <a:fld id="{26804F84-A463-A94D-AA10-43316C20F2E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p>
            <a:fld id="{DE4C116A-420E-9941-B751-4F6836F4AF4D}" type="slidenum">
              <a:rPr/>
              <a:pPr/>
              <a:t>‹#›</a:t>
            </a:fld>
            <a:endParaRPr lang="en-US"/>
          </a:p>
        </p:txBody>
      </p:sp>
    </p:spTree>
    <p:extLst>
      <p:ext uri="{BB962C8B-B14F-4D97-AF65-F5344CB8AC3E}">
        <p14:creationId xmlns:p14="http://schemas.microsoft.com/office/powerpoint/2010/main" val="1939249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latin typeface="Helvetica" charset="0"/>
                <a:ea typeface="Helvetica" charset="0"/>
                <a:cs typeface="Helvetic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Click to edit Master subtitle style</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A41CE9B-306C-ED4D-93AF-0F4994AD8A44}"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342900" y="2133602"/>
            <a:ext cx="6172200" cy="6034617"/>
          </a:xfrm>
          <a:prstGeom prst="rect">
            <a:avLst/>
          </a:prstGeom>
        </p:spPr>
        <p:txBody>
          <a:bodyPr/>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8A9B663-FBC8-E14A-A266-D6B8DD60F2D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541735" y="3875620"/>
            <a:ext cx="5829300" cy="2000249"/>
          </a:xfrm>
          <a:prstGeom prst="rect">
            <a:avLst/>
          </a:prstGeom>
        </p:spPr>
        <p:txBody>
          <a:bodyPr anchor="b"/>
          <a:lstStyle>
            <a:lvl1pPr marL="0" indent="0">
              <a:buNone/>
              <a:defRPr sz="2000">
                <a:solidFill>
                  <a:schemeClr val="tx1">
                    <a:tint val="75000"/>
                  </a:schemeClr>
                </a:solidFill>
                <a:latin typeface="Helvetica" charset="0"/>
                <a:ea typeface="Helvetica" charset="0"/>
                <a:cs typeface="Helvetica"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F16C793-CBFD-E449-875B-D2DAA49245F7}"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sz="half" idx="1"/>
          </p:nvPr>
        </p:nvSpPr>
        <p:spPr>
          <a:xfrm>
            <a:off x="257176"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Content Placeholder 3"/>
          <p:cNvSpPr>
            <a:spLocks noGrp="1"/>
          </p:cNvSpPr>
          <p:nvPr>
            <p:ph sz="half" idx="2"/>
          </p:nvPr>
        </p:nvSpPr>
        <p:spPr>
          <a:xfrm>
            <a:off x="2628901"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CA7D5289-CA54-1F43-89A8-D7AD34C45554}"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342901" y="2046817"/>
            <a:ext cx="303014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342901" y="2899833"/>
            <a:ext cx="303014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Text Placeholder 4"/>
          <p:cNvSpPr>
            <a:spLocks noGrp="1"/>
          </p:cNvSpPr>
          <p:nvPr>
            <p:ph type="body" sz="quarter" idx="3"/>
          </p:nvPr>
        </p:nvSpPr>
        <p:spPr>
          <a:xfrm>
            <a:off x="3483770" y="2046817"/>
            <a:ext cx="303133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3483770" y="2899833"/>
            <a:ext cx="303133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7" name="Date Placeholder 6"/>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54A862E-9D8B-A948-AA8E-1C186E8B326E}" type="datetime1">
              <a:rPr lang="en-US" smtClean="0"/>
              <a:pPr/>
              <a:t>6/18/18</a:t>
            </a:fld>
            <a:endParaRPr lang="en-US"/>
          </a:p>
        </p:txBody>
      </p:sp>
      <p:sp>
        <p:nvSpPr>
          <p:cNvPr id="8" name="Footer Placeholder 7"/>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9" name="Slide Number Placeholder 8"/>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Date Placeholder 2"/>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D13FA746-0260-B54E-AB70-6525091B6651}" type="datetime1">
              <a:rPr lang="en-US" smtClean="0"/>
              <a:pPr/>
              <a:t>6/18/18</a:t>
            </a:fld>
            <a:endParaRPr lang="en-US"/>
          </a:p>
        </p:txBody>
      </p:sp>
      <p:sp>
        <p:nvSpPr>
          <p:cNvPr id="4" name="Footer Placeholder 3"/>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5" name="Slide Number Placeholder 4"/>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C40CE87-CC24-DF45-96D6-64F32FE181F6}" type="datetime1">
              <a:rPr lang="en-US" smtClean="0"/>
              <a:pPr/>
              <a:t>6/18/18</a:t>
            </a:fld>
            <a:endParaRPr lang="en-US"/>
          </a:p>
        </p:txBody>
      </p:sp>
      <p:sp>
        <p:nvSpPr>
          <p:cNvPr id="3" name="Footer Placeholder 2"/>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4" name="Slide Number Placeholder 3"/>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2681288" y="364069"/>
            <a:ext cx="3833813" cy="7804151"/>
          </a:xfrm>
          <a:prstGeom prst="rect">
            <a:avLst/>
          </a:prstGeom>
        </p:spPr>
        <p:txBody>
          <a:bodyPr/>
          <a:lstStyle>
            <a:lvl1pPr>
              <a:defRPr sz="3200">
                <a:latin typeface="Helvetica" charset="0"/>
                <a:ea typeface="Helvetica" charset="0"/>
                <a:cs typeface="Helvetica" charset="0"/>
              </a:defRPr>
            </a:lvl1pPr>
            <a:lvl2pPr>
              <a:defRPr sz="2800">
                <a:latin typeface="Helvetica" charset="0"/>
                <a:ea typeface="Helvetica" charset="0"/>
                <a:cs typeface="Helvetica" charset="0"/>
              </a:defRPr>
            </a:lvl2pPr>
            <a:lvl3pPr>
              <a:defRPr sz="2400">
                <a:latin typeface="Helvetica" charset="0"/>
                <a:ea typeface="Helvetica" charset="0"/>
                <a:cs typeface="Helvetica" charset="0"/>
              </a:defRPr>
            </a:lvl3pPr>
            <a:lvl4pPr>
              <a:defRPr sz="2000">
                <a:latin typeface="Helvetica" charset="0"/>
                <a:ea typeface="Helvetica" charset="0"/>
                <a:cs typeface="Helvetica" charset="0"/>
              </a:defRPr>
            </a:lvl4pPr>
            <a:lvl5pPr>
              <a:defRPr sz="2000">
                <a:latin typeface="Helvetica" charset="0"/>
                <a:ea typeface="Helvetica" charset="0"/>
                <a:cs typeface="Helvetica" charset="0"/>
              </a:defRPr>
            </a:lvl5pPr>
            <a:lvl6pPr>
              <a:defRPr sz="2000"/>
            </a:lvl6pPr>
            <a:lvl7pPr>
              <a:defRPr sz="2000"/>
            </a:lvl7pPr>
            <a:lvl8pPr>
              <a:defRPr sz="2000"/>
            </a:lvl8pPr>
            <a:lvl9pPr>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Text Placeholder 3"/>
          <p:cNvSpPr>
            <a:spLocks noGrp="1"/>
          </p:cNvSpPr>
          <p:nvPr>
            <p:ph type="body" sz="half" idx="2"/>
          </p:nvPr>
        </p:nvSpPr>
        <p:spPr>
          <a:xfrm>
            <a:off x="342901" y="1913469"/>
            <a:ext cx="2256235" cy="6254751"/>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86FFF6BB-46E6-4D47-8104-F57BD2BDF96F}"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342900" y="2133602"/>
            <a:ext cx="6172200" cy="6034617"/>
          </a:xfrm>
          <a:prstGeom prst="rect">
            <a:avLst/>
          </a:prstGeom>
        </p:spPr>
        <p:txBody>
          <a:bodyPr/>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8A9B663-FBC8-E14A-A266-D6B8DD60F2D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4128470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atin typeface="Helvetica" charset="0"/>
                <a:ea typeface="Helvetica" charset="0"/>
                <a:cs typeface="Helvetic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BECF88A7-610C-2B45-9B0B-DC6FF67E4787}"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Vertical Text Placeholder 2"/>
          <p:cNvSpPr>
            <a:spLocks noGrp="1"/>
          </p:cNvSpPr>
          <p:nvPr>
            <p:ph type="body" orient="vert" idx="1"/>
          </p:nvPr>
        </p:nvSpPr>
        <p:spPr>
          <a:xfrm>
            <a:off x="342900" y="2133602"/>
            <a:ext cx="6172200" cy="6034617"/>
          </a:xfrm>
          <a:prstGeom prst="rect">
            <a:avLst/>
          </a:prstGeom>
        </p:spPr>
        <p:txBody>
          <a:bodyPr vert="eaVert"/>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150BA2E-8522-AC41-A428-20A3B23E3A9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a:prstGeom prst="rect">
            <a:avLst/>
          </a:prstGeo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a:prstGeom prst="rect">
            <a:avLst/>
          </a:prstGeom>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p>
            <a:fld id="{26804F84-A463-A94D-AA10-43316C20F2E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p>
            <a:fld id="{DE4C116A-420E-9941-B751-4F6836F4AF4D}" type="slidenum">
              <a:rPr/>
              <a:pPr/>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541735" y="3875620"/>
            <a:ext cx="5829300" cy="2000249"/>
          </a:xfrm>
          <a:prstGeom prst="rect">
            <a:avLst/>
          </a:prstGeom>
        </p:spPr>
        <p:txBody>
          <a:bodyPr anchor="b"/>
          <a:lstStyle>
            <a:lvl1pPr marL="0" indent="0">
              <a:buNone/>
              <a:defRPr sz="2000">
                <a:solidFill>
                  <a:schemeClr val="tx1">
                    <a:tint val="75000"/>
                  </a:schemeClr>
                </a:solidFill>
                <a:latin typeface="Helvetica" charset="0"/>
                <a:ea typeface="Helvetica" charset="0"/>
                <a:cs typeface="Helvetica"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F16C793-CBFD-E449-875B-D2DAA49245F7}"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28531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sz="half" idx="1"/>
          </p:nvPr>
        </p:nvSpPr>
        <p:spPr>
          <a:xfrm>
            <a:off x="257176"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Content Placeholder 3"/>
          <p:cNvSpPr>
            <a:spLocks noGrp="1"/>
          </p:cNvSpPr>
          <p:nvPr>
            <p:ph sz="half" idx="2"/>
          </p:nvPr>
        </p:nvSpPr>
        <p:spPr>
          <a:xfrm>
            <a:off x="2628901"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CA7D5289-CA54-1F43-89A8-D7AD34C45554}"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394148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342901" y="2046817"/>
            <a:ext cx="303014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342901" y="2899833"/>
            <a:ext cx="303014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Text Placeholder 4"/>
          <p:cNvSpPr>
            <a:spLocks noGrp="1"/>
          </p:cNvSpPr>
          <p:nvPr>
            <p:ph type="body" sz="quarter" idx="3"/>
          </p:nvPr>
        </p:nvSpPr>
        <p:spPr>
          <a:xfrm>
            <a:off x="3483770" y="2046817"/>
            <a:ext cx="303133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3483770" y="2899833"/>
            <a:ext cx="303133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7" name="Date Placeholder 6"/>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54A862E-9D8B-A948-AA8E-1C186E8B326E}" type="datetime1">
              <a:rPr lang="en-US" smtClean="0"/>
              <a:pPr/>
              <a:t>6/18/18</a:t>
            </a:fld>
            <a:endParaRPr lang="en-US"/>
          </a:p>
        </p:txBody>
      </p:sp>
      <p:sp>
        <p:nvSpPr>
          <p:cNvPr id="8" name="Footer Placeholder 7"/>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9" name="Slide Number Placeholder 8"/>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4088936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Date Placeholder 2"/>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D13FA746-0260-B54E-AB70-6525091B6651}" type="datetime1">
              <a:rPr lang="en-US" smtClean="0"/>
              <a:pPr/>
              <a:t>6/18/18</a:t>
            </a:fld>
            <a:endParaRPr lang="en-US"/>
          </a:p>
        </p:txBody>
      </p:sp>
      <p:sp>
        <p:nvSpPr>
          <p:cNvPr id="4" name="Footer Placeholder 3"/>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5" name="Slide Number Placeholder 4"/>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65806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C40CE87-CC24-DF45-96D6-64F32FE181F6}" type="datetime1">
              <a:rPr lang="en-US" smtClean="0"/>
              <a:pPr/>
              <a:t>6/18/18</a:t>
            </a:fld>
            <a:endParaRPr lang="en-US"/>
          </a:p>
        </p:txBody>
      </p:sp>
      <p:sp>
        <p:nvSpPr>
          <p:cNvPr id="3" name="Footer Placeholder 2"/>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4" name="Slide Number Placeholder 3"/>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290334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2681288" y="364069"/>
            <a:ext cx="3833813" cy="7804151"/>
          </a:xfrm>
          <a:prstGeom prst="rect">
            <a:avLst/>
          </a:prstGeom>
        </p:spPr>
        <p:txBody>
          <a:bodyPr/>
          <a:lstStyle>
            <a:lvl1pPr>
              <a:defRPr sz="3200">
                <a:latin typeface="Helvetica" charset="0"/>
                <a:ea typeface="Helvetica" charset="0"/>
                <a:cs typeface="Helvetica" charset="0"/>
              </a:defRPr>
            </a:lvl1pPr>
            <a:lvl2pPr>
              <a:defRPr sz="2800">
                <a:latin typeface="Helvetica" charset="0"/>
                <a:ea typeface="Helvetica" charset="0"/>
                <a:cs typeface="Helvetica" charset="0"/>
              </a:defRPr>
            </a:lvl2pPr>
            <a:lvl3pPr>
              <a:defRPr sz="2400">
                <a:latin typeface="Helvetica" charset="0"/>
                <a:ea typeface="Helvetica" charset="0"/>
                <a:cs typeface="Helvetica" charset="0"/>
              </a:defRPr>
            </a:lvl3pPr>
            <a:lvl4pPr>
              <a:defRPr sz="2000">
                <a:latin typeface="Helvetica" charset="0"/>
                <a:ea typeface="Helvetica" charset="0"/>
                <a:cs typeface="Helvetica" charset="0"/>
              </a:defRPr>
            </a:lvl4pPr>
            <a:lvl5pPr>
              <a:defRPr sz="2000">
                <a:latin typeface="Helvetica" charset="0"/>
                <a:ea typeface="Helvetica" charset="0"/>
                <a:cs typeface="Helvetica" charset="0"/>
              </a:defRPr>
            </a:lvl5pPr>
            <a:lvl6pPr>
              <a:defRPr sz="2000"/>
            </a:lvl6pPr>
            <a:lvl7pPr>
              <a:defRPr sz="2000"/>
            </a:lvl7pPr>
            <a:lvl8pPr>
              <a:defRPr sz="2000"/>
            </a:lvl8pPr>
            <a:lvl9pPr>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Text Placeholder 3"/>
          <p:cNvSpPr>
            <a:spLocks noGrp="1"/>
          </p:cNvSpPr>
          <p:nvPr>
            <p:ph type="body" sz="half" idx="2"/>
          </p:nvPr>
        </p:nvSpPr>
        <p:spPr>
          <a:xfrm>
            <a:off x="342901" y="1913469"/>
            <a:ext cx="2256235" cy="6254751"/>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86FFF6BB-46E6-4D47-8104-F57BD2BDF96F}"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278161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atin typeface="Helvetica" charset="0"/>
                <a:ea typeface="Helvetica" charset="0"/>
                <a:cs typeface="Helvetic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BECF88A7-610C-2B45-9B0B-DC6FF67E4787}"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5013890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slide" Target="../slides/slide3.xml"/><Relationship Id="rId14" Type="http://schemas.openxmlformats.org/officeDocument/2006/relationships/slide" Target="../slides/slide15.xml"/><Relationship Id="rId15" Type="http://schemas.openxmlformats.org/officeDocument/2006/relationships/slide" Target="../slides/slide2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slide" Target="../slides/slide3.xml"/><Relationship Id="rId14" Type="http://schemas.openxmlformats.org/officeDocument/2006/relationships/slide" Target="../slides/slide15.xml"/><Relationship Id="rId15" Type="http://schemas.openxmlformats.org/officeDocument/2006/relationships/slide" Target="../slides/slide21.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Group 2"/>
          <p:cNvGrpSpPr/>
          <p:nvPr userDrawn="1"/>
        </p:nvGrpSpPr>
        <p:grpSpPr>
          <a:xfrm>
            <a:off x="61645" y="31147"/>
            <a:ext cx="1534723" cy="315334"/>
            <a:chOff x="61645" y="31147"/>
            <a:chExt cx="1534723" cy="315334"/>
          </a:xfrm>
        </p:grpSpPr>
        <p:sp>
          <p:nvSpPr>
            <p:cNvPr id="7" name="Rectangle 6">
              <a:hlinkClick r:id="" action="ppaction://noaction"/>
            </p:cNvPr>
            <p:cNvSpPr/>
            <p:nvPr userDrawn="1"/>
          </p:nvSpPr>
          <p:spPr>
            <a:xfrm>
              <a:off x="412489" y="31147"/>
              <a:ext cx="1183879" cy="315334"/>
            </a:xfrm>
            <a:prstGeom prst="rect">
              <a:avLst/>
            </a:prstGeom>
          </p:spPr>
          <p:txBody>
            <a:bodyPr wrap="square" lIns="68443" tIns="34222" rIns="68443" bIns="34222" anchor="t">
              <a:spAutoFit/>
            </a:bodyPr>
            <a:lstStyle/>
            <a:p>
              <a:pPr algn="l" defTabSz="408128"/>
              <a:r>
                <a:rPr lang="en-US" sz="800" b="1" dirty="0">
                  <a:latin typeface="Helvetica"/>
                  <a:cs typeface="Helvetica"/>
                </a:rPr>
                <a:t>LI-RADS</a:t>
              </a:r>
              <a:r>
                <a:rPr lang="en-US" sz="800" b="1" baseline="30000" dirty="0">
                  <a:latin typeface="Helvetica"/>
                  <a:cs typeface="Helvetica"/>
                </a:rPr>
                <a:t>®</a:t>
              </a:r>
              <a:r>
                <a:rPr lang="en-US" sz="800" b="1" baseline="0" dirty="0">
                  <a:latin typeface="Helvetica"/>
                  <a:cs typeface="Helvetica"/>
                </a:rPr>
                <a:t> </a:t>
              </a:r>
              <a:r>
                <a:rPr lang="en-US" sz="800" b="1" dirty="0">
                  <a:latin typeface="Helvetica"/>
                  <a:cs typeface="Helvetica"/>
                </a:rPr>
                <a:t>v2017 </a:t>
              </a:r>
            </a:p>
            <a:p>
              <a:pPr algn="l" defTabSz="408128"/>
              <a:r>
                <a:rPr lang="en-US" sz="800" b="1" dirty="0">
                  <a:latin typeface="Helvetica"/>
                  <a:cs typeface="Helvetica"/>
                </a:rPr>
                <a:t>CT/MRI Core</a:t>
              </a:r>
            </a:p>
          </p:txBody>
        </p:sp>
        <p:grpSp>
          <p:nvGrpSpPr>
            <p:cNvPr id="2" name="Group 1"/>
            <p:cNvGrpSpPr/>
            <p:nvPr userDrawn="1"/>
          </p:nvGrpSpPr>
          <p:grpSpPr>
            <a:xfrm>
              <a:off x="61645" y="50041"/>
              <a:ext cx="380211" cy="269633"/>
              <a:chOff x="45720" y="87262"/>
              <a:chExt cx="380211" cy="269633"/>
            </a:xfrm>
          </p:grpSpPr>
          <p:sp>
            <p:nvSpPr>
              <p:cNvPr id="8" name="Shape 559"/>
              <p:cNvSpPr/>
              <p:nvPr userDrawn="1"/>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 name="Shape 560"/>
              <p:cNvSpPr/>
              <p:nvPr userDrawn="1"/>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0" name="Shape 561"/>
              <p:cNvSpPr/>
              <p:nvPr userDrawn="1"/>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1" name="Shape 562"/>
              <p:cNvSpPr/>
              <p:nvPr userDrawn="1"/>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2" name="Shape 563"/>
              <p:cNvSpPr/>
              <p:nvPr userDrawn="1"/>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3" name="Shape 564"/>
              <p:cNvSpPr/>
              <p:nvPr userDrawn="1"/>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4" name="Shape 565"/>
              <p:cNvSpPr/>
              <p:nvPr userDrawn="1"/>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grpSp>
      <p:sp>
        <p:nvSpPr>
          <p:cNvPr id="4" name="Rectangle 3">
            <a:hlinkClick r:id="rId13" action="ppaction://hlinksldjump"/>
          </p:cNvPr>
          <p:cNvSpPr/>
          <p:nvPr userDrawn="1"/>
        </p:nvSpPr>
        <p:spPr>
          <a:xfrm>
            <a:off x="0" y="-1"/>
            <a:ext cx="1463040" cy="365760"/>
          </a:xfrm>
          <a:prstGeom prst="rect">
            <a:avLst/>
          </a:prstGeom>
          <a:solidFill>
            <a:schemeClr val="bg1">
              <a:alpha val="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hlinkClick r:id="rId14" action="ppaction://hlinksldjump"/>
            <a:hlinkHover r:id="" action="ppaction://noaction" highlightClick="1"/>
          </p:cNvPr>
          <p:cNvSpPr/>
          <p:nvPr userDrawn="1"/>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a:solidFill>
                  <a:schemeClr val="bg1">
                    <a:lumMod val="65000"/>
                  </a:schemeClr>
                </a:solidFill>
                <a:latin typeface="Helvetica"/>
                <a:cs typeface="Helvetica"/>
              </a:rPr>
              <a:t>Diagnostic Algorithm </a:t>
            </a:r>
          </a:p>
        </p:txBody>
      </p:sp>
      <p:sp>
        <p:nvSpPr>
          <p:cNvPr id="16" name="Rectangle 15">
            <a:hlinkClick r:id="rId15" action="ppaction://hlinksldjump"/>
            <a:hlinkHover r:id="" action="ppaction://noaction" highlightClick="1"/>
          </p:cNvPr>
          <p:cNvSpPr/>
          <p:nvPr userDrawn="1"/>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a:solidFill>
                  <a:schemeClr val="bg1">
                    <a:lumMod val="65000"/>
                  </a:schemeClr>
                </a:solidFill>
                <a:latin typeface="Helvetica"/>
                <a:cs typeface="Helvetica"/>
              </a:rPr>
              <a:t>Treatment</a:t>
            </a:r>
            <a:r>
              <a:rPr lang="en-US" sz="700" baseline="0" dirty="0">
                <a:solidFill>
                  <a:schemeClr val="bg1">
                    <a:lumMod val="65000"/>
                  </a:schemeClr>
                </a:solidFill>
                <a:latin typeface="Helvetica"/>
                <a:cs typeface="Helvetica"/>
              </a:rPr>
              <a:t> Response </a:t>
            </a:r>
          </a:p>
        </p:txBody>
      </p:sp>
      <p:sp>
        <p:nvSpPr>
          <p:cNvPr id="17" name="Rectangle 16">
            <a:hlinkClick r:id="" action="ppaction://hlinkshowjump?jump=lastslideviewed"/>
            <a:hlinkHover r:id="" action="ppaction://noaction" highlightClick="1"/>
          </p:cNvPr>
          <p:cNvSpPr/>
          <p:nvPr userDrawn="1"/>
        </p:nvSpPr>
        <p:spPr>
          <a:xfrm>
            <a:off x="3960729" y="28411"/>
            <a:ext cx="697627"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a:solidFill>
                  <a:schemeClr val="bg1">
                    <a:lumMod val="65000"/>
                  </a:schemeClr>
                </a:solidFill>
                <a:latin typeface="Helvetica"/>
                <a:cs typeface="Helvetica"/>
              </a:rPr>
              <a:t>Last</a:t>
            </a:r>
            <a:r>
              <a:rPr lang="en-US" sz="700" baseline="0" dirty="0">
                <a:solidFill>
                  <a:schemeClr val="bg1">
                    <a:lumMod val="65000"/>
                  </a:schemeClr>
                </a:solidFill>
                <a:latin typeface="Helvetica"/>
                <a:cs typeface="Helvetica"/>
              </a:rPr>
              <a:t> Viewed</a:t>
            </a:r>
            <a:r>
              <a:rPr lang="en-US" sz="700" dirty="0">
                <a:solidFill>
                  <a:schemeClr val="bg1">
                    <a:lumMod val="65000"/>
                  </a:schemeClr>
                </a:solidFill>
                <a:latin typeface="Helvetica"/>
                <a:cs typeface="Helvetica"/>
              </a:rPr>
              <a:t> </a:t>
            </a:r>
          </a:p>
        </p:txBody>
      </p:sp>
    </p:spTree>
    <p:extLst>
      <p:ext uri="{BB962C8B-B14F-4D97-AF65-F5344CB8AC3E}">
        <p14:creationId xmlns:p14="http://schemas.microsoft.com/office/powerpoint/2010/main" val="38927593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Group 2"/>
          <p:cNvGrpSpPr/>
          <p:nvPr userDrawn="1"/>
        </p:nvGrpSpPr>
        <p:grpSpPr>
          <a:xfrm>
            <a:off x="61645" y="31147"/>
            <a:ext cx="1534723" cy="315334"/>
            <a:chOff x="61645" y="31147"/>
            <a:chExt cx="1534723" cy="315334"/>
          </a:xfrm>
        </p:grpSpPr>
        <p:sp>
          <p:nvSpPr>
            <p:cNvPr id="7" name="Rectangle 6">
              <a:hlinkClick r:id="" action="ppaction://noaction"/>
            </p:cNvPr>
            <p:cNvSpPr/>
            <p:nvPr userDrawn="1"/>
          </p:nvSpPr>
          <p:spPr>
            <a:xfrm>
              <a:off x="412489" y="31147"/>
              <a:ext cx="1183879" cy="315334"/>
            </a:xfrm>
            <a:prstGeom prst="rect">
              <a:avLst/>
            </a:prstGeom>
          </p:spPr>
          <p:txBody>
            <a:bodyPr wrap="square" lIns="68443" tIns="34222" rIns="68443" bIns="34222" anchor="t">
              <a:spAutoFit/>
            </a:bodyPr>
            <a:lstStyle/>
            <a:p>
              <a:pPr algn="l" defTabSz="408128"/>
              <a:r>
                <a:rPr lang="en-US" sz="800" b="1" dirty="0">
                  <a:latin typeface="Helvetica"/>
                  <a:cs typeface="Helvetica"/>
                </a:rPr>
                <a:t>LI-RADS</a:t>
              </a:r>
              <a:r>
                <a:rPr lang="en-US" sz="800" b="1" baseline="30000" dirty="0">
                  <a:latin typeface="Helvetica"/>
                  <a:cs typeface="Helvetica"/>
                </a:rPr>
                <a:t>®</a:t>
              </a:r>
              <a:r>
                <a:rPr lang="en-US" sz="800" b="1" baseline="0" dirty="0">
                  <a:latin typeface="Helvetica"/>
                  <a:cs typeface="Helvetica"/>
                </a:rPr>
                <a:t> </a:t>
              </a:r>
              <a:r>
                <a:rPr lang="en-US" sz="800" b="1" dirty="0">
                  <a:latin typeface="Helvetica"/>
                  <a:cs typeface="Helvetica"/>
                </a:rPr>
                <a:t>v2017 </a:t>
              </a:r>
            </a:p>
            <a:p>
              <a:pPr algn="l" defTabSz="408128"/>
              <a:r>
                <a:rPr lang="en-US" sz="800" b="1" dirty="0">
                  <a:latin typeface="Helvetica"/>
                  <a:cs typeface="Helvetica"/>
                </a:rPr>
                <a:t>CT/MRI Manual</a:t>
              </a:r>
            </a:p>
          </p:txBody>
        </p:sp>
        <p:grpSp>
          <p:nvGrpSpPr>
            <p:cNvPr id="2" name="Group 1"/>
            <p:cNvGrpSpPr/>
            <p:nvPr userDrawn="1"/>
          </p:nvGrpSpPr>
          <p:grpSpPr>
            <a:xfrm>
              <a:off x="61645" y="50041"/>
              <a:ext cx="380211" cy="269633"/>
              <a:chOff x="45720" y="87262"/>
              <a:chExt cx="380211" cy="269633"/>
            </a:xfrm>
          </p:grpSpPr>
          <p:sp>
            <p:nvSpPr>
              <p:cNvPr id="8" name="Shape 559"/>
              <p:cNvSpPr/>
              <p:nvPr userDrawn="1"/>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 name="Shape 560"/>
              <p:cNvSpPr/>
              <p:nvPr userDrawn="1"/>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0" name="Shape 561"/>
              <p:cNvSpPr/>
              <p:nvPr userDrawn="1"/>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1" name="Shape 562"/>
              <p:cNvSpPr/>
              <p:nvPr userDrawn="1"/>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2" name="Shape 563"/>
              <p:cNvSpPr/>
              <p:nvPr userDrawn="1"/>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3" name="Shape 564"/>
              <p:cNvSpPr/>
              <p:nvPr userDrawn="1"/>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4" name="Shape 565"/>
              <p:cNvSpPr/>
              <p:nvPr userDrawn="1"/>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grpSp>
      <p:sp>
        <p:nvSpPr>
          <p:cNvPr id="4" name="Rectangle 3">
            <a:hlinkClick r:id="rId13" action="ppaction://hlinksldjump"/>
          </p:cNvPr>
          <p:cNvSpPr/>
          <p:nvPr userDrawn="1"/>
        </p:nvSpPr>
        <p:spPr>
          <a:xfrm>
            <a:off x="0" y="0"/>
            <a:ext cx="1463040" cy="365760"/>
          </a:xfrm>
          <a:prstGeom prst="rect">
            <a:avLst/>
          </a:prstGeom>
          <a:solidFill>
            <a:schemeClr val="bg1">
              <a:alpha val="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hlinkClick r:id="rId14" action="ppaction://hlinksldjump"/>
            <a:hlinkHover r:id="" action="ppaction://noaction" highlightClick="1"/>
          </p:cNvPr>
          <p:cNvSpPr/>
          <p:nvPr userDrawn="1"/>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a:solidFill>
                  <a:schemeClr val="bg1">
                    <a:lumMod val="65000"/>
                  </a:schemeClr>
                </a:solidFill>
                <a:latin typeface="Helvetica"/>
                <a:cs typeface="Helvetica"/>
              </a:rPr>
              <a:t>Diagnostic Algorithm </a:t>
            </a:r>
          </a:p>
        </p:txBody>
      </p:sp>
      <p:sp>
        <p:nvSpPr>
          <p:cNvPr id="19" name="Rectangle 18">
            <a:hlinkClick r:id="rId15" action="ppaction://hlinksldjump"/>
            <a:hlinkHover r:id="" action="ppaction://noaction" highlightClick="1"/>
          </p:cNvPr>
          <p:cNvSpPr/>
          <p:nvPr userDrawn="1"/>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a:solidFill>
                  <a:schemeClr val="bg1">
                    <a:lumMod val="65000"/>
                  </a:schemeClr>
                </a:solidFill>
                <a:latin typeface="Helvetica"/>
                <a:cs typeface="Helvetica"/>
              </a:rPr>
              <a:t>Treatment</a:t>
            </a:r>
            <a:r>
              <a:rPr lang="en-US" sz="700" baseline="0" dirty="0">
                <a:solidFill>
                  <a:schemeClr val="bg1">
                    <a:lumMod val="65000"/>
                  </a:schemeClr>
                </a:solidFill>
                <a:latin typeface="Helvetica"/>
                <a:cs typeface="Helvetica"/>
              </a:rPr>
              <a:t> Response </a:t>
            </a:r>
          </a:p>
        </p:txBody>
      </p:sp>
      <p:sp>
        <p:nvSpPr>
          <p:cNvPr id="20" name="Rectangle 19">
            <a:hlinkClick r:id="" action="ppaction://hlinkshowjump?jump=lastslideviewed"/>
            <a:hlinkHover r:id="" action="ppaction://noaction" highlightClick="1"/>
          </p:cNvPr>
          <p:cNvSpPr/>
          <p:nvPr userDrawn="1"/>
        </p:nvSpPr>
        <p:spPr>
          <a:xfrm>
            <a:off x="3960729" y="28411"/>
            <a:ext cx="697627"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a:solidFill>
                  <a:schemeClr val="bg1">
                    <a:lumMod val="65000"/>
                  </a:schemeClr>
                </a:solidFill>
                <a:latin typeface="Helvetica"/>
                <a:cs typeface="Helvetica"/>
              </a:rPr>
              <a:t>Last</a:t>
            </a:r>
            <a:r>
              <a:rPr lang="en-US" sz="700" baseline="0" dirty="0">
                <a:solidFill>
                  <a:schemeClr val="bg1">
                    <a:lumMod val="65000"/>
                  </a:schemeClr>
                </a:solidFill>
                <a:latin typeface="Helvetica"/>
                <a:cs typeface="Helvetica"/>
              </a:rPr>
              <a:t> Viewed</a:t>
            </a:r>
            <a:r>
              <a:rPr lang="en-US" sz="700" dirty="0">
                <a:solidFill>
                  <a:schemeClr val="bg1">
                    <a:lumMod val="65000"/>
                  </a:schemeClr>
                </a:solidFill>
                <a:latin typeface="Helvetica"/>
                <a:cs typeface="Helvetica"/>
              </a:rPr>
              <a:t> </a:t>
            </a:r>
          </a:p>
        </p:txBody>
      </p:sp>
    </p:spTree>
    <p:extLst>
      <p:ext uri="{BB962C8B-B14F-4D97-AF65-F5344CB8AC3E}">
        <p14:creationId xmlns:p14="http://schemas.microsoft.com/office/powerpoint/2010/main" val="14253394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slide" Target="slide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slide" Target="slide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slide" Target="slide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slide" Target="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slide" Target="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1.tiff"/></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4" Type="http://schemas.openxmlformats.org/officeDocument/2006/relationships/slide" Target="slide7.xml"/><Relationship Id="rId5" Type="http://schemas.openxmlformats.org/officeDocument/2006/relationships/slide" Target="slide9.xml"/><Relationship Id="rId6" Type="http://schemas.openxmlformats.org/officeDocument/2006/relationships/slide" Target="slide11.xml"/><Relationship Id="rId7" Type="http://schemas.openxmlformats.org/officeDocument/2006/relationships/slide" Target="slide13.xml"/><Relationship Id="rId8" Type="http://schemas.openxmlformats.org/officeDocument/2006/relationships/slide" Target="slide15.xml"/><Relationship Id="rId9" Type="http://schemas.openxmlformats.org/officeDocument/2006/relationships/slide" Target="slide17.xml"/><Relationship Id="rId10" Type="http://schemas.openxmlformats.org/officeDocument/2006/relationships/slide" Target="slide21.xml"/><Relationship Id="rId11" Type="http://schemas.openxmlformats.org/officeDocument/2006/relationships/slide" Target="slide23.xm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1.tif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3" Type="http://schemas.openxmlformats.org/officeDocument/2006/relationships/slide" Target="slide15.xml"/><Relationship Id="rId4" Type="http://schemas.openxmlformats.org/officeDocument/2006/relationships/slide" Target="slide21.xml"/><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slide" Target="slide13.xml"/><Relationship Id="rId5" Type="http://schemas.openxmlformats.org/officeDocument/2006/relationships/slide" Target="slide15.xml"/><Relationship Id="rId6" Type="http://schemas.openxmlformats.org/officeDocument/2006/relationships/slide" Target="slide17.xml"/><Relationship Id="rId7" Type="http://schemas.openxmlformats.org/officeDocument/2006/relationships/slide" Target="slide11.xml"/><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 Target="slide15.xml"/><Relationship Id="rId4" Type="http://schemas.openxmlformats.org/officeDocument/2006/relationships/slide" Target="slide21.xml"/><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 Target="slide13.xml"/><Relationship Id="rId4" Type="http://schemas.openxmlformats.org/officeDocument/2006/relationships/slide" Target="slide11.xml"/><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slide" Target="slid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 name="Table 50"/>
          <p:cNvGraphicFramePr>
            <a:graphicFrameLocks noGrp="1"/>
          </p:cNvGraphicFramePr>
          <p:nvPr>
            <p:extLst>
              <p:ext uri="{D42A27DB-BD31-4B8C-83A1-F6EECF244321}">
                <p14:modId xmlns:p14="http://schemas.microsoft.com/office/powerpoint/2010/main" val="1106884950"/>
              </p:ext>
            </p:extLst>
          </p:nvPr>
        </p:nvGraphicFramePr>
        <p:xfrm>
          <a:off x="257175" y="1"/>
          <a:ext cx="6370886" cy="9166519"/>
        </p:xfrm>
        <a:graphic>
          <a:graphicData uri="http://schemas.openxmlformats.org/drawingml/2006/table">
            <a:tbl>
              <a:tblPr firstRow="1" bandRow="1">
                <a:tableStyleId>{5C22544A-7EE6-4342-B048-85BDC9FD1C3A}</a:tableStyleId>
              </a:tblPr>
              <a:tblGrid>
                <a:gridCol w="783038">
                  <a:extLst>
                    <a:ext uri="{9D8B030D-6E8A-4147-A177-3AD203B41FA5}">
                      <a16:colId xmlns:a16="http://schemas.microsoft.com/office/drawing/2014/main" xmlns="" val="20000"/>
                    </a:ext>
                  </a:extLst>
                </a:gridCol>
                <a:gridCol w="1488460">
                  <a:extLst>
                    <a:ext uri="{9D8B030D-6E8A-4147-A177-3AD203B41FA5}">
                      <a16:colId xmlns:a16="http://schemas.microsoft.com/office/drawing/2014/main" xmlns="" val="20001"/>
                    </a:ext>
                  </a:extLst>
                </a:gridCol>
                <a:gridCol w="647273">
                  <a:extLst>
                    <a:ext uri="{9D8B030D-6E8A-4147-A177-3AD203B41FA5}">
                      <a16:colId xmlns:a16="http://schemas.microsoft.com/office/drawing/2014/main" xmlns="" val="20004"/>
                    </a:ext>
                  </a:extLst>
                </a:gridCol>
                <a:gridCol w="690423">
                  <a:extLst>
                    <a:ext uri="{9D8B030D-6E8A-4147-A177-3AD203B41FA5}">
                      <a16:colId xmlns:a16="http://schemas.microsoft.com/office/drawing/2014/main" xmlns="" val="20002"/>
                    </a:ext>
                  </a:extLst>
                </a:gridCol>
                <a:gridCol w="690423">
                  <a:extLst>
                    <a:ext uri="{9D8B030D-6E8A-4147-A177-3AD203B41FA5}">
                      <a16:colId xmlns:a16="http://schemas.microsoft.com/office/drawing/2014/main" xmlns="" val="20003"/>
                    </a:ext>
                  </a:extLst>
                </a:gridCol>
                <a:gridCol w="690423">
                  <a:extLst>
                    <a:ext uri="{9D8B030D-6E8A-4147-A177-3AD203B41FA5}">
                      <a16:colId xmlns:a16="http://schemas.microsoft.com/office/drawing/2014/main" xmlns="" val="20007"/>
                    </a:ext>
                  </a:extLst>
                </a:gridCol>
                <a:gridCol w="690423">
                  <a:extLst>
                    <a:ext uri="{9D8B030D-6E8A-4147-A177-3AD203B41FA5}">
                      <a16:colId xmlns:a16="http://schemas.microsoft.com/office/drawing/2014/main" xmlns="" val="20005"/>
                    </a:ext>
                  </a:extLst>
                </a:gridCol>
                <a:gridCol w="690423">
                  <a:extLst>
                    <a:ext uri="{9D8B030D-6E8A-4147-A177-3AD203B41FA5}">
                      <a16:colId xmlns:a16="http://schemas.microsoft.com/office/drawing/2014/main" xmlns="" val="20006"/>
                    </a:ext>
                  </a:extLst>
                </a:gridCol>
              </a:tblGrid>
              <a:tr h="764300">
                <a:tc gridSpan="8">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endParaRPr lang="en-US" sz="1800" b="1" i="1" dirty="0">
                        <a:solidFill>
                          <a:srgbClr val="000000"/>
                        </a:solidFill>
                        <a:latin typeface="Helvetica"/>
                        <a:cs typeface="Helvetica"/>
                      </a:endParaRPr>
                    </a:p>
                  </a:txBody>
                  <a:tcPr marL="0" marR="0" marT="36576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256099">
                <a:tc gridSpan="8">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endParaRPr lang="en-US" sz="1100" b="0" dirty="0">
                        <a:solidFill>
                          <a:schemeClr val="tx1"/>
                        </a:solidFill>
                        <a:latin typeface="Helvetica"/>
                        <a:cs typeface="Helvetica"/>
                      </a:endParaRPr>
                    </a:p>
                  </a:txBody>
                  <a:tcPr marL="72000" marR="36000" marB="4114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5"/>
                  </a:ext>
                </a:extLst>
              </a:tr>
              <a:tr h="0">
                <a:tc gridSpan="8">
                  <a:txBody>
                    <a:bodyPr/>
                    <a:lstStyle/>
                    <a:p>
                      <a:r>
                        <a:rPr lang="en-US" sz="1400" b="1" dirty="0">
                          <a:solidFill>
                            <a:srgbClr val="000000"/>
                          </a:solidFill>
                          <a:latin typeface="Helvetica"/>
                          <a:cs typeface="Helvetica"/>
                        </a:rPr>
                        <a:t>CT/MRT </a:t>
                      </a:r>
                      <a:r>
                        <a:rPr lang="en-US" sz="1400" b="1" dirty="0" err="1">
                          <a:solidFill>
                            <a:srgbClr val="000000"/>
                          </a:solidFill>
                          <a:latin typeface="Helvetica"/>
                          <a:cs typeface="Helvetica"/>
                        </a:rPr>
                        <a:t>Diagnosetabelle</a:t>
                      </a:r>
                      <a:endParaRPr lang="en-US" sz="1400" b="1" dirty="0">
                        <a:solidFill>
                          <a:srgbClr val="000000"/>
                        </a:solidFill>
                        <a:latin typeface="Helvetica"/>
                        <a:cs typeface="Helvetica"/>
                      </a:endParaRPr>
                    </a:p>
                  </a:txBody>
                  <a:tcPr marL="72000" marR="36000" marT="36000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pPr algn="ctr"/>
                      <a:endParaRPr lang="en-US" sz="1100" b="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6"/>
                  </a:ext>
                </a:extLst>
              </a:tr>
              <a:tr h="401632">
                <a:tc gridSpan="3">
                  <a:txBody>
                    <a:bodyPr/>
                    <a:lstStyle/>
                    <a:p>
                      <a:r>
                        <a:rPr lang="en-US" sz="1100" b="0" dirty="0">
                          <a:solidFill>
                            <a:schemeClr val="tx1"/>
                          </a:solidFill>
                          <a:latin typeface="Helvetica"/>
                          <a:cs typeface="Helvetica"/>
                        </a:rPr>
                        <a:t>Hyperenhancement in der </a:t>
                      </a:r>
                      <a:r>
                        <a:rPr lang="en-US" sz="1100" b="0" dirty="0" err="1">
                          <a:solidFill>
                            <a:schemeClr val="tx1"/>
                          </a:solidFill>
                          <a:latin typeface="Helvetica"/>
                          <a:cs typeface="Helvetica"/>
                        </a:rPr>
                        <a:t>arterielle</a:t>
                      </a:r>
                      <a:r>
                        <a:rPr lang="en-US" sz="1100" b="0" dirty="0">
                          <a:solidFill>
                            <a:schemeClr val="tx1"/>
                          </a:solidFill>
                          <a:latin typeface="Helvetica"/>
                          <a:cs typeface="Helvetica"/>
                        </a:rPr>
                        <a:t> Phase (APHE)</a:t>
                      </a:r>
                      <a:endParaRPr lang="en-US" sz="1100" b="0" baseline="30000" dirty="0">
                        <a:solidFill>
                          <a:schemeClr val="tx1"/>
                        </a:solidFill>
                        <a:latin typeface="Helvetica"/>
                        <a:cs typeface="Helvetica"/>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gridSpan="2">
                  <a:txBody>
                    <a:bodyPr/>
                    <a:lstStyle/>
                    <a:p>
                      <a:pPr algn="ctr"/>
                      <a:r>
                        <a:rPr lang="en-US" sz="1100" b="0" dirty="0" err="1" smtClean="0">
                          <a:solidFill>
                            <a:srgbClr val="000000"/>
                          </a:solidFill>
                          <a:latin typeface="Helvetica"/>
                          <a:cs typeface="Helvetica"/>
                        </a:rPr>
                        <a:t>Kein</a:t>
                      </a:r>
                      <a:r>
                        <a:rPr lang="en-US" sz="1100" b="0" dirty="0" smtClean="0">
                          <a:solidFill>
                            <a:srgbClr val="000000"/>
                          </a:solidFill>
                          <a:latin typeface="Helvetica"/>
                          <a:cs typeface="Helvetica"/>
                        </a:rPr>
                        <a:t> APHE</a:t>
                      </a:r>
                      <a:endParaRPr lang="en-US" sz="1100" b="0" dirty="0">
                        <a:solidFill>
                          <a:srgbClr val="000000"/>
                        </a:solidFill>
                        <a:latin typeface="Helvetica"/>
                        <a:cs typeface="Helvetica"/>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gridSpan="3">
                  <a:txBody>
                    <a:bodyPr/>
                    <a:lstStyle/>
                    <a:p>
                      <a:pPr algn="ctr"/>
                      <a:r>
                        <a:rPr lang="en-US" sz="1100" b="0" dirty="0">
                          <a:solidFill>
                            <a:srgbClr val="000000"/>
                          </a:solidFill>
                          <a:latin typeface="Helvetica"/>
                          <a:cs typeface="Helvetica"/>
                        </a:rPr>
                        <a:t>APHE</a:t>
                      </a:r>
                      <a:r>
                        <a:rPr lang="en-US" sz="1100" b="0" baseline="0" dirty="0">
                          <a:solidFill>
                            <a:srgbClr val="000000"/>
                          </a:solidFill>
                          <a:latin typeface="Helvetica"/>
                          <a:cs typeface="Helvetica"/>
                        </a:rPr>
                        <a:t> (</a:t>
                      </a:r>
                      <a:r>
                        <a:rPr lang="en-US" sz="1100" b="0" dirty="0" err="1">
                          <a:solidFill>
                            <a:srgbClr val="000000"/>
                          </a:solidFill>
                          <a:latin typeface="Helvetica"/>
                          <a:cs typeface="Helvetica"/>
                        </a:rPr>
                        <a:t>kein</a:t>
                      </a:r>
                      <a:r>
                        <a:rPr lang="en-US" sz="1100" b="0" dirty="0">
                          <a:solidFill>
                            <a:srgbClr val="000000"/>
                          </a:solidFill>
                          <a:latin typeface="Helvetica"/>
                          <a:cs typeface="Helvetica"/>
                        </a:rPr>
                        <a:t> rim-</a:t>
                      </a:r>
                      <a:r>
                        <a:rPr lang="en-US" sz="1100" b="0" dirty="0" err="1">
                          <a:solidFill>
                            <a:srgbClr val="000000"/>
                          </a:solidFill>
                          <a:latin typeface="Helvetica"/>
                          <a:cs typeface="Helvetica"/>
                        </a:rPr>
                        <a:t>Zeichen</a:t>
                      </a:r>
                      <a:r>
                        <a:rPr lang="en-US" sz="1100" b="0" dirty="0">
                          <a:solidFill>
                            <a:srgbClr val="000000"/>
                          </a:solidFill>
                          <a:latin typeface="Helvetica"/>
                          <a:cs typeface="Helvetica"/>
                        </a:rPr>
                        <a:t>)</a:t>
                      </a:r>
                      <a:endParaRPr lang="en-US" sz="1100" b="0" baseline="30000" dirty="0">
                        <a:solidFill>
                          <a:srgbClr val="FF0000"/>
                        </a:solidFill>
                        <a:latin typeface="Helvetica"/>
                        <a:cs typeface="Helvetica"/>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a16="http://schemas.microsoft.com/office/drawing/2014/main" xmlns="" val="10007"/>
                  </a:ext>
                </a:extLst>
              </a:tr>
              <a:tr h="344684">
                <a:tc gridSpan="3">
                  <a:txBody>
                    <a:bodyPr/>
                    <a:lstStyle/>
                    <a:p>
                      <a:r>
                        <a:rPr lang="en-US" sz="1100" dirty="0" err="1">
                          <a:solidFill>
                            <a:schemeClr val="tx1"/>
                          </a:solidFill>
                          <a:latin typeface="Helvetica"/>
                          <a:cs typeface="Helvetica"/>
                        </a:rPr>
                        <a:t>Größe</a:t>
                      </a:r>
                      <a:r>
                        <a:rPr lang="en-US" sz="1100" dirty="0">
                          <a:solidFill>
                            <a:schemeClr val="tx1"/>
                          </a:solidFill>
                          <a:latin typeface="Helvetica"/>
                          <a:cs typeface="Helvetica"/>
                        </a:rPr>
                        <a:t> der Observation (mm)</a:t>
                      </a:r>
                    </a:p>
                  </a:txBody>
                  <a:tcPr marL="7200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a:txBody>
                    <a:bodyPr/>
                    <a:lstStyle/>
                    <a:p>
                      <a:pPr algn="ctr"/>
                      <a:r>
                        <a:rPr lang="en-US" sz="1100" dirty="0">
                          <a:latin typeface="Helvetica"/>
                          <a:cs typeface="Helvetica"/>
                        </a:rPr>
                        <a:t>&lt;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&lt;</a:t>
                      </a:r>
                      <a:r>
                        <a:rPr lang="en-US" sz="1100" baseline="0" dirty="0">
                          <a:latin typeface="Helvetica"/>
                          <a:cs typeface="Helvetica"/>
                        </a:rPr>
                        <a:t> 10</a:t>
                      </a:r>
                      <a:endParaRPr lang="en-US" sz="1100" dirty="0">
                        <a:latin typeface="Helvetica"/>
                        <a:cs typeface="Helvetica"/>
                      </a:endParaRP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10-19</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a16="http://schemas.microsoft.com/office/drawing/2014/main" xmlns="" val="10001"/>
                  </a:ext>
                </a:extLst>
              </a:tr>
              <a:tr h="310179">
                <a:tc rowSpan="3" gridSpan="2">
                  <a:txBody>
                    <a:bodyPr/>
                    <a:lstStyle/>
                    <a:p>
                      <a:pPr>
                        <a:spcAft>
                          <a:spcPts val="600"/>
                        </a:spcAft>
                        <a:tabLst>
                          <a:tab pos="177800" algn="l"/>
                        </a:tabLst>
                      </a:pPr>
                      <a:r>
                        <a:rPr lang="en-US" sz="1100" dirty="0" err="1">
                          <a:solidFill>
                            <a:srgbClr val="005493"/>
                          </a:solidFill>
                          <a:latin typeface="Helvetica"/>
                          <a:cs typeface="Helvetica"/>
                        </a:rPr>
                        <a:t>Beachte</a:t>
                      </a:r>
                      <a:r>
                        <a:rPr lang="en-US" sz="1100" dirty="0">
                          <a:solidFill>
                            <a:srgbClr val="005493"/>
                          </a:solidFill>
                          <a:latin typeface="Helvetica"/>
                          <a:cs typeface="Helvetica"/>
                        </a:rPr>
                        <a:t> </a:t>
                      </a:r>
                      <a:r>
                        <a:rPr lang="en-US" sz="1100" dirty="0" err="1">
                          <a:solidFill>
                            <a:srgbClr val="005493"/>
                          </a:solidFill>
                          <a:latin typeface="Helvetica"/>
                          <a:cs typeface="Helvetica"/>
                        </a:rPr>
                        <a:t>Hauptmerkmale</a:t>
                      </a:r>
                      <a:r>
                        <a:rPr lang="en-US" sz="1100" dirty="0">
                          <a:solidFill>
                            <a:srgbClr val="005493"/>
                          </a:solidFill>
                          <a:latin typeface="Helvetica"/>
                          <a:cs typeface="Helvetica"/>
                        </a:rPr>
                        <a:t>:</a:t>
                      </a:r>
                    </a:p>
                    <a:p>
                      <a:pPr marL="109728" indent="-109728">
                        <a:spcAft>
                          <a:spcPts val="0"/>
                        </a:spcAft>
                        <a:buFont typeface="Arial"/>
                        <a:buChar char="•"/>
                        <a:tabLst>
                          <a:tab pos="177800" algn="l"/>
                        </a:tabLst>
                      </a:pPr>
                      <a:r>
                        <a:rPr lang="en-US" sz="1100" dirty="0">
                          <a:latin typeface="Helvetica"/>
                          <a:cs typeface="Helvetica"/>
                        </a:rPr>
                        <a:t>“Washout”</a:t>
                      </a:r>
                      <a:r>
                        <a:rPr lang="en-US" sz="1100" baseline="0" dirty="0">
                          <a:latin typeface="Helvetica"/>
                          <a:cs typeface="Helvetica"/>
                        </a:rPr>
                        <a:t> (</a:t>
                      </a:r>
                      <a:r>
                        <a:rPr lang="en-US" sz="1100" baseline="0" dirty="0" err="1">
                          <a:latin typeface="Helvetica"/>
                          <a:cs typeface="Helvetica"/>
                        </a:rPr>
                        <a:t>nicht</a:t>
                      </a:r>
                      <a:r>
                        <a:rPr lang="en-US" sz="1100" baseline="0" dirty="0">
                          <a:latin typeface="Helvetica"/>
                          <a:cs typeface="Helvetica"/>
                        </a:rPr>
                        <a:t> </a:t>
                      </a:r>
                      <a:r>
                        <a:rPr lang="en-US" sz="1100" baseline="0" dirty="0" err="1">
                          <a:latin typeface="Helvetica"/>
                          <a:cs typeface="Helvetica"/>
                        </a:rPr>
                        <a:t>peripher</a:t>
                      </a:r>
                      <a:r>
                        <a:rPr lang="en-US" sz="1100" baseline="0" dirty="0">
                          <a:latin typeface="Helvetica"/>
                          <a:cs typeface="Helvetica"/>
                        </a:rPr>
                        <a:t>)</a:t>
                      </a:r>
                    </a:p>
                    <a:p>
                      <a:pPr marL="109728" indent="-109728">
                        <a:spcAft>
                          <a:spcPts val="0"/>
                        </a:spcAft>
                        <a:buFont typeface="Arial"/>
                        <a:buChar char="•"/>
                        <a:tabLst>
                          <a:tab pos="177800" algn="l"/>
                        </a:tabLst>
                      </a:pPr>
                      <a:r>
                        <a:rPr lang="en-US" sz="1100" baseline="0" dirty="0" err="1">
                          <a:solidFill>
                            <a:srgbClr val="000000"/>
                          </a:solidFill>
                          <a:latin typeface="Helvetica"/>
                          <a:cs typeface="Helvetica"/>
                        </a:rPr>
                        <a:t>Anreichernde</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Kapsel</a:t>
                      </a:r>
                      <a:r>
                        <a:rPr lang="en-US" sz="1100" dirty="0">
                          <a:solidFill>
                            <a:srgbClr val="000000"/>
                          </a:solidFill>
                          <a:latin typeface="Helvetica"/>
                          <a:cs typeface="Helvetica"/>
                        </a:rPr>
                        <a:t>”</a:t>
                      </a:r>
                      <a:endParaRPr lang="en-US" sz="1100" baseline="0" dirty="0">
                        <a:solidFill>
                          <a:srgbClr val="000000"/>
                        </a:solidFill>
                        <a:latin typeface="Helvetica"/>
                        <a:cs typeface="Helvetica"/>
                      </a:endParaRPr>
                    </a:p>
                    <a:p>
                      <a:pPr marL="109728" indent="-109728">
                        <a:spcAft>
                          <a:spcPts val="0"/>
                        </a:spcAft>
                        <a:buFont typeface="Arial"/>
                        <a:buChar char="•"/>
                        <a:tabLst>
                          <a:tab pos="177800" algn="l"/>
                        </a:tabLst>
                      </a:pPr>
                      <a:r>
                        <a:rPr lang="en-US" sz="1100" dirty="0" err="1">
                          <a:solidFill>
                            <a:srgbClr val="000000"/>
                          </a:solidFill>
                          <a:latin typeface="Helvetica"/>
                          <a:cs typeface="Helvetica"/>
                        </a:rPr>
                        <a:t>Schwellenwachstum</a:t>
                      </a:r>
                      <a:endParaRPr lang="en-US" sz="1100" baseline="0" dirty="0">
                        <a:solidFill>
                          <a:srgbClr val="000000"/>
                        </a:solidFill>
                        <a:latin typeface="Helvetica"/>
                        <a:cs typeface="Helvetica"/>
                      </a:endParaRPr>
                    </a:p>
                  </a:txBody>
                  <a:tcPr marL="72000" marR="3600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rowSpan="3" hMerge="1">
                  <a:txBody>
                    <a:bodyPr/>
                    <a:lstStyle/>
                    <a:p>
                      <a:endParaRPr lang="en-US"/>
                    </a:p>
                  </a:txBody>
                  <a:tcPr/>
                </a:tc>
                <a:tc>
                  <a:txBody>
                    <a:bodyPr/>
                    <a:lstStyle/>
                    <a:p>
                      <a:pPr algn="ctr"/>
                      <a:r>
                        <a:rPr lang="en-US" sz="1100" dirty="0" err="1">
                          <a:latin typeface="Helvetica"/>
                          <a:cs typeface="Helvetica"/>
                        </a:rPr>
                        <a:t>Keines</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extLst>
                  <a:ext uri="{0D108BD9-81ED-4DB2-BD59-A6C34878D82A}">
                    <a16:rowId xmlns:a16="http://schemas.microsoft.com/office/drawing/2014/main" xmlns="" val="10002"/>
                  </a:ext>
                </a:extLst>
              </a:tr>
              <a:tr h="310179">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sz="1100" dirty="0" err="1">
                          <a:latin typeface="Helvetica"/>
                          <a:cs typeface="Helvetica"/>
                        </a:rPr>
                        <a:t>Eines</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0000"/>
                    </a:solidFill>
                  </a:tcPr>
                </a:tc>
                <a:extLst>
                  <a:ext uri="{0D108BD9-81ED-4DB2-BD59-A6C34878D82A}">
                    <a16:rowId xmlns:a16="http://schemas.microsoft.com/office/drawing/2014/main" xmlns="" val="10003"/>
                  </a:ext>
                </a:extLst>
              </a:tr>
              <a:tr h="310179">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sz="1100" dirty="0">
                          <a:latin typeface="Helvetica"/>
                          <a:cs typeface="Helvetica"/>
                        </a:rPr>
                        <a:t>≥ </a:t>
                      </a:r>
                      <a:r>
                        <a:rPr lang="en-US" sz="1100" dirty="0" err="1">
                          <a:latin typeface="Helvetica"/>
                          <a:cs typeface="Helvetica"/>
                        </a:rPr>
                        <a:t>zwei</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xmlns="" val="10004"/>
                  </a:ext>
                </a:extLst>
              </a:tr>
              <a:tr h="871510">
                <a:tc>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altLang="ja-JP" sz="1100" b="0" dirty="0">
                        <a:solidFill>
                          <a:schemeClr val="tx1"/>
                        </a:solidFill>
                        <a:latin typeface="Helvetica" pitchFamily="-65" charset="0"/>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7">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r>
                        <a:rPr lang="en-US" altLang="ja-JP" sz="1100" b="0" dirty="0" err="1">
                          <a:solidFill>
                            <a:schemeClr val="tx1"/>
                          </a:solidFill>
                          <a:latin typeface="Helvetica" pitchFamily="-65" charset="0"/>
                        </a:rPr>
                        <a:t>Observationen</a:t>
                      </a:r>
                      <a:r>
                        <a:rPr lang="en-US" altLang="ja-JP" sz="1100" b="0" dirty="0">
                          <a:solidFill>
                            <a:schemeClr val="tx1"/>
                          </a:solidFill>
                          <a:latin typeface="Helvetica" pitchFamily="-65" charset="0"/>
                        </a:rPr>
                        <a:t> in </a:t>
                      </a:r>
                      <a:r>
                        <a:rPr lang="en-US" altLang="ja-JP" sz="1100" b="0" dirty="0" err="1">
                          <a:solidFill>
                            <a:schemeClr val="tx1"/>
                          </a:solidFill>
                          <a:latin typeface="Helvetica" pitchFamily="-65" charset="0"/>
                        </a:rPr>
                        <a:t>dieser</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Kategorie</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werden</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als</a:t>
                      </a:r>
                      <a:r>
                        <a:rPr lang="en-US" altLang="ja-JP" sz="1100" b="0" dirty="0">
                          <a:solidFill>
                            <a:schemeClr val="tx1"/>
                          </a:solidFill>
                          <a:latin typeface="Helvetica" pitchFamily="-65" charset="0"/>
                        </a:rPr>
                        <a:t> LR-4 </a:t>
                      </a:r>
                      <a:r>
                        <a:rPr lang="en-US" altLang="ja-JP" sz="1100" b="0" dirty="0" err="1">
                          <a:solidFill>
                            <a:schemeClr val="tx1"/>
                          </a:solidFill>
                          <a:latin typeface="Helvetica" pitchFamily="-65" charset="0"/>
                        </a:rPr>
                        <a:t>kategorisiert</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außer</a:t>
                      </a:r>
                      <a:r>
                        <a:rPr lang="en-US" altLang="ja-JP" sz="1100" b="0" baseline="0" dirty="0">
                          <a:solidFill>
                            <a:schemeClr val="tx1"/>
                          </a:solidFill>
                          <a:latin typeface="Helvetica" pitchFamily="-65" charset="0"/>
                        </a:rPr>
                        <a:t>:</a:t>
                      </a: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a:solidFill>
                            <a:schemeClr val="tx1"/>
                          </a:solidFill>
                          <a:latin typeface="Helvetica" pitchFamily="-65" charset="0"/>
                        </a:rPr>
                        <a:t>LR-5g, </a:t>
                      </a:r>
                      <a:r>
                        <a:rPr lang="en-US" altLang="ja-JP" sz="1100" b="0" dirty="0" err="1">
                          <a:solidFill>
                            <a:schemeClr val="tx1"/>
                          </a:solidFill>
                          <a:latin typeface="Helvetica" pitchFamily="-65" charset="0"/>
                        </a:rPr>
                        <a:t>wenn</a:t>
                      </a:r>
                      <a:r>
                        <a:rPr lang="en-US" altLang="ja-JP" sz="1100" b="0" dirty="0">
                          <a:solidFill>
                            <a:schemeClr val="tx1"/>
                          </a:solidFill>
                          <a:latin typeface="Helvetica" pitchFamily="-65" charset="0"/>
                        </a:rPr>
                        <a:t> ≥ 50% </a:t>
                      </a:r>
                      <a:r>
                        <a:rPr lang="en-US" altLang="ja-JP" sz="1100" b="0" dirty="0" err="1">
                          <a:solidFill>
                            <a:schemeClr val="tx1"/>
                          </a:solidFill>
                          <a:latin typeface="Helvetica" pitchFamily="-65" charset="0"/>
                        </a:rPr>
                        <a:t>Größenwachstum</a:t>
                      </a:r>
                      <a:r>
                        <a:rPr lang="en-US" altLang="ja-JP" sz="1100" b="0" dirty="0">
                          <a:solidFill>
                            <a:schemeClr val="tx1"/>
                          </a:solidFill>
                          <a:latin typeface="Helvetica" pitchFamily="-65" charset="0"/>
                        </a:rPr>
                        <a:t> in ≤ 6 </a:t>
                      </a:r>
                      <a:r>
                        <a:rPr lang="en-US" altLang="ja-JP" sz="1100" b="0" dirty="0" err="1">
                          <a:solidFill>
                            <a:schemeClr val="tx1"/>
                          </a:solidFill>
                          <a:latin typeface="Helvetica" pitchFamily="-65" charset="0"/>
                        </a:rPr>
                        <a:t>Monaten</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äquivalent</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mit</a:t>
                      </a:r>
                      <a:r>
                        <a:rPr lang="en-US" altLang="ja-JP" sz="1100" b="0" dirty="0">
                          <a:solidFill>
                            <a:schemeClr val="tx1"/>
                          </a:solidFill>
                          <a:latin typeface="Helvetica" pitchFamily="-65" charset="0"/>
                        </a:rPr>
                        <a:t> OPTN 5A-g)</a:t>
                      </a: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a:solidFill>
                            <a:schemeClr val="tx1"/>
                          </a:solidFill>
                          <a:latin typeface="Helvetica" pitchFamily="-65" charset="0"/>
                        </a:rPr>
                        <a:t>LR-5us, </a:t>
                      </a:r>
                      <a:r>
                        <a:rPr lang="en-US" altLang="ja-JP" sz="1100" b="0" dirty="0" err="1">
                          <a:solidFill>
                            <a:schemeClr val="tx1"/>
                          </a:solidFill>
                          <a:latin typeface="Helvetica" pitchFamily="-65" charset="0"/>
                        </a:rPr>
                        <a:t>wenn</a:t>
                      </a:r>
                      <a:r>
                        <a:rPr lang="en-US" altLang="ja-JP" sz="1100" b="0" dirty="0">
                          <a:solidFill>
                            <a:schemeClr val="tx1"/>
                          </a:solidFill>
                          <a:latin typeface="Helvetica" pitchFamily="-65" charset="0"/>
                        </a:rPr>
                        <a:t> “washout” und </a:t>
                      </a:r>
                      <a:r>
                        <a:rPr lang="en-US" altLang="ja-JP" sz="1100" b="0" dirty="0" err="1">
                          <a:solidFill>
                            <a:schemeClr val="tx1"/>
                          </a:solidFill>
                          <a:latin typeface="Helvetica" pitchFamily="-65" charset="0"/>
                        </a:rPr>
                        <a:t>Darstellbarkeit</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im</a:t>
                      </a:r>
                      <a:r>
                        <a:rPr lang="en-US" altLang="ja-JP" sz="1100" b="0" dirty="0">
                          <a:solidFill>
                            <a:schemeClr val="tx1"/>
                          </a:solidFill>
                          <a:latin typeface="Helvetica" pitchFamily="-65" charset="0"/>
                        </a:rPr>
                        <a:t> Screening-</a:t>
                      </a:r>
                      <a:r>
                        <a:rPr lang="en-US" altLang="ja-JP" sz="1100" b="0" dirty="0" err="1">
                          <a:solidFill>
                            <a:schemeClr val="tx1"/>
                          </a:solidFill>
                          <a:latin typeface="Helvetica" pitchFamily="-65" charset="0"/>
                        </a:rPr>
                        <a:t>Ultraschall</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mittels</a:t>
                      </a:r>
                      <a:r>
                        <a:rPr lang="en-US" altLang="ja-JP" sz="1100" b="0" dirty="0">
                          <a:solidFill>
                            <a:schemeClr val="tx1"/>
                          </a:solidFill>
                          <a:latin typeface="Helvetica" pitchFamily="-65" charset="0"/>
                        </a:rPr>
                        <a:t> AASLD HCC-</a:t>
                      </a:r>
                      <a:r>
                        <a:rPr lang="en-US" altLang="ja-JP" sz="1100" b="0" dirty="0" err="1">
                          <a:solidFill>
                            <a:schemeClr val="tx1"/>
                          </a:solidFill>
                          <a:latin typeface="Helvetica" pitchFamily="-65" charset="0"/>
                        </a:rPr>
                        <a:t>Kriterien</a:t>
                      </a:r>
                      <a:r>
                        <a:rPr lang="en-US" altLang="ja-JP" sz="1100" b="0" dirty="0">
                          <a:solidFill>
                            <a:schemeClr val="tx1"/>
                          </a:solidFill>
                          <a:latin typeface="Helvetica" pitchFamily="-65" charset="0"/>
                        </a:rPr>
                        <a:t>)</a:t>
                      </a:r>
                    </a:p>
                  </a:txBody>
                  <a:tcPr marL="72000" marR="36000" marT="18288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8"/>
                  </a:ext>
                </a:extLst>
              </a:tr>
              <a:tr h="821413">
                <a:tc gridSpan="8">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i="1" baseline="0" dirty="0">
                          <a:solidFill>
                            <a:srgbClr val="FF0000"/>
                          </a:solidFill>
                          <a:latin typeface="Helvetica"/>
                          <a:cs typeface="Helvetica"/>
                        </a:rPr>
                        <a:t>Bei </a:t>
                      </a:r>
                      <a:r>
                        <a:rPr lang="en-US" sz="1100" b="0" i="1" baseline="0" dirty="0" err="1">
                          <a:solidFill>
                            <a:srgbClr val="FF0000"/>
                          </a:solidFill>
                          <a:latin typeface="Helvetica"/>
                          <a:cs typeface="Helvetica"/>
                        </a:rPr>
                        <a:t>Unsicherheit</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bezüglich</a:t>
                      </a:r>
                      <a:r>
                        <a:rPr lang="en-US" sz="1100" b="0" i="1" baseline="0" dirty="0">
                          <a:solidFill>
                            <a:srgbClr val="FF0000"/>
                          </a:solidFill>
                          <a:latin typeface="Helvetica"/>
                          <a:cs typeface="Helvetica"/>
                        </a:rPr>
                        <a:t> des </a:t>
                      </a:r>
                      <a:r>
                        <a:rPr lang="en-US" sz="1100" b="0" i="1" baseline="0" dirty="0" err="1">
                          <a:solidFill>
                            <a:srgbClr val="FF0000"/>
                          </a:solidFill>
                          <a:latin typeface="Helvetica"/>
                          <a:cs typeface="Helvetica"/>
                        </a:rPr>
                        <a:t>Vorliegens</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eines</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Hauptmerkmals</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charakterisieren</a:t>
                      </a:r>
                      <a:r>
                        <a:rPr lang="en-US" sz="1100" b="0" i="1" baseline="0" dirty="0">
                          <a:solidFill>
                            <a:srgbClr val="FF0000"/>
                          </a:solidFill>
                          <a:latin typeface="Helvetica"/>
                          <a:cs typeface="Helvetica"/>
                        </a:rPr>
                        <a:t> Sie das </a:t>
                      </a:r>
                      <a:r>
                        <a:rPr lang="en-US" sz="1100" b="0" i="1" baseline="0" dirty="0" err="1">
                          <a:solidFill>
                            <a:srgbClr val="FF0000"/>
                          </a:solidFill>
                          <a:latin typeface="Helvetica"/>
                          <a:cs typeface="Helvetica"/>
                        </a:rPr>
                        <a:t>Merkmal</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als</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nicht</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vorliegend</a:t>
                      </a:r>
                      <a:endParaRPr lang="en-US" sz="1100" b="0" i="1" baseline="0" dirty="0">
                        <a:solidFill>
                          <a:srgbClr val="FF0000"/>
                        </a:solidFill>
                        <a:latin typeface="Helvetica"/>
                        <a:cs typeface="Helvetica"/>
                      </a:endParaRPr>
                    </a:p>
                  </a:txBody>
                  <a:tcPr marL="72000" marR="36000" marT="180000" marB="3200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9"/>
                  </a:ext>
                </a:extLst>
              </a:tr>
            </a:tbl>
          </a:graphicData>
        </a:graphic>
      </p:graphicFrame>
      <p:sp>
        <p:nvSpPr>
          <p:cNvPr id="47" name="TextBox 46"/>
          <p:cNvSpPr txBox="1"/>
          <p:nvPr/>
        </p:nvSpPr>
        <p:spPr>
          <a:xfrm>
            <a:off x="0" y="0"/>
            <a:ext cx="6858000" cy="548640"/>
          </a:xfrm>
          <a:prstGeom prst="rect">
            <a:avLst/>
          </a:prstGeom>
          <a:solidFill>
            <a:schemeClr val="bg1"/>
          </a:solidFill>
        </p:spPr>
        <p:txBody>
          <a:bodyPr wrap="square" rtlCol="0" anchor="ctr">
            <a:noAutofit/>
          </a:bodyPr>
          <a:lstStyle/>
          <a:p>
            <a:pPr algn="ctr"/>
            <a:r>
              <a:rPr lang="en-US" sz="2800" b="1" dirty="0">
                <a:latin typeface="Helvetica" charset="0"/>
                <a:ea typeface="Helvetica" charset="0"/>
                <a:cs typeface="Helvetica" charset="0"/>
              </a:rPr>
              <a:t>CT/MRT LI-RADS</a:t>
            </a:r>
            <a:r>
              <a:rPr lang="en-US" sz="2800" b="1" baseline="30000" dirty="0">
                <a:latin typeface="Helvetica" charset="0"/>
                <a:ea typeface="Helvetica" charset="0"/>
                <a:cs typeface="Helvetica" charset="0"/>
              </a:rPr>
              <a:t>®</a:t>
            </a:r>
            <a:r>
              <a:rPr lang="en-US" sz="2800" b="1" dirty="0">
                <a:latin typeface="Helvetica" charset="0"/>
                <a:ea typeface="Helvetica" charset="0"/>
                <a:cs typeface="Helvetica" charset="0"/>
              </a:rPr>
              <a:t> </a:t>
            </a:r>
            <a:r>
              <a:rPr lang="en-US" sz="2800" b="1" dirty="0" smtClean="0">
                <a:latin typeface="Helvetica" charset="0"/>
                <a:ea typeface="Helvetica" charset="0"/>
                <a:cs typeface="Helvetica" charset="0"/>
              </a:rPr>
              <a:t>v2017</a:t>
            </a:r>
            <a:endParaRPr lang="en-US" sz="2800" b="1" dirty="0">
              <a:latin typeface="Helvetica" charset="0"/>
              <a:ea typeface="Helvetica" charset="0"/>
              <a:cs typeface="Helvetica" charset="0"/>
            </a:endParaRPr>
          </a:p>
        </p:txBody>
      </p:sp>
      <p:grpSp>
        <p:nvGrpSpPr>
          <p:cNvPr id="55" name="Group 54"/>
          <p:cNvGrpSpPr>
            <a:grpSpLocks noChangeAspect="1"/>
          </p:cNvGrpSpPr>
          <p:nvPr/>
        </p:nvGrpSpPr>
        <p:grpSpPr>
          <a:xfrm>
            <a:off x="61644" y="50041"/>
            <a:ext cx="548640" cy="389077"/>
            <a:chOff x="45720" y="87262"/>
            <a:chExt cx="380211" cy="269633"/>
          </a:xfrm>
        </p:grpSpPr>
        <p:sp>
          <p:nvSpPr>
            <p:cNvPr id="56" name="Shape 559"/>
            <p:cNvSpPr/>
            <p:nvPr/>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57" name="Shape 560"/>
            <p:cNvSpPr/>
            <p:nvPr/>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58" name="Shape 561"/>
            <p:cNvSpPr/>
            <p:nvPr/>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59" name="Shape 562"/>
            <p:cNvSpPr/>
            <p:nvPr/>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60" name="Shape 563"/>
            <p:cNvSpPr/>
            <p:nvPr/>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61" name="Shape 564"/>
            <p:cNvSpPr/>
            <p:nvPr/>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62" name="Shape 565"/>
            <p:cNvSpPr/>
            <p:nvPr/>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grpSp>
        <p:nvGrpSpPr>
          <p:cNvPr id="5" name="Group 4"/>
          <p:cNvGrpSpPr/>
          <p:nvPr/>
        </p:nvGrpSpPr>
        <p:grpSpPr>
          <a:xfrm>
            <a:off x="5243125" y="6828412"/>
            <a:ext cx="695325" cy="460769"/>
            <a:chOff x="5932487" y="5090507"/>
            <a:chExt cx="695325" cy="460769"/>
          </a:xfrm>
        </p:grpSpPr>
        <p:sp>
          <p:nvSpPr>
            <p:cNvPr id="143" name="Rectangle 142">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53" name="TextBox 52"/>
            <p:cNvSpPr txBox="1"/>
            <p:nvPr/>
          </p:nvSpPr>
          <p:spPr>
            <a:xfrm>
              <a:off x="5932487" y="5090507"/>
              <a:ext cx="352341" cy="187744"/>
            </a:xfrm>
            <a:prstGeom prst="rect">
              <a:avLst/>
            </a:prstGeom>
            <a:noFill/>
            <a:ln>
              <a:noFill/>
            </a:ln>
          </p:spPr>
          <p:txBody>
            <a:bodyPr wrap="none" lIns="45720" tIns="18288" rIns="0" bIns="0" rtlCol="0" anchor="t">
              <a:noAutofit/>
            </a:bodyPr>
            <a:lstStyle/>
            <a:p>
              <a:r>
                <a:rPr lang="en-US" sz="1100" dirty="0">
                  <a:latin typeface="Helvetica"/>
                  <a:cs typeface="Helvetica"/>
                </a:rPr>
                <a:t>LR-4</a:t>
              </a:r>
            </a:p>
          </p:txBody>
        </p:sp>
        <p:sp>
          <p:nvSpPr>
            <p:cNvPr id="54" name="TextBox 53"/>
            <p:cNvSpPr txBox="1"/>
            <p:nvPr/>
          </p:nvSpPr>
          <p:spPr>
            <a:xfrm>
              <a:off x="6271196" y="5250426"/>
              <a:ext cx="356616" cy="187744"/>
            </a:xfrm>
            <a:prstGeom prst="rect">
              <a:avLst/>
            </a:prstGeom>
            <a:noFill/>
            <a:ln>
              <a:noFill/>
            </a:ln>
          </p:spPr>
          <p:txBody>
            <a:bodyPr wrap="none" lIns="0" tIns="0" rIns="45720" bIns="18288" rtlCol="0" anchor="b">
              <a:noAutofit/>
            </a:bodyPr>
            <a:lstStyle/>
            <a:p>
              <a:pPr algn="r"/>
              <a:r>
                <a:rPr lang="en-US" sz="1100" dirty="0">
                  <a:latin typeface="Helvetica"/>
                  <a:cs typeface="Helvetica"/>
                </a:rPr>
                <a:t>LR-5</a:t>
              </a:r>
            </a:p>
          </p:txBody>
        </p:sp>
      </p:grpSp>
      <p:grpSp>
        <p:nvGrpSpPr>
          <p:cNvPr id="48" name="Group 47"/>
          <p:cNvGrpSpPr/>
          <p:nvPr/>
        </p:nvGrpSpPr>
        <p:grpSpPr>
          <a:xfrm>
            <a:off x="227013" y="959831"/>
            <a:ext cx="6400800" cy="4140200"/>
            <a:chOff x="227013" y="1096963"/>
            <a:chExt cx="6400800" cy="4140200"/>
          </a:xfrm>
        </p:grpSpPr>
        <p:cxnSp>
          <p:nvCxnSpPr>
            <p:cNvPr id="49" name="Straight Arrow Connector 76"/>
            <p:cNvCxnSpPr/>
            <p:nvPr/>
          </p:nvCxnSpPr>
          <p:spPr>
            <a:xfrm rot="16200000" flipH="1">
              <a:off x="2316957" y="-410369"/>
              <a:ext cx="18923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27013" y="1096963"/>
              <a:ext cx="731837" cy="215900"/>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73152" tIns="0" r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chemeClr val="tx1"/>
                  </a:solidFill>
                  <a:latin typeface="Helvetica"/>
                  <a:cs typeface="Helvetica"/>
                </a:rPr>
                <a:t>Unbehandelte</a:t>
              </a:r>
              <a:r>
                <a:rPr lang="en-US" sz="1100" dirty="0">
                  <a:solidFill>
                    <a:schemeClr val="tx1"/>
                  </a:solidFill>
                  <a:latin typeface="Helvetica"/>
                  <a:cs typeface="Helvetica"/>
                </a:rPr>
                <a:t> Observation </a:t>
              </a:r>
              <a:r>
                <a:rPr lang="en-US" sz="1100" dirty="0" err="1">
                  <a:solidFill>
                    <a:schemeClr val="tx1"/>
                  </a:solidFill>
                  <a:latin typeface="Helvetica"/>
                  <a:cs typeface="Helvetica"/>
                </a:rPr>
                <a:t>ohne</a:t>
              </a:r>
              <a:r>
                <a:rPr lang="en-US" sz="1100" dirty="0">
                  <a:solidFill>
                    <a:schemeClr val="tx1"/>
                  </a:solidFill>
                  <a:latin typeface="Helvetica"/>
                  <a:cs typeface="Helvetica"/>
                </a:rPr>
                <a:t> </a:t>
              </a:r>
              <a:r>
                <a:rPr lang="en-US" sz="1100" dirty="0" err="1">
                  <a:solidFill>
                    <a:schemeClr val="tx1"/>
                  </a:solidFill>
                  <a:latin typeface="Helvetica"/>
                  <a:cs typeface="Helvetica"/>
                </a:rPr>
                <a:t>histologischen</a:t>
              </a:r>
              <a:r>
                <a:rPr lang="en-US" sz="1100" dirty="0">
                  <a:solidFill>
                    <a:schemeClr val="tx1"/>
                  </a:solidFill>
                  <a:latin typeface="Helvetica"/>
                  <a:cs typeface="Helvetica"/>
                </a:rPr>
                <a:t> </a:t>
              </a:r>
              <a:r>
                <a:rPr lang="en-US" sz="1100" dirty="0" err="1">
                  <a:solidFill>
                    <a:schemeClr val="tx1"/>
                  </a:solidFill>
                  <a:latin typeface="Helvetica"/>
                  <a:cs typeface="Helvetica"/>
                </a:rPr>
                <a:t>Nachweis</a:t>
              </a:r>
              <a:r>
                <a:rPr lang="en-US" sz="1100" dirty="0">
                  <a:solidFill>
                    <a:schemeClr val="tx1"/>
                  </a:solidFill>
                  <a:latin typeface="Helvetica"/>
                  <a:cs typeface="Helvetica"/>
                </a:rPr>
                <a:t> </a:t>
              </a:r>
              <a:r>
                <a:rPr lang="en-US" sz="1100" dirty="0" err="1">
                  <a:solidFill>
                    <a:schemeClr val="tx1"/>
                  </a:solidFill>
                  <a:latin typeface="Helvetica"/>
                  <a:cs typeface="Helvetica"/>
                </a:rPr>
                <a:t>bei</a:t>
              </a:r>
              <a:r>
                <a:rPr lang="en-US" sz="1100" dirty="0">
                  <a:solidFill>
                    <a:schemeClr val="tx1"/>
                  </a:solidFill>
                  <a:latin typeface="Helvetica"/>
                  <a:cs typeface="Helvetica"/>
                </a:rPr>
                <a:t> </a:t>
              </a:r>
              <a:r>
                <a:rPr lang="en-US" sz="1100" dirty="0" err="1">
                  <a:solidFill>
                    <a:schemeClr val="tx1"/>
                  </a:solidFill>
                  <a:latin typeface="Helvetica"/>
                  <a:cs typeface="Helvetica"/>
                  <a:hlinkClick r:id="rId3" action="ppaction://hlinksldjump"/>
                </a:rPr>
                <a:t>Patienten</a:t>
              </a:r>
              <a:r>
                <a:rPr lang="en-US" sz="1100" dirty="0">
                  <a:solidFill>
                    <a:schemeClr val="tx1"/>
                  </a:solidFill>
                  <a:latin typeface="Helvetica"/>
                  <a:cs typeface="Helvetica"/>
                  <a:hlinkClick r:id="rId3" action="ppaction://hlinksldjump"/>
                </a:rPr>
                <a:t> </a:t>
              </a:r>
              <a:r>
                <a:rPr lang="en-US" sz="1100" dirty="0" err="1">
                  <a:solidFill>
                    <a:schemeClr val="tx1"/>
                  </a:solidFill>
                  <a:latin typeface="Helvetica"/>
                  <a:cs typeface="Helvetica"/>
                  <a:hlinkClick r:id="rId3" action="ppaction://hlinksldjump"/>
                </a:rPr>
                <a:t>mit</a:t>
              </a:r>
              <a:r>
                <a:rPr lang="en-US" sz="1100" dirty="0">
                  <a:solidFill>
                    <a:schemeClr val="tx1"/>
                  </a:solidFill>
                  <a:latin typeface="Helvetica"/>
                  <a:cs typeface="Helvetica"/>
                  <a:hlinkClick r:id="rId3" action="ppaction://hlinksldjump"/>
                </a:rPr>
                <a:t> </a:t>
              </a:r>
              <a:r>
                <a:rPr lang="en-US" sz="1100" dirty="0" err="1">
                  <a:solidFill>
                    <a:schemeClr val="tx1"/>
                  </a:solidFill>
                  <a:latin typeface="Helvetica"/>
                  <a:cs typeface="Helvetica"/>
                  <a:hlinkClick r:id="rId3" action="ppaction://hlinksldjump"/>
                </a:rPr>
                <a:t>hohem</a:t>
              </a:r>
              <a:r>
                <a:rPr lang="en-US" sz="1100" dirty="0">
                  <a:solidFill>
                    <a:schemeClr val="tx1"/>
                  </a:solidFill>
                  <a:latin typeface="Helvetica"/>
                  <a:cs typeface="Helvetica"/>
                  <a:hlinkClick r:id="rId3" action="ppaction://hlinksldjump"/>
                </a:rPr>
                <a:t> HCC-</a:t>
              </a:r>
              <a:r>
                <a:rPr lang="en-US" sz="1100" dirty="0" err="1">
                  <a:solidFill>
                    <a:schemeClr val="tx1"/>
                  </a:solidFill>
                  <a:latin typeface="Helvetica"/>
                  <a:cs typeface="Helvetica"/>
                  <a:hlinkClick r:id="rId3" action="ppaction://hlinksldjump"/>
                </a:rPr>
                <a:t>Risiko</a:t>
              </a:r>
              <a:endParaRPr lang="en-US" sz="1100" dirty="0">
                <a:solidFill>
                  <a:schemeClr val="tx1"/>
                </a:solidFill>
                <a:latin typeface="Helvetica"/>
                <a:cs typeface="Helvetica"/>
              </a:endParaRPr>
            </a:p>
          </p:txBody>
        </p:sp>
        <p:cxnSp>
          <p:nvCxnSpPr>
            <p:cNvPr id="52" name="Straight Arrow Connector 76"/>
            <p:cNvCxnSpPr/>
            <p:nvPr/>
          </p:nvCxnSpPr>
          <p:spPr>
            <a:xfrm rot="16200000" flipH="1">
              <a:off x="2907507" y="-1000919"/>
              <a:ext cx="7112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76"/>
            <p:cNvCxnSpPr/>
            <p:nvPr/>
          </p:nvCxnSpPr>
          <p:spPr>
            <a:xfrm rot="16200000" flipH="1">
              <a:off x="2708276" y="-801688"/>
              <a:ext cx="1109662" cy="5338763"/>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76"/>
            <p:cNvCxnSpPr/>
            <p:nvPr/>
          </p:nvCxnSpPr>
          <p:spPr>
            <a:xfrm rot="16200000" flipH="1">
              <a:off x="2512219" y="-605631"/>
              <a:ext cx="15017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78"/>
            <p:cNvCxnSpPr/>
            <p:nvPr/>
          </p:nvCxnSpPr>
          <p:spPr>
            <a:xfrm rot="16200000" flipH="1">
              <a:off x="1588294" y="318294"/>
              <a:ext cx="334962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76"/>
            <p:cNvCxnSpPr/>
            <p:nvPr/>
          </p:nvCxnSpPr>
          <p:spPr>
            <a:xfrm rot="16200000" flipH="1">
              <a:off x="1788319" y="118269"/>
              <a:ext cx="29495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76"/>
            <p:cNvCxnSpPr/>
            <p:nvPr/>
          </p:nvCxnSpPr>
          <p:spPr>
            <a:xfrm rot="16200000" flipH="1">
              <a:off x="1388269" y="518319"/>
              <a:ext cx="37496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227013" y="3690938"/>
              <a:ext cx="2551112" cy="219075"/>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73152"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5493"/>
                  </a:solidFill>
                  <a:latin typeface="Helvetica"/>
                  <a:cs typeface="Helvetica"/>
                </a:rPr>
                <a:t>Andernfalls</a:t>
              </a:r>
              <a:r>
                <a:rPr lang="en-US" sz="1100" dirty="0">
                  <a:solidFill>
                    <a:srgbClr val="005493"/>
                  </a:solidFill>
                  <a:latin typeface="Helvetica"/>
                  <a:cs typeface="Helvetica"/>
                </a:rPr>
                <a:t> </a:t>
              </a:r>
              <a:r>
                <a:rPr lang="en-US" sz="1100" dirty="0" err="1">
                  <a:solidFill>
                    <a:srgbClr val="005493"/>
                  </a:solidFill>
                  <a:latin typeface="Helvetica"/>
                  <a:cs typeface="Helvetica"/>
                </a:rPr>
                <a:t>wenden</a:t>
              </a:r>
              <a:r>
                <a:rPr lang="en-US" sz="1100" dirty="0">
                  <a:solidFill>
                    <a:srgbClr val="005493"/>
                  </a:solidFill>
                  <a:latin typeface="Helvetica"/>
                  <a:cs typeface="Helvetica"/>
                </a:rPr>
                <a:t> Sie die CT/MRT-</a:t>
              </a:r>
              <a:r>
                <a:rPr lang="en-US" sz="1100" dirty="0" err="1">
                  <a:solidFill>
                    <a:srgbClr val="005493"/>
                  </a:solidFill>
                  <a:latin typeface="Helvetica"/>
                  <a:cs typeface="Helvetica"/>
                </a:rPr>
                <a:t>Diagnosetabelle</a:t>
              </a:r>
              <a:r>
                <a:rPr lang="en-US" sz="1100" dirty="0">
                  <a:solidFill>
                    <a:srgbClr val="005493"/>
                  </a:solidFill>
                  <a:latin typeface="Helvetica"/>
                  <a:cs typeface="Helvetica"/>
                </a:rPr>
                <a:t> </a:t>
              </a:r>
              <a:r>
                <a:rPr lang="en-US" sz="1100" dirty="0" err="1">
                  <a:solidFill>
                    <a:srgbClr val="005493"/>
                  </a:solidFill>
                  <a:latin typeface="Helvetica"/>
                  <a:cs typeface="Helvetica"/>
                </a:rPr>
                <a:t>unten</a:t>
              </a:r>
              <a:r>
                <a:rPr lang="en-US" sz="1100" dirty="0">
                  <a:solidFill>
                    <a:srgbClr val="005493"/>
                  </a:solidFill>
                  <a:latin typeface="Helvetica"/>
                  <a:cs typeface="Helvetica"/>
                </a:rPr>
                <a:t> an</a:t>
              </a:r>
            </a:p>
          </p:txBody>
        </p:sp>
        <p:sp>
          <p:nvSpPr>
            <p:cNvPr id="70" name="Rectangle 69"/>
            <p:cNvSpPr/>
            <p:nvPr/>
          </p:nvSpPr>
          <p:spPr>
            <a:xfrm>
              <a:off x="5932488" y="4087813"/>
              <a:ext cx="695325" cy="347662"/>
            </a:xfrm>
            <a:prstGeom prst="rect">
              <a:avLst/>
            </a:prstGeom>
            <a:solidFill>
              <a:srgbClr val="FFFF0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LR-3</a:t>
              </a:r>
            </a:p>
          </p:txBody>
        </p:sp>
        <p:sp>
          <p:nvSpPr>
            <p:cNvPr id="71" name="Rectangle 70"/>
            <p:cNvSpPr/>
            <p:nvPr/>
          </p:nvSpPr>
          <p:spPr>
            <a:xfrm>
              <a:off x="754063" y="4186530"/>
              <a:ext cx="288655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a:solidFill>
                    <a:srgbClr val="000000"/>
                  </a:solidFill>
                  <a:latin typeface="Helvetica"/>
                  <a:cs typeface="Helvetica"/>
                </a:rPr>
                <a:t>Bei </a:t>
              </a:r>
              <a:r>
                <a:rPr lang="en-US" sz="1100" dirty="0" err="1">
                  <a:solidFill>
                    <a:srgbClr val="000000"/>
                  </a:solidFill>
                  <a:latin typeface="Helvetica"/>
                  <a:cs typeface="Helvetica"/>
                </a:rPr>
                <a:t>mittlerer</a:t>
              </a:r>
              <a:r>
                <a:rPr lang="en-US" sz="1100" dirty="0">
                  <a:solidFill>
                    <a:srgbClr val="000000"/>
                  </a:solidFill>
                  <a:latin typeface="Helvetica"/>
                  <a:cs typeface="Helvetica"/>
                </a:rPr>
                <a:t> </a:t>
              </a:r>
              <a:r>
                <a:rPr lang="en-US" sz="1100" dirty="0" err="1">
                  <a:solidFill>
                    <a:srgbClr val="000000"/>
                  </a:solidFill>
                  <a:latin typeface="Helvetica"/>
                  <a:cs typeface="Helvetica"/>
                </a:rPr>
                <a:t>Wahrscheinlichkeit</a:t>
              </a:r>
              <a:r>
                <a:rPr lang="en-US" sz="1100" dirty="0">
                  <a:solidFill>
                    <a:srgbClr val="000000"/>
                  </a:solidFill>
                  <a:latin typeface="Helvetica"/>
                  <a:cs typeface="Helvetica"/>
                </a:rPr>
                <a:t> für </a:t>
              </a:r>
              <a:r>
                <a:rPr lang="en-US" sz="1100" dirty="0" err="1">
                  <a:solidFill>
                    <a:srgbClr val="000000"/>
                  </a:solidFill>
                  <a:latin typeface="Helvetica"/>
                  <a:cs typeface="Helvetica"/>
                </a:rPr>
                <a:t>Malignität</a:t>
              </a:r>
              <a:endParaRPr lang="en-US" sz="1100" dirty="0">
                <a:solidFill>
                  <a:srgbClr val="000000"/>
                </a:solidFill>
                <a:latin typeface="Helvetica"/>
                <a:cs typeface="Helvetica"/>
              </a:endParaRPr>
            </a:p>
          </p:txBody>
        </p:sp>
        <p:sp>
          <p:nvSpPr>
            <p:cNvPr id="72" name="Rectangle 71"/>
            <p:cNvSpPr/>
            <p:nvPr/>
          </p:nvSpPr>
          <p:spPr>
            <a:xfrm>
              <a:off x="5932488" y="4489450"/>
              <a:ext cx="695325" cy="347663"/>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LR-4</a:t>
              </a:r>
            </a:p>
          </p:txBody>
        </p:sp>
        <p:sp>
          <p:nvSpPr>
            <p:cNvPr id="73" name="Rectangle 72"/>
            <p:cNvSpPr/>
            <p:nvPr/>
          </p:nvSpPr>
          <p:spPr>
            <a:xfrm>
              <a:off x="754063" y="4578643"/>
              <a:ext cx="17548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Wenn</a:t>
              </a:r>
              <a:r>
                <a:rPr lang="en-US" sz="1100" dirty="0">
                  <a:solidFill>
                    <a:srgbClr val="000000"/>
                  </a:solidFill>
                  <a:latin typeface="Helvetica"/>
                  <a:cs typeface="Helvetica"/>
                </a:rPr>
                <a:t> </a:t>
              </a:r>
              <a:r>
                <a:rPr lang="en-US" sz="1100" dirty="0" err="1">
                  <a:solidFill>
                    <a:srgbClr val="000000"/>
                  </a:solidFill>
                  <a:latin typeface="Helvetica"/>
                  <a:cs typeface="Helvetica"/>
                </a:rPr>
                <a:t>wahrscheinlich</a:t>
              </a:r>
              <a:r>
                <a:rPr lang="en-US" sz="1100" dirty="0">
                  <a:solidFill>
                    <a:srgbClr val="000000"/>
                  </a:solidFill>
                  <a:latin typeface="Helvetica"/>
                  <a:cs typeface="Helvetica"/>
                </a:rPr>
                <a:t> HCC</a:t>
              </a:r>
            </a:p>
          </p:txBody>
        </p:sp>
        <p:sp>
          <p:nvSpPr>
            <p:cNvPr id="74" name="Rectangle 73"/>
            <p:cNvSpPr/>
            <p:nvPr/>
          </p:nvSpPr>
          <p:spPr>
            <a:xfrm>
              <a:off x="5932488" y="4889500"/>
              <a:ext cx="695325" cy="347663"/>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LR-5</a:t>
              </a:r>
            </a:p>
          </p:txBody>
        </p:sp>
        <p:sp>
          <p:nvSpPr>
            <p:cNvPr id="75" name="Rectangle 74"/>
            <p:cNvSpPr/>
            <p:nvPr/>
          </p:nvSpPr>
          <p:spPr>
            <a:xfrm>
              <a:off x="754063" y="4978693"/>
              <a:ext cx="130599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Wenn</a:t>
              </a:r>
              <a:r>
                <a:rPr lang="en-US" sz="1100" dirty="0">
                  <a:solidFill>
                    <a:srgbClr val="000000"/>
                  </a:solidFill>
                  <a:latin typeface="Helvetica"/>
                  <a:cs typeface="Helvetica"/>
                </a:rPr>
                <a:t> </a:t>
              </a:r>
              <a:r>
                <a:rPr lang="en-US" sz="1100" dirty="0" err="1">
                  <a:solidFill>
                    <a:srgbClr val="000000"/>
                  </a:solidFill>
                  <a:latin typeface="Helvetica"/>
                  <a:cs typeface="Helvetica"/>
                </a:rPr>
                <a:t>definitiv</a:t>
              </a:r>
              <a:r>
                <a:rPr lang="en-US" sz="1100" dirty="0">
                  <a:solidFill>
                    <a:srgbClr val="000000"/>
                  </a:solidFill>
                  <a:latin typeface="Helvetica"/>
                  <a:cs typeface="Helvetica"/>
                </a:rPr>
                <a:t> HCC</a:t>
              </a:r>
            </a:p>
          </p:txBody>
        </p:sp>
        <p:sp>
          <p:nvSpPr>
            <p:cNvPr id="76" name="Rectangle 75"/>
            <p:cNvSpPr/>
            <p:nvPr/>
          </p:nvSpPr>
          <p:spPr>
            <a:xfrm>
              <a:off x="754063" y="2337887"/>
              <a:ext cx="1467897"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Wenn</a:t>
              </a:r>
              <a:r>
                <a:rPr lang="en-US" sz="1100" dirty="0">
                  <a:solidFill>
                    <a:srgbClr val="000000"/>
                  </a:solidFill>
                  <a:latin typeface="Helvetica"/>
                  <a:cs typeface="Helvetica"/>
                </a:rPr>
                <a:t> </a:t>
              </a:r>
              <a:r>
                <a:rPr lang="en-US" sz="1100" dirty="0" err="1">
                  <a:solidFill>
                    <a:srgbClr val="000000"/>
                  </a:solidFill>
                  <a:latin typeface="Helvetica"/>
                  <a:cs typeface="Helvetica"/>
                </a:rPr>
                <a:t>definitiv</a:t>
              </a:r>
              <a:r>
                <a:rPr lang="en-US" sz="1100" dirty="0">
                  <a:solidFill>
                    <a:srgbClr val="000000"/>
                  </a:solidFill>
                  <a:latin typeface="Helvetica"/>
                  <a:cs typeface="Helvetica"/>
                </a:rPr>
                <a:t> </a:t>
              </a:r>
              <a:r>
                <a:rPr lang="en-US" sz="1100" dirty="0" err="1">
                  <a:solidFill>
                    <a:srgbClr val="000000"/>
                  </a:solidFill>
                  <a:latin typeface="Helvetica"/>
                  <a:cs typeface="Helvetica"/>
                </a:rPr>
                <a:t>gutartig</a:t>
              </a:r>
              <a:endParaRPr lang="en-US" sz="1100" dirty="0">
                <a:solidFill>
                  <a:srgbClr val="000000"/>
                </a:solidFill>
                <a:latin typeface="Helvetica"/>
                <a:cs typeface="Helvetica"/>
              </a:endParaRPr>
            </a:p>
          </p:txBody>
        </p:sp>
        <p:sp>
          <p:nvSpPr>
            <p:cNvPr id="77" name="Rectangle 76"/>
            <p:cNvSpPr/>
            <p:nvPr/>
          </p:nvSpPr>
          <p:spPr>
            <a:xfrm>
              <a:off x="5932488" y="2247900"/>
              <a:ext cx="695325" cy="347663"/>
            </a:xfrm>
            <a:prstGeom prst="rect">
              <a:avLst/>
            </a:prstGeom>
            <a:solidFill>
              <a:srgbClr val="02C00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LR-1</a:t>
              </a:r>
            </a:p>
          </p:txBody>
        </p:sp>
        <p:sp>
          <p:nvSpPr>
            <p:cNvPr id="78" name="Rectangle 77"/>
            <p:cNvSpPr/>
            <p:nvPr/>
          </p:nvSpPr>
          <p:spPr>
            <a:xfrm>
              <a:off x="754063" y="2729205"/>
              <a:ext cx="1916738"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Wenn</a:t>
              </a:r>
              <a:r>
                <a:rPr lang="en-US" sz="1100" dirty="0">
                  <a:solidFill>
                    <a:srgbClr val="000000"/>
                  </a:solidFill>
                  <a:latin typeface="Helvetica"/>
                  <a:cs typeface="Helvetica"/>
                </a:rPr>
                <a:t> </a:t>
              </a:r>
              <a:r>
                <a:rPr lang="en-US" sz="1100" dirty="0" err="1">
                  <a:solidFill>
                    <a:srgbClr val="000000"/>
                  </a:solidFill>
                  <a:latin typeface="Helvetica"/>
                  <a:cs typeface="Helvetica"/>
                </a:rPr>
                <a:t>wahrscheinlich</a:t>
              </a:r>
              <a:r>
                <a:rPr lang="en-US" sz="1100" dirty="0">
                  <a:solidFill>
                    <a:srgbClr val="000000"/>
                  </a:solidFill>
                  <a:latin typeface="Helvetica"/>
                  <a:cs typeface="Helvetica"/>
                </a:rPr>
                <a:t> </a:t>
              </a:r>
              <a:r>
                <a:rPr lang="en-US" sz="1100" dirty="0" err="1">
                  <a:solidFill>
                    <a:srgbClr val="000000"/>
                  </a:solidFill>
                  <a:latin typeface="Helvetica"/>
                  <a:cs typeface="Helvetica"/>
                </a:rPr>
                <a:t>gutartig</a:t>
              </a:r>
              <a:endParaRPr lang="en-US" sz="1100" dirty="0">
                <a:solidFill>
                  <a:srgbClr val="000000"/>
                </a:solidFill>
                <a:latin typeface="Helvetica"/>
                <a:cs typeface="Helvetica"/>
              </a:endParaRPr>
            </a:p>
          </p:txBody>
        </p:sp>
        <p:sp>
          <p:nvSpPr>
            <p:cNvPr id="79" name="Rectangle 78"/>
            <p:cNvSpPr/>
            <p:nvPr/>
          </p:nvSpPr>
          <p:spPr>
            <a:xfrm>
              <a:off x="5932488" y="2640013"/>
              <a:ext cx="695325" cy="347662"/>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LR-2</a:t>
              </a:r>
            </a:p>
          </p:txBody>
        </p:sp>
        <p:sp>
          <p:nvSpPr>
            <p:cNvPr id="80" name="Rectangle 79"/>
            <p:cNvSpPr/>
            <p:nvPr/>
          </p:nvSpPr>
          <p:spPr bwMode="auto">
            <a:xfrm>
              <a:off x="5932488" y="3032125"/>
              <a:ext cx="695325" cy="347663"/>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white"/>
                  </a:solidFill>
                  <a:latin typeface="Helvetica"/>
                  <a:cs typeface="Helvetica"/>
                </a:rPr>
                <a:t>LR-M </a:t>
              </a:r>
            </a:p>
          </p:txBody>
        </p:sp>
        <p:cxnSp>
          <p:nvCxnSpPr>
            <p:cNvPr id="81" name="Straight Arrow Connector 76"/>
            <p:cNvCxnSpPr/>
            <p:nvPr/>
          </p:nvCxnSpPr>
          <p:spPr>
            <a:xfrm rot="16200000" flipH="1">
              <a:off x="3099594" y="-1193799"/>
              <a:ext cx="326232" cy="5339556"/>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sp>
          <p:nvSpPr>
            <p:cNvPr id="82" name="Rectangle 81"/>
            <p:cNvSpPr/>
            <p:nvPr/>
          </p:nvSpPr>
          <p:spPr bwMode="auto">
            <a:xfrm>
              <a:off x="5932488" y="1860378"/>
              <a:ext cx="695325" cy="347662"/>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chemeClr val="bg1"/>
                  </a:solidFill>
                  <a:latin typeface="Helvetica"/>
                  <a:cs typeface="Helvetica"/>
                </a:rPr>
                <a:t>LR-TIV</a:t>
              </a:r>
            </a:p>
          </p:txBody>
        </p:sp>
        <p:sp>
          <p:nvSpPr>
            <p:cNvPr id="83" name="Rectangle 82"/>
            <p:cNvSpPr/>
            <p:nvPr/>
          </p:nvSpPr>
          <p:spPr>
            <a:xfrm>
              <a:off x="754063" y="1938281"/>
              <a:ext cx="4135294"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chemeClr val="tx1"/>
                  </a:solidFill>
                  <a:latin typeface="Helvetica"/>
                  <a:cs typeface="Helvetica"/>
                </a:rPr>
                <a:t>Bei</a:t>
              </a:r>
              <a:r>
                <a:rPr lang="en-US" sz="1100" dirty="0">
                  <a:solidFill>
                    <a:schemeClr val="tx1"/>
                  </a:solidFill>
                  <a:latin typeface="Helvetica"/>
                  <a:cs typeface="Helvetica"/>
                </a:rPr>
                <a:t> </a:t>
              </a:r>
              <a:r>
                <a:rPr lang="en-US" sz="1100" dirty="0" err="1">
                  <a:solidFill>
                    <a:schemeClr val="tx1"/>
                  </a:solidFill>
                  <a:latin typeface="Helvetica"/>
                  <a:cs typeface="Helvetica"/>
                </a:rPr>
                <a:t>definitivem</a:t>
              </a:r>
              <a:r>
                <a:rPr lang="en-US" sz="1100" dirty="0">
                  <a:solidFill>
                    <a:schemeClr val="tx1"/>
                  </a:solidFill>
                  <a:latin typeface="Helvetica"/>
                  <a:cs typeface="Helvetica"/>
                </a:rPr>
                <a:t> </a:t>
              </a:r>
              <a:r>
                <a:rPr lang="en-US" sz="1100" dirty="0" err="1">
                  <a:solidFill>
                    <a:schemeClr val="tx1"/>
                  </a:solidFill>
                  <a:latin typeface="Helvetica"/>
                  <a:cs typeface="Helvetica"/>
                </a:rPr>
                <a:t>Nachweis</a:t>
              </a:r>
              <a:r>
                <a:rPr lang="en-US" sz="1100" dirty="0">
                  <a:solidFill>
                    <a:schemeClr val="tx1"/>
                  </a:solidFill>
                  <a:latin typeface="Helvetica"/>
                  <a:cs typeface="Helvetica"/>
                </a:rPr>
                <a:t> von </a:t>
              </a:r>
              <a:r>
                <a:rPr lang="en-US" sz="1100" dirty="0">
                  <a:solidFill>
                    <a:schemeClr val="tx1"/>
                  </a:solidFill>
                  <a:latin typeface="Helvetica"/>
                  <a:cs typeface="Helvetica"/>
                  <a:hlinkClick r:id="" action="ppaction://noaction"/>
                </a:rPr>
                <a:t>Tumorinfiltration in eine </a:t>
              </a:r>
              <a:r>
                <a:rPr lang="en-US" sz="1100" dirty="0" err="1">
                  <a:solidFill>
                    <a:schemeClr val="tx1"/>
                  </a:solidFill>
                  <a:latin typeface="Helvetica"/>
                  <a:cs typeface="Helvetica"/>
                  <a:hlinkClick r:id="" action="ppaction://noaction"/>
                </a:rPr>
                <a:t>Vene</a:t>
              </a:r>
              <a:r>
                <a:rPr lang="en-US" sz="1100" dirty="0">
                  <a:solidFill>
                    <a:schemeClr val="tx1"/>
                  </a:solidFill>
                  <a:latin typeface="Helvetica"/>
                  <a:cs typeface="Helvetica"/>
                  <a:hlinkClick r:id="" action="ppaction://noaction"/>
                </a:rPr>
                <a:t> (TIV)</a:t>
              </a:r>
              <a:endParaRPr lang="en-US" sz="1100" dirty="0">
                <a:solidFill>
                  <a:schemeClr val="tx1"/>
                </a:solidFill>
                <a:latin typeface="Helvetica"/>
                <a:cs typeface="Helvetica"/>
              </a:endParaRPr>
            </a:p>
          </p:txBody>
        </p:sp>
        <p:sp>
          <p:nvSpPr>
            <p:cNvPr id="84" name="Rectangle 83"/>
            <p:cNvSpPr/>
            <p:nvPr/>
          </p:nvSpPr>
          <p:spPr>
            <a:xfrm>
              <a:off x="5932488" y="1465263"/>
              <a:ext cx="695325" cy="347663"/>
            </a:xfrm>
            <a:prstGeom prst="rect">
              <a:avLst/>
            </a:prstGeom>
            <a:solidFill>
              <a:schemeClr val="bg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ysClr val="windowText" lastClr="000000"/>
                  </a:solidFill>
                  <a:latin typeface="Helvetica"/>
                  <a:cs typeface="Helvetica"/>
                </a:rPr>
                <a:t>LR-NC</a:t>
              </a:r>
            </a:p>
          </p:txBody>
        </p:sp>
        <p:sp>
          <p:nvSpPr>
            <p:cNvPr id="85" name="Rectangle 84"/>
            <p:cNvSpPr/>
            <p:nvPr/>
          </p:nvSpPr>
          <p:spPr>
            <a:xfrm>
              <a:off x="754063" y="1554456"/>
              <a:ext cx="4816571"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Bei</a:t>
              </a:r>
              <a:r>
                <a:rPr lang="en-US" sz="1100" dirty="0">
                  <a:solidFill>
                    <a:srgbClr val="000000"/>
                  </a:solidFill>
                  <a:latin typeface="Helvetica"/>
                  <a:cs typeface="Helvetica"/>
                </a:rPr>
                <a:t> </a:t>
              </a:r>
              <a:r>
                <a:rPr lang="en-US" sz="1100" dirty="0" err="1">
                  <a:solidFill>
                    <a:srgbClr val="000000"/>
                  </a:solidFill>
                  <a:latin typeface="Helvetica"/>
                  <a:cs typeface="Helvetica"/>
                </a:rPr>
                <a:t>fehlender</a:t>
              </a:r>
              <a:r>
                <a:rPr lang="en-US" sz="1100" dirty="0">
                  <a:solidFill>
                    <a:srgbClr val="000000"/>
                  </a:solidFill>
                  <a:latin typeface="Helvetica"/>
                  <a:cs typeface="Helvetica"/>
                </a:rPr>
                <a:t> </a:t>
              </a:r>
              <a:r>
                <a:rPr lang="en-US" sz="1100" dirty="0" err="1">
                  <a:solidFill>
                    <a:srgbClr val="000000"/>
                  </a:solidFill>
                  <a:latin typeface="Helvetica"/>
                  <a:cs typeface="Helvetica"/>
                </a:rPr>
                <a:t>Beurteilbarkeit</a:t>
              </a:r>
              <a:r>
                <a:rPr lang="en-US" sz="1100" dirty="0">
                  <a:solidFill>
                    <a:srgbClr val="000000"/>
                  </a:solidFill>
                  <a:latin typeface="Helvetica"/>
                  <a:cs typeface="Helvetica"/>
                </a:rPr>
                <a:t> </a:t>
              </a:r>
              <a:r>
                <a:rPr lang="en-US" sz="1100" dirty="0" err="1">
                  <a:solidFill>
                    <a:srgbClr val="000000"/>
                  </a:solidFill>
                  <a:latin typeface="Helvetica"/>
                  <a:cs typeface="Helvetica"/>
                </a:rPr>
                <a:t>aufgrund</a:t>
              </a:r>
              <a:r>
                <a:rPr lang="en-US" sz="1100" dirty="0">
                  <a:solidFill>
                    <a:srgbClr val="000000"/>
                  </a:solidFill>
                  <a:latin typeface="Helvetica"/>
                  <a:cs typeface="Helvetica"/>
                </a:rPr>
                <a:t> </a:t>
              </a:r>
              <a:r>
                <a:rPr lang="en-US" sz="1100" dirty="0" err="1">
                  <a:solidFill>
                    <a:srgbClr val="000000"/>
                  </a:solidFill>
                  <a:latin typeface="Helvetica"/>
                  <a:cs typeface="Helvetica"/>
                </a:rPr>
                <a:t>fehlender</a:t>
              </a:r>
              <a:r>
                <a:rPr lang="en-US" sz="1100" dirty="0">
                  <a:solidFill>
                    <a:srgbClr val="000000"/>
                  </a:solidFill>
                  <a:latin typeface="Helvetica"/>
                  <a:cs typeface="Helvetica"/>
                </a:rPr>
                <a:t> </a:t>
              </a:r>
              <a:r>
                <a:rPr lang="en-US" sz="1100" dirty="0" err="1">
                  <a:solidFill>
                    <a:srgbClr val="000000"/>
                  </a:solidFill>
                  <a:latin typeface="Helvetica"/>
                  <a:cs typeface="Helvetica"/>
                </a:rPr>
                <a:t>oder</a:t>
              </a:r>
              <a:r>
                <a:rPr lang="en-US" sz="1100" dirty="0">
                  <a:solidFill>
                    <a:srgbClr val="000000"/>
                  </a:solidFill>
                  <a:latin typeface="Helvetica"/>
                  <a:cs typeface="Helvetica"/>
                </a:rPr>
                <a:t> </a:t>
              </a:r>
              <a:r>
                <a:rPr lang="en-US" sz="1100" dirty="0" err="1">
                  <a:solidFill>
                    <a:srgbClr val="000000"/>
                  </a:solidFill>
                  <a:latin typeface="Helvetica"/>
                  <a:cs typeface="Helvetica"/>
                </a:rPr>
                <a:t>schlechter</a:t>
              </a:r>
              <a:r>
                <a:rPr lang="en-US" sz="1100" dirty="0">
                  <a:solidFill>
                    <a:srgbClr val="000000"/>
                  </a:solidFill>
                  <a:latin typeface="Helvetica"/>
                  <a:cs typeface="Helvetica"/>
                </a:rPr>
                <a:t> </a:t>
              </a:r>
              <a:r>
                <a:rPr lang="en-US" sz="1100" dirty="0" err="1">
                  <a:solidFill>
                    <a:srgbClr val="000000"/>
                  </a:solidFill>
                  <a:latin typeface="Helvetica"/>
                  <a:cs typeface="Helvetica"/>
                </a:rPr>
                <a:t>Bildgebung</a:t>
              </a:r>
              <a:endParaRPr lang="en-US" sz="1100" dirty="0">
                <a:solidFill>
                  <a:srgbClr val="000000"/>
                </a:solidFill>
                <a:latin typeface="Helvetica"/>
                <a:cs typeface="Helvetica"/>
              </a:endParaRPr>
            </a:p>
          </p:txBody>
        </p:sp>
        <p:sp>
          <p:nvSpPr>
            <p:cNvPr id="86" name="Rectangle 85"/>
            <p:cNvSpPr/>
            <p:nvPr/>
          </p:nvSpPr>
          <p:spPr>
            <a:xfrm>
              <a:off x="753286" y="2990205"/>
              <a:ext cx="3435163" cy="430887"/>
            </a:xfrm>
            <a:prstGeom prst="rect">
              <a:avLst/>
            </a:prstGeom>
            <a:solidFill>
              <a:schemeClr val="bg1"/>
            </a:solidFill>
          </p:spPr>
          <p:txBody>
            <a:bodyPr wrap="none" lIns="36576" rIns="36576" anchor="ctr">
              <a:spAutoFit/>
            </a:bodyPr>
            <a:lstStyle/>
            <a:p>
              <a:pPr fontAlgn="auto">
                <a:spcBef>
                  <a:spcPts val="0"/>
                </a:spcBef>
                <a:spcAft>
                  <a:spcPts val="0"/>
                </a:spcAft>
                <a:defRPr/>
              </a:pPr>
              <a:r>
                <a:rPr lang="en-US" sz="1100" dirty="0" err="1">
                  <a:latin typeface="Helvetica"/>
                  <a:cs typeface="Helvetica"/>
                </a:rPr>
                <a:t>Wenn</a:t>
              </a:r>
              <a:r>
                <a:rPr lang="en-US" sz="1100" dirty="0">
                  <a:latin typeface="Helvetica"/>
                  <a:cs typeface="Helvetica"/>
                </a:rPr>
                <a:t> </a:t>
              </a:r>
              <a:r>
                <a:rPr lang="en-US" sz="1100" dirty="0" err="1">
                  <a:latin typeface="Helvetica"/>
                  <a:cs typeface="Helvetica"/>
                </a:rPr>
                <a:t>wahrscheinlich</a:t>
              </a:r>
              <a:r>
                <a:rPr lang="en-US" sz="1100" dirty="0">
                  <a:latin typeface="Helvetica"/>
                  <a:cs typeface="Helvetica"/>
                </a:rPr>
                <a:t> </a:t>
              </a:r>
              <a:r>
                <a:rPr lang="en-US" sz="1100" dirty="0" err="1">
                  <a:latin typeface="Helvetica"/>
                  <a:cs typeface="Helvetica"/>
                </a:rPr>
                <a:t>oder</a:t>
              </a:r>
              <a:r>
                <a:rPr lang="en-US" sz="1100" dirty="0">
                  <a:latin typeface="Helvetica"/>
                  <a:cs typeface="Helvetica"/>
                </a:rPr>
                <a:t> </a:t>
              </a:r>
              <a:r>
                <a:rPr lang="en-US" sz="1100" dirty="0" err="1">
                  <a:latin typeface="Helvetica"/>
                  <a:cs typeface="Helvetica"/>
                </a:rPr>
                <a:t>definitiv</a:t>
              </a:r>
              <a:r>
                <a:rPr lang="en-US" sz="1100" dirty="0">
                  <a:latin typeface="Helvetica"/>
                  <a:cs typeface="Helvetica"/>
                </a:rPr>
                <a:t> </a:t>
              </a:r>
              <a:r>
                <a:rPr lang="en-US" sz="1100" dirty="0" err="1" smtClean="0">
                  <a:latin typeface="Helvetica"/>
                  <a:cs typeface="Helvetica"/>
                </a:rPr>
                <a:t>maligne</a:t>
              </a:r>
              <a:r>
                <a:rPr lang="en-US" sz="1100" dirty="0" smtClean="0">
                  <a:latin typeface="Helvetica"/>
                  <a:cs typeface="Helvetica"/>
                </a:rPr>
                <a:t> </a:t>
              </a:r>
              <a:r>
                <a:rPr lang="en-US" sz="1100" dirty="0" err="1" smtClean="0">
                  <a:latin typeface="Helvetica"/>
                  <a:cs typeface="Helvetica"/>
                </a:rPr>
                <a:t>aber</a:t>
              </a:r>
              <a:r>
                <a:rPr lang="en-US" sz="1100" dirty="0" smtClean="0">
                  <a:latin typeface="Helvetica"/>
                  <a:cs typeface="Helvetica"/>
                </a:rPr>
                <a:t> </a:t>
              </a:r>
              <a:r>
                <a:rPr lang="en-US" sz="1100" dirty="0" err="1">
                  <a:latin typeface="Helvetica"/>
                  <a:cs typeface="Helvetica"/>
                </a:rPr>
                <a:t>nicht</a:t>
              </a:r>
              <a:r>
                <a:rPr lang="en-US" sz="1100" dirty="0">
                  <a:latin typeface="Helvetica"/>
                  <a:cs typeface="Helvetica"/>
                </a:rPr>
                <a:t> </a:t>
              </a:r>
            </a:p>
            <a:p>
              <a:pPr fontAlgn="auto">
                <a:spcBef>
                  <a:spcPts val="0"/>
                </a:spcBef>
                <a:spcAft>
                  <a:spcPts val="0"/>
                </a:spcAft>
                <a:defRPr/>
              </a:pPr>
              <a:r>
                <a:rPr lang="en-US" sz="1100" dirty="0">
                  <a:latin typeface="Helvetica"/>
                  <a:cs typeface="Helvetica"/>
                </a:rPr>
                <a:t>HCC-</a:t>
              </a:r>
              <a:r>
                <a:rPr lang="en-US" sz="1100" dirty="0" err="1">
                  <a:latin typeface="Helvetica"/>
                  <a:cs typeface="Helvetica"/>
                </a:rPr>
                <a:t>spezifisch</a:t>
              </a:r>
              <a:r>
                <a:rPr lang="en-US" sz="1100" dirty="0">
                  <a:latin typeface="Helvetica"/>
                  <a:cs typeface="Helvetica"/>
                </a:rPr>
                <a:t> (z. B. </a:t>
              </a:r>
              <a:r>
                <a:rPr lang="en-US" sz="1100" dirty="0" err="1">
                  <a:latin typeface="Helvetica"/>
                  <a:cs typeface="Helvetica"/>
                </a:rPr>
                <a:t>Schießscheibenzeichen</a:t>
              </a:r>
              <a:r>
                <a:rPr lang="en-US" sz="1100" dirty="0">
                  <a:latin typeface="Helvetica"/>
                  <a:cs typeface="Helvetica"/>
                </a:rPr>
                <a:t>)</a:t>
              </a:r>
            </a:p>
          </p:txBody>
        </p:sp>
      </p:grpSp>
      <p:graphicFrame>
        <p:nvGraphicFramePr>
          <p:cNvPr id="155" name="Table 154"/>
          <p:cNvGraphicFramePr>
            <a:graphicFrameLocks noGrp="1"/>
          </p:cNvGraphicFramePr>
          <p:nvPr>
            <p:extLst>
              <p:ext uri="{D42A27DB-BD31-4B8C-83A1-F6EECF244321}">
                <p14:modId xmlns:p14="http://schemas.microsoft.com/office/powerpoint/2010/main" val="564568473"/>
              </p:ext>
            </p:extLst>
          </p:nvPr>
        </p:nvGraphicFramePr>
        <p:xfrm>
          <a:off x="228600" y="7694702"/>
          <a:ext cx="694944" cy="347472"/>
        </p:xfrm>
        <a:graphic>
          <a:graphicData uri="http://schemas.openxmlformats.org/drawingml/2006/table">
            <a:tbl>
              <a:tblPr firstRow="1" bandRow="1">
                <a:tableStyleId>{5C22544A-7EE6-4342-B048-85BDC9FD1C3A}</a:tableStyleId>
              </a:tblPr>
              <a:tblGrid>
                <a:gridCol w="694944">
                  <a:extLst>
                    <a:ext uri="{9D8B030D-6E8A-4147-A177-3AD203B41FA5}">
                      <a16:colId xmlns:a16="http://schemas.microsoft.com/office/drawing/2014/main" xmlns="" val="20000"/>
                    </a:ext>
                  </a:extLst>
                </a:gridCol>
              </a:tblGrid>
              <a:tr h="347472">
                <a:tc>
                  <a:txBody>
                    <a:bodyPr/>
                    <a:lstStyle/>
                    <a:p>
                      <a:pPr algn="ctr"/>
                      <a:endParaRPr lang="en-US" sz="1100" dirty="0">
                        <a:latin typeface="Helvetica"/>
                        <a:cs typeface="Helvetica"/>
                      </a:endParaRPr>
                    </a:p>
                  </a:txBody>
                  <a:tcPr marL="72000" marR="36000" marT="36000" marB="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extLst>
                  <a:ext uri="{0D108BD9-81ED-4DB2-BD59-A6C34878D82A}">
                    <a16:rowId xmlns:a16="http://schemas.microsoft.com/office/drawing/2014/main" xmlns="" val="10000"/>
                  </a:ext>
                </a:extLst>
              </a:tr>
            </a:tbl>
          </a:graphicData>
        </a:graphic>
      </p:graphicFrame>
      <p:grpSp>
        <p:nvGrpSpPr>
          <p:cNvPr id="156" name="Group 155"/>
          <p:cNvGrpSpPr/>
          <p:nvPr/>
        </p:nvGrpSpPr>
        <p:grpSpPr>
          <a:xfrm>
            <a:off x="228600" y="7694702"/>
            <a:ext cx="695325" cy="347663"/>
            <a:chOff x="5932487" y="5203613"/>
            <a:chExt cx="695325" cy="347663"/>
          </a:xfrm>
        </p:grpSpPr>
        <p:sp>
          <p:nvSpPr>
            <p:cNvPr id="157" name="Rectangle 156">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58" name="TextBox 157"/>
            <p:cNvSpPr txBox="1"/>
            <p:nvPr/>
          </p:nvSpPr>
          <p:spPr>
            <a:xfrm>
              <a:off x="5932487" y="5203613"/>
              <a:ext cx="352341" cy="187744"/>
            </a:xfrm>
            <a:prstGeom prst="rect">
              <a:avLst/>
            </a:prstGeom>
            <a:noFill/>
            <a:ln>
              <a:noFill/>
            </a:ln>
          </p:spPr>
          <p:txBody>
            <a:bodyPr wrap="none" lIns="45720" tIns="18288" rIns="0" bIns="0" rtlCol="0" anchor="t">
              <a:noAutofit/>
            </a:bodyPr>
            <a:lstStyle/>
            <a:p>
              <a:r>
                <a:rPr lang="en-US" sz="1100" dirty="0">
                  <a:latin typeface="Helvetica"/>
                  <a:cs typeface="Helvetica"/>
                </a:rPr>
                <a:t>LR-4</a:t>
              </a:r>
            </a:p>
          </p:txBody>
        </p:sp>
        <p:sp>
          <p:nvSpPr>
            <p:cNvPr id="159" name="TextBox 158"/>
            <p:cNvSpPr txBox="1"/>
            <p:nvPr/>
          </p:nvSpPr>
          <p:spPr>
            <a:xfrm>
              <a:off x="6271196" y="5363532"/>
              <a:ext cx="356616" cy="187744"/>
            </a:xfrm>
            <a:prstGeom prst="rect">
              <a:avLst/>
            </a:prstGeom>
            <a:noFill/>
            <a:ln>
              <a:noFill/>
            </a:ln>
          </p:spPr>
          <p:txBody>
            <a:bodyPr wrap="none" lIns="0" tIns="0" rIns="45720" bIns="18288" rtlCol="0" anchor="b">
              <a:noAutofit/>
            </a:bodyPr>
            <a:lstStyle/>
            <a:p>
              <a:pPr algn="r"/>
              <a:r>
                <a:rPr lang="en-US" sz="1100" dirty="0">
                  <a:latin typeface="Helvetica"/>
                  <a:cs typeface="Helvetica"/>
                </a:rPr>
                <a:t>LR-5</a:t>
              </a:r>
            </a:p>
          </p:txBody>
        </p:sp>
      </p:grpSp>
      <p:sp>
        <p:nvSpPr>
          <p:cNvPr id="160" name="Rectangle 159"/>
          <p:cNvSpPr/>
          <p:nvPr/>
        </p:nvSpPr>
        <p:spPr>
          <a:xfrm>
            <a:off x="229422" y="7698138"/>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grpSp>
        <p:nvGrpSpPr>
          <p:cNvPr id="161" name="Group 160"/>
          <p:cNvGrpSpPr/>
          <p:nvPr/>
        </p:nvGrpSpPr>
        <p:grpSpPr>
          <a:xfrm>
            <a:off x="3164431" y="6404087"/>
            <a:ext cx="3472637" cy="1040743"/>
            <a:chOff x="-1827340" y="4693631"/>
            <a:chExt cx="3472637" cy="1040743"/>
          </a:xfrm>
        </p:grpSpPr>
        <p:sp>
          <p:nvSpPr>
            <p:cNvPr id="162" name="Rectangle 161"/>
            <p:cNvSpPr/>
            <p:nvPr/>
          </p:nvSpPr>
          <p:spPr>
            <a:xfrm>
              <a:off x="-1133034"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3" name="Rectangle 162"/>
            <p:cNvSpPr/>
            <p:nvPr/>
          </p:nvSpPr>
          <p:spPr>
            <a:xfrm>
              <a:off x="-43872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4" name="Rectangle 163"/>
            <p:cNvSpPr/>
            <p:nvPr/>
          </p:nvSpPr>
          <p:spPr>
            <a:xfrm>
              <a:off x="25557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5" name="Rectangle 164"/>
            <p:cNvSpPr/>
            <p:nvPr/>
          </p:nvSpPr>
          <p:spPr>
            <a:xfrm>
              <a:off x="949885" y="469363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66" name="Rectangle 165"/>
            <p:cNvSpPr/>
            <p:nvPr/>
          </p:nvSpPr>
          <p:spPr>
            <a:xfrm>
              <a:off x="-1827340"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7" name="Rectangle 166"/>
            <p:cNvSpPr/>
            <p:nvPr/>
          </p:nvSpPr>
          <p:spPr>
            <a:xfrm>
              <a:off x="-1827340" y="5040171"/>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8" name="Rectangle 167"/>
            <p:cNvSpPr/>
            <p:nvPr/>
          </p:nvSpPr>
          <p:spPr>
            <a:xfrm>
              <a:off x="-1827340"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69" name="Rectangle 168"/>
            <p:cNvSpPr/>
            <p:nvPr/>
          </p:nvSpPr>
          <p:spPr>
            <a:xfrm>
              <a:off x="-1133203"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0" name="Rectangle 169"/>
            <p:cNvSpPr/>
            <p:nvPr/>
          </p:nvSpPr>
          <p:spPr>
            <a:xfrm>
              <a:off x="-113301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1" name="Rectangle 170">
              <a:hlinkHover r:id="" action="ppaction://noaction" highlightClick="1"/>
            </p:cNvPr>
            <p:cNvSpPr/>
            <p:nvPr/>
          </p:nvSpPr>
          <p:spPr>
            <a:xfrm>
              <a:off x="-438685"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2" name="Rectangle 171"/>
            <p:cNvSpPr/>
            <p:nvPr/>
          </p:nvSpPr>
          <p:spPr>
            <a:xfrm>
              <a:off x="-43868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3" name="Rectangle 172"/>
            <p:cNvSpPr/>
            <p:nvPr/>
          </p:nvSpPr>
          <p:spPr>
            <a:xfrm>
              <a:off x="25564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4" name="Rectangle 173"/>
            <p:cNvSpPr/>
            <p:nvPr/>
          </p:nvSpPr>
          <p:spPr>
            <a:xfrm>
              <a:off x="94997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5" name="Rectangle 174"/>
            <p:cNvSpPr/>
            <p:nvPr/>
          </p:nvSpPr>
          <p:spPr>
            <a:xfrm>
              <a:off x="949972"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grpSp>
      <p:grpSp>
        <p:nvGrpSpPr>
          <p:cNvPr id="87" name="Group 86"/>
          <p:cNvGrpSpPr>
            <a:grpSpLocks noChangeAspect="1"/>
          </p:cNvGrpSpPr>
          <p:nvPr/>
        </p:nvGrpSpPr>
        <p:grpSpPr>
          <a:xfrm>
            <a:off x="61644" y="50041"/>
            <a:ext cx="548640" cy="389077"/>
            <a:chOff x="45720" y="87262"/>
            <a:chExt cx="380211" cy="269633"/>
          </a:xfrm>
        </p:grpSpPr>
        <p:sp>
          <p:nvSpPr>
            <p:cNvPr id="88" name="Shape 559"/>
            <p:cNvSpPr/>
            <p:nvPr/>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89" name="Shape 560"/>
            <p:cNvSpPr/>
            <p:nvPr/>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0" name="Shape 561"/>
            <p:cNvSpPr/>
            <p:nvPr/>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1" name="Shape 562"/>
            <p:cNvSpPr/>
            <p:nvPr/>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2" name="Shape 563"/>
            <p:cNvSpPr/>
            <p:nvPr/>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3" name="Shape 564"/>
            <p:cNvSpPr/>
            <p:nvPr/>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4" name="Shape 565"/>
            <p:cNvSpPr/>
            <p:nvPr/>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spTree>
    <p:extLst>
      <p:ext uri="{BB962C8B-B14F-4D97-AF65-F5344CB8AC3E}">
        <p14:creationId xmlns:p14="http://schemas.microsoft.com/office/powerpoint/2010/main" val="3059431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2244679966"/>
              </p:ext>
            </p:extLst>
          </p:nvPr>
        </p:nvGraphicFramePr>
        <p:xfrm>
          <a:off x="228600" y="365760"/>
          <a:ext cx="6400800" cy="799710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dirty="0" err="1">
                          <a:solidFill>
                            <a:srgbClr val="000000"/>
                          </a:solidFill>
                          <a:latin typeface="Helvetica"/>
                          <a:cs typeface="Helvetica"/>
                        </a:rPr>
                        <a:t>Schritt</a:t>
                      </a:r>
                      <a:r>
                        <a:rPr lang="en-US" sz="1800" b="1" dirty="0">
                          <a:solidFill>
                            <a:srgbClr val="000000"/>
                          </a:solidFill>
                          <a:latin typeface="Helvetica"/>
                          <a:cs typeface="Helvetica"/>
                        </a:rPr>
                        <a:t> </a:t>
                      </a:r>
                      <a:r>
                        <a:rPr lang="en-US" sz="1800" b="1" dirty="0">
                          <a:solidFill>
                            <a:schemeClr val="tx1"/>
                          </a:solidFill>
                          <a:latin typeface="Helvetica"/>
                          <a:cs typeface="Helvetica"/>
                        </a:rPr>
                        <a:t>3.</a:t>
                      </a:r>
                      <a:r>
                        <a:rPr lang="en-US" sz="1800" b="1" baseline="0" dirty="0">
                          <a:solidFill>
                            <a:schemeClr val="tx1"/>
                          </a:solidFill>
                          <a:latin typeface="Helvetica"/>
                          <a:cs typeface="Helvetica"/>
                        </a:rPr>
                        <a:t> </a:t>
                      </a:r>
                      <a:r>
                        <a:rPr lang="en-US" sz="1800" b="1" baseline="0" dirty="0" err="1">
                          <a:solidFill>
                            <a:schemeClr val="tx1"/>
                          </a:solidFill>
                          <a:latin typeface="Helvetica"/>
                          <a:cs typeface="Helvetica"/>
                        </a:rPr>
                        <a:t>Wenden</a:t>
                      </a:r>
                      <a:r>
                        <a:rPr lang="en-US" sz="1800" b="1" baseline="0" dirty="0">
                          <a:solidFill>
                            <a:schemeClr val="tx1"/>
                          </a:solidFill>
                          <a:latin typeface="Helvetica"/>
                          <a:cs typeface="Helvetica"/>
                        </a:rPr>
                        <a:t> </a:t>
                      </a:r>
                      <a:r>
                        <a:rPr lang="en-US" sz="1800" b="1" baseline="0" dirty="0" err="1">
                          <a:solidFill>
                            <a:schemeClr val="tx1"/>
                          </a:solidFill>
                          <a:latin typeface="Helvetica"/>
                          <a:cs typeface="Helvetica"/>
                        </a:rPr>
                        <a:t>Sie</a:t>
                      </a:r>
                      <a:r>
                        <a:rPr lang="en-US" sz="1800" b="1" baseline="0" dirty="0">
                          <a:solidFill>
                            <a:schemeClr val="tx1"/>
                          </a:solidFill>
                          <a:latin typeface="Helvetica"/>
                          <a:cs typeface="Helvetica"/>
                        </a:rPr>
                        <a:t> </a:t>
                      </a:r>
                      <a:r>
                        <a:rPr lang="en-US" sz="1800" b="1" baseline="0" dirty="0" err="1">
                          <a:solidFill>
                            <a:schemeClr val="tx1"/>
                          </a:solidFill>
                          <a:latin typeface="Helvetica"/>
                          <a:cs typeface="Helvetica"/>
                        </a:rPr>
                        <a:t>Kollisionsregeln</a:t>
                      </a:r>
                      <a:r>
                        <a:rPr lang="en-US" sz="1800" b="1" baseline="0" dirty="0">
                          <a:solidFill>
                            <a:schemeClr val="tx1"/>
                          </a:solidFill>
                          <a:latin typeface="Helvetica"/>
                          <a:cs typeface="Helvetica"/>
                        </a:rPr>
                        <a:t> an, </a:t>
                      </a:r>
                      <a:r>
                        <a:rPr lang="en-US" sz="1800" b="1" baseline="0" dirty="0" err="1">
                          <a:solidFill>
                            <a:schemeClr val="tx1"/>
                          </a:solidFill>
                          <a:latin typeface="Helvetica"/>
                          <a:cs typeface="Helvetica"/>
                        </a:rPr>
                        <a:t>wenn</a:t>
                      </a:r>
                      <a:r>
                        <a:rPr lang="en-US" sz="1800" b="1" baseline="0" dirty="0">
                          <a:solidFill>
                            <a:schemeClr val="tx1"/>
                          </a:solidFill>
                          <a:latin typeface="Helvetica"/>
                          <a:cs typeface="Helvetica"/>
                        </a:rPr>
                        <a:t> </a:t>
                      </a:r>
                      <a:r>
                        <a:rPr lang="en-US" sz="1800" b="1" baseline="0" dirty="0" err="1">
                          <a:solidFill>
                            <a:schemeClr val="tx1"/>
                          </a:solidFill>
                          <a:latin typeface="Helvetica"/>
                          <a:cs typeface="Helvetica"/>
                        </a:rPr>
                        <a:t>nötig</a:t>
                      </a:r>
                      <a:endParaRPr lang="en-US" sz="1800" b="1" baseline="0" dirty="0">
                        <a:solidFill>
                          <a:schemeClr val="tx1"/>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0">
                <a:tc>
                  <a:txBody>
                    <a:bodyPr/>
                    <a:lstStyle/>
                    <a:p>
                      <a:pPr algn="ctr" fontAlgn="auto">
                        <a:lnSpc>
                          <a:spcPct val="150000"/>
                        </a:lnSpc>
                        <a:spcBef>
                          <a:spcPts val="0"/>
                        </a:spcBef>
                        <a:spcAft>
                          <a:spcPts val="0"/>
                        </a:spcAft>
                        <a:defRPr/>
                      </a:pPr>
                      <a:r>
                        <a:rPr lang="en-US" sz="1100" baseline="0" dirty="0" err="1">
                          <a:solidFill>
                            <a:srgbClr val="005493"/>
                          </a:solidFill>
                          <a:latin typeface="Helvetica"/>
                          <a:cs typeface="Helvetica"/>
                        </a:rPr>
                        <a:t>Bei</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Unsicherheit</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über</a:t>
                      </a:r>
                      <a:r>
                        <a:rPr lang="en-US" sz="1100" baseline="0" dirty="0">
                          <a:solidFill>
                            <a:srgbClr val="005493"/>
                          </a:solidFill>
                          <a:latin typeface="Helvetica"/>
                          <a:cs typeface="Helvetica"/>
                        </a:rPr>
                        <a:t> </a:t>
                      </a:r>
                      <a:r>
                        <a:rPr lang="en-US" sz="1100" baseline="0" dirty="0" smtClean="0">
                          <a:solidFill>
                            <a:srgbClr val="005493"/>
                          </a:solidFill>
                          <a:latin typeface="Helvetica"/>
                          <a:cs typeface="Helvetica"/>
                        </a:rPr>
                        <a:t>das </a:t>
                      </a:r>
                      <a:r>
                        <a:rPr lang="en-US" sz="1100" baseline="0" dirty="0" err="1">
                          <a:solidFill>
                            <a:srgbClr val="005493"/>
                          </a:solidFill>
                          <a:latin typeface="Helvetica"/>
                          <a:cs typeface="Helvetica"/>
                        </a:rPr>
                        <a:t>Vorliegen</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eines</a:t>
                      </a:r>
                      <a:r>
                        <a:rPr lang="en-US" sz="1100" baseline="0" dirty="0">
                          <a:solidFill>
                            <a:srgbClr val="005493"/>
                          </a:solidFill>
                          <a:latin typeface="Helvetica"/>
                          <a:cs typeface="Helvetica"/>
                        </a:rPr>
                        <a:t> TIV-Stadiums </a:t>
                      </a:r>
                      <a:r>
                        <a:rPr lang="en-US" sz="1100" baseline="0" dirty="0" err="1" smtClean="0">
                          <a:solidFill>
                            <a:srgbClr val="005493"/>
                          </a:solidFill>
                          <a:latin typeface="Helvetica"/>
                          <a:cs typeface="Helvetica"/>
                        </a:rPr>
                        <a:t>erfolgt</a:t>
                      </a:r>
                      <a:r>
                        <a:rPr lang="en-US" sz="1100" baseline="0" dirty="0" smtClean="0">
                          <a:solidFill>
                            <a:srgbClr val="005493"/>
                          </a:solidFill>
                          <a:latin typeface="Helvetica"/>
                          <a:cs typeface="Helvetica"/>
                        </a:rPr>
                        <a:t> </a:t>
                      </a:r>
                      <a:r>
                        <a:rPr lang="en-US" sz="1100" baseline="0" dirty="0" err="1" smtClean="0">
                          <a:solidFill>
                            <a:srgbClr val="005493"/>
                          </a:solidFill>
                          <a:latin typeface="Helvetica"/>
                          <a:cs typeface="Helvetica"/>
                        </a:rPr>
                        <a:t>keine</a:t>
                      </a:r>
                      <a:r>
                        <a:rPr lang="en-US" sz="1100" baseline="0" dirty="0" smtClean="0">
                          <a:solidFill>
                            <a:srgbClr val="005493"/>
                          </a:solidFill>
                          <a:latin typeface="Helvetica"/>
                          <a:cs typeface="Helvetica"/>
                        </a:rPr>
                        <a:t> TIV-</a:t>
                      </a:r>
                      <a:r>
                        <a:rPr lang="en-US" sz="1100" baseline="0" dirty="0" err="1" smtClean="0">
                          <a:solidFill>
                            <a:srgbClr val="005493"/>
                          </a:solidFill>
                          <a:latin typeface="Helvetica"/>
                          <a:cs typeface="Helvetica"/>
                        </a:rPr>
                        <a:t>Kategorisierung</a:t>
                      </a:r>
                      <a:endParaRPr lang="en-US" sz="1100" baseline="0" dirty="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a:solidFill>
                          <a:srgbClr val="005493"/>
                        </a:solidFill>
                        <a:latin typeface="Helvetica"/>
                        <a:cs typeface="Helvetica"/>
                      </a:endParaRPr>
                    </a:p>
                    <a:p>
                      <a:pPr algn="ctr" fontAlgn="auto">
                        <a:lnSpc>
                          <a:spcPct val="150000"/>
                        </a:lnSpc>
                        <a:spcBef>
                          <a:spcPts val="0"/>
                        </a:spcBef>
                        <a:spcAft>
                          <a:spcPts val="0"/>
                        </a:spcAft>
                        <a:defRPr/>
                      </a:pPr>
                      <a:r>
                        <a:rPr lang="en-US" sz="1100" baseline="0" dirty="0" err="1">
                          <a:solidFill>
                            <a:srgbClr val="005493"/>
                          </a:solidFill>
                          <a:latin typeface="Helvetica"/>
                          <a:cs typeface="Helvetica"/>
                        </a:rPr>
                        <a:t>Bei</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Zweifel</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bezüglich</a:t>
                      </a:r>
                      <a:r>
                        <a:rPr lang="en-US" sz="1100" baseline="0" dirty="0">
                          <a:solidFill>
                            <a:srgbClr val="005493"/>
                          </a:solidFill>
                          <a:latin typeface="Helvetica"/>
                          <a:cs typeface="Helvetica"/>
                        </a:rPr>
                        <a:t> der </a:t>
                      </a:r>
                      <a:r>
                        <a:rPr lang="en-US" sz="1100" baseline="0" dirty="0" err="1">
                          <a:solidFill>
                            <a:srgbClr val="005493"/>
                          </a:solidFill>
                          <a:latin typeface="Helvetica"/>
                          <a:cs typeface="Helvetica"/>
                        </a:rPr>
                        <a:t>Zuordnung</a:t>
                      </a:r>
                      <a:r>
                        <a:rPr lang="en-US" sz="1100" baseline="0" dirty="0">
                          <a:solidFill>
                            <a:srgbClr val="005493"/>
                          </a:solidFill>
                          <a:latin typeface="Helvetica"/>
                          <a:cs typeface="Helvetica"/>
                        </a:rPr>
                        <a:t> </a:t>
                      </a:r>
                      <a:r>
                        <a:rPr lang="en-US" sz="1100" baseline="0" dirty="0" err="1" smtClean="0">
                          <a:solidFill>
                            <a:srgbClr val="005493"/>
                          </a:solidFill>
                          <a:latin typeface="Helvetica"/>
                          <a:cs typeface="Helvetica"/>
                        </a:rPr>
                        <a:t>soll</a:t>
                      </a:r>
                      <a:r>
                        <a:rPr lang="en-US" sz="1100" baseline="0" dirty="0" smtClean="0">
                          <a:solidFill>
                            <a:srgbClr val="005493"/>
                          </a:solidFill>
                          <a:latin typeface="Helvetica"/>
                          <a:cs typeface="Helvetica"/>
                        </a:rPr>
                        <a:t> </a:t>
                      </a:r>
                      <a:r>
                        <a:rPr lang="en-US" sz="1100" baseline="0" dirty="0" err="1">
                          <a:solidFill>
                            <a:srgbClr val="005493"/>
                          </a:solidFill>
                          <a:latin typeface="Helvetica"/>
                          <a:cs typeface="Helvetica"/>
                        </a:rPr>
                        <a:t>diejenige</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mit</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dem</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geringeren</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Gewissheitsniveau</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gewählt</a:t>
                      </a:r>
                      <a:r>
                        <a:rPr lang="en-US" sz="1100" baseline="0" dirty="0">
                          <a:solidFill>
                            <a:srgbClr val="005493"/>
                          </a:solidFill>
                          <a:latin typeface="Helvetica"/>
                          <a:cs typeface="Helvetica"/>
                        </a:rPr>
                        <a:t> </a:t>
                      </a:r>
                      <a:r>
                        <a:rPr lang="en-US" sz="1100" baseline="0" dirty="0" err="1" smtClean="0">
                          <a:solidFill>
                            <a:srgbClr val="005493"/>
                          </a:solidFill>
                          <a:latin typeface="Helvetica"/>
                          <a:cs typeface="Helvetica"/>
                        </a:rPr>
                        <a:t>werden</a:t>
                      </a:r>
                      <a:r>
                        <a:rPr lang="en-US" sz="1100" baseline="0" dirty="0" smtClean="0">
                          <a:solidFill>
                            <a:srgbClr val="005493"/>
                          </a:solidFill>
                          <a:latin typeface="Helvetica"/>
                          <a:cs typeface="Helvetica"/>
                        </a:rPr>
                        <a:t>.</a:t>
                      </a:r>
                      <a:endParaRPr lang="en-US" sz="1100" baseline="0" dirty="0">
                        <a:solidFill>
                          <a:srgbClr val="005493"/>
                        </a:solidFill>
                        <a:latin typeface="Helvetica"/>
                        <a:cs typeface="Helvetica"/>
                      </a:endParaRPr>
                    </a:p>
                  </a:txBody>
                  <a:tcPr marL="0" marR="0" marT="0" marB="2743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1" dirty="0" err="1">
                          <a:solidFill>
                            <a:schemeClr val="tx1"/>
                          </a:solidFill>
                          <a:latin typeface="Helvetica"/>
                          <a:cs typeface="Helvetica"/>
                        </a:rPr>
                        <a:t>Schritt</a:t>
                      </a:r>
                      <a:r>
                        <a:rPr lang="en-US" sz="2000" b="1" baseline="0" dirty="0">
                          <a:solidFill>
                            <a:schemeClr val="tx1"/>
                          </a:solidFill>
                          <a:latin typeface="Helvetica"/>
                          <a:cs typeface="Helvetica"/>
                        </a:rPr>
                        <a:t> </a:t>
                      </a:r>
                      <a:r>
                        <a:rPr lang="en-US" sz="2000" b="1" dirty="0">
                          <a:solidFill>
                            <a:schemeClr val="tx1"/>
                          </a:solidFill>
                          <a:latin typeface="Helvetica"/>
                          <a:cs typeface="Helvetica"/>
                        </a:rPr>
                        <a:t>4</a:t>
                      </a:r>
                      <a:r>
                        <a:rPr lang="en-US" sz="2000" b="1" baseline="0" dirty="0">
                          <a:solidFill>
                            <a:schemeClr val="tx1"/>
                          </a:solidFill>
                          <a:latin typeface="Helvetica"/>
                          <a:cs typeface="Helvetica"/>
                        </a:rPr>
                        <a:t>. </a:t>
                      </a:r>
                      <a:r>
                        <a:rPr lang="en-US" sz="2000" b="1" baseline="0" dirty="0" err="1">
                          <a:solidFill>
                            <a:schemeClr val="tx1"/>
                          </a:solidFill>
                          <a:latin typeface="Helvetica"/>
                          <a:cs typeface="Helvetica"/>
                        </a:rPr>
                        <a:t>Finaler</a:t>
                      </a:r>
                      <a:r>
                        <a:rPr lang="en-US" sz="2000" b="1" baseline="0" dirty="0">
                          <a:solidFill>
                            <a:schemeClr val="tx1"/>
                          </a:solidFill>
                          <a:latin typeface="Helvetica"/>
                          <a:cs typeface="Helvetica"/>
                        </a:rPr>
                        <a:t> </a:t>
                      </a:r>
                      <a:r>
                        <a:rPr lang="en-US" sz="2000" b="1" dirty="0">
                          <a:solidFill>
                            <a:schemeClr val="tx1"/>
                          </a:solidFill>
                          <a:latin typeface="Helvetica"/>
                          <a:cs typeface="Helvetica"/>
                        </a:rPr>
                        <a:t>Check</a:t>
                      </a:r>
                    </a:p>
                  </a:txBody>
                  <a:tcPr marL="0" marR="0" marT="72000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r>
                        <a:rPr lang="en-US" sz="1100" baseline="0" dirty="0" err="1">
                          <a:solidFill>
                            <a:srgbClr val="005493"/>
                          </a:solidFill>
                          <a:latin typeface="Helvetica"/>
                          <a:cs typeface="Helvetica"/>
                        </a:rPr>
                        <a:t>Nach</a:t>
                      </a:r>
                      <a:r>
                        <a:rPr lang="en-US" sz="1100" baseline="0" dirty="0">
                          <a:solidFill>
                            <a:srgbClr val="005493"/>
                          </a:solidFill>
                          <a:latin typeface="Helvetica"/>
                          <a:cs typeface="Helvetica"/>
                        </a:rPr>
                        <a:t> den </a:t>
                      </a:r>
                      <a:r>
                        <a:rPr lang="en-US" sz="1100" baseline="0" dirty="0" err="1">
                          <a:solidFill>
                            <a:srgbClr val="005493"/>
                          </a:solidFill>
                          <a:latin typeface="Helvetica"/>
                          <a:cs typeface="Helvetica"/>
                        </a:rPr>
                        <a:t>Schritten</a:t>
                      </a:r>
                      <a:r>
                        <a:rPr lang="en-US" sz="1100" baseline="0" dirty="0">
                          <a:solidFill>
                            <a:srgbClr val="005493"/>
                          </a:solidFill>
                          <a:latin typeface="Helvetica"/>
                          <a:cs typeface="Helvetica"/>
                        </a:rPr>
                        <a:t> 1, 2, und 3 </a:t>
                      </a:r>
                      <a:r>
                        <a:rPr lang="mr-IN" sz="1100" baseline="0" dirty="0">
                          <a:solidFill>
                            <a:srgbClr val="005493"/>
                          </a:solidFill>
                          <a:latin typeface="Helvetica"/>
                          <a:cs typeface="Helvetica"/>
                        </a:rPr>
                        <a:t>–</a:t>
                      </a:r>
                      <a:r>
                        <a:rPr lang="en-US" sz="1100" baseline="0" dirty="0">
                          <a:solidFill>
                            <a:srgbClr val="005493"/>
                          </a:solidFill>
                          <a:latin typeface="Helvetica"/>
                          <a:cs typeface="Helvetica"/>
                        </a:rPr>
                        <a:t> </a:t>
                      </a:r>
                    </a:p>
                    <a:p>
                      <a:pPr marL="0" marR="0" indent="0" algn="ctr" defTabSz="457200" rtl="0" eaLnBrk="1" fontAlgn="auto" latinLnBrk="0" hangingPunct="1">
                        <a:lnSpc>
                          <a:spcPct val="150000"/>
                        </a:lnSpc>
                        <a:spcBef>
                          <a:spcPts val="0"/>
                        </a:spcBef>
                        <a:spcAft>
                          <a:spcPts val="0"/>
                        </a:spcAft>
                        <a:buClrTx/>
                        <a:buSzTx/>
                        <a:buFontTx/>
                        <a:buNone/>
                        <a:tabLst/>
                        <a:defRPr/>
                      </a:pPr>
                      <a:r>
                        <a:rPr lang="en-US" sz="1100" b="0" baseline="0" dirty="0" err="1" smtClean="0">
                          <a:solidFill>
                            <a:srgbClr val="005493"/>
                          </a:solidFill>
                          <a:latin typeface="Helvetica"/>
                          <a:cs typeface="Helvetica"/>
                        </a:rPr>
                        <a:t>hint</a:t>
                      </a:r>
                      <a:r>
                        <a:rPr lang="en-US" sz="1100" baseline="0" dirty="0" err="1" smtClean="0">
                          <a:solidFill>
                            <a:srgbClr val="005493"/>
                          </a:solidFill>
                          <a:latin typeface="Helvetica"/>
                          <a:cs typeface="Helvetica"/>
                        </a:rPr>
                        <a:t>erfragen</a:t>
                      </a:r>
                      <a:r>
                        <a:rPr lang="en-US" sz="1100" baseline="0" dirty="0" smtClean="0">
                          <a:solidFill>
                            <a:srgbClr val="005493"/>
                          </a:solidFill>
                          <a:latin typeface="Helvetica"/>
                          <a:cs typeface="Helvetica"/>
                        </a:rPr>
                        <a:t> </a:t>
                      </a:r>
                      <a:r>
                        <a:rPr lang="en-US" sz="1100" baseline="0" dirty="0" err="1">
                          <a:solidFill>
                            <a:srgbClr val="005493"/>
                          </a:solidFill>
                          <a:latin typeface="Helvetica"/>
                          <a:cs typeface="Helvetica"/>
                        </a:rPr>
                        <a:t>Sie</a:t>
                      </a:r>
                      <a:r>
                        <a:rPr lang="en-US" sz="1100" baseline="0" dirty="0">
                          <a:solidFill>
                            <a:srgbClr val="005493"/>
                          </a:solidFill>
                          <a:latin typeface="Helvetica"/>
                          <a:cs typeface="Helvetica"/>
                        </a:rPr>
                        <a:t>, ob die </a:t>
                      </a:r>
                      <a:r>
                        <a:rPr lang="en-US" sz="1100" baseline="0" dirty="0" err="1">
                          <a:solidFill>
                            <a:srgbClr val="005493"/>
                          </a:solidFill>
                          <a:latin typeface="Helvetica"/>
                          <a:cs typeface="Helvetica"/>
                        </a:rPr>
                        <a:t>zugeordnete</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Kategorie</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vernünftig</a:t>
                      </a:r>
                      <a:r>
                        <a:rPr lang="en-US" sz="1100" baseline="0" dirty="0">
                          <a:solidFill>
                            <a:srgbClr val="005493"/>
                          </a:solidFill>
                          <a:latin typeface="Helvetica"/>
                          <a:cs typeface="Helvetica"/>
                        </a:rPr>
                        <a:t> und </a:t>
                      </a:r>
                      <a:r>
                        <a:rPr lang="en-US" sz="1100" baseline="0" dirty="0" err="1">
                          <a:solidFill>
                            <a:srgbClr val="005493"/>
                          </a:solidFill>
                          <a:latin typeface="Helvetica"/>
                          <a:cs typeface="Helvetica"/>
                        </a:rPr>
                        <a:t>angebracht</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erscheint</a:t>
                      </a:r>
                      <a:endParaRPr lang="en-US" sz="1100" b="1" dirty="0">
                        <a:solidFill>
                          <a:srgbClr val="005493"/>
                        </a:solidFill>
                        <a:latin typeface="Helvetica"/>
                        <a:cs typeface="Helvetica"/>
                      </a:endParaRPr>
                    </a:p>
                  </a:txBody>
                  <a:tcPr marL="0" marR="0" marT="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0">
                <a:tc>
                  <a:txBody>
                    <a:bodyPr/>
                    <a:lstStyle/>
                    <a:p>
                      <a:pPr fontAlgn="auto">
                        <a:lnSpc>
                          <a:spcPct val="150000"/>
                        </a:lnSpc>
                        <a:spcBef>
                          <a:spcPts val="0"/>
                        </a:spcBef>
                        <a:spcAft>
                          <a:spcPts val="0"/>
                        </a:spcAft>
                        <a:defRPr/>
                      </a:pPr>
                      <a:r>
                        <a:rPr lang="en-US" sz="1100" b="1" dirty="0" err="1">
                          <a:solidFill>
                            <a:schemeClr val="tx1"/>
                          </a:solidFill>
                          <a:latin typeface="Helvetica"/>
                          <a:cs typeface="Helvetica"/>
                        </a:rPr>
                        <a:t>Wenn</a:t>
                      </a:r>
                      <a:r>
                        <a:rPr lang="en-US" sz="1100" b="1" dirty="0">
                          <a:solidFill>
                            <a:schemeClr val="tx1"/>
                          </a:solidFill>
                          <a:latin typeface="Helvetica"/>
                          <a:cs typeface="Helvetica"/>
                        </a:rPr>
                        <a:t> JA: </a:t>
                      </a:r>
                      <a:r>
                        <a:rPr lang="en-US" sz="1100" b="0" dirty="0" err="1">
                          <a:solidFill>
                            <a:schemeClr val="tx1"/>
                          </a:solidFill>
                          <a:latin typeface="Helvetica"/>
                          <a:cs typeface="Helvetica"/>
                        </a:rPr>
                        <a:t>Sie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sind</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fertig</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führen</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Sie</a:t>
                      </a:r>
                      <a:r>
                        <a:rPr lang="en-US" sz="1100" b="0" baseline="0" dirty="0">
                          <a:solidFill>
                            <a:schemeClr val="tx1"/>
                          </a:solidFill>
                          <a:latin typeface="Helvetica"/>
                          <a:cs typeface="Helvetica"/>
                        </a:rPr>
                        <a:t> die </a:t>
                      </a:r>
                      <a:r>
                        <a:rPr lang="en-US" sz="1100" b="0" baseline="0" dirty="0" err="1">
                          <a:solidFill>
                            <a:schemeClr val="tx1"/>
                          </a:solidFill>
                          <a:latin typeface="Helvetica"/>
                          <a:cs typeface="Helvetica"/>
                        </a:rPr>
                        <a:t>nächste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Untersuchung</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durch</a:t>
                      </a:r>
                      <a:r>
                        <a:rPr lang="en-US" sz="1100" b="0" baseline="0" dirty="0">
                          <a:solidFill>
                            <a:schemeClr val="tx1"/>
                          </a:solidFill>
                          <a:latin typeface="Helvetica"/>
                          <a:cs typeface="Helvetica"/>
                        </a:rPr>
                        <a:t> (falls </a:t>
                      </a:r>
                      <a:r>
                        <a:rPr lang="en-US" sz="1100" b="0" baseline="0" dirty="0" err="1">
                          <a:solidFill>
                            <a:schemeClr val="tx1"/>
                          </a:solidFill>
                          <a:latin typeface="Helvetica"/>
                          <a:cs typeface="Helvetica"/>
                        </a:rPr>
                        <a:t>eine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solche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geplant</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ist</a:t>
                      </a:r>
                      <a:r>
                        <a:rPr lang="en-US" sz="1100" b="0" baseline="0" dirty="0">
                          <a:solidFill>
                            <a:schemeClr val="tx1"/>
                          </a:solidFill>
                          <a:latin typeface="Helvetica"/>
                          <a:cs typeface="Helvetica"/>
                        </a:rPr>
                        <a:t>)</a:t>
                      </a:r>
                    </a:p>
                    <a:p>
                      <a:pPr fontAlgn="auto">
                        <a:lnSpc>
                          <a:spcPct val="150000"/>
                        </a:lnSpc>
                        <a:spcBef>
                          <a:spcPts val="0"/>
                        </a:spcBef>
                        <a:spcAft>
                          <a:spcPts val="0"/>
                        </a:spcAft>
                        <a:defRPr/>
                      </a:pPr>
                      <a:r>
                        <a:rPr lang="en-US" sz="1100" b="1" dirty="0" err="1">
                          <a:solidFill>
                            <a:schemeClr val="tx1"/>
                          </a:solidFill>
                          <a:latin typeface="Helvetica"/>
                          <a:cs typeface="Helvetica"/>
                          <a:sym typeface="Wingdings"/>
                        </a:rPr>
                        <a:t>Wenn</a:t>
                      </a:r>
                      <a:r>
                        <a:rPr lang="en-US" sz="1100" b="1" dirty="0">
                          <a:solidFill>
                            <a:schemeClr val="tx1"/>
                          </a:solidFill>
                          <a:latin typeface="Helvetica"/>
                          <a:cs typeface="Helvetica"/>
                          <a:sym typeface="Wingdings"/>
                        </a:rPr>
                        <a:t> NEIN: </a:t>
                      </a:r>
                      <a:r>
                        <a:rPr lang="en-US" sz="1100" dirty="0">
                          <a:solidFill>
                            <a:schemeClr val="tx1"/>
                          </a:solidFill>
                          <a:latin typeface="Helvetica"/>
                          <a:cs typeface="Helvetica"/>
                        </a:rPr>
                        <a:t>Die </a:t>
                      </a:r>
                      <a:r>
                        <a:rPr lang="en-US" sz="1100" dirty="0" err="1">
                          <a:solidFill>
                            <a:schemeClr val="tx1"/>
                          </a:solidFill>
                          <a:latin typeface="Helvetica"/>
                          <a:cs typeface="Helvetica"/>
                        </a:rPr>
                        <a:t>zugeordnete</a:t>
                      </a:r>
                      <a:r>
                        <a:rPr lang="en-US" sz="1100" dirty="0">
                          <a:solidFill>
                            <a:schemeClr val="tx1"/>
                          </a:solidFill>
                          <a:latin typeface="Helvetica"/>
                          <a:cs typeface="Helvetica"/>
                        </a:rPr>
                        <a:t> LI-RADS-</a:t>
                      </a:r>
                      <a:r>
                        <a:rPr lang="en-US" sz="1100" dirty="0" err="1">
                          <a:solidFill>
                            <a:schemeClr val="tx1"/>
                          </a:solidFill>
                          <a:latin typeface="Helvetica"/>
                          <a:cs typeface="Helvetica"/>
                        </a:rPr>
                        <a:t>Kategorie</a:t>
                      </a:r>
                      <a:r>
                        <a:rPr lang="en-US" sz="1100" dirty="0">
                          <a:solidFill>
                            <a:schemeClr val="tx1"/>
                          </a:solidFill>
                          <a:latin typeface="Helvetica"/>
                          <a:cs typeface="Helvetica"/>
                        </a:rPr>
                        <a:t> </a:t>
                      </a:r>
                      <a:r>
                        <a:rPr lang="en-US" sz="1100" dirty="0" err="1">
                          <a:solidFill>
                            <a:schemeClr val="tx1"/>
                          </a:solidFill>
                          <a:latin typeface="Helvetica"/>
                          <a:cs typeface="Helvetica"/>
                        </a:rPr>
                        <a:t>könnte</a:t>
                      </a:r>
                      <a:r>
                        <a:rPr lang="en-US" sz="1100" dirty="0">
                          <a:solidFill>
                            <a:schemeClr val="tx1"/>
                          </a:solidFill>
                          <a:latin typeface="Helvetica"/>
                          <a:cs typeface="Helvetica"/>
                        </a:rPr>
                        <a:t> </a:t>
                      </a:r>
                      <a:r>
                        <a:rPr lang="en-US" sz="1100" dirty="0" err="1">
                          <a:solidFill>
                            <a:schemeClr val="tx1"/>
                          </a:solidFill>
                          <a:latin typeface="Helvetica"/>
                          <a:cs typeface="Helvetica"/>
                        </a:rPr>
                        <a:t>ungeeignet</a:t>
                      </a:r>
                      <a:r>
                        <a:rPr lang="en-US" sz="1100" dirty="0">
                          <a:solidFill>
                            <a:schemeClr val="tx1"/>
                          </a:solidFill>
                          <a:latin typeface="Helvetica"/>
                          <a:cs typeface="Helvetica"/>
                        </a:rPr>
                        <a:t> sein, </a:t>
                      </a:r>
                      <a:r>
                        <a:rPr lang="en-US" sz="1100" dirty="0" err="1">
                          <a:solidFill>
                            <a:schemeClr val="tx1"/>
                          </a:solidFill>
                          <a:latin typeface="Helvetica"/>
                          <a:cs typeface="Helvetica"/>
                        </a:rPr>
                        <a:t>erwägen</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Sie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eine</a:t>
                      </a:r>
                      <a:r>
                        <a:rPr lang="en-US" sz="1100" baseline="0" dirty="0">
                          <a:solidFill>
                            <a:schemeClr val="tx1"/>
                          </a:solidFill>
                          <a:latin typeface="Helvetica"/>
                          <a:cs typeface="Helvetica"/>
                        </a:rPr>
                        <a:t> Re-</a:t>
                      </a:r>
                      <a:r>
                        <a:rPr lang="en-US" sz="1100" baseline="0" dirty="0" err="1" smtClean="0">
                          <a:solidFill>
                            <a:schemeClr val="tx1"/>
                          </a:solidFill>
                          <a:latin typeface="Helvetica"/>
                          <a:cs typeface="Helvetica"/>
                        </a:rPr>
                        <a:t>Evaluierung</a:t>
                      </a:r>
                      <a:r>
                        <a:rPr lang="en-US" sz="1100" baseline="0" dirty="0" smtClean="0">
                          <a:solidFill>
                            <a:schemeClr val="tx1"/>
                          </a:solidFill>
                          <a:latin typeface="Helvetica"/>
                          <a:cs typeface="Helvetica"/>
                        </a:rPr>
                        <a:t>.</a:t>
                      </a:r>
                      <a:endParaRPr lang="en-US" sz="1100" dirty="0">
                        <a:solidFill>
                          <a:schemeClr val="tx1"/>
                        </a:solidFill>
                        <a:latin typeface="Helvetica"/>
                        <a:cs typeface="Helvetica"/>
                        <a:sym typeface="Wingdings"/>
                      </a:endParaRPr>
                    </a:p>
                  </a:txBody>
                  <a:tcPr marR="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extLst>
                  <a:ext uri="{0D108BD9-81ED-4DB2-BD59-A6C34878D82A}">
                    <a16:rowId xmlns:a16="http://schemas.microsoft.com/office/drawing/2014/main" xmlns="" val="10004"/>
                  </a:ext>
                </a:extLst>
              </a:tr>
            </a:tbl>
          </a:graphicData>
        </a:graphic>
      </p:graphicFrame>
      <p:graphicFrame>
        <p:nvGraphicFramePr>
          <p:cNvPr id="34" name="Table 33"/>
          <p:cNvGraphicFramePr>
            <a:graphicFrameLocks noGrp="1"/>
          </p:cNvGraphicFramePr>
          <p:nvPr>
            <p:extLst/>
          </p:nvPr>
        </p:nvGraphicFramePr>
        <p:xfrm>
          <a:off x="0" y="8833104"/>
          <a:ext cx="6858000" cy="274320"/>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xmlns="" val="20000"/>
                    </a:ext>
                  </a:extLst>
                </a:gridCol>
              </a:tblGrid>
              <a:tr h="274320">
                <a:tc>
                  <a:txBody>
                    <a:bodyPr/>
                    <a:lstStyle/>
                    <a:p>
                      <a:pPr algn="ctr"/>
                      <a:r>
                        <a:rPr lang="en-US" sz="900" b="0" i="1" baseline="0" dirty="0" err="1">
                          <a:solidFill>
                            <a:schemeClr val="tx1"/>
                          </a:solidFill>
                          <a:latin typeface="Helvetica" charset="0"/>
                          <a:ea typeface="Helvetica" charset="0"/>
                          <a:cs typeface="Helvetica" charset="0"/>
                        </a:rPr>
                        <a:t>Mehr</a:t>
                      </a:r>
                      <a:r>
                        <a:rPr lang="en-US" sz="900" b="0" i="1" baseline="0" dirty="0">
                          <a:solidFill>
                            <a:schemeClr val="tx1"/>
                          </a:solidFill>
                          <a:latin typeface="Helvetica" charset="0"/>
                          <a:ea typeface="Helvetica" charset="0"/>
                          <a:cs typeface="Helvetica" charset="0"/>
                        </a:rPr>
                        <a:t> </a:t>
                      </a:r>
                      <a:r>
                        <a:rPr lang="en-US" sz="900" b="0" i="1" baseline="0" dirty="0" err="1">
                          <a:solidFill>
                            <a:schemeClr val="tx1"/>
                          </a:solidFill>
                          <a:latin typeface="Helvetica" charset="0"/>
                          <a:ea typeface="Helvetica" charset="0"/>
                          <a:cs typeface="Helvetica" charset="0"/>
                        </a:rPr>
                        <a:t>Informationen</a:t>
                      </a:r>
                      <a:r>
                        <a:rPr lang="en-US" sz="900" b="0" i="1" baseline="0" dirty="0">
                          <a:solidFill>
                            <a:schemeClr val="tx1"/>
                          </a:solidFill>
                          <a:latin typeface="Helvetica" charset="0"/>
                          <a:ea typeface="Helvetica" charset="0"/>
                          <a:cs typeface="Helvetica" charset="0"/>
                        </a:rPr>
                        <a:t> </a:t>
                      </a:r>
                      <a:r>
                        <a:rPr lang="en-US" sz="900" b="0" i="1" baseline="0" dirty="0" err="1">
                          <a:solidFill>
                            <a:schemeClr val="tx1"/>
                          </a:solidFill>
                          <a:latin typeface="Helvetica" charset="0"/>
                          <a:ea typeface="Helvetica" charset="0"/>
                          <a:cs typeface="Helvetica" charset="0"/>
                        </a:rPr>
                        <a:t>über</a:t>
                      </a:r>
                      <a:r>
                        <a:rPr lang="en-US" sz="900" b="0" i="1" baseline="0" dirty="0">
                          <a:solidFill>
                            <a:schemeClr val="tx1"/>
                          </a:solidFill>
                          <a:latin typeface="Helvetica" charset="0"/>
                          <a:ea typeface="Helvetica" charset="0"/>
                          <a:cs typeface="Helvetica" charset="0"/>
                        </a:rPr>
                        <a:t> </a:t>
                      </a:r>
                      <a:r>
                        <a:rPr lang="en-US" sz="900" b="0" i="1" baseline="0" dirty="0" err="1">
                          <a:solidFill>
                            <a:schemeClr val="tx1"/>
                          </a:solidFill>
                          <a:latin typeface="Helvetica" charset="0"/>
                          <a:ea typeface="Helvetica" charset="0"/>
                          <a:cs typeface="Helvetica" charset="0"/>
                        </a:rPr>
                        <a:t>Kollisionsregeln</a:t>
                      </a:r>
                      <a:r>
                        <a:rPr lang="en-US" sz="900" b="0" i="1" baseline="0" dirty="0">
                          <a:solidFill>
                            <a:schemeClr val="tx1"/>
                          </a:solidFill>
                          <a:latin typeface="Helvetica" charset="0"/>
                          <a:ea typeface="Helvetica" charset="0"/>
                          <a:cs typeface="Helvetica" charset="0"/>
                        </a:rPr>
                        <a:t> (Manual, </a:t>
                      </a:r>
                      <a:r>
                        <a:rPr lang="en-US" sz="900" b="0" i="1" baseline="0" dirty="0" err="1">
                          <a:solidFill>
                            <a:schemeClr val="tx1"/>
                          </a:solidFill>
                          <a:latin typeface="Helvetica" charset="0"/>
                          <a:ea typeface="Helvetica" charset="0"/>
                          <a:cs typeface="Helvetica" charset="0"/>
                        </a:rPr>
                        <a:t>ausstehend</a:t>
                      </a:r>
                      <a:r>
                        <a:rPr lang="en-US" sz="900" b="0" i="1" baseline="0" dirty="0">
                          <a:solidFill>
                            <a:schemeClr val="tx1"/>
                          </a:solidFill>
                          <a:latin typeface="Helvetica" charset="0"/>
                          <a:ea typeface="Helvetica" charset="0"/>
                          <a:cs typeface="Helvetica" charset="0"/>
                        </a:rPr>
                        <a:t>)</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bl>
          </a:graphicData>
        </a:graphic>
      </p:graphicFrame>
      <p:sp>
        <p:nvSpPr>
          <p:cNvPr id="4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83824157-1607-5F4C-AEC6-4A3ECC10F1DE}" type="slidenum">
              <a:rPr lang="en-US" sz="1100" smtClean="0">
                <a:latin typeface="Helvetica"/>
                <a:cs typeface="Helvetica"/>
              </a:rPr>
              <a:pPr algn="r"/>
              <a:t>9</a:t>
            </a:fld>
            <a:endParaRPr lang="en-US" sz="1100" dirty="0">
              <a:latin typeface="Helvetica"/>
              <a:cs typeface="Helvetica"/>
            </a:endParaRPr>
          </a:p>
        </p:txBody>
      </p:sp>
      <p:sp>
        <p:nvSpPr>
          <p:cNvPr id="45" name="Right Triangle 44"/>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47" name="TextBox 46"/>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Diagnose</a:t>
            </a:r>
            <a:endParaRPr lang="en-US" sz="1400" dirty="0">
              <a:latin typeface="Helvetica"/>
              <a:cs typeface="Helvetica"/>
            </a:endParaRPr>
          </a:p>
        </p:txBody>
      </p:sp>
      <p:grpSp>
        <p:nvGrpSpPr>
          <p:cNvPr id="44" name="Group 43"/>
          <p:cNvGrpSpPr/>
          <p:nvPr/>
        </p:nvGrpSpPr>
        <p:grpSpPr>
          <a:xfrm>
            <a:off x="226936" y="3044636"/>
            <a:ext cx="6404128" cy="2011557"/>
            <a:chOff x="225272" y="1432085"/>
            <a:chExt cx="6404128" cy="2011557"/>
          </a:xfrm>
        </p:grpSpPr>
        <p:sp>
          <p:nvSpPr>
            <p:cNvPr id="52" name="Rectangle 51"/>
            <p:cNvSpPr/>
            <p:nvPr/>
          </p:nvSpPr>
          <p:spPr bwMode="auto">
            <a:xfrm flipH="1">
              <a:off x="3448489" y="2888906"/>
              <a:ext cx="2071231" cy="554736"/>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white"/>
                  </a:solidFill>
                  <a:latin typeface="Helvetica"/>
                  <a:cs typeface="Helvetica"/>
                </a:rPr>
                <a:t>LR-M</a:t>
              </a:r>
            </a:p>
          </p:txBody>
        </p:sp>
        <p:sp>
          <p:nvSpPr>
            <p:cNvPr id="53" name="Rectangle 52"/>
            <p:cNvSpPr/>
            <p:nvPr/>
          </p:nvSpPr>
          <p:spPr>
            <a:xfrm flipH="1">
              <a:off x="1286953" y="2254922"/>
              <a:ext cx="987147" cy="11887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54" name="Rectangle 53"/>
            <p:cNvSpPr/>
            <p:nvPr/>
          </p:nvSpPr>
          <p:spPr>
            <a:xfrm flipH="1">
              <a:off x="225272" y="2254922"/>
              <a:ext cx="987147" cy="11887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55" name="Rectangle 54"/>
            <p:cNvSpPr/>
            <p:nvPr/>
          </p:nvSpPr>
          <p:spPr>
            <a:xfrm flipH="1">
              <a:off x="2356176" y="2254922"/>
              <a:ext cx="987147" cy="118872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LR-3</a:t>
              </a:r>
            </a:p>
          </p:txBody>
        </p:sp>
        <p:sp>
          <p:nvSpPr>
            <p:cNvPr id="56" name="Rectangle 55"/>
            <p:cNvSpPr/>
            <p:nvPr/>
          </p:nvSpPr>
          <p:spPr>
            <a:xfrm flipH="1">
              <a:off x="3448489" y="2254922"/>
              <a:ext cx="983032" cy="554736"/>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LR-4</a:t>
              </a:r>
            </a:p>
          </p:txBody>
        </p:sp>
        <p:sp>
          <p:nvSpPr>
            <p:cNvPr id="57" name="Rectangle 56"/>
            <p:cNvSpPr/>
            <p:nvPr/>
          </p:nvSpPr>
          <p:spPr>
            <a:xfrm flipH="1">
              <a:off x="4536688" y="2254922"/>
              <a:ext cx="983032" cy="554736"/>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LR-5</a:t>
              </a:r>
            </a:p>
          </p:txBody>
        </p:sp>
        <p:sp>
          <p:nvSpPr>
            <p:cNvPr id="58" name="Right Arrow 57"/>
            <p:cNvSpPr/>
            <p:nvPr/>
          </p:nvSpPr>
          <p:spPr>
            <a:xfrm rot="5400000" flipV="1">
              <a:off x="3825705" y="2738286"/>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59" name="Right Arrow 58"/>
            <p:cNvSpPr/>
            <p:nvPr/>
          </p:nvSpPr>
          <p:spPr>
            <a:xfrm rot="5400000" flipV="1">
              <a:off x="4913904" y="2738286"/>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0" name="Right Arrow 59"/>
            <p:cNvSpPr/>
            <p:nvPr/>
          </p:nvSpPr>
          <p:spPr>
            <a:xfrm flipH="1">
              <a:off x="3266958" y="3055278"/>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1" name="Right Arrow 60"/>
            <p:cNvSpPr/>
            <p:nvPr/>
          </p:nvSpPr>
          <p:spPr>
            <a:xfrm flipH="1">
              <a:off x="3266959" y="2421294"/>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2" name="Right Arrow 61"/>
            <p:cNvSpPr/>
            <p:nvPr/>
          </p:nvSpPr>
          <p:spPr>
            <a:xfrm rot="10800000" flipH="1">
              <a:off x="1135387" y="2738286"/>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3" name="Right Arrow 62"/>
            <p:cNvSpPr/>
            <p:nvPr/>
          </p:nvSpPr>
          <p:spPr>
            <a:xfrm rot="10800000" flipH="1">
              <a:off x="2200838" y="2738285"/>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4" name="Right Arrow 63"/>
            <p:cNvSpPr/>
            <p:nvPr/>
          </p:nvSpPr>
          <p:spPr>
            <a:xfrm flipH="1">
              <a:off x="4369805" y="2421294"/>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grpSp>
          <p:nvGrpSpPr>
            <p:cNvPr id="65" name="Group 64"/>
            <p:cNvGrpSpPr/>
            <p:nvPr/>
          </p:nvGrpSpPr>
          <p:grpSpPr>
            <a:xfrm>
              <a:off x="225273" y="1432085"/>
              <a:ext cx="5294447" cy="731520"/>
              <a:chOff x="225273" y="1432085"/>
              <a:chExt cx="3904355" cy="731520"/>
            </a:xfrm>
          </p:grpSpPr>
          <p:sp>
            <p:nvSpPr>
              <p:cNvPr id="69" name="Down Arrow 68"/>
              <p:cNvSpPr/>
              <p:nvPr/>
            </p:nvSpPr>
            <p:spPr>
              <a:xfrm rot="16200000" flipH="1">
                <a:off x="758956" y="898402"/>
                <a:ext cx="731520" cy="1798885"/>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sz="1100" dirty="0" err="1">
                    <a:solidFill>
                      <a:srgbClr val="000000"/>
                    </a:solidFill>
                    <a:latin typeface="Helvetica"/>
                    <a:cs typeface="Helvetica"/>
                  </a:rPr>
                  <a:t>Niedrigere</a:t>
                </a:r>
                <a:r>
                  <a:rPr lang="en-US" sz="1100" dirty="0">
                    <a:solidFill>
                      <a:srgbClr val="000000"/>
                    </a:solidFill>
                    <a:latin typeface="Helvetica"/>
                    <a:cs typeface="Helvetica"/>
                  </a:rPr>
                  <a:t> </a:t>
                </a:r>
                <a:r>
                  <a:rPr lang="en-US" sz="1100" dirty="0" err="1">
                    <a:solidFill>
                      <a:srgbClr val="000000"/>
                    </a:solidFill>
                    <a:latin typeface="Helvetica"/>
                    <a:cs typeface="Helvetica"/>
                  </a:rPr>
                  <a:t>Gewissheit</a:t>
                </a:r>
                <a:r>
                  <a:rPr lang="en-US" sz="1100" dirty="0">
                    <a:solidFill>
                      <a:srgbClr val="000000"/>
                    </a:solidFill>
                    <a:latin typeface="Helvetica"/>
                    <a:cs typeface="Helvetica"/>
                  </a:rPr>
                  <a:t> </a:t>
                </a:r>
                <a:r>
                  <a:rPr lang="en-US" sz="1100" dirty="0" err="1">
                    <a:solidFill>
                      <a:srgbClr val="000000"/>
                    </a:solidFill>
                    <a:latin typeface="Helvetica"/>
                    <a:cs typeface="Helvetica"/>
                  </a:rPr>
                  <a:t>für</a:t>
                </a:r>
                <a:r>
                  <a:rPr lang="en-US" sz="1100" dirty="0">
                    <a:solidFill>
                      <a:srgbClr val="000000"/>
                    </a:solidFill>
                    <a:latin typeface="Helvetica"/>
                    <a:cs typeface="Helvetica"/>
                  </a:rPr>
                  <a:t> </a:t>
                </a:r>
              </a:p>
              <a:p>
                <a:pPr algn="ctr"/>
                <a:r>
                  <a:rPr lang="en-US" sz="1100" dirty="0" err="1">
                    <a:solidFill>
                      <a:srgbClr val="000000"/>
                    </a:solidFill>
                    <a:latin typeface="Helvetica"/>
                    <a:cs typeface="Helvetica"/>
                  </a:rPr>
                  <a:t>Gutartigkeit</a:t>
                </a:r>
                <a:endParaRPr lang="en-US" sz="1100" dirty="0">
                  <a:solidFill>
                    <a:srgbClr val="000000"/>
                  </a:solidFill>
                  <a:latin typeface="Helvetica"/>
                  <a:cs typeface="Helvetica"/>
                </a:endParaRPr>
              </a:p>
            </p:txBody>
          </p:sp>
          <p:sp>
            <p:nvSpPr>
              <p:cNvPr id="70" name="Down Arrow 69"/>
              <p:cNvSpPr/>
              <p:nvPr/>
            </p:nvSpPr>
            <p:spPr>
              <a:xfrm rot="5400000" flipH="1">
                <a:off x="2849468" y="883445"/>
                <a:ext cx="731520" cy="182880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100" dirty="0" err="1">
                    <a:solidFill>
                      <a:srgbClr val="000000"/>
                    </a:solidFill>
                    <a:latin typeface="Helvetica"/>
                    <a:cs typeface="Helvetica"/>
                  </a:rPr>
                  <a:t>Niedrigere</a:t>
                </a:r>
                <a:r>
                  <a:rPr lang="en-US" sz="1100" dirty="0">
                    <a:solidFill>
                      <a:srgbClr val="000000"/>
                    </a:solidFill>
                    <a:latin typeface="Helvetica"/>
                    <a:cs typeface="Helvetica"/>
                  </a:rPr>
                  <a:t> </a:t>
                </a:r>
                <a:r>
                  <a:rPr lang="en-US" sz="1100" dirty="0" err="1">
                    <a:solidFill>
                      <a:srgbClr val="000000"/>
                    </a:solidFill>
                    <a:latin typeface="Helvetica"/>
                    <a:cs typeface="Helvetica"/>
                  </a:rPr>
                  <a:t>Gewissheit</a:t>
                </a:r>
                <a:r>
                  <a:rPr lang="en-US" sz="1100" dirty="0">
                    <a:solidFill>
                      <a:srgbClr val="000000"/>
                    </a:solidFill>
                    <a:latin typeface="Helvetica"/>
                    <a:cs typeface="Helvetica"/>
                  </a:rPr>
                  <a:t> </a:t>
                </a:r>
                <a:r>
                  <a:rPr lang="en-US" sz="1100" dirty="0" err="1">
                    <a:solidFill>
                      <a:srgbClr val="000000"/>
                    </a:solidFill>
                    <a:latin typeface="Helvetica"/>
                    <a:cs typeface="Helvetica"/>
                  </a:rPr>
                  <a:t>für</a:t>
                </a:r>
                <a:r>
                  <a:rPr lang="en-US" sz="1100" dirty="0">
                    <a:solidFill>
                      <a:srgbClr val="000000"/>
                    </a:solidFill>
                    <a:latin typeface="Helvetica"/>
                    <a:cs typeface="Helvetica"/>
                  </a:rPr>
                  <a:t> </a:t>
                </a:r>
                <a:r>
                  <a:rPr lang="en-US" sz="1100" dirty="0" err="1">
                    <a:solidFill>
                      <a:srgbClr val="000000"/>
                    </a:solidFill>
                    <a:latin typeface="Helvetica"/>
                    <a:cs typeface="Helvetica"/>
                  </a:rPr>
                  <a:t>Bösartigkeit</a:t>
                </a:r>
                <a:endParaRPr lang="en-US" sz="1100" dirty="0">
                  <a:solidFill>
                    <a:srgbClr val="000000"/>
                  </a:solidFill>
                  <a:latin typeface="Helvetica"/>
                  <a:cs typeface="Helvetica"/>
                </a:endParaRPr>
              </a:p>
            </p:txBody>
          </p:sp>
        </p:grpSp>
        <p:grpSp>
          <p:nvGrpSpPr>
            <p:cNvPr id="66" name="Group 65"/>
            <p:cNvGrpSpPr/>
            <p:nvPr/>
          </p:nvGrpSpPr>
          <p:grpSpPr>
            <a:xfrm>
              <a:off x="5715000" y="2254922"/>
              <a:ext cx="914400" cy="1188720"/>
              <a:chOff x="4355858" y="2254922"/>
              <a:chExt cx="914400" cy="1188720"/>
            </a:xfrm>
          </p:grpSpPr>
          <p:sp>
            <p:nvSpPr>
              <p:cNvPr id="67" name="Down Arrow 66"/>
              <p:cNvSpPr/>
              <p:nvPr/>
            </p:nvSpPr>
            <p:spPr>
              <a:xfrm flipH="1">
                <a:off x="4447298" y="2254922"/>
                <a:ext cx="731520" cy="118872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dirty="0">
                  <a:solidFill>
                    <a:srgbClr val="000000"/>
                  </a:solidFill>
                  <a:latin typeface="Helvetica"/>
                  <a:cs typeface="Helvetica"/>
                </a:endParaRPr>
              </a:p>
            </p:txBody>
          </p:sp>
          <p:sp>
            <p:nvSpPr>
              <p:cNvPr id="68" name="Down Arrow 67"/>
              <p:cNvSpPr/>
              <p:nvPr/>
            </p:nvSpPr>
            <p:spPr>
              <a:xfrm flipH="1">
                <a:off x="4355858" y="2364241"/>
                <a:ext cx="914400" cy="974045"/>
              </a:xfrm>
              <a:prstGeom prst="downArrow">
                <a:avLst>
                  <a:gd name="adj1" fmla="val 50000"/>
                  <a:gd name="adj2" fmla="val 29219"/>
                </a:avLst>
              </a:prstGeom>
              <a:noFill/>
              <a:ln>
                <a:noFill/>
              </a:ln>
              <a:effectLst/>
            </p:spPr>
            <p:style>
              <a:lnRef idx="1">
                <a:schemeClr val="accent1"/>
              </a:lnRef>
              <a:fillRef idx="3">
                <a:schemeClr val="accent1"/>
              </a:fillRef>
              <a:effectRef idx="2">
                <a:schemeClr val="accent1"/>
              </a:effectRef>
              <a:fontRef idx="minor">
                <a:schemeClr val="lt1"/>
              </a:fontRef>
            </p:style>
            <p:txBody>
              <a:bodyPr vert="horz" wrap="none" rtlCol="0" anchor="ctr"/>
              <a:lstStyle/>
              <a:p>
                <a:pPr algn="ctr"/>
                <a:r>
                  <a:rPr lang="en-US" sz="1100" dirty="0" err="1">
                    <a:solidFill>
                      <a:srgbClr val="000000"/>
                    </a:solidFill>
                    <a:latin typeface="Helvetica"/>
                    <a:cs typeface="Helvetica"/>
                  </a:rPr>
                  <a:t>Niedrigere</a:t>
                </a:r>
                <a:r>
                  <a:rPr lang="en-US" sz="1100" dirty="0">
                    <a:solidFill>
                      <a:srgbClr val="000000"/>
                    </a:solidFill>
                    <a:latin typeface="Helvetica"/>
                    <a:cs typeface="Helvetica"/>
                  </a:rPr>
                  <a:t> </a:t>
                </a:r>
              </a:p>
              <a:p>
                <a:pPr algn="ctr"/>
                <a:r>
                  <a:rPr lang="en-US" sz="1100" dirty="0" err="1">
                    <a:solidFill>
                      <a:srgbClr val="000000"/>
                    </a:solidFill>
                    <a:latin typeface="Helvetica"/>
                    <a:cs typeface="Helvetica"/>
                  </a:rPr>
                  <a:t>Gewissheit</a:t>
                </a:r>
                <a:r>
                  <a:rPr lang="en-US" sz="1100" dirty="0">
                    <a:solidFill>
                      <a:srgbClr val="000000"/>
                    </a:solidFill>
                    <a:latin typeface="Helvetica"/>
                    <a:cs typeface="Helvetica"/>
                  </a:rPr>
                  <a:t> </a:t>
                </a:r>
              </a:p>
              <a:p>
                <a:pPr algn="ctr"/>
                <a:r>
                  <a:rPr lang="en-US" sz="1100" dirty="0" err="1">
                    <a:solidFill>
                      <a:srgbClr val="000000"/>
                    </a:solidFill>
                    <a:latin typeface="Helvetica"/>
                    <a:cs typeface="Helvetica"/>
                  </a:rPr>
                  <a:t>für</a:t>
                </a:r>
                <a:r>
                  <a:rPr lang="en-US" sz="1100" dirty="0">
                    <a:solidFill>
                      <a:srgbClr val="000000"/>
                    </a:solidFill>
                    <a:latin typeface="Helvetica"/>
                    <a:cs typeface="Helvetica"/>
                  </a:rPr>
                  <a:t> </a:t>
                </a:r>
              </a:p>
              <a:p>
                <a:pPr algn="ctr"/>
                <a:r>
                  <a:rPr lang="en-US" sz="1100" dirty="0" err="1">
                    <a:solidFill>
                      <a:srgbClr val="000000"/>
                    </a:solidFill>
                    <a:latin typeface="Helvetica"/>
                    <a:cs typeface="Helvetica"/>
                  </a:rPr>
                  <a:t>hepatozellulären</a:t>
                </a:r>
                <a:r>
                  <a:rPr lang="en-US" sz="1100" dirty="0">
                    <a:solidFill>
                      <a:srgbClr val="000000"/>
                    </a:solidFill>
                    <a:latin typeface="Helvetica"/>
                    <a:cs typeface="Helvetica"/>
                  </a:rPr>
                  <a:t> </a:t>
                </a:r>
              </a:p>
              <a:p>
                <a:pPr algn="ctr"/>
                <a:r>
                  <a:rPr lang="en-US" sz="1100" dirty="0" err="1">
                    <a:solidFill>
                      <a:srgbClr val="000000"/>
                    </a:solidFill>
                    <a:latin typeface="Helvetica"/>
                    <a:cs typeface="Helvetica"/>
                  </a:rPr>
                  <a:t>Ursprung</a:t>
                </a:r>
                <a:endParaRPr lang="en-US" sz="1100" dirty="0">
                  <a:solidFill>
                    <a:srgbClr val="000000"/>
                  </a:solidFill>
                  <a:latin typeface="Helvetica"/>
                  <a:cs typeface="Helvetica"/>
                </a:endParaRPr>
              </a:p>
            </p:txBody>
          </p:sp>
        </p:grpSp>
      </p:grpSp>
      <p:grpSp>
        <p:nvGrpSpPr>
          <p:cNvPr id="2" name="Group 1"/>
          <p:cNvGrpSpPr/>
          <p:nvPr/>
        </p:nvGrpSpPr>
        <p:grpSpPr>
          <a:xfrm>
            <a:off x="2393385" y="1356760"/>
            <a:ext cx="2071231" cy="554736"/>
            <a:chOff x="4468393" y="1843287"/>
            <a:chExt cx="2071231" cy="554736"/>
          </a:xfrm>
        </p:grpSpPr>
        <p:sp>
          <p:nvSpPr>
            <p:cNvPr id="38" name="Rectangle 37"/>
            <p:cNvSpPr/>
            <p:nvPr/>
          </p:nvSpPr>
          <p:spPr>
            <a:xfrm flipH="1">
              <a:off x="4468393" y="1843287"/>
              <a:ext cx="983032" cy="554736"/>
            </a:xfrm>
            <a:prstGeom prst="rect">
              <a:avLst/>
            </a:prstGeom>
            <a:solidFill>
              <a:schemeClr val="bg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err="1">
                  <a:solidFill>
                    <a:prstClr val="black"/>
                  </a:solidFill>
                  <a:latin typeface="Helvetica"/>
                  <a:cs typeface="Helvetica"/>
                </a:rPr>
                <a:t>Keine</a:t>
              </a:r>
              <a:r>
                <a:rPr lang="en-US" sz="1100" kern="1200" dirty="0">
                  <a:solidFill>
                    <a:prstClr val="black"/>
                  </a:solidFill>
                  <a:latin typeface="Helvetica"/>
                  <a:cs typeface="Helvetica"/>
                </a:rPr>
                <a:t> TIV</a:t>
              </a:r>
            </a:p>
          </p:txBody>
        </p:sp>
        <p:sp>
          <p:nvSpPr>
            <p:cNvPr id="39" name="Rectangle 38"/>
            <p:cNvSpPr/>
            <p:nvPr/>
          </p:nvSpPr>
          <p:spPr>
            <a:xfrm flipH="1">
              <a:off x="5556592" y="1843287"/>
              <a:ext cx="983032" cy="554736"/>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chemeClr val="bg1"/>
                  </a:solidFill>
                  <a:latin typeface="Helvetica"/>
                  <a:cs typeface="Helvetica"/>
                </a:rPr>
                <a:t>LR-TIV</a:t>
              </a:r>
            </a:p>
          </p:txBody>
        </p:sp>
        <p:sp>
          <p:nvSpPr>
            <p:cNvPr id="40" name="Right Arrow 39"/>
            <p:cNvSpPr/>
            <p:nvPr/>
          </p:nvSpPr>
          <p:spPr>
            <a:xfrm flipH="1">
              <a:off x="5389709" y="2009659"/>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grpSp>
      <p:sp>
        <p:nvSpPr>
          <p:cNvPr id="31" name="Rectangle 30">
            <a:hlinkClick r:id="" action="ppaction://noaction"/>
            <a:hlinkHover r:id="" action="ppaction://noaction" highlightClick="1"/>
          </p:cNvPr>
          <p:cNvSpPr/>
          <p:nvPr/>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a:solidFill>
                  <a:schemeClr val="tx1"/>
                </a:solidFill>
                <a:latin typeface="Helvetica"/>
                <a:cs typeface="Helvetica"/>
              </a:rPr>
              <a:t>Diagnostic Algorithm </a:t>
            </a:r>
          </a:p>
        </p:txBody>
      </p:sp>
    </p:spTree>
    <p:extLst>
      <p:ext uri="{BB962C8B-B14F-4D97-AF65-F5344CB8AC3E}">
        <p14:creationId xmlns:p14="http://schemas.microsoft.com/office/powerpoint/2010/main" val="2580960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4288542506"/>
              </p:ext>
            </p:extLst>
          </p:nvPr>
        </p:nvGraphicFramePr>
        <p:xfrm>
          <a:off x="228600" y="365760"/>
          <a:ext cx="6400800" cy="8107680"/>
        </p:xfrm>
        <a:graphic>
          <a:graphicData uri="http://schemas.openxmlformats.org/drawingml/2006/table">
            <a:tbl>
              <a:tblPr firstRow="1" bandRow="1">
                <a:tableStyleId>{5C22544A-7EE6-4342-B048-85BDC9FD1C3A}</a:tableStyleId>
              </a:tblPr>
              <a:tblGrid>
                <a:gridCol w="1573696">
                  <a:extLst>
                    <a:ext uri="{9D8B030D-6E8A-4147-A177-3AD203B41FA5}">
                      <a16:colId xmlns:a16="http://schemas.microsoft.com/office/drawing/2014/main" xmlns="" val="20000"/>
                    </a:ext>
                  </a:extLst>
                </a:gridCol>
                <a:gridCol w="4827104">
                  <a:extLst>
                    <a:ext uri="{9D8B030D-6E8A-4147-A177-3AD203B41FA5}">
                      <a16:colId xmlns:a16="http://schemas.microsoft.com/office/drawing/2014/main" xmlns="" val="20002"/>
                    </a:ext>
                  </a:extLst>
                </a:gridCol>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baseline="0" dirty="0" err="1">
                          <a:solidFill>
                            <a:srgbClr val="000000"/>
                          </a:solidFill>
                          <a:latin typeface="Helvetica"/>
                          <a:cs typeface="Helvetica"/>
                        </a:rPr>
                        <a:t>Schritt</a:t>
                      </a:r>
                      <a:r>
                        <a:rPr lang="en-US" sz="1800" b="1" baseline="0" dirty="0">
                          <a:solidFill>
                            <a:srgbClr val="000000"/>
                          </a:solidFill>
                          <a:latin typeface="Helvetica"/>
                          <a:cs typeface="Helvetica"/>
                        </a:rPr>
                        <a:t> 1. </a:t>
                      </a:r>
                      <a:r>
                        <a:rPr lang="en-US" sz="1800" b="1" baseline="0" dirty="0" err="1">
                          <a:solidFill>
                            <a:srgbClr val="000000"/>
                          </a:solidFill>
                          <a:latin typeface="Helvetica"/>
                          <a:cs typeface="Helvetica"/>
                        </a:rPr>
                        <a:t>Anwendung</a:t>
                      </a:r>
                      <a:r>
                        <a:rPr lang="en-US" sz="1800" b="1" baseline="0" dirty="0">
                          <a:solidFill>
                            <a:srgbClr val="000000"/>
                          </a:solidFill>
                          <a:latin typeface="Helvetica"/>
                          <a:cs typeface="Helvetica"/>
                        </a:rPr>
                        <a:t> des LI-RADS</a:t>
                      </a:r>
                      <a:r>
                        <a:rPr lang="en-US" sz="1800" b="1" baseline="30000" dirty="0">
                          <a:solidFill>
                            <a:srgbClr val="000000"/>
                          </a:solidFill>
                          <a:latin typeface="Helvetica"/>
                          <a:cs typeface="Helvetica"/>
                        </a:rPr>
                        <a:t>®</a:t>
                      </a:r>
                      <a:r>
                        <a:rPr lang="en-US" sz="1800" b="1" baseline="0" dirty="0">
                          <a:solidFill>
                            <a:srgbClr val="000000"/>
                          </a:solidFill>
                          <a:latin typeface="Helvetica"/>
                          <a:cs typeface="Helvetica"/>
                        </a:rPr>
                        <a:t> CT/MRT </a:t>
                      </a:r>
                    </a:p>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baseline="0" dirty="0" err="1">
                          <a:solidFill>
                            <a:srgbClr val="000000"/>
                          </a:solidFill>
                          <a:latin typeface="Helvetica"/>
                          <a:cs typeface="Helvetica"/>
                        </a:rPr>
                        <a:t>Algorithmus</a:t>
                      </a:r>
                      <a:r>
                        <a:rPr lang="en-US" sz="1800" b="1" baseline="0" dirty="0">
                          <a:solidFill>
                            <a:srgbClr val="000000"/>
                          </a:solidFill>
                          <a:latin typeface="Helvetica"/>
                          <a:cs typeface="Helvetica"/>
                        </a:rPr>
                        <a:t> </a:t>
                      </a:r>
                      <a:r>
                        <a:rPr lang="en-US" sz="1800" b="1" baseline="0" dirty="0" err="1">
                          <a:solidFill>
                            <a:srgbClr val="000000"/>
                          </a:solidFill>
                          <a:latin typeface="Helvetica"/>
                          <a:cs typeface="Helvetica"/>
                        </a:rPr>
                        <a:t>Behandlungsansprechen</a:t>
                      </a:r>
                      <a:endParaRPr lang="en-US" sz="1800" b="1" i="1" dirty="0">
                        <a:solidFill>
                          <a:srgbClr val="000000"/>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1"/>
                  </a:ext>
                </a:extLst>
              </a:tr>
              <a:tr h="0">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endParaRPr lang="en-US" sz="1100" b="0" dirty="0">
                        <a:solidFill>
                          <a:schemeClr val="tx1"/>
                        </a:solidFill>
                        <a:latin typeface="Helvetica"/>
                        <a:cs typeface="Helvetica"/>
                      </a:endParaRPr>
                    </a:p>
                  </a:txBody>
                  <a:tcPr marL="72000" marR="36000" marB="30175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2"/>
                  </a:ext>
                </a:extLst>
              </a:tr>
              <a:tr h="0">
                <a:tc gridSpan="2">
                  <a:txBody>
                    <a:bodyPr/>
                    <a:lstStyle/>
                    <a:p>
                      <a:r>
                        <a:rPr lang="en-US" sz="1400" b="1" dirty="0">
                          <a:solidFill>
                            <a:srgbClr val="000000"/>
                          </a:solidFill>
                          <a:latin typeface="Helvetica"/>
                          <a:cs typeface="Helvetica"/>
                        </a:rPr>
                        <a:t>CT/MRT </a:t>
                      </a:r>
                      <a:r>
                        <a:rPr lang="en-US" sz="1400" b="1" dirty="0" err="1">
                          <a:solidFill>
                            <a:srgbClr val="000000"/>
                          </a:solidFill>
                          <a:latin typeface="Helvetica"/>
                          <a:cs typeface="Helvetica"/>
                        </a:rPr>
                        <a:t>Tabelle</a:t>
                      </a:r>
                      <a:r>
                        <a:rPr lang="en-US" sz="1400" b="1" dirty="0">
                          <a:solidFill>
                            <a:srgbClr val="000000"/>
                          </a:solidFill>
                          <a:latin typeface="Helvetica"/>
                          <a:cs typeface="Helvetica"/>
                        </a:rPr>
                        <a:t> </a:t>
                      </a:r>
                      <a:r>
                        <a:rPr lang="en-US" sz="1400" b="1" dirty="0" err="1" smtClean="0">
                          <a:solidFill>
                            <a:srgbClr val="000000"/>
                          </a:solidFill>
                          <a:latin typeface="Helvetica"/>
                          <a:cs typeface="Helvetica"/>
                        </a:rPr>
                        <a:t>Therapieansprechen</a:t>
                      </a:r>
                      <a:endParaRPr lang="en-US" sz="1400" b="1" dirty="0">
                        <a:solidFill>
                          <a:srgbClr val="000000"/>
                        </a:solidFill>
                        <a:latin typeface="Helvetica"/>
                        <a:cs typeface="Helvetica"/>
                      </a:endParaRPr>
                    </a:p>
                  </a:txBody>
                  <a:tcPr marL="72000" marR="36000" marT="45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pPr algn="ctr"/>
                      <a:endParaRPr lang="en-US" sz="1100" b="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0">
                <a:tc>
                  <a:txBody>
                    <a:bodyPr/>
                    <a:lstStyle/>
                    <a:p>
                      <a:pPr algn="ctr">
                        <a:spcBef>
                          <a:spcPts val="0"/>
                        </a:spcBef>
                      </a:pPr>
                      <a:r>
                        <a:rPr lang="en-US" sz="1100" b="1" dirty="0" err="1">
                          <a:solidFill>
                            <a:schemeClr val="tx1"/>
                          </a:solidFill>
                          <a:latin typeface="Helvetica"/>
                          <a:cs typeface="Helvetica"/>
                        </a:rPr>
                        <a:t>Kategorie</a:t>
                      </a:r>
                      <a:r>
                        <a:rPr lang="en-US" sz="1100" b="1" dirty="0">
                          <a:solidFill>
                            <a:schemeClr val="tx1"/>
                          </a:solidFill>
                          <a:latin typeface="Helvetica"/>
                          <a:cs typeface="Helvetica"/>
                        </a:rPr>
                        <a:t> </a:t>
                      </a:r>
                      <a:r>
                        <a:rPr lang="en-US" sz="1100" b="1" dirty="0" err="1">
                          <a:solidFill>
                            <a:schemeClr val="tx1"/>
                          </a:solidFill>
                          <a:latin typeface="Helvetica"/>
                          <a:cs typeface="Helvetica"/>
                        </a:rPr>
                        <a:t>Ansprechen</a:t>
                      </a:r>
                      <a:endParaRPr lang="en-US" sz="1100" b="1" baseline="30000" dirty="0">
                        <a:solidFill>
                          <a:schemeClr val="tx1"/>
                        </a:solidFill>
                        <a:latin typeface="Helvetica"/>
                        <a:cs typeface="Helvetica"/>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algn="ctr">
                        <a:spcBef>
                          <a:spcPts val="0"/>
                        </a:spcBef>
                      </a:pPr>
                      <a:r>
                        <a:rPr lang="en-US" sz="1100" b="1" dirty="0" err="1">
                          <a:solidFill>
                            <a:srgbClr val="000000"/>
                          </a:solidFill>
                          <a:latin typeface="Helvetica"/>
                          <a:cs typeface="Helvetica"/>
                        </a:rPr>
                        <a:t>Kriterien</a:t>
                      </a:r>
                      <a:endParaRPr lang="en-US" sz="1100" b="1" dirty="0">
                        <a:solidFill>
                          <a:srgbClr val="000000"/>
                        </a:solidFill>
                        <a:latin typeface="Helvetica"/>
                        <a:cs typeface="Helvetica"/>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extLst>
                  <a:ext uri="{0D108BD9-81ED-4DB2-BD59-A6C34878D82A}">
                    <a16:rowId xmlns:a16="http://schemas.microsoft.com/office/drawing/2014/main" xmlns="" val="10000"/>
                  </a:ext>
                </a:extLst>
              </a:tr>
              <a:tr h="0">
                <a:tc>
                  <a:txBody>
                    <a:bodyPr/>
                    <a:lstStyle/>
                    <a:p>
                      <a:pPr>
                        <a:spcBef>
                          <a:spcPts val="0"/>
                        </a:spcBef>
                      </a:pPr>
                      <a:r>
                        <a:rPr lang="en-US" sz="1100" b="1" dirty="0">
                          <a:solidFill>
                            <a:schemeClr val="tx1"/>
                          </a:solidFill>
                          <a:latin typeface="Helvetica"/>
                          <a:cs typeface="Helvetica"/>
                        </a:rPr>
                        <a:t>LR-TR </a:t>
                      </a:r>
                      <a:r>
                        <a:rPr lang="en-US" sz="1100" b="1" dirty="0" err="1">
                          <a:solidFill>
                            <a:schemeClr val="tx1"/>
                          </a:solidFill>
                          <a:latin typeface="Helvetica"/>
                          <a:cs typeface="Helvetica"/>
                        </a:rPr>
                        <a:t>Nicht</a:t>
                      </a:r>
                      <a:r>
                        <a:rPr lang="en-US" sz="1100" b="1" dirty="0">
                          <a:solidFill>
                            <a:schemeClr val="tx1"/>
                          </a:solidFill>
                          <a:latin typeface="Helvetica"/>
                          <a:cs typeface="Helvetica"/>
                        </a:rPr>
                        <a:t> vital</a:t>
                      </a: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182880" indent="-182880">
                        <a:spcBef>
                          <a:spcPts val="0"/>
                        </a:spcBef>
                        <a:buFont typeface="Arial"/>
                        <a:buChar char="•"/>
                      </a:pPr>
                      <a:r>
                        <a:rPr lang="en-US" sz="1100" dirty="0" err="1">
                          <a:solidFill>
                            <a:srgbClr val="000000"/>
                          </a:solidFill>
                          <a:latin typeface="Helvetica"/>
                          <a:cs typeface="Helvetica"/>
                        </a:rPr>
                        <a:t>Keine</a:t>
                      </a:r>
                      <a:r>
                        <a:rPr lang="en-US" sz="1100" dirty="0">
                          <a:solidFill>
                            <a:srgbClr val="000000"/>
                          </a:solidFill>
                          <a:latin typeface="Helvetica"/>
                          <a:cs typeface="Helvetica"/>
                        </a:rPr>
                        <a:t> </a:t>
                      </a:r>
                      <a:r>
                        <a:rPr lang="en-US" sz="1100" dirty="0" err="1">
                          <a:solidFill>
                            <a:srgbClr val="000000"/>
                          </a:solidFill>
                          <a:latin typeface="Helvetica"/>
                          <a:cs typeface="Helvetica"/>
                        </a:rPr>
                        <a:t>Anreicherung</a:t>
                      </a:r>
                      <a:r>
                        <a:rPr lang="en-US" sz="1100" dirty="0">
                          <a:solidFill>
                            <a:srgbClr val="000000"/>
                          </a:solidFill>
                          <a:latin typeface="Helvetica"/>
                          <a:cs typeface="Helvetica"/>
                        </a:rPr>
                        <a:t> in der </a:t>
                      </a:r>
                      <a:r>
                        <a:rPr lang="en-US" sz="1100" dirty="0" err="1">
                          <a:solidFill>
                            <a:srgbClr val="000000"/>
                          </a:solidFill>
                          <a:latin typeface="Helvetica"/>
                          <a:cs typeface="Helvetica"/>
                        </a:rPr>
                        <a:t>Läsion</a:t>
                      </a:r>
                      <a:r>
                        <a:rPr lang="en-US" sz="1100" dirty="0">
                          <a:solidFill>
                            <a:srgbClr val="000000"/>
                          </a:solidFill>
                          <a:latin typeface="Helvetica"/>
                          <a:cs typeface="Helvetica"/>
                        </a:rPr>
                        <a:t> </a:t>
                      </a:r>
                      <a:r>
                        <a:rPr lang="en-US" sz="1100" b="1" dirty="0">
                          <a:solidFill>
                            <a:srgbClr val="000000"/>
                          </a:solidFill>
                          <a:latin typeface="Helvetica"/>
                          <a:cs typeface="Helvetica"/>
                        </a:rPr>
                        <a:t>ODER</a:t>
                      </a:r>
                    </a:p>
                    <a:p>
                      <a:pPr marL="182880" indent="-182880">
                        <a:spcBef>
                          <a:spcPts val="0"/>
                        </a:spcBef>
                        <a:buFont typeface="Arial"/>
                        <a:buChar char="•"/>
                      </a:pPr>
                      <a:r>
                        <a:rPr lang="en-US" sz="1100" dirty="0" err="1">
                          <a:solidFill>
                            <a:srgbClr val="000000"/>
                          </a:solidFill>
                          <a:latin typeface="Helvetica"/>
                          <a:cs typeface="Helvetica"/>
                        </a:rPr>
                        <a:t>Behandlungsspezifisches</a:t>
                      </a:r>
                      <a:r>
                        <a:rPr lang="en-US" sz="1100" dirty="0">
                          <a:solidFill>
                            <a:srgbClr val="000000"/>
                          </a:solidFill>
                          <a:latin typeface="Helvetica"/>
                          <a:cs typeface="Helvetica"/>
                        </a:rPr>
                        <a:t> </a:t>
                      </a:r>
                      <a:r>
                        <a:rPr lang="en-US" sz="1100" dirty="0" err="1">
                          <a:solidFill>
                            <a:srgbClr val="000000"/>
                          </a:solidFill>
                          <a:latin typeface="Helvetica"/>
                          <a:cs typeface="Helvetica"/>
                        </a:rPr>
                        <a:t>erwartetes</a:t>
                      </a:r>
                      <a:r>
                        <a:rPr lang="en-US" sz="1100" dirty="0">
                          <a:solidFill>
                            <a:srgbClr val="000000"/>
                          </a:solidFill>
                          <a:latin typeface="Helvetica"/>
                          <a:cs typeface="Helvetica"/>
                        </a:rPr>
                        <a:t> </a:t>
                      </a:r>
                      <a:r>
                        <a:rPr lang="en-US" sz="1100" dirty="0" err="1">
                          <a:solidFill>
                            <a:srgbClr val="000000"/>
                          </a:solidFill>
                          <a:latin typeface="Helvetica"/>
                          <a:cs typeface="Helvetica"/>
                        </a:rPr>
                        <a:t>Anreicherunsmuster</a:t>
                      </a:r>
                      <a:endParaRPr lang="en-US" sz="1100" baseline="30000" dirty="0">
                        <a:solidFill>
                          <a:srgbClr val="000000"/>
                        </a:solidFill>
                        <a:latin typeface="Helvetica"/>
                        <a:cs typeface="Helvetica"/>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extLst>
                  <a:ext uri="{0D108BD9-81ED-4DB2-BD59-A6C34878D82A}">
                    <a16:rowId xmlns:a16="http://schemas.microsoft.com/office/drawing/2014/main" xmlns="" val="10004"/>
                  </a:ext>
                </a:extLst>
              </a:tr>
              <a:tr h="0">
                <a:tc>
                  <a:txBody>
                    <a:bodyPr/>
                    <a:lstStyle/>
                    <a:p>
                      <a:pPr>
                        <a:spcBef>
                          <a:spcPts val="0"/>
                        </a:spcBef>
                      </a:pPr>
                      <a:r>
                        <a:rPr lang="en-US" sz="1100" b="1" dirty="0">
                          <a:solidFill>
                            <a:schemeClr val="tx1"/>
                          </a:solidFill>
                          <a:latin typeface="Helvetica"/>
                          <a:cs typeface="Helvetica"/>
                        </a:rPr>
                        <a:t>LR-TR </a:t>
                      </a:r>
                      <a:r>
                        <a:rPr lang="en-US" sz="1100" b="1" dirty="0" err="1" smtClean="0">
                          <a:solidFill>
                            <a:schemeClr val="tx1"/>
                          </a:solidFill>
                          <a:latin typeface="Helvetica"/>
                          <a:cs typeface="Helvetica"/>
                        </a:rPr>
                        <a:t>unklar</a:t>
                      </a:r>
                      <a:endParaRPr lang="en-US" sz="1100" b="1" dirty="0">
                        <a:solidFill>
                          <a:schemeClr val="tx1"/>
                        </a:solidFill>
                        <a:latin typeface="Helvetica"/>
                        <a:cs typeface="Helvetica"/>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tc>
                  <a:txBody>
                    <a:bodyPr/>
                    <a:lstStyle/>
                    <a:p>
                      <a:pPr marL="0" indent="0">
                        <a:spcBef>
                          <a:spcPts val="0"/>
                        </a:spcBef>
                        <a:buFont typeface="Arial"/>
                        <a:buNone/>
                        <a:defRPr/>
                      </a:pPr>
                      <a:r>
                        <a:rPr lang="en-US" sz="1100" dirty="0" err="1">
                          <a:solidFill>
                            <a:srgbClr val="000000"/>
                          </a:solidFill>
                          <a:latin typeface="Helvetica"/>
                          <a:cs typeface="Helvetica"/>
                        </a:rPr>
                        <a:t>Anreicherung</a:t>
                      </a:r>
                      <a:r>
                        <a:rPr lang="en-US" sz="1100" dirty="0">
                          <a:solidFill>
                            <a:srgbClr val="000000"/>
                          </a:solidFill>
                          <a:latin typeface="Helvetica"/>
                          <a:cs typeface="Helvetica"/>
                        </a:rPr>
                        <a:t> </a:t>
                      </a:r>
                      <a:r>
                        <a:rPr lang="en-US" sz="1100" dirty="0" err="1">
                          <a:solidFill>
                            <a:srgbClr val="000000"/>
                          </a:solidFill>
                          <a:latin typeface="Helvetica"/>
                          <a:cs typeface="Helvetica"/>
                        </a:rPr>
                        <a:t>atypisch</a:t>
                      </a:r>
                      <a:r>
                        <a:rPr lang="en-US" sz="1100" dirty="0">
                          <a:solidFill>
                            <a:srgbClr val="000000"/>
                          </a:solidFill>
                          <a:latin typeface="Helvetica"/>
                          <a:cs typeface="Helvetica"/>
                        </a:rPr>
                        <a:t> für das </a:t>
                      </a:r>
                      <a:r>
                        <a:rPr lang="en-US" sz="1100" dirty="0" err="1">
                          <a:solidFill>
                            <a:srgbClr val="000000"/>
                          </a:solidFill>
                          <a:latin typeface="Helvetica"/>
                          <a:cs typeface="Helvetica"/>
                        </a:rPr>
                        <a:t>behandlungsspezifische</a:t>
                      </a:r>
                      <a:r>
                        <a:rPr lang="en-US" sz="1100" dirty="0">
                          <a:solidFill>
                            <a:srgbClr val="000000"/>
                          </a:solidFill>
                          <a:latin typeface="Helvetica"/>
                          <a:cs typeface="Helvetica"/>
                        </a:rPr>
                        <a:t> </a:t>
                      </a:r>
                      <a:r>
                        <a:rPr lang="en-US" sz="1100" dirty="0" err="1">
                          <a:solidFill>
                            <a:srgbClr val="000000"/>
                          </a:solidFill>
                          <a:latin typeface="Helvetica"/>
                          <a:cs typeface="Helvetica"/>
                        </a:rPr>
                        <a:t>erwartete</a:t>
                      </a:r>
                      <a:r>
                        <a:rPr lang="en-US" sz="1100" dirty="0">
                          <a:solidFill>
                            <a:srgbClr val="000000"/>
                          </a:solidFill>
                          <a:latin typeface="Helvetica"/>
                          <a:cs typeface="Helvetica"/>
                        </a:rPr>
                        <a:t> </a:t>
                      </a:r>
                      <a:r>
                        <a:rPr lang="en-US" sz="1100" dirty="0" err="1">
                          <a:solidFill>
                            <a:srgbClr val="000000"/>
                          </a:solidFill>
                          <a:latin typeface="Helvetica"/>
                          <a:cs typeface="Helvetica"/>
                        </a:rPr>
                        <a:t>Anreicherungsmuster</a:t>
                      </a:r>
                      <a:r>
                        <a:rPr lang="en-US" sz="1100" dirty="0">
                          <a:solidFill>
                            <a:srgbClr val="000000"/>
                          </a:solidFill>
                          <a:latin typeface="Helvetica"/>
                          <a:cs typeface="Helvetica"/>
                        </a:rPr>
                        <a:t> und </a:t>
                      </a:r>
                      <a:r>
                        <a:rPr lang="en-US" sz="1100" dirty="0" err="1">
                          <a:solidFill>
                            <a:srgbClr val="000000"/>
                          </a:solidFill>
                          <a:latin typeface="Helvetica"/>
                          <a:cs typeface="Helvetica"/>
                        </a:rPr>
                        <a:t>keine</a:t>
                      </a:r>
                      <a:r>
                        <a:rPr lang="en-US" sz="1100" dirty="0">
                          <a:solidFill>
                            <a:srgbClr val="000000"/>
                          </a:solidFill>
                          <a:latin typeface="Helvetica"/>
                          <a:cs typeface="Helvetica"/>
                        </a:rPr>
                        <a:t> </a:t>
                      </a:r>
                      <a:r>
                        <a:rPr lang="en-US" sz="1100" dirty="0" err="1">
                          <a:solidFill>
                            <a:srgbClr val="000000"/>
                          </a:solidFill>
                          <a:latin typeface="Helvetica"/>
                          <a:cs typeface="Helvetica"/>
                        </a:rPr>
                        <a:t>zu</a:t>
                      </a:r>
                      <a:r>
                        <a:rPr lang="en-US" sz="1100" dirty="0">
                          <a:solidFill>
                            <a:srgbClr val="000000"/>
                          </a:solidFill>
                          <a:latin typeface="Helvetica"/>
                          <a:cs typeface="Helvetica"/>
                        </a:rPr>
                        <a:t> </a:t>
                      </a:r>
                      <a:r>
                        <a:rPr lang="en-US" sz="1100" dirty="0" err="1" smtClean="0">
                          <a:solidFill>
                            <a:srgbClr val="000000"/>
                          </a:solidFill>
                          <a:latin typeface="Helvetica"/>
                          <a:cs typeface="Helvetica"/>
                        </a:rPr>
                        <a:t>erwartetenden</a:t>
                      </a:r>
                      <a:r>
                        <a:rPr lang="en-US" sz="1100" dirty="0" smtClean="0">
                          <a:solidFill>
                            <a:srgbClr val="000000"/>
                          </a:solidFill>
                          <a:latin typeface="Helvetica"/>
                          <a:cs typeface="Helvetica"/>
                        </a:rPr>
                        <a:t> </a:t>
                      </a:r>
                      <a:r>
                        <a:rPr lang="en-US" sz="1100" dirty="0" err="1">
                          <a:solidFill>
                            <a:srgbClr val="000000"/>
                          </a:solidFill>
                          <a:latin typeface="Helvetica"/>
                          <a:cs typeface="Helvetica"/>
                        </a:rPr>
                        <a:t>Kriterien</a:t>
                      </a:r>
                      <a:r>
                        <a:rPr lang="en-US" sz="1100" dirty="0">
                          <a:solidFill>
                            <a:srgbClr val="000000"/>
                          </a:solidFill>
                          <a:latin typeface="Helvetica"/>
                          <a:cs typeface="Helvetica"/>
                        </a:rPr>
                        <a:t> für </a:t>
                      </a:r>
                      <a:r>
                        <a:rPr lang="en-US" sz="1100" dirty="0" err="1">
                          <a:solidFill>
                            <a:srgbClr val="000000"/>
                          </a:solidFill>
                          <a:latin typeface="Helvetica"/>
                          <a:cs typeface="Helvetica"/>
                        </a:rPr>
                        <a:t>wahrscheinlich</a:t>
                      </a:r>
                      <a:r>
                        <a:rPr lang="en-US" sz="1100" dirty="0">
                          <a:solidFill>
                            <a:srgbClr val="000000"/>
                          </a:solidFill>
                          <a:latin typeface="Helvetica"/>
                          <a:cs typeface="Helvetica"/>
                        </a:rPr>
                        <a:t> </a:t>
                      </a:r>
                      <a:r>
                        <a:rPr lang="en-US" sz="1100" dirty="0" err="1">
                          <a:solidFill>
                            <a:srgbClr val="000000"/>
                          </a:solidFill>
                          <a:latin typeface="Helvetica"/>
                          <a:cs typeface="Helvetica"/>
                        </a:rPr>
                        <a:t>oder</a:t>
                      </a:r>
                      <a:r>
                        <a:rPr lang="en-US" sz="1100" dirty="0">
                          <a:solidFill>
                            <a:srgbClr val="000000"/>
                          </a:solidFill>
                          <a:latin typeface="Helvetica"/>
                          <a:cs typeface="Helvetica"/>
                        </a:rPr>
                        <a:t> </a:t>
                      </a:r>
                      <a:r>
                        <a:rPr lang="en-US" sz="1100" dirty="0" err="1">
                          <a:solidFill>
                            <a:srgbClr val="000000"/>
                          </a:solidFill>
                          <a:latin typeface="Helvetica"/>
                          <a:cs typeface="Helvetica"/>
                        </a:rPr>
                        <a:t>definitiv</a:t>
                      </a:r>
                      <a:r>
                        <a:rPr lang="en-US" sz="1100" dirty="0">
                          <a:solidFill>
                            <a:srgbClr val="000000"/>
                          </a:solidFill>
                          <a:latin typeface="Helvetica"/>
                          <a:cs typeface="Helvetica"/>
                        </a:rPr>
                        <a:t> vital</a:t>
                      </a: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extLst>
                  <a:ext uri="{0D108BD9-81ED-4DB2-BD59-A6C34878D82A}">
                    <a16:rowId xmlns:a16="http://schemas.microsoft.com/office/drawing/2014/main" xmlns="" val="10005"/>
                  </a:ext>
                </a:extLst>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Helvetica"/>
                          <a:cs typeface="Helvetica"/>
                        </a:rPr>
                        <a:t>LR-TR Vital</a:t>
                      </a: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tc>
                  <a:txBody>
                    <a:bodyPr/>
                    <a:lstStyle/>
                    <a:p>
                      <a:pPr>
                        <a:spcBef>
                          <a:spcPts val="0"/>
                        </a:spcBef>
                      </a:pPr>
                      <a:r>
                        <a:rPr lang="en-US" sz="1100" dirty="0" err="1">
                          <a:solidFill>
                            <a:schemeClr val="tx1"/>
                          </a:solidFill>
                          <a:latin typeface="Helvetica"/>
                          <a:cs typeface="Helvetica"/>
                        </a:rPr>
                        <a:t>Knotiges</a:t>
                      </a:r>
                      <a:r>
                        <a:rPr lang="en-US" sz="1100" dirty="0">
                          <a:solidFill>
                            <a:schemeClr val="tx1"/>
                          </a:solidFill>
                          <a:latin typeface="Helvetica"/>
                          <a:cs typeface="Helvetica"/>
                        </a:rPr>
                        <a:t>, </a:t>
                      </a:r>
                      <a:r>
                        <a:rPr lang="en-US" sz="1100" dirty="0" err="1">
                          <a:solidFill>
                            <a:schemeClr val="tx1"/>
                          </a:solidFill>
                          <a:latin typeface="Helvetica"/>
                          <a:cs typeface="Helvetica"/>
                        </a:rPr>
                        <a:t>raumforderndes</a:t>
                      </a:r>
                      <a:r>
                        <a:rPr lang="en-US" sz="1100" dirty="0">
                          <a:solidFill>
                            <a:schemeClr val="tx1"/>
                          </a:solidFill>
                          <a:latin typeface="Helvetica"/>
                          <a:cs typeface="Helvetica"/>
                        </a:rPr>
                        <a:t> </a:t>
                      </a:r>
                      <a:r>
                        <a:rPr lang="en-US" sz="1100" dirty="0" err="1">
                          <a:solidFill>
                            <a:schemeClr val="tx1"/>
                          </a:solidFill>
                          <a:latin typeface="Helvetica"/>
                          <a:cs typeface="Helvetica"/>
                        </a:rPr>
                        <a:t>oder</a:t>
                      </a:r>
                      <a:r>
                        <a:rPr lang="en-US" sz="1100" dirty="0">
                          <a:solidFill>
                            <a:schemeClr val="tx1"/>
                          </a:solidFill>
                          <a:latin typeface="Helvetica"/>
                          <a:cs typeface="Helvetica"/>
                        </a:rPr>
                        <a:t> </a:t>
                      </a:r>
                      <a:r>
                        <a:rPr lang="en-US" sz="1100" dirty="0" err="1">
                          <a:solidFill>
                            <a:schemeClr val="tx1"/>
                          </a:solidFill>
                          <a:latin typeface="Helvetica"/>
                          <a:cs typeface="Helvetica"/>
                        </a:rPr>
                        <a:t>verdicktes</a:t>
                      </a:r>
                      <a:r>
                        <a:rPr lang="en-US" sz="1100" dirty="0">
                          <a:solidFill>
                            <a:schemeClr val="tx1"/>
                          </a:solidFill>
                          <a:latin typeface="Helvetica"/>
                          <a:cs typeface="Helvetica"/>
                        </a:rPr>
                        <a:t> </a:t>
                      </a:r>
                      <a:r>
                        <a:rPr lang="en-US" sz="1100" dirty="0" err="1">
                          <a:solidFill>
                            <a:schemeClr val="tx1"/>
                          </a:solidFill>
                          <a:latin typeface="Helvetica"/>
                          <a:cs typeface="Helvetica"/>
                        </a:rPr>
                        <a:t>irreguläres</a:t>
                      </a:r>
                      <a:r>
                        <a:rPr lang="en-US" sz="1100" dirty="0">
                          <a:solidFill>
                            <a:schemeClr val="tx1"/>
                          </a:solidFill>
                          <a:latin typeface="Helvetica"/>
                          <a:cs typeface="Helvetica"/>
                        </a:rPr>
                        <a:t> </a:t>
                      </a:r>
                      <a:r>
                        <a:rPr lang="en-US" sz="1100" dirty="0" err="1">
                          <a:solidFill>
                            <a:schemeClr val="tx1"/>
                          </a:solidFill>
                          <a:latin typeface="Helvetica"/>
                          <a:cs typeface="Helvetica"/>
                        </a:rPr>
                        <a:t>Gewebe</a:t>
                      </a:r>
                      <a:r>
                        <a:rPr lang="en-US" sz="1100" dirty="0">
                          <a:solidFill>
                            <a:schemeClr val="tx1"/>
                          </a:solidFill>
                          <a:latin typeface="Helvetica"/>
                          <a:cs typeface="Helvetica"/>
                        </a:rPr>
                        <a:t> in </a:t>
                      </a:r>
                      <a:r>
                        <a:rPr lang="en-US" sz="1100" dirty="0" err="1">
                          <a:solidFill>
                            <a:schemeClr val="tx1"/>
                          </a:solidFill>
                          <a:latin typeface="Helvetica"/>
                          <a:cs typeface="Helvetica"/>
                        </a:rPr>
                        <a:t>oder</a:t>
                      </a:r>
                      <a:r>
                        <a:rPr lang="en-US" sz="1100" dirty="0">
                          <a:solidFill>
                            <a:schemeClr val="tx1"/>
                          </a:solidFill>
                          <a:latin typeface="Helvetica"/>
                          <a:cs typeface="Helvetica"/>
                        </a:rPr>
                        <a:t> um die </a:t>
                      </a:r>
                      <a:r>
                        <a:rPr lang="en-US" sz="1100" dirty="0" err="1">
                          <a:solidFill>
                            <a:schemeClr val="tx1"/>
                          </a:solidFill>
                          <a:latin typeface="Helvetica"/>
                          <a:cs typeface="Helvetica"/>
                        </a:rPr>
                        <a:t>behandelte</a:t>
                      </a:r>
                      <a:r>
                        <a:rPr lang="en-US" sz="1100" dirty="0">
                          <a:solidFill>
                            <a:schemeClr val="tx1"/>
                          </a:solidFill>
                          <a:latin typeface="Helvetica"/>
                          <a:cs typeface="Helvetica"/>
                        </a:rPr>
                        <a:t> </a:t>
                      </a:r>
                      <a:r>
                        <a:rPr lang="en-US" sz="1100" dirty="0" err="1">
                          <a:solidFill>
                            <a:schemeClr val="tx1"/>
                          </a:solidFill>
                          <a:latin typeface="Helvetica"/>
                          <a:cs typeface="Helvetica"/>
                        </a:rPr>
                        <a:t>Läsion</a:t>
                      </a:r>
                      <a:r>
                        <a:rPr lang="en-US" sz="1100" dirty="0">
                          <a:solidFill>
                            <a:schemeClr val="tx1"/>
                          </a:solidFill>
                          <a:latin typeface="Helvetica"/>
                          <a:cs typeface="Helvetica"/>
                        </a:rPr>
                        <a:t> </a:t>
                      </a:r>
                      <a:r>
                        <a:rPr lang="en-US" sz="1100" dirty="0" err="1">
                          <a:solidFill>
                            <a:schemeClr val="tx1"/>
                          </a:solidFill>
                          <a:latin typeface="Helvetica"/>
                          <a:cs typeface="Helvetica"/>
                        </a:rPr>
                        <a:t>mit</a:t>
                      </a:r>
                      <a:r>
                        <a:rPr lang="en-US" sz="1100" dirty="0">
                          <a:solidFill>
                            <a:schemeClr val="tx1"/>
                          </a:solidFill>
                          <a:latin typeface="Helvetica"/>
                          <a:cs typeface="Helvetica"/>
                        </a:rPr>
                        <a:t> </a:t>
                      </a:r>
                      <a:r>
                        <a:rPr lang="en-US" sz="1100" dirty="0" err="1" smtClean="0">
                          <a:solidFill>
                            <a:schemeClr val="tx1"/>
                          </a:solidFill>
                          <a:latin typeface="Helvetica"/>
                          <a:cs typeface="Helvetica"/>
                        </a:rPr>
                        <a:t>einem</a:t>
                      </a:r>
                      <a:r>
                        <a:rPr lang="en-US" sz="1100" dirty="0" smtClean="0">
                          <a:solidFill>
                            <a:schemeClr val="tx1"/>
                          </a:solidFill>
                          <a:latin typeface="Helvetica"/>
                          <a:cs typeface="Helvetica"/>
                        </a:rPr>
                        <a:t> </a:t>
                      </a:r>
                      <a:r>
                        <a:rPr lang="en-US" sz="1100" dirty="0">
                          <a:solidFill>
                            <a:schemeClr val="tx1"/>
                          </a:solidFill>
                          <a:latin typeface="Helvetica"/>
                          <a:cs typeface="Helvetica"/>
                        </a:rPr>
                        <a:t>der </a:t>
                      </a:r>
                      <a:r>
                        <a:rPr lang="en-US" sz="1100" dirty="0" err="1">
                          <a:solidFill>
                            <a:schemeClr val="tx1"/>
                          </a:solidFill>
                          <a:latin typeface="Helvetica"/>
                          <a:cs typeface="Helvetica"/>
                        </a:rPr>
                        <a:t>folgenden</a:t>
                      </a:r>
                      <a:r>
                        <a:rPr lang="en-US" sz="1100" dirty="0">
                          <a:solidFill>
                            <a:schemeClr val="tx1"/>
                          </a:solidFill>
                          <a:latin typeface="Helvetica"/>
                          <a:cs typeface="Helvetica"/>
                        </a:rPr>
                        <a:t> </a:t>
                      </a:r>
                      <a:r>
                        <a:rPr lang="en-US" sz="1100" dirty="0" err="1">
                          <a:solidFill>
                            <a:schemeClr val="tx1"/>
                          </a:solidFill>
                          <a:latin typeface="Helvetica"/>
                          <a:cs typeface="Helvetica"/>
                        </a:rPr>
                        <a:t>Kriterien</a:t>
                      </a:r>
                      <a:r>
                        <a:rPr lang="en-US" sz="1100" dirty="0">
                          <a:solidFill>
                            <a:schemeClr val="tx1"/>
                          </a:solidFill>
                          <a:latin typeface="Helvetica"/>
                          <a:cs typeface="Helvetica"/>
                        </a:rPr>
                        <a:t>:  </a:t>
                      </a:r>
                    </a:p>
                    <a:p>
                      <a:pPr marL="182880" indent="-182880">
                        <a:spcBef>
                          <a:spcPts val="0"/>
                        </a:spcBef>
                        <a:buFont typeface="Arial"/>
                        <a:buChar char="•"/>
                        <a:defRPr/>
                      </a:pPr>
                      <a:r>
                        <a:rPr lang="en-US" sz="1100" dirty="0" err="1">
                          <a:solidFill>
                            <a:schemeClr val="tx1"/>
                          </a:solidFill>
                          <a:latin typeface="Helvetica"/>
                          <a:cs typeface="Helvetica"/>
                        </a:rPr>
                        <a:t>Mehranericherung</a:t>
                      </a:r>
                      <a:r>
                        <a:rPr lang="en-US" sz="1100" dirty="0">
                          <a:solidFill>
                            <a:schemeClr val="tx1"/>
                          </a:solidFill>
                          <a:latin typeface="Helvetica"/>
                          <a:cs typeface="Helvetica"/>
                        </a:rPr>
                        <a:t> in der </a:t>
                      </a:r>
                      <a:r>
                        <a:rPr lang="en-US" sz="1100" dirty="0" err="1">
                          <a:solidFill>
                            <a:schemeClr val="tx1"/>
                          </a:solidFill>
                          <a:latin typeface="Helvetica"/>
                          <a:cs typeface="Helvetica"/>
                        </a:rPr>
                        <a:t>arteriellen</a:t>
                      </a:r>
                      <a:r>
                        <a:rPr lang="en-US" sz="1100" dirty="0">
                          <a:solidFill>
                            <a:schemeClr val="tx1"/>
                          </a:solidFill>
                          <a:latin typeface="Helvetica"/>
                          <a:cs typeface="Helvetica"/>
                        </a:rPr>
                        <a:t> Phase</a:t>
                      </a:r>
                      <a:r>
                        <a:rPr lang="en-US" sz="1100" baseline="0" dirty="0">
                          <a:solidFill>
                            <a:schemeClr val="tx1"/>
                          </a:solidFill>
                          <a:latin typeface="Helvetica"/>
                          <a:cs typeface="Helvetica"/>
                        </a:rPr>
                        <a:t> </a:t>
                      </a:r>
                      <a:r>
                        <a:rPr lang="en-US" sz="1100" b="1" baseline="0" dirty="0">
                          <a:solidFill>
                            <a:schemeClr val="tx1"/>
                          </a:solidFill>
                          <a:latin typeface="Helvetica"/>
                          <a:cs typeface="Helvetica"/>
                        </a:rPr>
                        <a:t>ODER</a:t>
                      </a:r>
                    </a:p>
                    <a:p>
                      <a:pPr marL="182880" indent="-182880">
                        <a:spcBef>
                          <a:spcPts val="0"/>
                        </a:spcBef>
                        <a:buFont typeface="Arial"/>
                        <a:buChar char="•"/>
                        <a:defRPr/>
                      </a:pPr>
                      <a:r>
                        <a:rPr lang="en-US" sz="1100" dirty="0">
                          <a:solidFill>
                            <a:schemeClr val="tx1"/>
                          </a:solidFill>
                          <a:latin typeface="Helvetica"/>
                          <a:cs typeface="Helvetica"/>
                        </a:rPr>
                        <a:t>“Washout” </a:t>
                      </a:r>
                      <a:r>
                        <a:rPr lang="en-US" sz="1100" b="1" dirty="0">
                          <a:solidFill>
                            <a:schemeClr val="tx1"/>
                          </a:solidFill>
                          <a:latin typeface="Helvetica"/>
                          <a:cs typeface="Helvetica"/>
                        </a:rPr>
                        <a:t>ODER</a:t>
                      </a:r>
                    </a:p>
                    <a:p>
                      <a:pPr marL="182880" indent="-182880">
                        <a:spcBef>
                          <a:spcPts val="0"/>
                        </a:spcBef>
                        <a:buFont typeface="Arial"/>
                        <a:buChar char="•"/>
                        <a:defRPr/>
                      </a:pPr>
                      <a:r>
                        <a:rPr lang="en-US" sz="1100" dirty="0" err="1">
                          <a:solidFill>
                            <a:schemeClr val="tx1"/>
                          </a:solidFill>
                          <a:latin typeface="Helvetica"/>
                          <a:cs typeface="Helvetica"/>
                        </a:rPr>
                        <a:t>Anreicherung</a:t>
                      </a:r>
                      <a:r>
                        <a:rPr lang="en-US" sz="1100" dirty="0">
                          <a:solidFill>
                            <a:schemeClr val="tx1"/>
                          </a:solidFill>
                          <a:latin typeface="Helvetica"/>
                          <a:cs typeface="Helvetica"/>
                        </a:rPr>
                        <a:t> </a:t>
                      </a:r>
                      <a:r>
                        <a:rPr lang="en-US" sz="1100" dirty="0" err="1">
                          <a:solidFill>
                            <a:schemeClr val="tx1"/>
                          </a:solidFill>
                          <a:latin typeface="Helvetica"/>
                          <a:cs typeface="Helvetica"/>
                        </a:rPr>
                        <a:t>vergleichbar</a:t>
                      </a:r>
                      <a:r>
                        <a:rPr lang="en-US" sz="1100" dirty="0">
                          <a:solidFill>
                            <a:schemeClr val="tx1"/>
                          </a:solidFill>
                          <a:latin typeface="Helvetica"/>
                          <a:cs typeface="Helvetica"/>
                        </a:rPr>
                        <a:t> </a:t>
                      </a:r>
                      <a:r>
                        <a:rPr lang="en-US" sz="1100" dirty="0" err="1">
                          <a:solidFill>
                            <a:schemeClr val="tx1"/>
                          </a:solidFill>
                          <a:latin typeface="Helvetica"/>
                          <a:cs typeface="Helvetica"/>
                        </a:rPr>
                        <a:t>mit</a:t>
                      </a:r>
                      <a:r>
                        <a:rPr lang="en-US" sz="1100" dirty="0">
                          <a:solidFill>
                            <a:schemeClr val="tx1"/>
                          </a:solidFill>
                          <a:latin typeface="Helvetica"/>
                          <a:cs typeface="Helvetica"/>
                        </a:rPr>
                        <a:t> </a:t>
                      </a:r>
                      <a:r>
                        <a:rPr lang="en-US" sz="1100" dirty="0" err="1">
                          <a:solidFill>
                            <a:schemeClr val="tx1"/>
                          </a:solidFill>
                          <a:latin typeface="Helvetica"/>
                          <a:cs typeface="Helvetica"/>
                        </a:rPr>
                        <a:t>dem</a:t>
                      </a:r>
                      <a:r>
                        <a:rPr lang="en-US" sz="1100" dirty="0">
                          <a:solidFill>
                            <a:schemeClr val="tx1"/>
                          </a:solidFill>
                          <a:latin typeface="Helvetica"/>
                          <a:cs typeface="Helvetica"/>
                        </a:rPr>
                        <a:t> </a:t>
                      </a:r>
                      <a:r>
                        <a:rPr lang="en-US" sz="1100" dirty="0" err="1">
                          <a:solidFill>
                            <a:schemeClr val="tx1"/>
                          </a:solidFill>
                          <a:latin typeface="Helvetica"/>
                          <a:cs typeface="Helvetica"/>
                        </a:rPr>
                        <a:t>präinterventionellen</a:t>
                      </a:r>
                      <a:r>
                        <a:rPr lang="en-US" sz="1100" dirty="0">
                          <a:solidFill>
                            <a:schemeClr val="tx1"/>
                          </a:solidFill>
                          <a:latin typeface="Helvetica"/>
                          <a:cs typeface="Helvetica"/>
                        </a:rPr>
                        <a:t> Muster</a:t>
                      </a:r>
                      <a:endParaRPr lang="en-US" sz="1100" baseline="30000" dirty="0">
                        <a:solidFill>
                          <a:schemeClr val="tx1"/>
                        </a:solidFill>
                        <a:latin typeface="Helvetica"/>
                        <a:cs typeface="Helvetica"/>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extLst>
                  <a:ext uri="{0D108BD9-81ED-4DB2-BD59-A6C34878D82A}">
                    <a16:rowId xmlns:a16="http://schemas.microsoft.com/office/drawing/2014/main" xmlns="" val="10006"/>
                  </a:ext>
                </a:extLst>
              </a:tr>
            </a:tbl>
          </a:graphicData>
        </a:graphic>
      </p:graphicFrame>
      <p:cxnSp>
        <p:nvCxnSpPr>
          <p:cNvPr id="54" name="Straight Arrow Connector 53">
            <a:hlinkClick r:id="" action="ppaction://noaction"/>
          </p:cNvPr>
          <p:cNvCxnSpPr>
            <a:stCxn id="19" idx="2"/>
            <a:endCxn id="59" idx="1"/>
          </p:cNvCxnSpPr>
          <p:nvPr/>
        </p:nvCxnSpPr>
        <p:spPr>
          <a:xfrm rot="16200000" flipH="1">
            <a:off x="2744557" y="-61571"/>
            <a:ext cx="315988"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76">
            <a:hlinkClick r:id="" action="ppaction://noaction"/>
          </p:cNvPr>
          <p:cNvCxnSpPr>
            <a:stCxn id="19" idx="2"/>
            <a:endCxn id="66" idx="1"/>
          </p:cNvCxnSpPr>
          <p:nvPr/>
        </p:nvCxnSpPr>
        <p:spPr>
          <a:xfrm rot="16200000" flipH="1">
            <a:off x="2210539" y="472447"/>
            <a:ext cx="1384025"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4800600" y="1820736"/>
            <a:ext cx="1828800" cy="347472"/>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dirty="0">
                <a:solidFill>
                  <a:schemeClr val="bg1"/>
                </a:solidFill>
                <a:latin typeface="Helvetica"/>
                <a:cs typeface="Helvetica"/>
              </a:rPr>
              <a:t>LR-TR </a:t>
            </a:r>
            <a:r>
              <a:rPr lang="en-US" sz="1100" dirty="0" err="1">
                <a:solidFill>
                  <a:schemeClr val="bg1"/>
                </a:solidFill>
                <a:latin typeface="Helvetica"/>
                <a:cs typeface="Helvetica"/>
              </a:rPr>
              <a:t>nicht</a:t>
            </a:r>
            <a:r>
              <a:rPr lang="en-US" sz="1100" dirty="0">
                <a:solidFill>
                  <a:schemeClr val="bg1"/>
                </a:solidFill>
                <a:latin typeface="Helvetica"/>
                <a:cs typeface="Helvetica"/>
              </a:rPr>
              <a:t> </a:t>
            </a:r>
            <a:r>
              <a:rPr lang="en-US" sz="1100" dirty="0" err="1">
                <a:solidFill>
                  <a:schemeClr val="bg1"/>
                </a:solidFill>
                <a:latin typeface="Helvetica"/>
                <a:cs typeface="Helvetica"/>
              </a:rPr>
              <a:t>evaluierbar</a:t>
            </a:r>
            <a:endParaRPr lang="en-US" sz="1100" dirty="0">
              <a:solidFill>
                <a:schemeClr val="bg1"/>
              </a:solidFill>
              <a:latin typeface="Helvetica"/>
              <a:cs typeface="Helvetica"/>
            </a:endParaRPr>
          </a:p>
        </p:txBody>
      </p:sp>
      <p:sp>
        <p:nvSpPr>
          <p:cNvPr id="66" name="Rectangle 65"/>
          <p:cNvSpPr/>
          <p:nvPr/>
        </p:nvSpPr>
        <p:spPr>
          <a:xfrm>
            <a:off x="4800600" y="2888773"/>
            <a:ext cx="1828800" cy="347472"/>
          </a:xfrm>
          <a:prstGeom prst="rect">
            <a:avLst/>
          </a:prstGeom>
          <a:solidFill>
            <a:schemeClr val="bg1">
              <a:lumMod val="50000"/>
            </a:schemeClr>
          </a:solidFill>
          <a:ln w="19050" cmpd="sng">
            <a:solidFill>
              <a:srgbClr val="01C1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LR-TR </a:t>
            </a:r>
            <a:r>
              <a:rPr lang="en-US" sz="1100" dirty="0" err="1">
                <a:solidFill>
                  <a:srgbClr val="FFFFFF"/>
                </a:solidFill>
                <a:latin typeface="Helvetica"/>
                <a:cs typeface="Helvetica"/>
              </a:rPr>
              <a:t>nicht</a:t>
            </a:r>
            <a:r>
              <a:rPr lang="en-US" sz="1100" dirty="0">
                <a:solidFill>
                  <a:srgbClr val="FFFFFF"/>
                </a:solidFill>
                <a:latin typeface="Helvetica"/>
                <a:cs typeface="Helvetica"/>
              </a:rPr>
              <a:t> vital </a:t>
            </a:r>
          </a:p>
        </p:txBody>
      </p:sp>
      <p:sp>
        <p:nvSpPr>
          <p:cNvPr id="80" name="Rectangle 79"/>
          <p:cNvSpPr/>
          <p:nvPr/>
        </p:nvSpPr>
        <p:spPr>
          <a:xfrm>
            <a:off x="4800600" y="3413477"/>
            <a:ext cx="1828800" cy="347472"/>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LR-TR </a:t>
            </a:r>
            <a:r>
              <a:rPr lang="en-US" sz="1100" dirty="0" err="1" smtClean="0">
                <a:solidFill>
                  <a:srgbClr val="FFFFFF"/>
                </a:solidFill>
                <a:latin typeface="Helvetica"/>
                <a:cs typeface="Helvetica"/>
              </a:rPr>
              <a:t>unklar</a:t>
            </a:r>
            <a:endParaRPr lang="en-US" sz="1100" dirty="0">
              <a:solidFill>
                <a:srgbClr val="FFFFFF"/>
              </a:solidFill>
              <a:latin typeface="Helvetica"/>
              <a:cs typeface="Helvetica"/>
            </a:endParaRPr>
          </a:p>
        </p:txBody>
      </p:sp>
      <p:sp>
        <p:nvSpPr>
          <p:cNvPr id="107" name="Rectangle 106"/>
          <p:cNvSpPr/>
          <p:nvPr/>
        </p:nvSpPr>
        <p:spPr>
          <a:xfrm>
            <a:off x="4800600" y="3938180"/>
            <a:ext cx="1828800" cy="347472"/>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LR-TR vital</a:t>
            </a:r>
          </a:p>
        </p:txBody>
      </p:sp>
      <p:sp>
        <p:nvSpPr>
          <p:cNvPr id="57" name="Rectangle 56"/>
          <p:cNvSpPr/>
          <p:nvPr/>
        </p:nvSpPr>
        <p:spPr>
          <a:xfrm>
            <a:off x="1172216" y="1820736"/>
            <a:ext cx="2763309" cy="347472"/>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91440" tIns="0" rIns="36576"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en-US" sz="1100" dirty="0" err="1">
                <a:solidFill>
                  <a:schemeClr val="tx1"/>
                </a:solidFill>
                <a:latin typeface="Helvetica"/>
                <a:cs typeface="Helvetica"/>
              </a:rPr>
              <a:t>Wenn</a:t>
            </a:r>
            <a:r>
              <a:rPr lang="en-US" sz="1100" dirty="0">
                <a:solidFill>
                  <a:schemeClr val="tx1"/>
                </a:solidFill>
                <a:latin typeface="Helvetica"/>
                <a:cs typeface="Helvetica"/>
              </a:rPr>
              <a:t> das </a:t>
            </a:r>
            <a:r>
              <a:rPr lang="en-US" sz="1100" dirty="0" err="1">
                <a:solidFill>
                  <a:schemeClr val="tx1"/>
                </a:solidFill>
                <a:latin typeface="Helvetica"/>
                <a:cs typeface="Helvetica"/>
              </a:rPr>
              <a:t>Behandlungsansprechen</a:t>
            </a:r>
            <a:r>
              <a:rPr lang="en-US" sz="1100" dirty="0">
                <a:solidFill>
                  <a:schemeClr val="tx1"/>
                </a:solidFill>
                <a:latin typeface="Helvetica"/>
                <a:cs typeface="Helvetica"/>
              </a:rPr>
              <a:t> </a:t>
            </a:r>
            <a:r>
              <a:rPr lang="en-US" sz="1100" dirty="0" err="1">
                <a:solidFill>
                  <a:schemeClr val="tx1"/>
                </a:solidFill>
                <a:latin typeface="Helvetica"/>
                <a:cs typeface="Helvetica"/>
              </a:rPr>
              <a:t>nicht</a:t>
            </a:r>
            <a:r>
              <a:rPr lang="en-US" sz="1100" dirty="0">
                <a:solidFill>
                  <a:schemeClr val="tx1"/>
                </a:solidFill>
                <a:latin typeface="Helvetica"/>
                <a:cs typeface="Helvetica"/>
              </a:rPr>
              <a:t> </a:t>
            </a:r>
            <a:r>
              <a:rPr lang="en-US" sz="1100" dirty="0" err="1">
                <a:solidFill>
                  <a:schemeClr val="tx1"/>
                </a:solidFill>
                <a:latin typeface="Helvetica"/>
                <a:cs typeface="Helvetica"/>
              </a:rPr>
              <a:t>evaluiert</a:t>
            </a:r>
            <a:r>
              <a:rPr lang="en-US" sz="1100" dirty="0">
                <a:solidFill>
                  <a:schemeClr val="tx1"/>
                </a:solidFill>
                <a:latin typeface="Helvetica"/>
                <a:cs typeface="Helvetica"/>
              </a:rPr>
              <a:t> </a:t>
            </a:r>
            <a:r>
              <a:rPr lang="en-US" sz="1100" dirty="0" err="1">
                <a:solidFill>
                  <a:schemeClr val="tx1"/>
                </a:solidFill>
                <a:latin typeface="Helvetica"/>
                <a:cs typeface="Helvetica"/>
              </a:rPr>
              <a:t>werden</a:t>
            </a:r>
            <a:r>
              <a:rPr lang="en-US" sz="1100" dirty="0">
                <a:solidFill>
                  <a:schemeClr val="tx1"/>
                </a:solidFill>
                <a:latin typeface="Helvetica"/>
                <a:cs typeface="Helvetica"/>
              </a:rPr>
              <a:t> </a:t>
            </a:r>
            <a:r>
              <a:rPr lang="en-US" sz="1100" dirty="0" err="1">
                <a:solidFill>
                  <a:schemeClr val="tx1"/>
                </a:solidFill>
                <a:latin typeface="Helvetica"/>
                <a:cs typeface="Helvetica"/>
              </a:rPr>
              <a:t>kann</a:t>
            </a:r>
            <a:r>
              <a:rPr lang="en-US" sz="1100" dirty="0">
                <a:solidFill>
                  <a:schemeClr val="tx1"/>
                </a:solidFill>
                <a:latin typeface="Helvetica"/>
                <a:cs typeface="Helvetica"/>
              </a:rPr>
              <a:t> </a:t>
            </a:r>
            <a:r>
              <a:rPr lang="en-US" sz="1100" dirty="0" err="1">
                <a:solidFill>
                  <a:schemeClr val="tx1"/>
                </a:solidFill>
                <a:latin typeface="Helvetica"/>
                <a:cs typeface="Helvetica"/>
              </a:rPr>
              <a:t>aufgrund</a:t>
            </a:r>
            <a:r>
              <a:rPr lang="en-US" sz="1100" dirty="0">
                <a:solidFill>
                  <a:schemeClr val="tx1"/>
                </a:solidFill>
                <a:latin typeface="Helvetica"/>
                <a:cs typeface="Helvetica"/>
              </a:rPr>
              <a:t> </a:t>
            </a:r>
            <a:r>
              <a:rPr lang="en-US" sz="1100" dirty="0" err="1">
                <a:solidFill>
                  <a:schemeClr val="tx1"/>
                </a:solidFill>
                <a:latin typeface="Helvetica"/>
                <a:cs typeface="Helvetica"/>
              </a:rPr>
              <a:t>fehlender</a:t>
            </a:r>
            <a:r>
              <a:rPr lang="en-US" sz="1100" dirty="0">
                <a:solidFill>
                  <a:schemeClr val="tx1"/>
                </a:solidFill>
                <a:latin typeface="Helvetica"/>
                <a:cs typeface="Helvetica"/>
              </a:rPr>
              <a:t> </a:t>
            </a:r>
            <a:r>
              <a:rPr lang="en-US" sz="1100" dirty="0" err="1">
                <a:solidFill>
                  <a:schemeClr val="tx1"/>
                </a:solidFill>
                <a:latin typeface="Helvetica"/>
                <a:cs typeface="Helvetica"/>
              </a:rPr>
              <a:t>oder</a:t>
            </a:r>
            <a:r>
              <a:rPr lang="en-US" sz="1100" dirty="0">
                <a:solidFill>
                  <a:schemeClr val="tx1"/>
                </a:solidFill>
                <a:latin typeface="Helvetica"/>
                <a:cs typeface="Helvetica"/>
              </a:rPr>
              <a:t> </a:t>
            </a:r>
            <a:r>
              <a:rPr lang="en-US" sz="1100" dirty="0" err="1">
                <a:solidFill>
                  <a:schemeClr val="tx1"/>
                </a:solidFill>
                <a:latin typeface="Helvetica"/>
                <a:cs typeface="Helvetica"/>
              </a:rPr>
              <a:t>fehlerhafter</a:t>
            </a:r>
            <a:r>
              <a:rPr lang="en-US" sz="1100" dirty="0">
                <a:solidFill>
                  <a:schemeClr val="tx1"/>
                </a:solidFill>
                <a:latin typeface="Helvetica"/>
                <a:cs typeface="Helvetica"/>
              </a:rPr>
              <a:t> </a:t>
            </a:r>
            <a:r>
              <a:rPr lang="en-US" sz="1100" dirty="0" err="1">
                <a:solidFill>
                  <a:schemeClr val="tx1"/>
                </a:solidFill>
                <a:latin typeface="Helvetica"/>
                <a:cs typeface="Helvetica"/>
              </a:rPr>
              <a:t>Bildgebung</a:t>
            </a:r>
            <a:endParaRPr lang="en-US" sz="1100" dirty="0">
              <a:solidFill>
                <a:schemeClr val="tx1"/>
              </a:solidFill>
              <a:latin typeface="Helvetica"/>
              <a:cs typeface="Helvetica"/>
            </a:endParaRPr>
          </a:p>
        </p:txBody>
      </p:sp>
      <p:sp>
        <p:nvSpPr>
          <p:cNvPr id="19" name="Rectangle 18"/>
          <p:cNvSpPr/>
          <p:nvPr/>
        </p:nvSpPr>
        <p:spPr>
          <a:xfrm>
            <a:off x="227262" y="1463040"/>
            <a:ext cx="1554480" cy="215444"/>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0" rIns="0" bIns="4572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en-US" sz="1100" dirty="0" err="1">
                <a:solidFill>
                  <a:schemeClr val="tx1"/>
                </a:solidFill>
                <a:latin typeface="Helvetica"/>
                <a:cs typeface="Helvetica"/>
              </a:rPr>
              <a:t>Behandelte</a:t>
            </a:r>
            <a:r>
              <a:rPr lang="en-US" sz="1100" dirty="0">
                <a:solidFill>
                  <a:schemeClr val="tx1"/>
                </a:solidFill>
                <a:latin typeface="Helvetica"/>
                <a:cs typeface="Helvetica"/>
              </a:rPr>
              <a:t> Observation</a:t>
            </a:r>
            <a:endParaRPr lang="en-US" sz="1100" kern="1200" dirty="0">
              <a:solidFill>
                <a:srgbClr val="0432FF"/>
              </a:solidFill>
              <a:latin typeface="Helvetica"/>
              <a:cs typeface="Helvetica"/>
            </a:endParaRPr>
          </a:p>
        </p:txBody>
      </p:sp>
      <p:cxnSp>
        <p:nvCxnSpPr>
          <p:cNvPr id="20" name="Straight Arrow Connector 76">
            <a:hlinkClick r:id="" action="ppaction://noaction"/>
          </p:cNvPr>
          <p:cNvCxnSpPr>
            <a:stCxn id="19" idx="2"/>
            <a:endCxn id="80" idx="1"/>
          </p:cNvCxnSpPr>
          <p:nvPr/>
        </p:nvCxnSpPr>
        <p:spPr>
          <a:xfrm rot="16200000" flipH="1">
            <a:off x="1948187" y="734799"/>
            <a:ext cx="1908729"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76">
            <a:hlinkClick r:id="" action="ppaction://noaction"/>
          </p:cNvPr>
          <p:cNvCxnSpPr>
            <a:stCxn id="19" idx="2"/>
            <a:endCxn id="107" idx="1"/>
          </p:cNvCxnSpPr>
          <p:nvPr/>
        </p:nvCxnSpPr>
        <p:spPr>
          <a:xfrm rot="16200000" flipH="1">
            <a:off x="1685835" y="997151"/>
            <a:ext cx="2433432"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111" name="Rectangle 110"/>
          <p:cNvSpPr/>
          <p:nvPr/>
        </p:nvSpPr>
        <p:spPr>
          <a:xfrm>
            <a:off x="227262" y="2440265"/>
            <a:ext cx="3058206" cy="338554"/>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5493"/>
                </a:solidFill>
                <a:latin typeface="Helvetica"/>
                <a:cs typeface="Helvetica"/>
              </a:rPr>
              <a:t>Andernfalls</a:t>
            </a:r>
            <a:r>
              <a:rPr lang="en-US" sz="1100" dirty="0">
                <a:solidFill>
                  <a:srgbClr val="005493"/>
                </a:solidFill>
                <a:latin typeface="Helvetica"/>
                <a:cs typeface="Helvetica"/>
              </a:rPr>
              <a:t> </a:t>
            </a:r>
            <a:r>
              <a:rPr lang="en-US" sz="1100" dirty="0" err="1">
                <a:solidFill>
                  <a:srgbClr val="005493"/>
                </a:solidFill>
                <a:latin typeface="Helvetica"/>
                <a:cs typeface="Helvetica"/>
              </a:rPr>
              <a:t>wenden</a:t>
            </a:r>
            <a:r>
              <a:rPr lang="en-US" sz="1100" dirty="0">
                <a:solidFill>
                  <a:srgbClr val="005493"/>
                </a:solidFill>
                <a:latin typeface="Helvetica"/>
                <a:cs typeface="Helvetica"/>
              </a:rPr>
              <a:t> </a:t>
            </a:r>
            <a:r>
              <a:rPr lang="en-US" sz="1100" dirty="0" err="1">
                <a:solidFill>
                  <a:srgbClr val="005493"/>
                </a:solidFill>
                <a:latin typeface="Helvetica"/>
                <a:cs typeface="Helvetica"/>
              </a:rPr>
              <a:t>Sie</a:t>
            </a:r>
            <a:r>
              <a:rPr lang="en-US" sz="1100" dirty="0">
                <a:solidFill>
                  <a:srgbClr val="005493"/>
                </a:solidFill>
                <a:latin typeface="Helvetica"/>
                <a:cs typeface="Helvetica"/>
              </a:rPr>
              <a:t> die CT/MRT-</a:t>
            </a:r>
            <a:r>
              <a:rPr lang="en-US" sz="1100" dirty="0" err="1">
                <a:solidFill>
                  <a:srgbClr val="005493"/>
                </a:solidFill>
                <a:latin typeface="Helvetica"/>
                <a:cs typeface="Helvetica"/>
              </a:rPr>
              <a:t>Diagnosetabelle</a:t>
            </a:r>
            <a:r>
              <a:rPr lang="en-US" sz="1100" dirty="0">
                <a:solidFill>
                  <a:srgbClr val="005493"/>
                </a:solidFill>
                <a:latin typeface="Helvetica"/>
                <a:cs typeface="Helvetica"/>
              </a:rPr>
              <a:t> </a:t>
            </a:r>
            <a:r>
              <a:rPr lang="en-US" sz="1100" dirty="0" err="1">
                <a:solidFill>
                  <a:srgbClr val="005493"/>
                </a:solidFill>
                <a:latin typeface="Helvetica"/>
                <a:cs typeface="Helvetica"/>
              </a:rPr>
              <a:t>unten</a:t>
            </a:r>
            <a:r>
              <a:rPr lang="en-US" sz="1100" dirty="0">
                <a:solidFill>
                  <a:srgbClr val="005493"/>
                </a:solidFill>
                <a:latin typeface="Helvetica"/>
                <a:cs typeface="Helvetica"/>
              </a:rPr>
              <a:t> an</a:t>
            </a:r>
          </a:p>
        </p:txBody>
      </p:sp>
      <p:graphicFrame>
        <p:nvGraphicFramePr>
          <p:cNvPr id="25" name="Table 24"/>
          <p:cNvGraphicFramePr>
            <a:graphicFrameLocks noGrp="1"/>
          </p:cNvGraphicFramePr>
          <p:nvPr>
            <p:extLst>
              <p:ext uri="{D42A27DB-BD31-4B8C-83A1-F6EECF244321}">
                <p14:modId xmlns:p14="http://schemas.microsoft.com/office/powerpoint/2010/main" val="1429440859"/>
              </p:ext>
            </p:extLst>
          </p:nvPr>
        </p:nvGraphicFramePr>
        <p:xfrm>
          <a:off x="0" y="8833104"/>
          <a:ext cx="6858000" cy="310896"/>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xmlns="" val="20000"/>
                    </a:ext>
                  </a:extLst>
                </a:gridCol>
              </a:tblGrid>
              <a:tr h="274320">
                <a:tc>
                  <a:txBody>
                    <a:bodyPr/>
                    <a:lstStyle/>
                    <a:p>
                      <a:pPr algn="ctr"/>
                      <a:r>
                        <a:rPr lang="en-US" sz="900" b="0" i="1" dirty="0">
                          <a:solidFill>
                            <a:schemeClr val="tx1"/>
                          </a:solidFill>
                          <a:latin typeface="Helvetica" charset="0"/>
                          <a:ea typeface="Helvetica" charset="0"/>
                          <a:cs typeface="Helvetica" charset="0"/>
                          <a:hlinkClick r:id="" action="ppaction://noaction"/>
                        </a:rPr>
                        <a:t>Definitions</a:t>
                      </a:r>
                      <a:r>
                        <a:rPr lang="en-US" sz="900" b="0" i="1" baseline="0" dirty="0">
                          <a:solidFill>
                            <a:schemeClr val="tx1"/>
                          </a:solidFill>
                          <a:latin typeface="Helvetica" charset="0"/>
                          <a:ea typeface="Helvetica" charset="0"/>
                          <a:cs typeface="Helvetica" charset="0"/>
                          <a:hlinkClick r:id="" action="ppaction://noaction"/>
                        </a:rPr>
                        <a:t> </a:t>
                      </a:r>
                      <a:r>
                        <a:rPr lang="en-US" sz="900" b="0" i="1" dirty="0">
                          <a:solidFill>
                            <a:schemeClr val="tx1"/>
                          </a:solidFill>
                          <a:latin typeface="Helvetica" charset="0"/>
                          <a:ea typeface="Helvetica" charset="0"/>
                          <a:cs typeface="Helvetica" charset="0"/>
                          <a:hlinkClick r:id="" action="ppaction://noaction"/>
                        </a:rPr>
                        <a:t>of </a:t>
                      </a:r>
                      <a:r>
                        <a:rPr lang="en-US" sz="900" b="0" i="1" baseline="0" dirty="0">
                          <a:solidFill>
                            <a:schemeClr val="tx1"/>
                          </a:solidFill>
                          <a:latin typeface="Helvetica" charset="0"/>
                          <a:ea typeface="Helvetica" charset="0"/>
                          <a:cs typeface="Helvetica" charset="0"/>
                          <a:hlinkClick r:id="" action="ppaction://noaction"/>
                        </a:rPr>
                        <a:t>treatment response criteria </a:t>
                      </a:r>
                      <a:endParaRPr lang="en-US" sz="900" b="0" i="1" baseline="0" dirty="0">
                        <a:solidFill>
                          <a:schemeClr val="tx1"/>
                        </a:solidFill>
                        <a:latin typeface="Helvetica" charset="0"/>
                        <a:ea typeface="Helvetica" charset="0"/>
                        <a:cs typeface="Helvetica" charset="0"/>
                      </a:endParaRPr>
                    </a:p>
                    <a:p>
                      <a:pPr algn="ctr"/>
                      <a:r>
                        <a:rPr lang="en-US" sz="900" b="0" i="1" baseline="0" dirty="0">
                          <a:solidFill>
                            <a:schemeClr val="tx1"/>
                          </a:solidFill>
                          <a:latin typeface="Helvetica" charset="0"/>
                          <a:ea typeface="Helvetica" charset="0"/>
                          <a:cs typeface="Helvetica" charset="0"/>
                        </a:rPr>
                        <a:t>(</a:t>
                      </a:r>
                      <a:r>
                        <a:rPr lang="en-US" sz="900" b="0" i="1" baseline="0" dirty="0" err="1">
                          <a:solidFill>
                            <a:schemeClr val="tx1"/>
                          </a:solidFill>
                          <a:latin typeface="Helvetica" charset="0"/>
                          <a:ea typeface="Helvetica" charset="0"/>
                          <a:cs typeface="Helvetica" charset="0"/>
                        </a:rPr>
                        <a:t>Seite</a:t>
                      </a:r>
                      <a:r>
                        <a:rPr lang="en-US" sz="900" b="0" i="1" baseline="0" dirty="0">
                          <a:solidFill>
                            <a:schemeClr val="tx1"/>
                          </a:solidFill>
                          <a:latin typeface="Helvetica" charset="0"/>
                          <a:ea typeface="Helvetica" charset="0"/>
                          <a:cs typeface="Helvetica" charset="0"/>
                        </a:rPr>
                        <a:t> 23)</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bl>
          </a:graphicData>
        </a:graphic>
      </p:graphicFrame>
      <p:sp>
        <p:nvSpPr>
          <p:cNvPr id="29"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A9C752F3-B70C-5E4D-B4E3-554AC372D6AA}" type="slidenum">
              <a:rPr lang="en-US" sz="1100" smtClean="0">
                <a:latin typeface="Helvetica"/>
                <a:cs typeface="Helvetica"/>
              </a:rPr>
              <a:pPr algn="r"/>
              <a:t>10</a:t>
            </a:fld>
            <a:endParaRPr lang="en-US" sz="1100" dirty="0">
              <a:latin typeface="Helvetica"/>
              <a:cs typeface="Helvetica"/>
            </a:endParaRPr>
          </a:p>
        </p:txBody>
      </p:sp>
      <p:sp>
        <p:nvSpPr>
          <p:cNvPr id="22" name="Right Triangle 2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4" name="TextBox 23"/>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smtClean="0">
                <a:latin typeface="Helvetica"/>
                <a:cs typeface="Helvetica"/>
              </a:rPr>
              <a:t>Therapieansprechen</a:t>
            </a:r>
            <a:endParaRPr lang="en-US" sz="1400" dirty="0">
              <a:latin typeface="Helvetica"/>
              <a:cs typeface="Helvetica"/>
            </a:endParaRPr>
          </a:p>
        </p:txBody>
      </p:sp>
      <p:sp>
        <p:nvSpPr>
          <p:cNvPr id="32" name="Rectangle 31">
            <a:hlinkClick r:id="rId3" action="ppaction://hlinksldjump"/>
            <a:hlinkHover r:id="" action="ppaction://noaction" highlightClick="1"/>
          </p:cNvPr>
          <p:cNvSpPr/>
          <p:nvPr/>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a:solidFill>
                  <a:schemeClr val="tx1"/>
                </a:solidFill>
                <a:latin typeface="Helvetica"/>
                <a:cs typeface="Helvetica"/>
              </a:rPr>
              <a:t>Treatment</a:t>
            </a:r>
            <a:r>
              <a:rPr lang="en-US" sz="700" baseline="0" dirty="0">
                <a:solidFill>
                  <a:schemeClr val="tx1"/>
                </a:solidFill>
                <a:latin typeface="Helvetica"/>
                <a:cs typeface="Helvetica"/>
              </a:rPr>
              <a:t> Response </a:t>
            </a:r>
          </a:p>
        </p:txBody>
      </p:sp>
      <p:sp>
        <p:nvSpPr>
          <p:cNvPr id="26" name="Rectangle 25"/>
          <p:cNvSpPr/>
          <p:nvPr/>
        </p:nvSpPr>
        <p:spPr>
          <a:xfrm>
            <a:off x="1172215" y="2888773"/>
            <a:ext cx="2956439" cy="347472"/>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91440" tIns="0" rIns="36000"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Wenn</a:t>
            </a:r>
            <a:r>
              <a:rPr lang="en-US" sz="1100" dirty="0">
                <a:solidFill>
                  <a:srgbClr val="000000"/>
                </a:solidFill>
                <a:latin typeface="Helvetica"/>
                <a:cs typeface="Helvetica"/>
              </a:rPr>
              <a:t> </a:t>
            </a:r>
            <a:r>
              <a:rPr lang="en-US" sz="1100" dirty="0" err="1">
                <a:solidFill>
                  <a:srgbClr val="000000"/>
                </a:solidFill>
                <a:latin typeface="Helvetica"/>
                <a:cs typeface="Helvetica"/>
              </a:rPr>
              <a:t>wahrscheinlich</a:t>
            </a:r>
            <a:r>
              <a:rPr lang="en-US" sz="1100" dirty="0">
                <a:solidFill>
                  <a:srgbClr val="000000"/>
                </a:solidFill>
                <a:latin typeface="Helvetica"/>
                <a:cs typeface="Helvetica"/>
              </a:rPr>
              <a:t> </a:t>
            </a:r>
            <a:r>
              <a:rPr lang="en-US" sz="1100" dirty="0" err="1">
                <a:solidFill>
                  <a:srgbClr val="000000"/>
                </a:solidFill>
                <a:latin typeface="Helvetica"/>
                <a:cs typeface="Helvetica"/>
              </a:rPr>
              <a:t>oder</a:t>
            </a:r>
            <a:r>
              <a:rPr lang="en-US" sz="1100" dirty="0">
                <a:solidFill>
                  <a:srgbClr val="000000"/>
                </a:solidFill>
                <a:latin typeface="Helvetica"/>
                <a:cs typeface="Helvetica"/>
              </a:rPr>
              <a:t> </a:t>
            </a:r>
            <a:r>
              <a:rPr lang="en-US" sz="1100" dirty="0" err="1">
                <a:solidFill>
                  <a:srgbClr val="000000"/>
                </a:solidFill>
                <a:latin typeface="Helvetica"/>
                <a:cs typeface="Helvetica"/>
              </a:rPr>
              <a:t>definitiv</a:t>
            </a:r>
            <a:r>
              <a:rPr lang="en-US" sz="1100" dirty="0">
                <a:solidFill>
                  <a:srgbClr val="000000"/>
                </a:solidFill>
                <a:latin typeface="Helvetica"/>
                <a:cs typeface="Helvetica"/>
              </a:rPr>
              <a:t> </a:t>
            </a:r>
            <a:r>
              <a:rPr lang="en-US" sz="1100" dirty="0" err="1">
                <a:solidFill>
                  <a:srgbClr val="000000"/>
                </a:solidFill>
                <a:latin typeface="Helvetica"/>
                <a:cs typeface="Helvetica"/>
              </a:rPr>
              <a:t>nicht</a:t>
            </a:r>
            <a:r>
              <a:rPr lang="en-US" sz="1100" dirty="0">
                <a:solidFill>
                  <a:srgbClr val="000000"/>
                </a:solidFill>
                <a:latin typeface="Helvetica"/>
                <a:cs typeface="Helvetica"/>
              </a:rPr>
              <a:t> vital</a:t>
            </a:r>
          </a:p>
        </p:txBody>
      </p:sp>
      <p:sp>
        <p:nvSpPr>
          <p:cNvPr id="27" name="Rectangle 26"/>
          <p:cNvSpPr/>
          <p:nvPr/>
        </p:nvSpPr>
        <p:spPr>
          <a:xfrm>
            <a:off x="1172216" y="3413477"/>
            <a:ext cx="2369006" cy="347472"/>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91440" tIns="0" rIns="36000"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Wenn</a:t>
            </a:r>
            <a:r>
              <a:rPr lang="en-US" sz="1100" dirty="0">
                <a:solidFill>
                  <a:srgbClr val="000000"/>
                </a:solidFill>
                <a:latin typeface="Helvetica"/>
                <a:cs typeface="Helvetica"/>
              </a:rPr>
              <a:t> </a:t>
            </a:r>
            <a:r>
              <a:rPr lang="en-US" sz="1100" dirty="0" err="1" smtClean="0">
                <a:solidFill>
                  <a:srgbClr val="000000"/>
                </a:solidFill>
                <a:latin typeface="Helvetica"/>
                <a:cs typeface="Helvetica"/>
              </a:rPr>
              <a:t>unklar</a:t>
            </a:r>
            <a:r>
              <a:rPr lang="en-US" sz="1100" dirty="0" smtClean="0">
                <a:solidFill>
                  <a:srgbClr val="000000"/>
                </a:solidFill>
                <a:latin typeface="Helvetica"/>
                <a:cs typeface="Helvetica"/>
              </a:rPr>
              <a:t> </a:t>
            </a:r>
            <a:r>
              <a:rPr lang="en-US" sz="1100" dirty="0" err="1" smtClean="0">
                <a:solidFill>
                  <a:srgbClr val="000000"/>
                </a:solidFill>
                <a:latin typeface="Helvetica"/>
                <a:cs typeface="Helvetica"/>
              </a:rPr>
              <a:t>ob</a:t>
            </a:r>
            <a:r>
              <a:rPr lang="en-US" sz="1100" dirty="0" smtClean="0">
                <a:solidFill>
                  <a:srgbClr val="000000"/>
                </a:solidFill>
                <a:latin typeface="Helvetica"/>
                <a:cs typeface="Helvetica"/>
              </a:rPr>
              <a:t> </a:t>
            </a:r>
            <a:r>
              <a:rPr lang="en-US" sz="1100" dirty="0">
                <a:solidFill>
                  <a:srgbClr val="000000"/>
                </a:solidFill>
                <a:latin typeface="Helvetica"/>
                <a:cs typeface="Helvetica"/>
              </a:rPr>
              <a:t>vital </a:t>
            </a:r>
            <a:r>
              <a:rPr lang="en-US" sz="1100" dirty="0" err="1">
                <a:solidFill>
                  <a:srgbClr val="000000"/>
                </a:solidFill>
                <a:latin typeface="Helvetica"/>
                <a:cs typeface="Helvetica"/>
              </a:rPr>
              <a:t>oder</a:t>
            </a:r>
            <a:r>
              <a:rPr lang="en-US" sz="1100" dirty="0">
                <a:solidFill>
                  <a:srgbClr val="000000"/>
                </a:solidFill>
                <a:latin typeface="Helvetica"/>
                <a:cs typeface="Helvetica"/>
              </a:rPr>
              <a:t> </a:t>
            </a:r>
            <a:r>
              <a:rPr lang="en-US" sz="1100" dirty="0" err="1">
                <a:solidFill>
                  <a:srgbClr val="000000"/>
                </a:solidFill>
                <a:latin typeface="Helvetica"/>
                <a:cs typeface="Helvetica"/>
              </a:rPr>
              <a:t>nicht</a:t>
            </a:r>
            <a:r>
              <a:rPr lang="en-US" sz="1100" dirty="0">
                <a:solidFill>
                  <a:srgbClr val="000000"/>
                </a:solidFill>
                <a:latin typeface="Helvetica"/>
                <a:cs typeface="Helvetica"/>
              </a:rPr>
              <a:t> vital</a:t>
            </a:r>
          </a:p>
        </p:txBody>
      </p:sp>
      <p:sp>
        <p:nvSpPr>
          <p:cNvPr id="28" name="Rectangle 27"/>
          <p:cNvSpPr/>
          <p:nvPr/>
        </p:nvSpPr>
        <p:spPr>
          <a:xfrm>
            <a:off x="1172216" y="3938180"/>
            <a:ext cx="2635013" cy="347472"/>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91440" tIns="0" rIns="36000"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Wenn</a:t>
            </a:r>
            <a:r>
              <a:rPr lang="en-US" sz="1100" dirty="0">
                <a:solidFill>
                  <a:srgbClr val="000000"/>
                </a:solidFill>
                <a:latin typeface="Helvetica"/>
                <a:cs typeface="Helvetica"/>
              </a:rPr>
              <a:t> </a:t>
            </a:r>
            <a:r>
              <a:rPr lang="en-US" sz="1100" dirty="0" err="1">
                <a:solidFill>
                  <a:srgbClr val="000000"/>
                </a:solidFill>
                <a:latin typeface="Helvetica"/>
                <a:cs typeface="Helvetica"/>
              </a:rPr>
              <a:t>wahrscheinlich</a:t>
            </a:r>
            <a:r>
              <a:rPr lang="en-US" sz="1100" dirty="0">
                <a:solidFill>
                  <a:srgbClr val="000000"/>
                </a:solidFill>
                <a:latin typeface="Helvetica"/>
                <a:cs typeface="Helvetica"/>
              </a:rPr>
              <a:t> </a:t>
            </a:r>
            <a:r>
              <a:rPr lang="en-US" sz="1100" dirty="0" err="1">
                <a:solidFill>
                  <a:srgbClr val="000000"/>
                </a:solidFill>
                <a:latin typeface="Helvetica"/>
                <a:cs typeface="Helvetica"/>
              </a:rPr>
              <a:t>oder</a:t>
            </a:r>
            <a:r>
              <a:rPr lang="en-US" sz="1100" dirty="0">
                <a:solidFill>
                  <a:srgbClr val="000000"/>
                </a:solidFill>
                <a:latin typeface="Helvetica"/>
                <a:cs typeface="Helvetica"/>
              </a:rPr>
              <a:t> </a:t>
            </a:r>
            <a:r>
              <a:rPr lang="en-US" sz="1100" dirty="0" err="1">
                <a:solidFill>
                  <a:srgbClr val="000000"/>
                </a:solidFill>
                <a:latin typeface="Helvetica"/>
                <a:cs typeface="Helvetica"/>
              </a:rPr>
              <a:t>deftinitiv</a:t>
            </a:r>
            <a:r>
              <a:rPr lang="en-US" sz="1100" dirty="0">
                <a:solidFill>
                  <a:srgbClr val="000000"/>
                </a:solidFill>
                <a:latin typeface="Helvetica"/>
                <a:cs typeface="Helvetica"/>
              </a:rPr>
              <a:t> vital</a:t>
            </a:r>
          </a:p>
        </p:txBody>
      </p:sp>
    </p:spTree>
    <p:extLst>
      <p:ext uri="{BB962C8B-B14F-4D97-AF65-F5344CB8AC3E}">
        <p14:creationId xmlns:p14="http://schemas.microsoft.com/office/powerpoint/2010/main" val="310187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374513578"/>
              </p:ext>
            </p:extLst>
          </p:nvPr>
        </p:nvGraphicFramePr>
        <p:xfrm>
          <a:off x="228600" y="314960"/>
          <a:ext cx="6400800" cy="8886835"/>
        </p:xfrm>
        <a:graphic>
          <a:graphicData uri="http://schemas.openxmlformats.org/drawingml/2006/table">
            <a:tbl>
              <a:tblPr firstRow="1" bandRow="1">
                <a:tableStyleId>{5C22544A-7EE6-4342-B048-85BDC9FD1C3A}</a:tableStyleId>
              </a:tblPr>
              <a:tblGrid>
                <a:gridCol w="4040118">
                  <a:extLst>
                    <a:ext uri="{9D8B030D-6E8A-4147-A177-3AD203B41FA5}">
                      <a16:colId xmlns:a16="http://schemas.microsoft.com/office/drawing/2014/main" xmlns="" val="20000"/>
                    </a:ext>
                  </a:extLst>
                </a:gridCol>
                <a:gridCol w="2360682">
                  <a:extLst>
                    <a:ext uri="{9D8B030D-6E8A-4147-A177-3AD203B41FA5}">
                      <a16:colId xmlns:a16="http://schemas.microsoft.com/office/drawing/2014/main" xmlns="" val="20001"/>
                    </a:ext>
                  </a:extLst>
                </a:gridCol>
              </a:tblGrid>
              <a:tr h="386916">
                <a:tc gridSpan="2">
                  <a:txBody>
                    <a:bodyPr/>
                    <a:lstStyle/>
                    <a:p>
                      <a:pPr marL="0" marR="0" indent="0" algn="ctr" defTabSz="457200" rtl="0" eaLnBrk="1" fontAlgn="base" latinLnBrk="0" hangingPunct="1">
                        <a:lnSpc>
                          <a:spcPct val="100000"/>
                        </a:lnSpc>
                        <a:spcBef>
                          <a:spcPct val="0"/>
                        </a:spcBef>
                        <a:spcAft>
                          <a:spcPct val="0"/>
                        </a:spcAft>
                        <a:buClrTx/>
                        <a:buSzTx/>
                        <a:buFont typeface="Arial"/>
                        <a:buNone/>
                        <a:tabLst/>
                        <a:defRPr/>
                      </a:pPr>
                      <a:r>
                        <a:rPr lang="en-US" sz="1800" b="1" baseline="0" dirty="0" err="1">
                          <a:solidFill>
                            <a:srgbClr val="000000"/>
                          </a:solidFill>
                          <a:latin typeface="Helvetica"/>
                          <a:cs typeface="Helvetica"/>
                        </a:rPr>
                        <a:t>Schritt</a:t>
                      </a:r>
                      <a:r>
                        <a:rPr lang="en-US" sz="1800" b="1" baseline="0" dirty="0">
                          <a:solidFill>
                            <a:srgbClr val="000000"/>
                          </a:solidFill>
                          <a:latin typeface="Helvetica"/>
                          <a:cs typeface="Helvetica"/>
                        </a:rPr>
                        <a:t> 2. </a:t>
                      </a:r>
                      <a:r>
                        <a:rPr lang="en-US" sz="1800" b="1" dirty="0" err="1">
                          <a:solidFill>
                            <a:srgbClr val="000000"/>
                          </a:solidFill>
                          <a:latin typeface="Helvetica"/>
                          <a:cs typeface="Helvetica"/>
                        </a:rPr>
                        <a:t>Messbare</a:t>
                      </a:r>
                      <a:r>
                        <a:rPr lang="en-US" sz="1800" b="1" dirty="0">
                          <a:solidFill>
                            <a:srgbClr val="000000"/>
                          </a:solidFill>
                          <a:latin typeface="Helvetica"/>
                          <a:cs typeface="Helvetica"/>
                        </a:rPr>
                        <a:t> </a:t>
                      </a:r>
                      <a:r>
                        <a:rPr lang="en-US" sz="1800" b="1" dirty="0" err="1">
                          <a:solidFill>
                            <a:srgbClr val="000000"/>
                          </a:solidFill>
                          <a:latin typeface="Helvetica"/>
                          <a:cs typeface="Helvetica"/>
                        </a:rPr>
                        <a:t>vitale</a:t>
                      </a:r>
                      <a:r>
                        <a:rPr lang="en-US" sz="1800" b="1" dirty="0">
                          <a:solidFill>
                            <a:srgbClr val="000000"/>
                          </a:solidFill>
                          <a:latin typeface="Helvetica"/>
                          <a:cs typeface="Helvetica"/>
                        </a:rPr>
                        <a:t> </a:t>
                      </a:r>
                      <a:r>
                        <a:rPr lang="en-US" sz="1800" b="1" dirty="0" err="1" smtClean="0">
                          <a:solidFill>
                            <a:srgbClr val="000000"/>
                          </a:solidFill>
                          <a:latin typeface="Helvetica"/>
                          <a:cs typeface="Helvetica"/>
                        </a:rPr>
                        <a:t>Tumorgröße</a:t>
                      </a:r>
                      <a:endParaRPr lang="en-US" sz="1800" b="1" dirty="0">
                        <a:solidFill>
                          <a:srgbClr val="000000"/>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0"/>
                  </a:ext>
                </a:extLst>
              </a:tr>
              <a:tr h="2149492">
                <a:tc>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sz="1400" b="0" dirty="0">
                        <a:solidFill>
                          <a:srgbClr val="396195"/>
                        </a:solidFill>
                        <a:latin typeface="Helvetica"/>
                        <a:cs typeface="Helvetica"/>
                      </a:endParaRPr>
                    </a:p>
                  </a:txBody>
                  <a:tcPr marL="72000" marR="36000" marT="182880" marB="10972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spcAft>
                          <a:spcPts val="600"/>
                        </a:spcAft>
                      </a:pPr>
                      <a:r>
                        <a:rPr lang="en-US" sz="1100" b="1" dirty="0" err="1">
                          <a:latin typeface="Helvetica"/>
                          <a:cs typeface="Helvetica"/>
                        </a:rPr>
                        <a:t>Größe</a:t>
                      </a:r>
                      <a:r>
                        <a:rPr lang="en-US" sz="1100" b="1" dirty="0">
                          <a:latin typeface="Helvetica"/>
                          <a:cs typeface="Helvetica"/>
                        </a:rPr>
                        <a:t> des </a:t>
                      </a:r>
                      <a:r>
                        <a:rPr lang="en-US" sz="1100" b="1" dirty="0" err="1">
                          <a:latin typeface="Helvetica"/>
                          <a:cs typeface="Helvetica"/>
                        </a:rPr>
                        <a:t>unklar</a:t>
                      </a:r>
                      <a:r>
                        <a:rPr lang="en-US" sz="1100" b="1" dirty="0">
                          <a:latin typeface="Helvetica"/>
                          <a:cs typeface="Helvetica"/>
                        </a:rPr>
                        <a:t>, </a:t>
                      </a:r>
                      <a:r>
                        <a:rPr lang="en-US" sz="1100" b="1" dirty="0" err="1">
                          <a:latin typeface="Helvetica"/>
                          <a:cs typeface="Helvetica"/>
                        </a:rPr>
                        <a:t>wahrscheinlich</a:t>
                      </a:r>
                      <a:r>
                        <a:rPr lang="en-US" sz="1100" b="1" dirty="0">
                          <a:latin typeface="Helvetica"/>
                          <a:cs typeface="Helvetica"/>
                        </a:rPr>
                        <a:t> </a:t>
                      </a:r>
                      <a:r>
                        <a:rPr lang="en-US" sz="1100" b="1" dirty="0" err="1">
                          <a:latin typeface="Helvetica"/>
                          <a:cs typeface="Helvetica"/>
                        </a:rPr>
                        <a:t>oder</a:t>
                      </a:r>
                      <a:r>
                        <a:rPr lang="en-US" sz="1100" b="1" dirty="0">
                          <a:latin typeface="Helvetica"/>
                          <a:cs typeface="Helvetica"/>
                        </a:rPr>
                        <a:t> </a:t>
                      </a:r>
                      <a:r>
                        <a:rPr lang="en-US" sz="1100" b="1" dirty="0" err="1">
                          <a:latin typeface="Helvetica"/>
                          <a:cs typeface="Helvetica"/>
                        </a:rPr>
                        <a:t>definitiv</a:t>
                      </a:r>
                      <a:r>
                        <a:rPr lang="en-US" sz="1100" b="1" dirty="0">
                          <a:latin typeface="Helvetica"/>
                          <a:cs typeface="Helvetica"/>
                        </a:rPr>
                        <a:t> </a:t>
                      </a:r>
                      <a:r>
                        <a:rPr lang="en-US" sz="1100" b="1" dirty="0" err="1">
                          <a:latin typeface="Helvetica"/>
                          <a:cs typeface="Helvetica"/>
                        </a:rPr>
                        <a:t>vitalen</a:t>
                      </a:r>
                      <a:r>
                        <a:rPr lang="en-US" sz="1100" b="1" dirty="0">
                          <a:latin typeface="Helvetica"/>
                          <a:cs typeface="Helvetica"/>
                        </a:rPr>
                        <a:t> Tumors</a:t>
                      </a:r>
                    </a:p>
                    <a:p>
                      <a:r>
                        <a:rPr lang="en-US" sz="1100" dirty="0" err="1">
                          <a:latin typeface="Helvetica"/>
                          <a:cs typeface="Helvetica"/>
                        </a:rPr>
                        <a:t>Längste</a:t>
                      </a:r>
                      <a:r>
                        <a:rPr lang="en-US" sz="1100" dirty="0">
                          <a:latin typeface="Helvetica"/>
                          <a:cs typeface="Helvetica"/>
                        </a:rPr>
                        <a:t> </a:t>
                      </a:r>
                      <a:r>
                        <a:rPr lang="en-US" sz="1100" dirty="0" err="1" smtClean="0">
                          <a:latin typeface="Helvetica"/>
                          <a:cs typeface="Helvetica"/>
                        </a:rPr>
                        <a:t>kontinuierliche</a:t>
                      </a:r>
                      <a:r>
                        <a:rPr lang="en-US" sz="1100" dirty="0" smtClean="0">
                          <a:latin typeface="Helvetica"/>
                          <a:cs typeface="Helvetica"/>
                        </a:rPr>
                        <a:t> Dimension </a:t>
                      </a:r>
                      <a:r>
                        <a:rPr lang="en-US" sz="1100" dirty="0" err="1">
                          <a:latin typeface="Helvetica"/>
                          <a:cs typeface="Helvetica"/>
                        </a:rPr>
                        <a:t>durch</a:t>
                      </a:r>
                      <a:r>
                        <a:rPr lang="en-US" sz="1100" dirty="0">
                          <a:latin typeface="Helvetica"/>
                          <a:cs typeface="Helvetica"/>
                        </a:rPr>
                        <a:t> die </a:t>
                      </a:r>
                      <a:r>
                        <a:rPr lang="en-US" sz="1100" dirty="0" err="1">
                          <a:latin typeface="Helvetica"/>
                          <a:cs typeface="Helvetica"/>
                        </a:rPr>
                        <a:t>anreichernde</a:t>
                      </a:r>
                      <a:r>
                        <a:rPr lang="en-US" sz="1100" dirty="0">
                          <a:latin typeface="Helvetica"/>
                          <a:cs typeface="Helvetica"/>
                        </a:rPr>
                        <a:t> Region der </a:t>
                      </a:r>
                      <a:r>
                        <a:rPr lang="en-US" sz="1100" dirty="0" err="1">
                          <a:latin typeface="Helvetica"/>
                          <a:cs typeface="Helvetica"/>
                        </a:rPr>
                        <a:t>behandelten</a:t>
                      </a:r>
                      <a:r>
                        <a:rPr lang="en-US" sz="1100" dirty="0">
                          <a:latin typeface="Helvetica"/>
                          <a:cs typeface="Helvetica"/>
                        </a:rPr>
                        <a:t> </a:t>
                      </a:r>
                      <a:r>
                        <a:rPr lang="en-US" sz="1100" dirty="0" err="1" smtClean="0">
                          <a:latin typeface="Helvetica"/>
                          <a:cs typeface="Helvetica"/>
                        </a:rPr>
                        <a:t>Läsion</a:t>
                      </a:r>
                      <a:r>
                        <a:rPr lang="en-US" sz="1100" dirty="0" smtClean="0">
                          <a:latin typeface="Helvetica"/>
                          <a:cs typeface="Helvetica"/>
                        </a:rPr>
                        <a:t>.</a:t>
                      </a:r>
                      <a:endParaRPr lang="en-US" sz="1100" b="0" dirty="0">
                        <a:solidFill>
                          <a:srgbClr val="396195"/>
                        </a:solidFill>
                        <a:latin typeface="Helvetica"/>
                        <a:cs typeface="Helvetica"/>
                      </a:endParaRPr>
                    </a:p>
                  </a:txBody>
                  <a:tcPr marL="72000" marR="36000" marT="274320" marB="10972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1"/>
                  </a:ext>
                </a:extLst>
              </a:tr>
              <a:tr h="1031756">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kumimoji="0" lang="en-US" sz="1800" b="1" i="0" u="none" strike="noStrike" kern="1200" cap="none" spc="0" normalizeH="0" baseline="0" noProof="0" dirty="0" err="1">
                          <a:ln>
                            <a:noFill/>
                          </a:ln>
                          <a:solidFill>
                            <a:srgbClr val="000000"/>
                          </a:solidFill>
                          <a:effectLst/>
                          <a:uLnTx/>
                          <a:uFillTx/>
                          <a:latin typeface="Helvetica"/>
                          <a:ea typeface="+mn-ea"/>
                          <a:cs typeface="Helvetica"/>
                        </a:rPr>
                        <a:t>Schritt</a:t>
                      </a:r>
                      <a:r>
                        <a:rPr kumimoji="0" lang="en-US" sz="1800" b="1" i="0" u="none" strike="noStrike" kern="1200" cap="none" spc="0" normalizeH="0" baseline="0" noProof="0" dirty="0">
                          <a:ln>
                            <a:noFill/>
                          </a:ln>
                          <a:solidFill>
                            <a:srgbClr val="000000"/>
                          </a:solidFill>
                          <a:effectLst/>
                          <a:uLnTx/>
                          <a:uFillTx/>
                          <a:latin typeface="Helvetica"/>
                          <a:ea typeface="+mn-ea"/>
                          <a:cs typeface="Helvetica"/>
                        </a:rPr>
                        <a:t> 3. </a:t>
                      </a:r>
                      <a:r>
                        <a:rPr kumimoji="0" lang="en-US" sz="1800" b="1" i="0" u="none" strike="noStrike" kern="1200" cap="none" spc="0" normalizeH="0" baseline="0" noProof="0" dirty="0" err="1">
                          <a:ln>
                            <a:noFill/>
                          </a:ln>
                          <a:solidFill>
                            <a:srgbClr val="000000"/>
                          </a:solidFill>
                          <a:effectLst/>
                          <a:uLnTx/>
                          <a:uFillTx/>
                          <a:latin typeface="Helvetica"/>
                          <a:ea typeface="+mn-ea"/>
                          <a:cs typeface="Helvetica"/>
                        </a:rPr>
                        <a:t>Anwendung</a:t>
                      </a:r>
                      <a:r>
                        <a:rPr kumimoji="0" lang="en-US" sz="1800" b="1" i="0" u="none" strike="noStrike" kern="1200" cap="none" spc="0" normalizeH="0" baseline="0" noProof="0" dirty="0">
                          <a:ln>
                            <a:noFill/>
                          </a:ln>
                          <a:solidFill>
                            <a:srgbClr val="000000"/>
                          </a:solidFill>
                          <a:effectLst/>
                          <a:uLnTx/>
                          <a:uFillTx/>
                          <a:latin typeface="Helvetica"/>
                          <a:ea typeface="+mn-ea"/>
                          <a:cs typeface="Helvetica"/>
                        </a:rPr>
                        <a:t> der </a:t>
                      </a:r>
                      <a:r>
                        <a:rPr kumimoji="0" lang="en-US" sz="1800" b="1" i="0" u="none" strike="noStrike" kern="1200" cap="none" spc="0" normalizeH="0" baseline="0" noProof="0" dirty="0" err="1">
                          <a:ln>
                            <a:noFill/>
                          </a:ln>
                          <a:solidFill>
                            <a:srgbClr val="000000"/>
                          </a:solidFill>
                          <a:effectLst/>
                          <a:uLnTx/>
                          <a:uFillTx/>
                          <a:latin typeface="Helvetica"/>
                          <a:ea typeface="+mn-ea"/>
                          <a:cs typeface="Helvetica"/>
                        </a:rPr>
                        <a:t>Kollisionsregeln</a:t>
                      </a:r>
                      <a:r>
                        <a:rPr kumimoji="0" lang="en-US" sz="1800" b="1" i="0" u="none" strike="noStrike" kern="1200" cap="none" spc="0" normalizeH="0" baseline="0" noProof="0" dirty="0">
                          <a:ln>
                            <a:noFill/>
                          </a:ln>
                          <a:solidFill>
                            <a:srgbClr val="000000"/>
                          </a:solidFill>
                          <a:effectLst/>
                          <a:uLnTx/>
                          <a:uFillTx/>
                          <a:latin typeface="Helvetica"/>
                          <a:ea typeface="+mn-ea"/>
                          <a:cs typeface="Helvetica"/>
                        </a:rPr>
                        <a:t> </a:t>
                      </a:r>
                      <a:r>
                        <a:rPr kumimoji="0" lang="en-US" sz="1800" b="1" i="0" u="none" strike="noStrike" kern="1200" cap="none" spc="0" normalizeH="0" baseline="0" noProof="0" dirty="0" err="1">
                          <a:ln>
                            <a:noFill/>
                          </a:ln>
                          <a:solidFill>
                            <a:srgbClr val="000000"/>
                          </a:solidFill>
                          <a:effectLst/>
                          <a:uLnTx/>
                          <a:uFillTx/>
                          <a:latin typeface="Helvetica"/>
                          <a:ea typeface="+mn-ea"/>
                          <a:cs typeface="Helvetica"/>
                        </a:rPr>
                        <a:t>wenn</a:t>
                      </a:r>
                      <a:r>
                        <a:rPr kumimoji="0" lang="en-US" sz="1800" b="1" i="0" u="none" strike="noStrike" kern="1200" cap="none" spc="0" normalizeH="0" baseline="0" noProof="0" dirty="0">
                          <a:ln>
                            <a:noFill/>
                          </a:ln>
                          <a:solidFill>
                            <a:srgbClr val="000000"/>
                          </a:solidFill>
                          <a:effectLst/>
                          <a:uLnTx/>
                          <a:uFillTx/>
                          <a:latin typeface="Helvetica"/>
                          <a:ea typeface="+mn-ea"/>
                          <a:cs typeface="Helvetica"/>
                        </a:rPr>
                        <a:t> </a:t>
                      </a:r>
                      <a:r>
                        <a:rPr kumimoji="0" lang="en-US" sz="1800" b="1" i="0" u="none" strike="noStrike" kern="1200" cap="none" spc="0" normalizeH="0" baseline="0" noProof="0" dirty="0" err="1">
                          <a:ln>
                            <a:noFill/>
                          </a:ln>
                          <a:solidFill>
                            <a:srgbClr val="000000"/>
                          </a:solidFill>
                          <a:effectLst/>
                          <a:uLnTx/>
                          <a:uFillTx/>
                          <a:latin typeface="Helvetica"/>
                          <a:ea typeface="+mn-ea"/>
                          <a:cs typeface="Helvetica"/>
                        </a:rPr>
                        <a:t>nötig</a:t>
                      </a:r>
                      <a:endParaRPr lang="en-US" sz="1800" b="1" baseline="0" dirty="0">
                        <a:solidFill>
                          <a:srgbClr val="000000"/>
                        </a:solidFill>
                        <a:latin typeface="Helvetica"/>
                        <a:cs typeface="Helvetica"/>
                      </a:endParaRPr>
                    </a:p>
                  </a:txBody>
                  <a:tcPr marL="72000" marR="36000" marT="6400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sz="1100" b="0" dirty="0">
                        <a:solidFill>
                          <a:srgbClr val="396195"/>
                        </a:solidFill>
                        <a:latin typeface="Helvetica"/>
                        <a:cs typeface="Helvetica"/>
                      </a:endParaRPr>
                    </a:p>
                  </a:txBody>
                  <a:tcPr marL="72000" marR="36000" marT="502920" marB="5029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787908">
                <a:tc gridSpan="2">
                  <a:txBody>
                    <a:bodyPr/>
                    <a:lstStyle/>
                    <a:p>
                      <a:pPr algn="ctr" fontAlgn="auto">
                        <a:lnSpc>
                          <a:spcPct val="150000"/>
                        </a:lnSpc>
                        <a:spcBef>
                          <a:spcPts val="0"/>
                        </a:spcBef>
                        <a:spcAft>
                          <a:spcPts val="0"/>
                        </a:spcAft>
                        <a:defRPr/>
                      </a:pPr>
                      <a:r>
                        <a:rPr lang="en-US" sz="1100" baseline="0" dirty="0">
                          <a:solidFill>
                            <a:srgbClr val="005493"/>
                          </a:solidFill>
                          <a:latin typeface="Helvetica"/>
                          <a:cs typeface="Helvetica"/>
                        </a:rPr>
                        <a:t>Bei </a:t>
                      </a:r>
                      <a:r>
                        <a:rPr lang="en-US" sz="1100" baseline="0" dirty="0" err="1">
                          <a:solidFill>
                            <a:srgbClr val="005493"/>
                          </a:solidFill>
                          <a:latin typeface="Helvetica"/>
                          <a:cs typeface="Helvetica"/>
                        </a:rPr>
                        <a:t>Unsicherheit</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zwischen</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zwei</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Kategorien</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wählen</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Sie</a:t>
                      </a:r>
                      <a:r>
                        <a:rPr lang="en-US" sz="1100" baseline="0" dirty="0">
                          <a:solidFill>
                            <a:srgbClr val="005493"/>
                          </a:solidFill>
                          <a:latin typeface="Helvetica"/>
                          <a:cs typeface="Helvetica"/>
                        </a:rPr>
                        <a:t> </a:t>
                      </a:r>
                      <a:r>
                        <a:rPr lang="en-US" sz="1100" baseline="0" dirty="0" err="1" smtClean="0">
                          <a:solidFill>
                            <a:srgbClr val="005493"/>
                          </a:solidFill>
                          <a:latin typeface="Helvetica"/>
                          <a:cs typeface="Helvetica"/>
                        </a:rPr>
                        <a:t>diejenige</a:t>
                      </a:r>
                      <a:r>
                        <a:rPr lang="en-US" sz="1100" b="0" baseline="0" dirty="0" smtClean="0">
                          <a:solidFill>
                            <a:srgbClr val="005493"/>
                          </a:solidFill>
                          <a:latin typeface="Helvetica"/>
                          <a:cs typeface="Helvetica"/>
                        </a:rPr>
                        <a:t>, </a:t>
                      </a:r>
                      <a:r>
                        <a:rPr lang="en-US" sz="1100" baseline="0" dirty="0" err="1">
                          <a:solidFill>
                            <a:srgbClr val="005493"/>
                          </a:solidFill>
                          <a:latin typeface="Helvetica"/>
                          <a:cs typeface="Helvetica"/>
                        </a:rPr>
                        <a:t>welche</a:t>
                      </a:r>
                      <a:r>
                        <a:rPr lang="en-US" sz="1100" baseline="0" dirty="0">
                          <a:solidFill>
                            <a:srgbClr val="005493"/>
                          </a:solidFill>
                          <a:latin typeface="Helvetica"/>
                          <a:cs typeface="Helvetica"/>
                        </a:rPr>
                        <a:t> </a:t>
                      </a:r>
                      <a:r>
                        <a:rPr lang="en-US" sz="1100" baseline="0" dirty="0" smtClean="0">
                          <a:solidFill>
                            <a:srgbClr val="005493"/>
                          </a:solidFill>
                          <a:latin typeface="Helvetica"/>
                          <a:cs typeface="Helvetica"/>
                        </a:rPr>
                        <a:t>die </a:t>
                      </a:r>
                      <a:r>
                        <a:rPr lang="en-US" sz="1100" baseline="0" dirty="0" err="1" smtClean="0">
                          <a:solidFill>
                            <a:srgbClr val="005493"/>
                          </a:solidFill>
                          <a:latin typeface="Helvetica"/>
                          <a:cs typeface="Helvetica"/>
                        </a:rPr>
                        <a:t>geringere</a:t>
                      </a:r>
                      <a:r>
                        <a:rPr lang="en-US" sz="1100" baseline="0" dirty="0" smtClean="0">
                          <a:solidFill>
                            <a:srgbClr val="005493"/>
                          </a:solidFill>
                          <a:latin typeface="Helvetica"/>
                          <a:cs typeface="Helvetica"/>
                        </a:rPr>
                        <a:t> </a:t>
                      </a:r>
                      <a:r>
                        <a:rPr lang="en-US" sz="1100" baseline="0" dirty="0" err="1">
                          <a:solidFill>
                            <a:srgbClr val="005493"/>
                          </a:solidFill>
                          <a:latin typeface="Helvetica"/>
                          <a:cs typeface="Helvetica"/>
                        </a:rPr>
                        <a:t>Gewissheit</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beinhaltet</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wie</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unten</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dargestellt</a:t>
                      </a:r>
                      <a:r>
                        <a:rPr lang="en-US" sz="1100" baseline="0" dirty="0">
                          <a:solidFill>
                            <a:srgbClr val="005493"/>
                          </a:solidFill>
                          <a:latin typeface="Helvetica"/>
                          <a:cs typeface="Helvetica"/>
                        </a:rPr>
                        <a:t>. </a:t>
                      </a:r>
                      <a:endParaRPr lang="en-US" sz="1400" b="0" dirty="0">
                        <a:solidFill>
                          <a:srgbClr val="005493"/>
                        </a:solidFill>
                        <a:latin typeface="Helvetica"/>
                        <a:cs typeface="Helvetica"/>
                      </a:endParaRPr>
                    </a:p>
                  </a:txBody>
                  <a:tcPr marL="72000" marR="36000" marT="0" marB="36576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3"/>
                  </a:ext>
                </a:extLst>
              </a:tr>
              <a:tr h="1232375">
                <a:tc gridSpan="2">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sz="1400" b="0" dirty="0">
                        <a:solidFill>
                          <a:srgbClr val="396195"/>
                        </a:solidFill>
                        <a:latin typeface="Helvetica"/>
                        <a:cs typeface="Helvetica"/>
                      </a:endParaRPr>
                    </a:p>
                  </a:txBody>
                  <a:tcPr marL="72000" marR="36000" marT="0" marB="10972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4"/>
                  </a:ext>
                </a:extLst>
              </a:tr>
              <a:tr h="1289695">
                <a:tc gridSpan="2">
                  <a:txBody>
                    <a:bodyPr/>
                    <a:lstStyle/>
                    <a:p>
                      <a:pPr marL="0" marR="0" lvl="0" indent="0" algn="ctr" defTabSz="457200" rtl="0" eaLnBrk="1" fontAlgn="base" latinLnBrk="0" hangingPunct="1">
                        <a:lnSpc>
                          <a:spcPct val="100000"/>
                        </a:lnSpc>
                        <a:spcBef>
                          <a:spcPts val="0"/>
                        </a:spcBef>
                        <a:spcAft>
                          <a:spcPts val="0"/>
                        </a:spcAft>
                        <a:buClrTx/>
                        <a:buSzTx/>
                        <a:buFont typeface="Arial"/>
                        <a:buNone/>
                        <a:tabLst/>
                        <a:defRPr/>
                      </a:pPr>
                      <a:r>
                        <a:rPr kumimoji="0" lang="en-US" sz="1800" b="1" i="0" u="none" strike="noStrike" kern="1200" cap="none" spc="0" normalizeH="0" baseline="0" noProof="0" dirty="0" err="1">
                          <a:ln>
                            <a:noFill/>
                          </a:ln>
                          <a:solidFill>
                            <a:srgbClr val="000000"/>
                          </a:solidFill>
                          <a:effectLst/>
                          <a:uLnTx/>
                          <a:uFillTx/>
                          <a:latin typeface="Helvetica"/>
                          <a:ea typeface="+mn-ea"/>
                          <a:cs typeface="Helvetica"/>
                        </a:rPr>
                        <a:t>Schritt</a:t>
                      </a:r>
                      <a:r>
                        <a:rPr kumimoji="0" lang="en-US" sz="1800" b="1" i="0" u="none" strike="noStrike" kern="1200" cap="none" spc="0" normalizeH="0" baseline="0" noProof="0" dirty="0">
                          <a:ln>
                            <a:noFill/>
                          </a:ln>
                          <a:solidFill>
                            <a:srgbClr val="000000"/>
                          </a:solidFill>
                          <a:effectLst/>
                          <a:uLnTx/>
                          <a:uFillTx/>
                          <a:latin typeface="Helvetica"/>
                          <a:ea typeface="+mn-ea"/>
                          <a:cs typeface="Helvetica"/>
                        </a:rPr>
                        <a:t> 4. </a:t>
                      </a:r>
                      <a:r>
                        <a:rPr kumimoji="0" lang="en-US" sz="1800" b="1" i="0" u="none" strike="noStrike" kern="1200" cap="none" spc="0" normalizeH="0" baseline="0" noProof="0" dirty="0" err="1">
                          <a:ln>
                            <a:noFill/>
                          </a:ln>
                          <a:solidFill>
                            <a:srgbClr val="000000"/>
                          </a:solidFill>
                          <a:effectLst/>
                          <a:uLnTx/>
                          <a:uFillTx/>
                          <a:latin typeface="Helvetica"/>
                          <a:ea typeface="+mn-ea"/>
                          <a:cs typeface="Helvetica"/>
                        </a:rPr>
                        <a:t>Finaler</a:t>
                      </a:r>
                      <a:r>
                        <a:rPr kumimoji="0" lang="en-US" sz="1800" b="1" i="0" u="none" strike="noStrike" kern="1200" cap="none" spc="0" normalizeH="0" baseline="0" noProof="0" dirty="0">
                          <a:ln>
                            <a:noFill/>
                          </a:ln>
                          <a:solidFill>
                            <a:srgbClr val="000000"/>
                          </a:solidFill>
                          <a:effectLst/>
                          <a:uLnTx/>
                          <a:uFillTx/>
                          <a:latin typeface="Helvetica"/>
                          <a:ea typeface="+mn-ea"/>
                          <a:cs typeface="Helvetica"/>
                        </a:rPr>
                        <a:t> Check</a:t>
                      </a:r>
                    </a:p>
                  </a:txBody>
                  <a:tcPr marL="0" marR="0" marT="72000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5"/>
                  </a:ext>
                </a:extLst>
              </a:tr>
              <a:tr h="615949">
                <a:tc gridSpan="2">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1100" b="0" i="0" u="none" strike="noStrike" kern="1200" cap="none" spc="0" normalizeH="0" baseline="0" noProof="0" dirty="0" err="1">
                          <a:ln>
                            <a:noFill/>
                          </a:ln>
                          <a:solidFill>
                            <a:srgbClr val="005493"/>
                          </a:solidFill>
                          <a:effectLst/>
                          <a:uLnTx/>
                          <a:uFillTx/>
                          <a:latin typeface="Helvetica"/>
                          <a:ea typeface="+mn-ea"/>
                          <a:cs typeface="Helvetica"/>
                        </a:rPr>
                        <a:t>Nach</a:t>
                      </a:r>
                      <a:r>
                        <a:rPr kumimoji="0" lang="en-US" sz="1100" b="0" i="0" u="none" strike="noStrike" kern="1200" cap="none" spc="0" normalizeH="0" baseline="0" noProof="0" dirty="0">
                          <a:ln>
                            <a:noFill/>
                          </a:ln>
                          <a:solidFill>
                            <a:srgbClr val="005493"/>
                          </a:solidFill>
                          <a:effectLst/>
                          <a:uLnTx/>
                          <a:uFillTx/>
                          <a:latin typeface="Helvetica"/>
                          <a:ea typeface="+mn-ea"/>
                          <a:cs typeface="Helvetica"/>
                        </a:rPr>
                        <a:t> den </a:t>
                      </a:r>
                      <a:r>
                        <a:rPr kumimoji="0" lang="en-US" sz="1100" b="0" i="0" u="none" strike="noStrike" kern="1200" cap="none" spc="0" normalizeH="0" baseline="0" noProof="0" dirty="0" err="1">
                          <a:ln>
                            <a:noFill/>
                          </a:ln>
                          <a:solidFill>
                            <a:srgbClr val="005493"/>
                          </a:solidFill>
                          <a:effectLst/>
                          <a:uLnTx/>
                          <a:uFillTx/>
                          <a:latin typeface="Helvetica"/>
                          <a:ea typeface="+mn-ea"/>
                          <a:cs typeface="Helvetica"/>
                        </a:rPr>
                        <a:t>Schritten</a:t>
                      </a:r>
                      <a:r>
                        <a:rPr kumimoji="0" lang="en-US" sz="1100" b="0" i="0" u="none" strike="noStrike" kern="1200" cap="none" spc="0" normalizeH="0" baseline="0" noProof="0" dirty="0">
                          <a:ln>
                            <a:noFill/>
                          </a:ln>
                          <a:solidFill>
                            <a:srgbClr val="005493"/>
                          </a:solidFill>
                          <a:effectLst/>
                          <a:uLnTx/>
                          <a:uFillTx/>
                          <a:latin typeface="Helvetica"/>
                          <a:ea typeface="+mn-ea"/>
                          <a:cs typeface="Helvetica"/>
                        </a:rPr>
                        <a:t> 1, 2, und 3 - </a:t>
                      </a:r>
                    </a:p>
                    <a:p>
                      <a:pPr marL="0" marR="0" lvl="0" indent="0" algn="ctr" defTabSz="457200" rtl="0" eaLnBrk="1" fontAlgn="auto" latinLnBrk="0" hangingPunct="1">
                        <a:lnSpc>
                          <a:spcPct val="150000"/>
                        </a:lnSpc>
                        <a:spcBef>
                          <a:spcPts val="0"/>
                        </a:spcBef>
                        <a:spcAft>
                          <a:spcPts val="0"/>
                        </a:spcAft>
                        <a:buClrTx/>
                        <a:buSzTx/>
                        <a:buFontTx/>
                        <a:buNone/>
                        <a:tabLst/>
                        <a:defRPr/>
                      </a:pPr>
                      <a:r>
                        <a:rPr lang="en-US" sz="1100" baseline="0" dirty="0" err="1">
                          <a:solidFill>
                            <a:srgbClr val="005493"/>
                          </a:solidFill>
                          <a:latin typeface="Helvetica"/>
                          <a:cs typeface="Helvetica"/>
                        </a:rPr>
                        <a:t>Hinterfragen</a:t>
                      </a:r>
                      <a:r>
                        <a:rPr lang="en-US" sz="1100" baseline="0" dirty="0">
                          <a:solidFill>
                            <a:srgbClr val="005493"/>
                          </a:solidFill>
                          <a:latin typeface="Helvetica"/>
                          <a:cs typeface="Helvetica"/>
                        </a:rPr>
                        <a:t> Sie, </a:t>
                      </a:r>
                      <a:r>
                        <a:rPr lang="en-US" sz="1100" baseline="0" dirty="0" err="1">
                          <a:solidFill>
                            <a:srgbClr val="005493"/>
                          </a:solidFill>
                          <a:latin typeface="Helvetica"/>
                          <a:cs typeface="Helvetica"/>
                        </a:rPr>
                        <a:t>ob</a:t>
                      </a:r>
                      <a:r>
                        <a:rPr lang="en-US" sz="1100" baseline="0" dirty="0">
                          <a:solidFill>
                            <a:srgbClr val="005493"/>
                          </a:solidFill>
                          <a:latin typeface="Helvetica"/>
                          <a:cs typeface="Helvetica"/>
                        </a:rPr>
                        <a:t> die </a:t>
                      </a:r>
                      <a:r>
                        <a:rPr lang="en-US" sz="1100" baseline="0" dirty="0" err="1">
                          <a:solidFill>
                            <a:srgbClr val="005493"/>
                          </a:solidFill>
                          <a:latin typeface="Helvetica"/>
                          <a:cs typeface="Helvetica"/>
                        </a:rPr>
                        <a:t>zugeordnete</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Kategorie</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vernünftig</a:t>
                      </a:r>
                      <a:r>
                        <a:rPr lang="en-US" sz="1100" baseline="0" dirty="0">
                          <a:solidFill>
                            <a:srgbClr val="005493"/>
                          </a:solidFill>
                          <a:latin typeface="Helvetica"/>
                          <a:cs typeface="Helvetica"/>
                        </a:rPr>
                        <a:t> und </a:t>
                      </a:r>
                      <a:r>
                        <a:rPr lang="en-US" sz="1100" baseline="0" dirty="0" err="1">
                          <a:solidFill>
                            <a:srgbClr val="005493"/>
                          </a:solidFill>
                          <a:latin typeface="Helvetica"/>
                          <a:cs typeface="Helvetica"/>
                        </a:rPr>
                        <a:t>angebracht</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erscheint</a:t>
                      </a:r>
                      <a:endParaRPr kumimoji="0" lang="en-US" sz="1100" b="1" i="0" u="none" strike="noStrike" kern="1200" cap="none" spc="0" normalizeH="0" baseline="0" noProof="0" dirty="0">
                        <a:ln>
                          <a:noFill/>
                        </a:ln>
                        <a:solidFill>
                          <a:srgbClr val="005493"/>
                        </a:solidFill>
                        <a:effectLst/>
                        <a:uLnTx/>
                        <a:uFillTx/>
                        <a:latin typeface="Helvetica"/>
                        <a:ea typeface="+mn-ea"/>
                        <a:cs typeface="Helvetica"/>
                      </a:endParaRPr>
                    </a:p>
                  </a:txBody>
                  <a:tcPr marL="72000" marR="36000" marT="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6"/>
                  </a:ext>
                </a:extLst>
              </a:tr>
              <a:tr h="852393">
                <a:tc gridSpan="2">
                  <a:txBody>
                    <a:bodyPr/>
                    <a:lstStyle/>
                    <a:p>
                      <a:pPr fontAlgn="auto">
                        <a:lnSpc>
                          <a:spcPct val="150000"/>
                        </a:lnSpc>
                        <a:spcBef>
                          <a:spcPts val="0"/>
                        </a:spcBef>
                        <a:spcAft>
                          <a:spcPts val="0"/>
                        </a:spcAft>
                        <a:defRPr/>
                      </a:pPr>
                      <a:r>
                        <a:rPr lang="en-US" sz="1100" b="1" dirty="0" err="1">
                          <a:solidFill>
                            <a:schemeClr val="tx1"/>
                          </a:solidFill>
                          <a:latin typeface="Helvetica"/>
                          <a:cs typeface="Helvetica"/>
                        </a:rPr>
                        <a:t>Wenn</a:t>
                      </a:r>
                      <a:r>
                        <a:rPr lang="en-US" sz="1100" b="1" dirty="0">
                          <a:solidFill>
                            <a:schemeClr val="tx1"/>
                          </a:solidFill>
                          <a:latin typeface="Helvetica"/>
                          <a:cs typeface="Helvetica"/>
                        </a:rPr>
                        <a:t> JA: </a:t>
                      </a:r>
                      <a:r>
                        <a:rPr lang="en-US" sz="1100" b="0" dirty="0">
                          <a:solidFill>
                            <a:schemeClr val="tx1"/>
                          </a:solidFill>
                          <a:latin typeface="Helvetica"/>
                          <a:cs typeface="Helvetica"/>
                        </a:rPr>
                        <a:t>Sie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sind</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fertig</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führen</a:t>
                      </a:r>
                      <a:r>
                        <a:rPr lang="en-US" sz="1100" b="0" baseline="0" dirty="0">
                          <a:solidFill>
                            <a:schemeClr val="tx1"/>
                          </a:solidFill>
                          <a:latin typeface="Helvetica"/>
                          <a:cs typeface="Helvetica"/>
                        </a:rPr>
                        <a:t> Sie die </a:t>
                      </a:r>
                      <a:r>
                        <a:rPr lang="en-US" sz="1100" b="0" baseline="0" dirty="0" err="1">
                          <a:solidFill>
                            <a:schemeClr val="tx1"/>
                          </a:solidFill>
                          <a:latin typeface="Helvetica"/>
                          <a:cs typeface="Helvetica"/>
                        </a:rPr>
                        <a:t>nächste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Untersuchung</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durch</a:t>
                      </a:r>
                      <a:r>
                        <a:rPr lang="en-US" sz="1100" b="0" baseline="0" dirty="0">
                          <a:solidFill>
                            <a:schemeClr val="tx1"/>
                          </a:solidFill>
                          <a:latin typeface="Helvetica"/>
                          <a:cs typeface="Helvetica"/>
                        </a:rPr>
                        <a:t> (falls </a:t>
                      </a:r>
                      <a:r>
                        <a:rPr lang="en-US" sz="1100" b="0" baseline="0" dirty="0" err="1">
                          <a:solidFill>
                            <a:schemeClr val="tx1"/>
                          </a:solidFill>
                          <a:latin typeface="Helvetica"/>
                          <a:cs typeface="Helvetica"/>
                        </a:rPr>
                        <a:t>eine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solche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geplant</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ist</a:t>
                      </a:r>
                      <a:r>
                        <a:rPr lang="en-US" sz="1100" b="0" baseline="0" dirty="0">
                          <a:solidFill>
                            <a:schemeClr val="tx1"/>
                          </a:solidFill>
                          <a:latin typeface="Helvetica"/>
                          <a:cs typeface="Helvetica"/>
                        </a:rPr>
                        <a:t>)</a:t>
                      </a:r>
                    </a:p>
                    <a:p>
                      <a:pPr fontAlgn="auto">
                        <a:lnSpc>
                          <a:spcPct val="150000"/>
                        </a:lnSpc>
                        <a:spcBef>
                          <a:spcPts val="0"/>
                        </a:spcBef>
                        <a:spcAft>
                          <a:spcPts val="0"/>
                        </a:spcAft>
                        <a:defRPr/>
                      </a:pPr>
                      <a:r>
                        <a:rPr lang="en-US" sz="1100" b="1" dirty="0" err="1">
                          <a:solidFill>
                            <a:schemeClr val="tx1"/>
                          </a:solidFill>
                          <a:latin typeface="Helvetica"/>
                          <a:cs typeface="Helvetica"/>
                          <a:sym typeface="Wingdings"/>
                        </a:rPr>
                        <a:t>Wenn</a:t>
                      </a:r>
                      <a:r>
                        <a:rPr lang="en-US" sz="1100" b="1" dirty="0">
                          <a:solidFill>
                            <a:schemeClr val="tx1"/>
                          </a:solidFill>
                          <a:latin typeface="Helvetica"/>
                          <a:cs typeface="Helvetica"/>
                          <a:sym typeface="Wingdings"/>
                        </a:rPr>
                        <a:t> NEIN: </a:t>
                      </a:r>
                      <a:r>
                        <a:rPr lang="en-US" sz="1100" dirty="0">
                          <a:solidFill>
                            <a:schemeClr val="tx1"/>
                          </a:solidFill>
                          <a:latin typeface="Helvetica"/>
                          <a:cs typeface="Helvetica"/>
                        </a:rPr>
                        <a:t>Die </a:t>
                      </a:r>
                      <a:r>
                        <a:rPr lang="en-US" sz="1100" dirty="0" err="1">
                          <a:solidFill>
                            <a:schemeClr val="tx1"/>
                          </a:solidFill>
                          <a:latin typeface="Helvetica"/>
                          <a:cs typeface="Helvetica"/>
                        </a:rPr>
                        <a:t>zugeordnete</a:t>
                      </a:r>
                      <a:r>
                        <a:rPr lang="en-US" sz="1100" dirty="0">
                          <a:solidFill>
                            <a:schemeClr val="tx1"/>
                          </a:solidFill>
                          <a:latin typeface="Helvetica"/>
                          <a:cs typeface="Helvetica"/>
                        </a:rPr>
                        <a:t> LI-RADS-</a:t>
                      </a:r>
                      <a:r>
                        <a:rPr lang="en-US" sz="1100" dirty="0" err="1">
                          <a:solidFill>
                            <a:schemeClr val="tx1"/>
                          </a:solidFill>
                          <a:latin typeface="Helvetica"/>
                          <a:cs typeface="Helvetica"/>
                        </a:rPr>
                        <a:t>Kategorie</a:t>
                      </a:r>
                      <a:r>
                        <a:rPr lang="en-US" sz="1100" dirty="0">
                          <a:solidFill>
                            <a:schemeClr val="tx1"/>
                          </a:solidFill>
                          <a:latin typeface="Helvetica"/>
                          <a:cs typeface="Helvetica"/>
                        </a:rPr>
                        <a:t> </a:t>
                      </a:r>
                      <a:r>
                        <a:rPr lang="en-US" sz="1100" dirty="0" err="1">
                          <a:solidFill>
                            <a:schemeClr val="tx1"/>
                          </a:solidFill>
                          <a:latin typeface="Helvetica"/>
                          <a:cs typeface="Helvetica"/>
                        </a:rPr>
                        <a:t>könnte</a:t>
                      </a:r>
                      <a:r>
                        <a:rPr lang="en-US" sz="1100" dirty="0">
                          <a:solidFill>
                            <a:schemeClr val="tx1"/>
                          </a:solidFill>
                          <a:latin typeface="Helvetica"/>
                          <a:cs typeface="Helvetica"/>
                        </a:rPr>
                        <a:t> </a:t>
                      </a:r>
                      <a:r>
                        <a:rPr lang="en-US" sz="1100" dirty="0" err="1">
                          <a:solidFill>
                            <a:schemeClr val="tx1"/>
                          </a:solidFill>
                          <a:latin typeface="Helvetica"/>
                          <a:cs typeface="Helvetica"/>
                        </a:rPr>
                        <a:t>ungeeignet</a:t>
                      </a:r>
                      <a:r>
                        <a:rPr lang="en-US" sz="1100" dirty="0">
                          <a:solidFill>
                            <a:schemeClr val="tx1"/>
                          </a:solidFill>
                          <a:latin typeface="Helvetica"/>
                          <a:cs typeface="Helvetica"/>
                        </a:rPr>
                        <a:t> sein, </a:t>
                      </a:r>
                      <a:r>
                        <a:rPr lang="en-US" sz="1100" dirty="0" err="1">
                          <a:solidFill>
                            <a:schemeClr val="tx1"/>
                          </a:solidFill>
                          <a:latin typeface="Helvetica"/>
                          <a:cs typeface="Helvetica"/>
                        </a:rPr>
                        <a:t>erwägen</a:t>
                      </a:r>
                      <a:r>
                        <a:rPr lang="en-US" sz="1100" baseline="0" dirty="0">
                          <a:solidFill>
                            <a:schemeClr val="tx1"/>
                          </a:solidFill>
                          <a:latin typeface="Helvetica"/>
                          <a:cs typeface="Helvetica"/>
                        </a:rPr>
                        <a:t> Sie </a:t>
                      </a:r>
                      <a:r>
                        <a:rPr lang="en-US" sz="1100" baseline="0" dirty="0" err="1">
                          <a:solidFill>
                            <a:schemeClr val="tx1"/>
                          </a:solidFill>
                          <a:latin typeface="Helvetica"/>
                          <a:cs typeface="Helvetica"/>
                        </a:rPr>
                        <a:t>eine</a:t>
                      </a:r>
                      <a:r>
                        <a:rPr lang="en-US" sz="1100" baseline="0" dirty="0">
                          <a:solidFill>
                            <a:schemeClr val="tx1"/>
                          </a:solidFill>
                          <a:latin typeface="Helvetica"/>
                          <a:cs typeface="Helvetica"/>
                        </a:rPr>
                        <a:t> Re-</a:t>
                      </a:r>
                      <a:r>
                        <a:rPr lang="en-US" sz="1100" baseline="0" dirty="0" err="1" smtClean="0">
                          <a:solidFill>
                            <a:schemeClr val="tx1"/>
                          </a:solidFill>
                          <a:latin typeface="Helvetica"/>
                          <a:cs typeface="Helvetica"/>
                        </a:rPr>
                        <a:t>Evaluierung</a:t>
                      </a:r>
                      <a:r>
                        <a:rPr lang="en-US" sz="1100" baseline="0" dirty="0" smtClean="0">
                          <a:solidFill>
                            <a:schemeClr val="tx1"/>
                          </a:solidFill>
                          <a:latin typeface="Helvetica"/>
                          <a:cs typeface="Helvetica"/>
                        </a:rPr>
                        <a:t>.</a:t>
                      </a:r>
                      <a:endParaRPr lang="en-US" sz="1100" dirty="0">
                        <a:solidFill>
                          <a:schemeClr val="tx1"/>
                        </a:solidFill>
                        <a:latin typeface="Helvetica"/>
                        <a:cs typeface="Helvetica"/>
                        <a:sym typeface="Wingdings"/>
                      </a:endParaRPr>
                    </a:p>
                  </a:txBody>
                  <a:tcPr marL="72000" marR="36000" marT="91440" marB="914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extLst>
                  <a:ext uri="{0D108BD9-81ED-4DB2-BD59-A6C34878D82A}">
                    <a16:rowId xmlns:a16="http://schemas.microsoft.com/office/drawing/2014/main" xmlns="" val="10007"/>
                  </a:ext>
                </a:extLst>
              </a:tr>
            </a:tbl>
          </a:graphicData>
        </a:graphic>
      </p:graphicFrame>
      <p:sp>
        <p:nvSpPr>
          <p:cNvPr id="81" name="Rectangle 80"/>
          <p:cNvSpPr>
            <a:spLocks noChangeAspect="1"/>
          </p:cNvSpPr>
          <p:nvPr/>
        </p:nvSpPr>
        <p:spPr>
          <a:xfrm>
            <a:off x="320043" y="1094201"/>
            <a:ext cx="1737361" cy="1848109"/>
          </a:xfrm>
          <a:prstGeom prst="rect">
            <a:avLst/>
          </a:prstGeom>
          <a:solidFill>
            <a:srgbClr val="E1E1E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900" dirty="0"/>
          </a:p>
        </p:txBody>
      </p:sp>
      <p:grpSp>
        <p:nvGrpSpPr>
          <p:cNvPr id="82" name="Group 81"/>
          <p:cNvGrpSpPr>
            <a:grpSpLocks noChangeAspect="1"/>
          </p:cNvGrpSpPr>
          <p:nvPr/>
        </p:nvGrpSpPr>
        <p:grpSpPr>
          <a:xfrm>
            <a:off x="343521" y="1229975"/>
            <a:ext cx="1690404" cy="1687311"/>
            <a:chOff x="6828101" y="4193577"/>
            <a:chExt cx="2669058" cy="2664175"/>
          </a:xfrm>
        </p:grpSpPr>
        <p:sp>
          <p:nvSpPr>
            <p:cNvPr id="83" name="Oval 82"/>
            <p:cNvSpPr>
              <a:spLocks/>
            </p:cNvSpPr>
            <p:nvPr/>
          </p:nvSpPr>
          <p:spPr>
            <a:xfrm>
              <a:off x="7239086" y="4603707"/>
              <a:ext cx="1847088" cy="1843919"/>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84" name="Freeform 83"/>
            <p:cNvSpPr/>
            <p:nvPr/>
          </p:nvSpPr>
          <p:spPr>
            <a:xfrm>
              <a:off x="7150397" y="4497802"/>
              <a:ext cx="2024467" cy="2055727"/>
            </a:xfrm>
            <a:custGeom>
              <a:avLst/>
              <a:gdLst>
                <a:gd name="connsiteX0" fmla="*/ 645713 w 1727509"/>
                <a:gd name="connsiteY0" fmla="*/ 58333 h 1957470"/>
                <a:gd name="connsiteX1" fmla="*/ 713631 w 1727509"/>
                <a:gd name="connsiteY1" fmla="*/ 268872 h 1957470"/>
                <a:gd name="connsiteX2" fmla="*/ 441959 w 1727509"/>
                <a:gd name="connsiteY2" fmla="*/ 472619 h 1957470"/>
                <a:gd name="connsiteX3" fmla="*/ 509877 w 1727509"/>
                <a:gd name="connsiteY3" fmla="*/ 710324 h 1957470"/>
                <a:gd name="connsiteX4" fmla="*/ 360458 w 1727509"/>
                <a:gd name="connsiteY4" fmla="*/ 948029 h 1957470"/>
                <a:gd name="connsiteX5" fmla="*/ 577795 w 1727509"/>
                <a:gd name="connsiteY5" fmla="*/ 1274024 h 1957470"/>
                <a:gd name="connsiteX6" fmla="*/ 706839 w 1727509"/>
                <a:gd name="connsiteY6" fmla="*/ 1240066 h 1957470"/>
                <a:gd name="connsiteX7" fmla="*/ 829091 w 1727509"/>
                <a:gd name="connsiteY7" fmla="*/ 1504938 h 1957470"/>
                <a:gd name="connsiteX8" fmla="*/ 1053220 w 1727509"/>
                <a:gd name="connsiteY8" fmla="*/ 1538896 h 1957470"/>
                <a:gd name="connsiteX9" fmla="*/ 1229806 w 1727509"/>
                <a:gd name="connsiteY9" fmla="*/ 1314774 h 1957470"/>
                <a:gd name="connsiteX10" fmla="*/ 1399600 w 1727509"/>
                <a:gd name="connsiteY10" fmla="*/ 1423439 h 1957470"/>
                <a:gd name="connsiteX11" fmla="*/ 1569395 w 1727509"/>
                <a:gd name="connsiteY11" fmla="*/ 1348732 h 1957470"/>
                <a:gd name="connsiteX12" fmla="*/ 1718814 w 1727509"/>
                <a:gd name="connsiteY12" fmla="*/ 1538896 h 1957470"/>
                <a:gd name="connsiteX13" fmla="*/ 1596562 w 1727509"/>
                <a:gd name="connsiteY13" fmla="*/ 1871682 h 1957470"/>
                <a:gd name="connsiteX14" fmla="*/ 686463 w 1727509"/>
                <a:gd name="connsiteY14" fmla="*/ 1932807 h 1957470"/>
                <a:gd name="connsiteX15" fmla="*/ 122746 w 1727509"/>
                <a:gd name="connsiteY15" fmla="*/ 1525312 h 1957470"/>
                <a:gd name="connsiteX16" fmla="*/ 494 w 1727509"/>
                <a:gd name="connsiteY16" fmla="*/ 805406 h 1957470"/>
                <a:gd name="connsiteX17" fmla="*/ 143121 w 1727509"/>
                <a:gd name="connsiteY17" fmla="*/ 309621 h 1957470"/>
                <a:gd name="connsiteX18" fmla="*/ 455543 w 1727509"/>
                <a:gd name="connsiteY18" fmla="*/ 17584 h 1957470"/>
                <a:gd name="connsiteX19" fmla="*/ 645713 w 1727509"/>
                <a:gd name="connsiteY19" fmla="*/ 58333 h 1957470"/>
                <a:gd name="connsiteX0" fmla="*/ 645713 w 1727509"/>
                <a:gd name="connsiteY0" fmla="*/ 55236 h 1954373"/>
                <a:gd name="connsiteX1" fmla="*/ 1630521 w 1727509"/>
                <a:gd name="connsiteY1" fmla="*/ 150318 h 1954373"/>
                <a:gd name="connsiteX2" fmla="*/ 441959 w 1727509"/>
                <a:gd name="connsiteY2" fmla="*/ 469522 h 1954373"/>
                <a:gd name="connsiteX3" fmla="*/ 509877 w 1727509"/>
                <a:gd name="connsiteY3" fmla="*/ 707227 h 1954373"/>
                <a:gd name="connsiteX4" fmla="*/ 360458 w 1727509"/>
                <a:gd name="connsiteY4" fmla="*/ 944932 h 1954373"/>
                <a:gd name="connsiteX5" fmla="*/ 577795 w 1727509"/>
                <a:gd name="connsiteY5" fmla="*/ 1270927 h 1954373"/>
                <a:gd name="connsiteX6" fmla="*/ 706839 w 1727509"/>
                <a:gd name="connsiteY6" fmla="*/ 1236969 h 1954373"/>
                <a:gd name="connsiteX7" fmla="*/ 829091 w 1727509"/>
                <a:gd name="connsiteY7" fmla="*/ 1501841 h 1954373"/>
                <a:gd name="connsiteX8" fmla="*/ 1053220 w 1727509"/>
                <a:gd name="connsiteY8" fmla="*/ 1535799 h 1954373"/>
                <a:gd name="connsiteX9" fmla="*/ 1229806 w 1727509"/>
                <a:gd name="connsiteY9" fmla="*/ 1311677 h 1954373"/>
                <a:gd name="connsiteX10" fmla="*/ 1399600 w 1727509"/>
                <a:gd name="connsiteY10" fmla="*/ 1420342 h 1954373"/>
                <a:gd name="connsiteX11" fmla="*/ 1569395 w 1727509"/>
                <a:gd name="connsiteY11" fmla="*/ 1345635 h 1954373"/>
                <a:gd name="connsiteX12" fmla="*/ 1718814 w 1727509"/>
                <a:gd name="connsiteY12" fmla="*/ 1535799 h 1954373"/>
                <a:gd name="connsiteX13" fmla="*/ 1596562 w 1727509"/>
                <a:gd name="connsiteY13" fmla="*/ 1868585 h 1954373"/>
                <a:gd name="connsiteX14" fmla="*/ 686463 w 1727509"/>
                <a:gd name="connsiteY14" fmla="*/ 1929710 h 1954373"/>
                <a:gd name="connsiteX15" fmla="*/ 122746 w 1727509"/>
                <a:gd name="connsiteY15" fmla="*/ 1522215 h 1954373"/>
                <a:gd name="connsiteX16" fmla="*/ 494 w 1727509"/>
                <a:gd name="connsiteY16" fmla="*/ 802309 h 1954373"/>
                <a:gd name="connsiteX17" fmla="*/ 143121 w 1727509"/>
                <a:gd name="connsiteY17" fmla="*/ 306524 h 1954373"/>
                <a:gd name="connsiteX18" fmla="*/ 455543 w 1727509"/>
                <a:gd name="connsiteY18" fmla="*/ 14487 h 1954373"/>
                <a:gd name="connsiteX19" fmla="*/ 645713 w 1727509"/>
                <a:gd name="connsiteY19" fmla="*/ 55236 h 1954373"/>
                <a:gd name="connsiteX0" fmla="*/ 1161888 w 1727509"/>
                <a:gd name="connsiteY0" fmla="*/ 6794 h 2021388"/>
                <a:gd name="connsiteX1" fmla="*/ 1630521 w 1727509"/>
                <a:gd name="connsiteY1" fmla="*/ 217333 h 2021388"/>
                <a:gd name="connsiteX2" fmla="*/ 441959 w 1727509"/>
                <a:gd name="connsiteY2" fmla="*/ 536537 h 2021388"/>
                <a:gd name="connsiteX3" fmla="*/ 509877 w 1727509"/>
                <a:gd name="connsiteY3" fmla="*/ 774242 h 2021388"/>
                <a:gd name="connsiteX4" fmla="*/ 360458 w 1727509"/>
                <a:gd name="connsiteY4" fmla="*/ 1011947 h 2021388"/>
                <a:gd name="connsiteX5" fmla="*/ 577795 w 1727509"/>
                <a:gd name="connsiteY5" fmla="*/ 1337942 h 2021388"/>
                <a:gd name="connsiteX6" fmla="*/ 706839 w 1727509"/>
                <a:gd name="connsiteY6" fmla="*/ 1303984 h 2021388"/>
                <a:gd name="connsiteX7" fmla="*/ 829091 w 1727509"/>
                <a:gd name="connsiteY7" fmla="*/ 1568856 h 2021388"/>
                <a:gd name="connsiteX8" fmla="*/ 1053220 w 1727509"/>
                <a:gd name="connsiteY8" fmla="*/ 1602814 h 2021388"/>
                <a:gd name="connsiteX9" fmla="*/ 1229806 w 1727509"/>
                <a:gd name="connsiteY9" fmla="*/ 1378692 h 2021388"/>
                <a:gd name="connsiteX10" fmla="*/ 1399600 w 1727509"/>
                <a:gd name="connsiteY10" fmla="*/ 1487357 h 2021388"/>
                <a:gd name="connsiteX11" fmla="*/ 1569395 w 1727509"/>
                <a:gd name="connsiteY11" fmla="*/ 1412650 h 2021388"/>
                <a:gd name="connsiteX12" fmla="*/ 1718814 w 1727509"/>
                <a:gd name="connsiteY12" fmla="*/ 1602814 h 2021388"/>
                <a:gd name="connsiteX13" fmla="*/ 1596562 w 1727509"/>
                <a:gd name="connsiteY13" fmla="*/ 1935600 h 2021388"/>
                <a:gd name="connsiteX14" fmla="*/ 686463 w 1727509"/>
                <a:gd name="connsiteY14" fmla="*/ 1996725 h 2021388"/>
                <a:gd name="connsiteX15" fmla="*/ 122746 w 1727509"/>
                <a:gd name="connsiteY15" fmla="*/ 1589230 h 2021388"/>
                <a:gd name="connsiteX16" fmla="*/ 494 w 1727509"/>
                <a:gd name="connsiteY16" fmla="*/ 869324 h 2021388"/>
                <a:gd name="connsiteX17" fmla="*/ 143121 w 1727509"/>
                <a:gd name="connsiteY17" fmla="*/ 373539 h 2021388"/>
                <a:gd name="connsiteX18" fmla="*/ 455543 w 1727509"/>
                <a:gd name="connsiteY18" fmla="*/ 81502 h 2021388"/>
                <a:gd name="connsiteX19" fmla="*/ 1161888 w 1727509"/>
                <a:gd name="connsiteY19" fmla="*/ 6794 h 2021388"/>
                <a:gd name="connsiteX0" fmla="*/ 1161888 w 1727509"/>
                <a:gd name="connsiteY0" fmla="*/ 6794 h 2021388"/>
                <a:gd name="connsiteX1" fmla="*/ 1630521 w 1727509"/>
                <a:gd name="connsiteY1" fmla="*/ 217333 h 2021388"/>
                <a:gd name="connsiteX2" fmla="*/ 869841 w 1727509"/>
                <a:gd name="connsiteY2" fmla="*/ 292041 h 2021388"/>
                <a:gd name="connsiteX3" fmla="*/ 441959 w 1727509"/>
                <a:gd name="connsiteY3" fmla="*/ 536537 h 2021388"/>
                <a:gd name="connsiteX4" fmla="*/ 509877 w 1727509"/>
                <a:gd name="connsiteY4" fmla="*/ 774242 h 2021388"/>
                <a:gd name="connsiteX5" fmla="*/ 360458 w 1727509"/>
                <a:gd name="connsiteY5" fmla="*/ 1011947 h 2021388"/>
                <a:gd name="connsiteX6" fmla="*/ 577795 w 1727509"/>
                <a:gd name="connsiteY6" fmla="*/ 1337942 h 2021388"/>
                <a:gd name="connsiteX7" fmla="*/ 706839 w 1727509"/>
                <a:gd name="connsiteY7" fmla="*/ 1303984 h 2021388"/>
                <a:gd name="connsiteX8" fmla="*/ 829091 w 1727509"/>
                <a:gd name="connsiteY8" fmla="*/ 1568856 h 2021388"/>
                <a:gd name="connsiteX9" fmla="*/ 1053220 w 1727509"/>
                <a:gd name="connsiteY9" fmla="*/ 1602814 h 2021388"/>
                <a:gd name="connsiteX10" fmla="*/ 1229806 w 1727509"/>
                <a:gd name="connsiteY10" fmla="*/ 1378692 h 2021388"/>
                <a:gd name="connsiteX11" fmla="*/ 1399600 w 1727509"/>
                <a:gd name="connsiteY11" fmla="*/ 1487357 h 2021388"/>
                <a:gd name="connsiteX12" fmla="*/ 1569395 w 1727509"/>
                <a:gd name="connsiteY12" fmla="*/ 1412650 h 2021388"/>
                <a:gd name="connsiteX13" fmla="*/ 1718814 w 1727509"/>
                <a:gd name="connsiteY13" fmla="*/ 1602814 h 2021388"/>
                <a:gd name="connsiteX14" fmla="*/ 1596562 w 1727509"/>
                <a:gd name="connsiteY14" fmla="*/ 1935600 h 2021388"/>
                <a:gd name="connsiteX15" fmla="*/ 686463 w 1727509"/>
                <a:gd name="connsiteY15" fmla="*/ 1996725 h 2021388"/>
                <a:gd name="connsiteX16" fmla="*/ 122746 w 1727509"/>
                <a:gd name="connsiteY16" fmla="*/ 1589230 h 2021388"/>
                <a:gd name="connsiteX17" fmla="*/ 494 w 1727509"/>
                <a:gd name="connsiteY17" fmla="*/ 869324 h 2021388"/>
                <a:gd name="connsiteX18" fmla="*/ 143121 w 1727509"/>
                <a:gd name="connsiteY18" fmla="*/ 373539 h 2021388"/>
                <a:gd name="connsiteX19" fmla="*/ 455543 w 1727509"/>
                <a:gd name="connsiteY19" fmla="*/ 81502 h 2021388"/>
                <a:gd name="connsiteX20" fmla="*/ 1161888 w 1727509"/>
                <a:gd name="connsiteY20" fmla="*/ 6794 h 2021388"/>
                <a:gd name="connsiteX0" fmla="*/ 1161888 w 1677799"/>
                <a:gd name="connsiteY0" fmla="*/ 6794 h 2096644"/>
                <a:gd name="connsiteX1" fmla="*/ 1630521 w 1677799"/>
                <a:gd name="connsiteY1" fmla="*/ 217333 h 2096644"/>
                <a:gd name="connsiteX2" fmla="*/ 869841 w 1677799"/>
                <a:gd name="connsiteY2" fmla="*/ 292041 h 2096644"/>
                <a:gd name="connsiteX3" fmla="*/ 441959 w 1677799"/>
                <a:gd name="connsiteY3" fmla="*/ 536537 h 2096644"/>
                <a:gd name="connsiteX4" fmla="*/ 509877 w 1677799"/>
                <a:gd name="connsiteY4" fmla="*/ 774242 h 2096644"/>
                <a:gd name="connsiteX5" fmla="*/ 360458 w 1677799"/>
                <a:gd name="connsiteY5" fmla="*/ 1011947 h 2096644"/>
                <a:gd name="connsiteX6" fmla="*/ 577795 w 1677799"/>
                <a:gd name="connsiteY6" fmla="*/ 1337942 h 2096644"/>
                <a:gd name="connsiteX7" fmla="*/ 706839 w 1677799"/>
                <a:gd name="connsiteY7" fmla="*/ 1303984 h 2096644"/>
                <a:gd name="connsiteX8" fmla="*/ 829091 w 1677799"/>
                <a:gd name="connsiteY8" fmla="*/ 1568856 h 2096644"/>
                <a:gd name="connsiteX9" fmla="*/ 1053220 w 1677799"/>
                <a:gd name="connsiteY9" fmla="*/ 1602814 h 2096644"/>
                <a:gd name="connsiteX10" fmla="*/ 1229806 w 1677799"/>
                <a:gd name="connsiteY10" fmla="*/ 1378692 h 2096644"/>
                <a:gd name="connsiteX11" fmla="*/ 1399600 w 1677799"/>
                <a:gd name="connsiteY11" fmla="*/ 1487357 h 2096644"/>
                <a:gd name="connsiteX12" fmla="*/ 1569395 w 1677799"/>
                <a:gd name="connsiteY12" fmla="*/ 1412650 h 2096644"/>
                <a:gd name="connsiteX13" fmla="*/ 1630521 w 1677799"/>
                <a:gd name="connsiteY13" fmla="*/ 298833 h 2096644"/>
                <a:gd name="connsiteX14" fmla="*/ 1596562 w 1677799"/>
                <a:gd name="connsiteY14" fmla="*/ 1935600 h 2096644"/>
                <a:gd name="connsiteX15" fmla="*/ 686463 w 1677799"/>
                <a:gd name="connsiteY15" fmla="*/ 1996725 h 2096644"/>
                <a:gd name="connsiteX16" fmla="*/ 122746 w 1677799"/>
                <a:gd name="connsiteY16" fmla="*/ 1589230 h 2096644"/>
                <a:gd name="connsiteX17" fmla="*/ 494 w 1677799"/>
                <a:gd name="connsiteY17" fmla="*/ 869324 h 2096644"/>
                <a:gd name="connsiteX18" fmla="*/ 143121 w 1677799"/>
                <a:gd name="connsiteY18" fmla="*/ 373539 h 2096644"/>
                <a:gd name="connsiteX19" fmla="*/ 455543 w 1677799"/>
                <a:gd name="connsiteY19" fmla="*/ 81502 h 2096644"/>
                <a:gd name="connsiteX20" fmla="*/ 1161888 w 1677799"/>
                <a:gd name="connsiteY20" fmla="*/ 6794 h 2096644"/>
                <a:gd name="connsiteX0" fmla="*/ 1161888 w 2024517"/>
                <a:gd name="connsiteY0" fmla="*/ 6794 h 2055726"/>
                <a:gd name="connsiteX1" fmla="*/ 1630521 w 2024517"/>
                <a:gd name="connsiteY1" fmla="*/ 217333 h 2055726"/>
                <a:gd name="connsiteX2" fmla="*/ 869841 w 2024517"/>
                <a:gd name="connsiteY2" fmla="*/ 292041 h 2055726"/>
                <a:gd name="connsiteX3" fmla="*/ 441959 w 2024517"/>
                <a:gd name="connsiteY3" fmla="*/ 536537 h 2055726"/>
                <a:gd name="connsiteX4" fmla="*/ 509877 w 2024517"/>
                <a:gd name="connsiteY4" fmla="*/ 774242 h 2055726"/>
                <a:gd name="connsiteX5" fmla="*/ 360458 w 2024517"/>
                <a:gd name="connsiteY5" fmla="*/ 1011947 h 2055726"/>
                <a:gd name="connsiteX6" fmla="*/ 577795 w 2024517"/>
                <a:gd name="connsiteY6" fmla="*/ 1337942 h 2055726"/>
                <a:gd name="connsiteX7" fmla="*/ 706839 w 2024517"/>
                <a:gd name="connsiteY7" fmla="*/ 1303984 h 2055726"/>
                <a:gd name="connsiteX8" fmla="*/ 829091 w 2024517"/>
                <a:gd name="connsiteY8" fmla="*/ 1568856 h 2055726"/>
                <a:gd name="connsiteX9" fmla="*/ 1053220 w 2024517"/>
                <a:gd name="connsiteY9" fmla="*/ 1602814 h 2055726"/>
                <a:gd name="connsiteX10" fmla="*/ 1229806 w 2024517"/>
                <a:gd name="connsiteY10" fmla="*/ 1378692 h 2055726"/>
                <a:gd name="connsiteX11" fmla="*/ 1399600 w 2024517"/>
                <a:gd name="connsiteY11" fmla="*/ 1487357 h 2055726"/>
                <a:gd name="connsiteX12" fmla="*/ 1569395 w 2024517"/>
                <a:gd name="connsiteY12" fmla="*/ 1412650 h 2055726"/>
                <a:gd name="connsiteX13" fmla="*/ 1630521 w 2024517"/>
                <a:gd name="connsiteY13" fmla="*/ 298833 h 2055726"/>
                <a:gd name="connsiteX14" fmla="*/ 2024444 w 2024517"/>
                <a:gd name="connsiteY14" fmla="*/ 910073 h 2055726"/>
                <a:gd name="connsiteX15" fmla="*/ 1596562 w 2024517"/>
                <a:gd name="connsiteY15" fmla="*/ 1935600 h 2055726"/>
                <a:gd name="connsiteX16" fmla="*/ 686463 w 2024517"/>
                <a:gd name="connsiteY16" fmla="*/ 1996725 h 2055726"/>
                <a:gd name="connsiteX17" fmla="*/ 122746 w 2024517"/>
                <a:gd name="connsiteY17" fmla="*/ 1589230 h 2055726"/>
                <a:gd name="connsiteX18" fmla="*/ 494 w 2024517"/>
                <a:gd name="connsiteY18" fmla="*/ 869324 h 2055726"/>
                <a:gd name="connsiteX19" fmla="*/ 143121 w 2024517"/>
                <a:gd name="connsiteY19" fmla="*/ 373539 h 2055726"/>
                <a:gd name="connsiteX20" fmla="*/ 455543 w 2024517"/>
                <a:gd name="connsiteY20" fmla="*/ 81502 h 2055726"/>
                <a:gd name="connsiteX21" fmla="*/ 1161888 w 2024517"/>
                <a:gd name="connsiteY21" fmla="*/ 6794 h 2055726"/>
                <a:gd name="connsiteX0" fmla="*/ 1161888 w 2024508"/>
                <a:gd name="connsiteY0" fmla="*/ 6794 h 2055726"/>
                <a:gd name="connsiteX1" fmla="*/ 1630521 w 2024508"/>
                <a:gd name="connsiteY1" fmla="*/ 217333 h 2055726"/>
                <a:gd name="connsiteX2" fmla="*/ 869841 w 2024508"/>
                <a:gd name="connsiteY2" fmla="*/ 292041 h 2055726"/>
                <a:gd name="connsiteX3" fmla="*/ 441959 w 2024508"/>
                <a:gd name="connsiteY3" fmla="*/ 536537 h 2055726"/>
                <a:gd name="connsiteX4" fmla="*/ 509877 w 2024508"/>
                <a:gd name="connsiteY4" fmla="*/ 774242 h 2055726"/>
                <a:gd name="connsiteX5" fmla="*/ 360458 w 2024508"/>
                <a:gd name="connsiteY5" fmla="*/ 1011947 h 2055726"/>
                <a:gd name="connsiteX6" fmla="*/ 577795 w 2024508"/>
                <a:gd name="connsiteY6" fmla="*/ 1337942 h 2055726"/>
                <a:gd name="connsiteX7" fmla="*/ 706839 w 2024508"/>
                <a:gd name="connsiteY7" fmla="*/ 1303984 h 2055726"/>
                <a:gd name="connsiteX8" fmla="*/ 829091 w 2024508"/>
                <a:gd name="connsiteY8" fmla="*/ 1568856 h 2055726"/>
                <a:gd name="connsiteX9" fmla="*/ 1053220 w 2024508"/>
                <a:gd name="connsiteY9" fmla="*/ 1602814 h 2055726"/>
                <a:gd name="connsiteX10" fmla="*/ 1229806 w 2024508"/>
                <a:gd name="connsiteY10" fmla="*/ 1378692 h 2055726"/>
                <a:gd name="connsiteX11" fmla="*/ 1399600 w 2024508"/>
                <a:gd name="connsiteY11" fmla="*/ 1487357 h 2055726"/>
                <a:gd name="connsiteX12" fmla="*/ 1569395 w 2024508"/>
                <a:gd name="connsiteY12" fmla="*/ 1412650 h 2055726"/>
                <a:gd name="connsiteX13" fmla="*/ 1834274 w 2024508"/>
                <a:gd name="connsiteY13" fmla="*/ 930448 h 2055726"/>
                <a:gd name="connsiteX14" fmla="*/ 1630521 w 2024508"/>
                <a:gd name="connsiteY14" fmla="*/ 298833 h 2055726"/>
                <a:gd name="connsiteX15" fmla="*/ 2024444 w 2024508"/>
                <a:gd name="connsiteY15" fmla="*/ 910073 h 2055726"/>
                <a:gd name="connsiteX16" fmla="*/ 1596562 w 2024508"/>
                <a:gd name="connsiteY16" fmla="*/ 1935600 h 2055726"/>
                <a:gd name="connsiteX17" fmla="*/ 686463 w 2024508"/>
                <a:gd name="connsiteY17" fmla="*/ 1996725 h 2055726"/>
                <a:gd name="connsiteX18" fmla="*/ 122746 w 2024508"/>
                <a:gd name="connsiteY18" fmla="*/ 1589230 h 2055726"/>
                <a:gd name="connsiteX19" fmla="*/ 494 w 2024508"/>
                <a:gd name="connsiteY19" fmla="*/ 869324 h 2055726"/>
                <a:gd name="connsiteX20" fmla="*/ 143121 w 2024508"/>
                <a:gd name="connsiteY20" fmla="*/ 373539 h 2055726"/>
                <a:gd name="connsiteX21" fmla="*/ 455543 w 2024508"/>
                <a:gd name="connsiteY21" fmla="*/ 81502 h 2055726"/>
                <a:gd name="connsiteX22" fmla="*/ 1161888 w 2024508"/>
                <a:gd name="connsiteY22" fmla="*/ 6794 h 2055726"/>
                <a:gd name="connsiteX0" fmla="*/ 1161888 w 2024506"/>
                <a:gd name="connsiteY0" fmla="*/ 6794 h 2055726"/>
                <a:gd name="connsiteX1" fmla="*/ 1630521 w 2024506"/>
                <a:gd name="connsiteY1" fmla="*/ 217333 h 2055726"/>
                <a:gd name="connsiteX2" fmla="*/ 869841 w 2024506"/>
                <a:gd name="connsiteY2" fmla="*/ 292041 h 2055726"/>
                <a:gd name="connsiteX3" fmla="*/ 441959 w 2024506"/>
                <a:gd name="connsiteY3" fmla="*/ 536537 h 2055726"/>
                <a:gd name="connsiteX4" fmla="*/ 509877 w 2024506"/>
                <a:gd name="connsiteY4" fmla="*/ 774242 h 2055726"/>
                <a:gd name="connsiteX5" fmla="*/ 360458 w 2024506"/>
                <a:gd name="connsiteY5" fmla="*/ 1011947 h 2055726"/>
                <a:gd name="connsiteX6" fmla="*/ 577795 w 2024506"/>
                <a:gd name="connsiteY6" fmla="*/ 1337942 h 2055726"/>
                <a:gd name="connsiteX7" fmla="*/ 706839 w 2024506"/>
                <a:gd name="connsiteY7" fmla="*/ 1303984 h 2055726"/>
                <a:gd name="connsiteX8" fmla="*/ 829091 w 2024506"/>
                <a:gd name="connsiteY8" fmla="*/ 1568856 h 2055726"/>
                <a:gd name="connsiteX9" fmla="*/ 1053220 w 2024506"/>
                <a:gd name="connsiteY9" fmla="*/ 1602814 h 2055726"/>
                <a:gd name="connsiteX10" fmla="*/ 1229806 w 2024506"/>
                <a:gd name="connsiteY10" fmla="*/ 1378692 h 2055726"/>
                <a:gd name="connsiteX11" fmla="*/ 1399600 w 2024506"/>
                <a:gd name="connsiteY11" fmla="*/ 1487357 h 2055726"/>
                <a:gd name="connsiteX12" fmla="*/ 1569395 w 2024506"/>
                <a:gd name="connsiteY12" fmla="*/ 1412650 h 2055726"/>
                <a:gd name="connsiteX13" fmla="*/ 1834274 w 2024506"/>
                <a:gd name="connsiteY13" fmla="*/ 930448 h 2055726"/>
                <a:gd name="connsiteX14" fmla="*/ 1616937 w 2024506"/>
                <a:gd name="connsiteY14" fmla="*/ 196959 h 2055726"/>
                <a:gd name="connsiteX15" fmla="*/ 2024444 w 2024506"/>
                <a:gd name="connsiteY15" fmla="*/ 910073 h 2055726"/>
                <a:gd name="connsiteX16" fmla="*/ 1596562 w 2024506"/>
                <a:gd name="connsiteY16" fmla="*/ 1935600 h 2055726"/>
                <a:gd name="connsiteX17" fmla="*/ 686463 w 2024506"/>
                <a:gd name="connsiteY17" fmla="*/ 1996725 h 2055726"/>
                <a:gd name="connsiteX18" fmla="*/ 122746 w 2024506"/>
                <a:gd name="connsiteY18" fmla="*/ 1589230 h 2055726"/>
                <a:gd name="connsiteX19" fmla="*/ 494 w 2024506"/>
                <a:gd name="connsiteY19" fmla="*/ 869324 h 2055726"/>
                <a:gd name="connsiteX20" fmla="*/ 143121 w 2024506"/>
                <a:gd name="connsiteY20" fmla="*/ 373539 h 2055726"/>
                <a:gd name="connsiteX21" fmla="*/ 455543 w 2024506"/>
                <a:gd name="connsiteY21" fmla="*/ 81502 h 2055726"/>
                <a:gd name="connsiteX22" fmla="*/ 1161888 w 2024506"/>
                <a:gd name="connsiteY22" fmla="*/ 6794 h 2055726"/>
                <a:gd name="connsiteX0" fmla="*/ 1161888 w 2024516"/>
                <a:gd name="connsiteY0" fmla="*/ 6794 h 2055726"/>
                <a:gd name="connsiteX1" fmla="*/ 1630521 w 2024516"/>
                <a:gd name="connsiteY1" fmla="*/ 217333 h 2055726"/>
                <a:gd name="connsiteX2" fmla="*/ 869841 w 2024516"/>
                <a:gd name="connsiteY2" fmla="*/ 292041 h 2055726"/>
                <a:gd name="connsiteX3" fmla="*/ 441959 w 2024516"/>
                <a:gd name="connsiteY3" fmla="*/ 536537 h 2055726"/>
                <a:gd name="connsiteX4" fmla="*/ 509877 w 2024516"/>
                <a:gd name="connsiteY4" fmla="*/ 774242 h 2055726"/>
                <a:gd name="connsiteX5" fmla="*/ 360458 w 2024516"/>
                <a:gd name="connsiteY5" fmla="*/ 1011947 h 2055726"/>
                <a:gd name="connsiteX6" fmla="*/ 577795 w 2024516"/>
                <a:gd name="connsiteY6" fmla="*/ 1337942 h 2055726"/>
                <a:gd name="connsiteX7" fmla="*/ 706839 w 2024516"/>
                <a:gd name="connsiteY7" fmla="*/ 1303984 h 2055726"/>
                <a:gd name="connsiteX8" fmla="*/ 829091 w 2024516"/>
                <a:gd name="connsiteY8" fmla="*/ 1568856 h 2055726"/>
                <a:gd name="connsiteX9" fmla="*/ 1053220 w 2024516"/>
                <a:gd name="connsiteY9" fmla="*/ 1602814 h 2055726"/>
                <a:gd name="connsiteX10" fmla="*/ 1229806 w 2024516"/>
                <a:gd name="connsiteY10" fmla="*/ 1378692 h 2055726"/>
                <a:gd name="connsiteX11" fmla="*/ 1399600 w 2024516"/>
                <a:gd name="connsiteY11" fmla="*/ 1487357 h 2055726"/>
                <a:gd name="connsiteX12" fmla="*/ 1569395 w 2024516"/>
                <a:gd name="connsiteY12" fmla="*/ 1412650 h 2055726"/>
                <a:gd name="connsiteX13" fmla="*/ 1834274 w 2024516"/>
                <a:gd name="connsiteY13" fmla="*/ 930448 h 2055726"/>
                <a:gd name="connsiteX14" fmla="*/ 1521852 w 2024516"/>
                <a:gd name="connsiteY14" fmla="*/ 278457 h 2055726"/>
                <a:gd name="connsiteX15" fmla="*/ 1616937 w 2024516"/>
                <a:gd name="connsiteY15" fmla="*/ 196959 h 2055726"/>
                <a:gd name="connsiteX16" fmla="*/ 2024444 w 2024516"/>
                <a:gd name="connsiteY16" fmla="*/ 910073 h 2055726"/>
                <a:gd name="connsiteX17" fmla="*/ 1596562 w 2024516"/>
                <a:gd name="connsiteY17" fmla="*/ 1935600 h 2055726"/>
                <a:gd name="connsiteX18" fmla="*/ 686463 w 2024516"/>
                <a:gd name="connsiteY18" fmla="*/ 1996725 h 2055726"/>
                <a:gd name="connsiteX19" fmla="*/ 122746 w 2024516"/>
                <a:gd name="connsiteY19" fmla="*/ 1589230 h 2055726"/>
                <a:gd name="connsiteX20" fmla="*/ 494 w 2024516"/>
                <a:gd name="connsiteY20" fmla="*/ 869324 h 2055726"/>
                <a:gd name="connsiteX21" fmla="*/ 143121 w 2024516"/>
                <a:gd name="connsiteY21" fmla="*/ 373539 h 2055726"/>
                <a:gd name="connsiteX22" fmla="*/ 455543 w 2024516"/>
                <a:gd name="connsiteY22" fmla="*/ 81502 h 2055726"/>
                <a:gd name="connsiteX23" fmla="*/ 1161888 w 2024516"/>
                <a:gd name="connsiteY23" fmla="*/ 6794 h 2055726"/>
                <a:gd name="connsiteX0" fmla="*/ 1161888 w 2024954"/>
                <a:gd name="connsiteY0" fmla="*/ 6794 h 2055726"/>
                <a:gd name="connsiteX1" fmla="*/ 1630521 w 2024954"/>
                <a:gd name="connsiteY1" fmla="*/ 217333 h 2055726"/>
                <a:gd name="connsiteX2" fmla="*/ 869841 w 2024954"/>
                <a:gd name="connsiteY2" fmla="*/ 292041 h 2055726"/>
                <a:gd name="connsiteX3" fmla="*/ 441959 w 2024954"/>
                <a:gd name="connsiteY3" fmla="*/ 536537 h 2055726"/>
                <a:gd name="connsiteX4" fmla="*/ 509877 w 2024954"/>
                <a:gd name="connsiteY4" fmla="*/ 774242 h 2055726"/>
                <a:gd name="connsiteX5" fmla="*/ 360458 w 2024954"/>
                <a:gd name="connsiteY5" fmla="*/ 1011947 h 2055726"/>
                <a:gd name="connsiteX6" fmla="*/ 577795 w 2024954"/>
                <a:gd name="connsiteY6" fmla="*/ 1337942 h 2055726"/>
                <a:gd name="connsiteX7" fmla="*/ 706839 w 2024954"/>
                <a:gd name="connsiteY7" fmla="*/ 1303984 h 2055726"/>
                <a:gd name="connsiteX8" fmla="*/ 829091 w 2024954"/>
                <a:gd name="connsiteY8" fmla="*/ 1568856 h 2055726"/>
                <a:gd name="connsiteX9" fmla="*/ 1053220 w 2024954"/>
                <a:gd name="connsiteY9" fmla="*/ 1602814 h 2055726"/>
                <a:gd name="connsiteX10" fmla="*/ 1229806 w 2024954"/>
                <a:gd name="connsiteY10" fmla="*/ 1378692 h 2055726"/>
                <a:gd name="connsiteX11" fmla="*/ 1399600 w 2024954"/>
                <a:gd name="connsiteY11" fmla="*/ 1487357 h 2055726"/>
                <a:gd name="connsiteX12" fmla="*/ 1569395 w 2024954"/>
                <a:gd name="connsiteY12" fmla="*/ 1412650 h 2055726"/>
                <a:gd name="connsiteX13" fmla="*/ 1834274 w 2024954"/>
                <a:gd name="connsiteY13" fmla="*/ 930448 h 2055726"/>
                <a:gd name="connsiteX14" fmla="*/ 1521852 w 2024954"/>
                <a:gd name="connsiteY14" fmla="*/ 278457 h 2055726"/>
                <a:gd name="connsiteX15" fmla="*/ 2024444 w 2024954"/>
                <a:gd name="connsiteY15" fmla="*/ 910073 h 2055726"/>
                <a:gd name="connsiteX16" fmla="*/ 1596562 w 2024954"/>
                <a:gd name="connsiteY16" fmla="*/ 1935600 h 2055726"/>
                <a:gd name="connsiteX17" fmla="*/ 686463 w 2024954"/>
                <a:gd name="connsiteY17" fmla="*/ 1996725 h 2055726"/>
                <a:gd name="connsiteX18" fmla="*/ 122746 w 2024954"/>
                <a:gd name="connsiteY18" fmla="*/ 1589230 h 2055726"/>
                <a:gd name="connsiteX19" fmla="*/ 494 w 2024954"/>
                <a:gd name="connsiteY19" fmla="*/ 869324 h 2055726"/>
                <a:gd name="connsiteX20" fmla="*/ 143121 w 2024954"/>
                <a:gd name="connsiteY20" fmla="*/ 373539 h 2055726"/>
                <a:gd name="connsiteX21" fmla="*/ 455543 w 2024954"/>
                <a:gd name="connsiteY21" fmla="*/ 81502 h 2055726"/>
                <a:gd name="connsiteX22" fmla="*/ 1161888 w 2024954"/>
                <a:gd name="connsiteY22" fmla="*/ 6794 h 2055726"/>
                <a:gd name="connsiteX0" fmla="*/ 1161888 w 2024470"/>
                <a:gd name="connsiteY0" fmla="*/ 6794 h 2055726"/>
                <a:gd name="connsiteX1" fmla="*/ 1630521 w 2024470"/>
                <a:gd name="connsiteY1" fmla="*/ 217333 h 2055726"/>
                <a:gd name="connsiteX2" fmla="*/ 869841 w 2024470"/>
                <a:gd name="connsiteY2" fmla="*/ 292041 h 2055726"/>
                <a:gd name="connsiteX3" fmla="*/ 441959 w 2024470"/>
                <a:gd name="connsiteY3" fmla="*/ 536537 h 2055726"/>
                <a:gd name="connsiteX4" fmla="*/ 509877 w 2024470"/>
                <a:gd name="connsiteY4" fmla="*/ 774242 h 2055726"/>
                <a:gd name="connsiteX5" fmla="*/ 360458 w 2024470"/>
                <a:gd name="connsiteY5" fmla="*/ 1011947 h 2055726"/>
                <a:gd name="connsiteX6" fmla="*/ 577795 w 2024470"/>
                <a:gd name="connsiteY6" fmla="*/ 1337942 h 2055726"/>
                <a:gd name="connsiteX7" fmla="*/ 706839 w 2024470"/>
                <a:gd name="connsiteY7" fmla="*/ 1303984 h 2055726"/>
                <a:gd name="connsiteX8" fmla="*/ 829091 w 2024470"/>
                <a:gd name="connsiteY8" fmla="*/ 1568856 h 2055726"/>
                <a:gd name="connsiteX9" fmla="*/ 1053220 w 2024470"/>
                <a:gd name="connsiteY9" fmla="*/ 1602814 h 2055726"/>
                <a:gd name="connsiteX10" fmla="*/ 1229806 w 2024470"/>
                <a:gd name="connsiteY10" fmla="*/ 1378692 h 2055726"/>
                <a:gd name="connsiteX11" fmla="*/ 1399600 w 2024470"/>
                <a:gd name="connsiteY11" fmla="*/ 1487357 h 2055726"/>
                <a:gd name="connsiteX12" fmla="*/ 1569395 w 2024470"/>
                <a:gd name="connsiteY12" fmla="*/ 1412650 h 2055726"/>
                <a:gd name="connsiteX13" fmla="*/ 1834274 w 2024470"/>
                <a:gd name="connsiteY13" fmla="*/ 930448 h 2055726"/>
                <a:gd name="connsiteX14" fmla="*/ 1521852 w 2024470"/>
                <a:gd name="connsiteY14" fmla="*/ 278457 h 2055726"/>
                <a:gd name="connsiteX15" fmla="*/ 1800315 w 2024470"/>
                <a:gd name="connsiteY15" fmla="*/ 332790 h 2055726"/>
                <a:gd name="connsiteX16" fmla="*/ 2024444 w 2024470"/>
                <a:gd name="connsiteY16" fmla="*/ 910073 h 2055726"/>
                <a:gd name="connsiteX17" fmla="*/ 1596562 w 2024470"/>
                <a:gd name="connsiteY17" fmla="*/ 1935600 h 2055726"/>
                <a:gd name="connsiteX18" fmla="*/ 686463 w 2024470"/>
                <a:gd name="connsiteY18" fmla="*/ 1996725 h 2055726"/>
                <a:gd name="connsiteX19" fmla="*/ 122746 w 2024470"/>
                <a:gd name="connsiteY19" fmla="*/ 1589230 h 2055726"/>
                <a:gd name="connsiteX20" fmla="*/ 494 w 2024470"/>
                <a:gd name="connsiteY20" fmla="*/ 869324 h 2055726"/>
                <a:gd name="connsiteX21" fmla="*/ 143121 w 2024470"/>
                <a:gd name="connsiteY21" fmla="*/ 373539 h 2055726"/>
                <a:gd name="connsiteX22" fmla="*/ 455543 w 2024470"/>
                <a:gd name="connsiteY22" fmla="*/ 81502 h 2055726"/>
                <a:gd name="connsiteX23" fmla="*/ 1161888 w 2024470"/>
                <a:gd name="connsiteY23" fmla="*/ 6794 h 2055726"/>
                <a:gd name="connsiteX0" fmla="*/ 1161888 w 2024683"/>
                <a:gd name="connsiteY0" fmla="*/ 6794 h 2055726"/>
                <a:gd name="connsiteX1" fmla="*/ 1630521 w 2024683"/>
                <a:gd name="connsiteY1" fmla="*/ 217333 h 2055726"/>
                <a:gd name="connsiteX2" fmla="*/ 869841 w 2024683"/>
                <a:gd name="connsiteY2" fmla="*/ 292041 h 2055726"/>
                <a:gd name="connsiteX3" fmla="*/ 441959 w 2024683"/>
                <a:gd name="connsiteY3" fmla="*/ 536537 h 2055726"/>
                <a:gd name="connsiteX4" fmla="*/ 509877 w 2024683"/>
                <a:gd name="connsiteY4" fmla="*/ 774242 h 2055726"/>
                <a:gd name="connsiteX5" fmla="*/ 360458 w 2024683"/>
                <a:gd name="connsiteY5" fmla="*/ 1011947 h 2055726"/>
                <a:gd name="connsiteX6" fmla="*/ 577795 w 2024683"/>
                <a:gd name="connsiteY6" fmla="*/ 1337942 h 2055726"/>
                <a:gd name="connsiteX7" fmla="*/ 706839 w 2024683"/>
                <a:gd name="connsiteY7" fmla="*/ 1303984 h 2055726"/>
                <a:gd name="connsiteX8" fmla="*/ 829091 w 2024683"/>
                <a:gd name="connsiteY8" fmla="*/ 1568856 h 2055726"/>
                <a:gd name="connsiteX9" fmla="*/ 1053220 w 2024683"/>
                <a:gd name="connsiteY9" fmla="*/ 1602814 h 2055726"/>
                <a:gd name="connsiteX10" fmla="*/ 1229806 w 2024683"/>
                <a:gd name="connsiteY10" fmla="*/ 1378692 h 2055726"/>
                <a:gd name="connsiteX11" fmla="*/ 1399600 w 2024683"/>
                <a:gd name="connsiteY11" fmla="*/ 1487357 h 2055726"/>
                <a:gd name="connsiteX12" fmla="*/ 1569395 w 2024683"/>
                <a:gd name="connsiteY12" fmla="*/ 1412650 h 2055726"/>
                <a:gd name="connsiteX13" fmla="*/ 1834274 w 2024683"/>
                <a:gd name="connsiteY13" fmla="*/ 930448 h 2055726"/>
                <a:gd name="connsiteX14" fmla="*/ 1521852 w 2024683"/>
                <a:gd name="connsiteY14" fmla="*/ 278457 h 2055726"/>
                <a:gd name="connsiteX15" fmla="*/ 1930490 w 2024683"/>
                <a:gd name="connsiteY15" fmla="*/ 329615 h 2055726"/>
                <a:gd name="connsiteX16" fmla="*/ 2024444 w 2024683"/>
                <a:gd name="connsiteY16" fmla="*/ 910073 h 2055726"/>
                <a:gd name="connsiteX17" fmla="*/ 1596562 w 2024683"/>
                <a:gd name="connsiteY17" fmla="*/ 1935600 h 2055726"/>
                <a:gd name="connsiteX18" fmla="*/ 686463 w 2024683"/>
                <a:gd name="connsiteY18" fmla="*/ 1996725 h 2055726"/>
                <a:gd name="connsiteX19" fmla="*/ 122746 w 2024683"/>
                <a:gd name="connsiteY19" fmla="*/ 1589230 h 2055726"/>
                <a:gd name="connsiteX20" fmla="*/ 494 w 2024683"/>
                <a:gd name="connsiteY20" fmla="*/ 869324 h 2055726"/>
                <a:gd name="connsiteX21" fmla="*/ 143121 w 2024683"/>
                <a:gd name="connsiteY21" fmla="*/ 373539 h 2055726"/>
                <a:gd name="connsiteX22" fmla="*/ 455543 w 2024683"/>
                <a:gd name="connsiteY22" fmla="*/ 81502 h 2055726"/>
                <a:gd name="connsiteX23" fmla="*/ 1161888 w 2024683"/>
                <a:gd name="connsiteY23" fmla="*/ 6794 h 2055726"/>
                <a:gd name="connsiteX0" fmla="*/ 1161888 w 2024467"/>
                <a:gd name="connsiteY0" fmla="*/ 6794 h 2055726"/>
                <a:gd name="connsiteX1" fmla="*/ 1630521 w 2024467"/>
                <a:gd name="connsiteY1" fmla="*/ 217333 h 2055726"/>
                <a:gd name="connsiteX2" fmla="*/ 869841 w 2024467"/>
                <a:gd name="connsiteY2" fmla="*/ 292041 h 2055726"/>
                <a:gd name="connsiteX3" fmla="*/ 441959 w 2024467"/>
                <a:gd name="connsiteY3" fmla="*/ 536537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34274 w 2024467"/>
                <a:gd name="connsiteY13" fmla="*/ 930448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41959 w 2024467"/>
                <a:gd name="connsiteY3" fmla="*/ 536537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34274 w 2024467"/>
                <a:gd name="connsiteY13" fmla="*/ 930448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34274 w 2024467"/>
                <a:gd name="connsiteY13" fmla="*/ 930448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51553 w 2024467"/>
                <a:gd name="connsiteY13" fmla="*/ 800853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768100 w 2024467"/>
                <a:gd name="connsiteY12" fmla="*/ 1369451 h 2055726"/>
                <a:gd name="connsiteX13" fmla="*/ 1851553 w 2024467"/>
                <a:gd name="connsiteY13" fmla="*/ 800853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186609 w 2024467"/>
                <a:gd name="connsiteY10" fmla="*/ 1365732 h 2055726"/>
                <a:gd name="connsiteX11" fmla="*/ 1399600 w 2024467"/>
                <a:gd name="connsiteY11" fmla="*/ 1487357 h 2055726"/>
                <a:gd name="connsiteX12" fmla="*/ 1768100 w 2024467"/>
                <a:gd name="connsiteY12" fmla="*/ 1369451 h 2055726"/>
                <a:gd name="connsiteX13" fmla="*/ 1851553 w 2024467"/>
                <a:gd name="connsiteY13" fmla="*/ 800853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12942 w 2024467"/>
                <a:gd name="connsiteY5" fmla="*/ 1037866 h 2055726"/>
                <a:gd name="connsiteX6" fmla="*/ 577795 w 2024467"/>
                <a:gd name="connsiteY6" fmla="*/ 1337942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77795 w 2024467"/>
                <a:gd name="connsiteY6" fmla="*/ 1337942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90754 w 2024467"/>
                <a:gd name="connsiteY6" fmla="*/ 1238586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90754 w 2024467"/>
                <a:gd name="connsiteY6" fmla="*/ 1238586 h 2055726"/>
                <a:gd name="connsiteX7" fmla="*/ 706839 w 2024467"/>
                <a:gd name="connsiteY7" fmla="*/ 1303984 h 2055726"/>
                <a:gd name="connsiteX8" fmla="*/ 826562 w 2024467"/>
                <a:gd name="connsiteY8" fmla="*/ 1397433 h 2055726"/>
                <a:gd name="connsiteX9" fmla="*/ 898206 w 2024467"/>
                <a:gd name="connsiteY9" fmla="*/ 1517018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90754 w 2024467"/>
                <a:gd name="connsiteY6" fmla="*/ 1238586 h 2055726"/>
                <a:gd name="connsiteX7" fmla="*/ 706839 w 2024467"/>
                <a:gd name="connsiteY7" fmla="*/ 1303984 h 2055726"/>
                <a:gd name="connsiteX8" fmla="*/ 826562 w 2024467"/>
                <a:gd name="connsiteY8" fmla="*/ 1397433 h 2055726"/>
                <a:gd name="connsiteX9" fmla="*/ 898206 w 2024467"/>
                <a:gd name="connsiteY9" fmla="*/ 1517018 h 2055726"/>
                <a:gd name="connsiteX10" fmla="*/ 1135294 w 2024467"/>
                <a:gd name="connsiteY10" fmla="*/ 1559615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24467" h="2055726">
                  <a:moveTo>
                    <a:pt x="1161888" y="6794"/>
                  </a:moveTo>
                  <a:cubicBezTo>
                    <a:pt x="1357718" y="29432"/>
                    <a:pt x="1685675" y="184911"/>
                    <a:pt x="1630521" y="217333"/>
                  </a:cubicBezTo>
                  <a:cubicBezTo>
                    <a:pt x="1575367" y="249755"/>
                    <a:pt x="1029058" y="148124"/>
                    <a:pt x="830964" y="201325"/>
                  </a:cubicBezTo>
                  <a:cubicBezTo>
                    <a:pt x="632870" y="254526"/>
                    <a:pt x="473875" y="371934"/>
                    <a:pt x="420361" y="467420"/>
                  </a:cubicBezTo>
                  <a:cubicBezTo>
                    <a:pt x="366847" y="562906"/>
                    <a:pt x="505462" y="678448"/>
                    <a:pt x="509877" y="774242"/>
                  </a:cubicBezTo>
                  <a:cubicBezTo>
                    <a:pt x="514292" y="870036"/>
                    <a:pt x="433373" y="964795"/>
                    <a:pt x="446852" y="1042186"/>
                  </a:cubicBezTo>
                  <a:cubicBezTo>
                    <a:pt x="460331" y="1119577"/>
                    <a:pt x="547423" y="1194953"/>
                    <a:pt x="590754" y="1238586"/>
                  </a:cubicBezTo>
                  <a:cubicBezTo>
                    <a:pt x="634085" y="1282219"/>
                    <a:pt x="667538" y="1277509"/>
                    <a:pt x="706839" y="1303984"/>
                  </a:cubicBezTo>
                  <a:cubicBezTo>
                    <a:pt x="746140" y="1330459"/>
                    <a:pt x="806187" y="1353288"/>
                    <a:pt x="826562" y="1397433"/>
                  </a:cubicBezTo>
                  <a:cubicBezTo>
                    <a:pt x="846937" y="1441578"/>
                    <a:pt x="846751" y="1489988"/>
                    <a:pt x="898206" y="1517018"/>
                  </a:cubicBezTo>
                  <a:cubicBezTo>
                    <a:pt x="949661" y="1544048"/>
                    <a:pt x="1087227" y="1584829"/>
                    <a:pt x="1135294" y="1559615"/>
                  </a:cubicBezTo>
                  <a:cubicBezTo>
                    <a:pt x="1183361" y="1534401"/>
                    <a:pt x="1142558" y="1377775"/>
                    <a:pt x="1186609" y="1365732"/>
                  </a:cubicBezTo>
                  <a:cubicBezTo>
                    <a:pt x="1230660" y="1353689"/>
                    <a:pt x="1302685" y="1486737"/>
                    <a:pt x="1399600" y="1487357"/>
                  </a:cubicBezTo>
                  <a:cubicBezTo>
                    <a:pt x="1496515" y="1487977"/>
                    <a:pt x="1692775" y="1483868"/>
                    <a:pt x="1768100" y="1369451"/>
                  </a:cubicBezTo>
                  <a:cubicBezTo>
                    <a:pt x="1843425" y="1255034"/>
                    <a:pt x="1835706" y="971774"/>
                    <a:pt x="1851553" y="800853"/>
                  </a:cubicBezTo>
                  <a:cubicBezTo>
                    <a:pt x="1867400" y="629932"/>
                    <a:pt x="1559207" y="378067"/>
                    <a:pt x="1521852" y="278457"/>
                  </a:cubicBezTo>
                  <a:cubicBezTo>
                    <a:pt x="1484497" y="178847"/>
                    <a:pt x="1700675" y="211646"/>
                    <a:pt x="1784440" y="316915"/>
                  </a:cubicBezTo>
                  <a:cubicBezTo>
                    <a:pt x="1868205" y="422184"/>
                    <a:pt x="2026708" y="642938"/>
                    <a:pt x="2024444" y="910073"/>
                  </a:cubicBezTo>
                  <a:cubicBezTo>
                    <a:pt x="2022180" y="1177208"/>
                    <a:pt x="1819559" y="1754491"/>
                    <a:pt x="1596562" y="1935600"/>
                  </a:cubicBezTo>
                  <a:cubicBezTo>
                    <a:pt x="1373565" y="2116709"/>
                    <a:pt x="932099" y="2054453"/>
                    <a:pt x="686463" y="1996725"/>
                  </a:cubicBezTo>
                  <a:cubicBezTo>
                    <a:pt x="440827" y="1938997"/>
                    <a:pt x="237074" y="1777130"/>
                    <a:pt x="122746" y="1589230"/>
                  </a:cubicBezTo>
                  <a:cubicBezTo>
                    <a:pt x="8418" y="1401330"/>
                    <a:pt x="-2902" y="1071939"/>
                    <a:pt x="494" y="869324"/>
                  </a:cubicBezTo>
                  <a:cubicBezTo>
                    <a:pt x="3890" y="666709"/>
                    <a:pt x="67280" y="504842"/>
                    <a:pt x="143121" y="373539"/>
                  </a:cubicBezTo>
                  <a:cubicBezTo>
                    <a:pt x="218962" y="242236"/>
                    <a:pt x="285749" y="142626"/>
                    <a:pt x="455543" y="81502"/>
                  </a:cubicBezTo>
                  <a:cubicBezTo>
                    <a:pt x="625337" y="20378"/>
                    <a:pt x="966058" y="-15844"/>
                    <a:pt x="1161888" y="6794"/>
                  </a:cubicBezTo>
                  <a:close/>
                </a:path>
              </a:pathLst>
            </a:cu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85" name="Donut 84"/>
            <p:cNvSpPr/>
            <p:nvPr/>
          </p:nvSpPr>
          <p:spPr>
            <a:xfrm>
              <a:off x="6883546" y="4245726"/>
              <a:ext cx="2558170" cy="2559880"/>
            </a:xfrm>
            <a:prstGeom prst="donut">
              <a:avLst>
                <a:gd name="adj" fmla="val 12753"/>
              </a:avLst>
            </a:prstGeom>
            <a:solidFill>
              <a:srgbClr val="E1E1E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solidFill>
                  <a:schemeClr val="tx1"/>
                </a:solidFill>
              </a:endParaRPr>
            </a:p>
          </p:txBody>
        </p:sp>
        <p:sp>
          <p:nvSpPr>
            <p:cNvPr id="86" name="Donut 85"/>
            <p:cNvSpPr/>
            <p:nvPr/>
          </p:nvSpPr>
          <p:spPr>
            <a:xfrm>
              <a:off x="6828101" y="4193577"/>
              <a:ext cx="2669058" cy="2664175"/>
            </a:xfrm>
            <a:prstGeom prst="donut">
              <a:avLst>
                <a:gd name="adj" fmla="val 9813"/>
              </a:avLst>
            </a:prstGeom>
            <a:solidFill>
              <a:srgbClr val="E1E1E1"/>
            </a:solidFill>
            <a:ln w="63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solidFill>
                  <a:schemeClr val="tx1"/>
                </a:solidFill>
              </a:endParaRPr>
            </a:p>
          </p:txBody>
        </p:sp>
      </p:grpSp>
      <p:sp>
        <p:nvSpPr>
          <p:cNvPr id="87" name="TextBox 86"/>
          <p:cNvSpPr txBox="1"/>
          <p:nvPr/>
        </p:nvSpPr>
        <p:spPr>
          <a:xfrm>
            <a:off x="790091" y="1769395"/>
            <a:ext cx="1005840" cy="369332"/>
          </a:xfrm>
          <a:prstGeom prst="rect">
            <a:avLst/>
          </a:prstGeom>
          <a:noFill/>
        </p:spPr>
        <p:txBody>
          <a:bodyPr wrap="square" rtlCol="0">
            <a:spAutoFit/>
          </a:bodyPr>
          <a:lstStyle/>
          <a:p>
            <a:pPr algn="ctr"/>
            <a:r>
              <a:rPr lang="en-US" sz="900" dirty="0" err="1">
                <a:solidFill>
                  <a:schemeClr val="bg1"/>
                </a:solidFill>
                <a:latin typeface="Helvetica"/>
                <a:cs typeface="Helvetica"/>
              </a:rPr>
              <a:t>Nichtanreichernde</a:t>
            </a:r>
            <a:r>
              <a:rPr lang="en-US" sz="900" dirty="0">
                <a:solidFill>
                  <a:schemeClr val="bg1"/>
                </a:solidFill>
                <a:latin typeface="Helvetica"/>
                <a:cs typeface="Helvetica"/>
              </a:rPr>
              <a:t> Region</a:t>
            </a:r>
          </a:p>
        </p:txBody>
      </p:sp>
      <p:sp>
        <p:nvSpPr>
          <p:cNvPr id="88" name="TextBox 87"/>
          <p:cNvSpPr txBox="1"/>
          <p:nvPr/>
        </p:nvSpPr>
        <p:spPr>
          <a:xfrm>
            <a:off x="320043" y="1160128"/>
            <a:ext cx="1737361" cy="276999"/>
          </a:xfrm>
          <a:prstGeom prst="rect">
            <a:avLst/>
          </a:prstGeom>
          <a:noFill/>
        </p:spPr>
        <p:txBody>
          <a:bodyPr wrap="square" tIns="0" bIns="0" rtlCol="0">
            <a:spAutoFit/>
          </a:bodyPr>
          <a:lstStyle/>
          <a:p>
            <a:pPr algn="ctr"/>
            <a:r>
              <a:rPr lang="en-US" sz="900" dirty="0" err="1">
                <a:latin typeface="Helvetica"/>
                <a:cs typeface="Helvetica"/>
              </a:rPr>
              <a:t>Wie</a:t>
            </a:r>
            <a:r>
              <a:rPr lang="en-US" sz="900" dirty="0">
                <a:latin typeface="Helvetica"/>
                <a:cs typeface="Helvetica"/>
              </a:rPr>
              <a:t> dicker </a:t>
            </a:r>
            <a:r>
              <a:rPr lang="en-US" sz="900" dirty="0" err="1">
                <a:latin typeface="Helvetica"/>
                <a:cs typeface="Helvetica"/>
              </a:rPr>
              <a:t>irregulärer</a:t>
            </a:r>
            <a:r>
              <a:rPr lang="en-US" sz="900" dirty="0">
                <a:latin typeface="Helvetica"/>
                <a:cs typeface="Helvetica"/>
              </a:rPr>
              <a:t> </a:t>
            </a:r>
            <a:r>
              <a:rPr lang="en-US" sz="900" dirty="0" err="1">
                <a:latin typeface="Helvetica"/>
                <a:cs typeface="Helvetica"/>
              </a:rPr>
              <a:t>vitaler</a:t>
            </a:r>
            <a:r>
              <a:rPr lang="en-US" sz="900" dirty="0">
                <a:latin typeface="Helvetica"/>
                <a:cs typeface="Helvetica"/>
              </a:rPr>
              <a:t> Tumor </a:t>
            </a:r>
            <a:r>
              <a:rPr lang="en-US" sz="900" dirty="0" err="1">
                <a:latin typeface="Helvetica"/>
                <a:cs typeface="Helvetica"/>
              </a:rPr>
              <a:t>gemessen</a:t>
            </a:r>
            <a:r>
              <a:rPr lang="en-US" sz="900" dirty="0">
                <a:latin typeface="Helvetica"/>
                <a:cs typeface="Helvetica"/>
              </a:rPr>
              <a:t> </a:t>
            </a:r>
            <a:r>
              <a:rPr lang="en-US" sz="900" dirty="0" err="1">
                <a:latin typeface="Helvetica"/>
                <a:cs typeface="Helvetica"/>
              </a:rPr>
              <a:t>wird</a:t>
            </a:r>
            <a:endParaRPr lang="en-US" sz="900" dirty="0">
              <a:latin typeface="Helvetica"/>
              <a:cs typeface="Helvetica"/>
            </a:endParaRPr>
          </a:p>
        </p:txBody>
      </p:sp>
      <p:sp>
        <p:nvSpPr>
          <p:cNvPr id="89" name="TextBox 88"/>
          <p:cNvSpPr txBox="1"/>
          <p:nvPr/>
        </p:nvSpPr>
        <p:spPr>
          <a:xfrm>
            <a:off x="1159616" y="2573058"/>
            <a:ext cx="933314" cy="369332"/>
          </a:xfrm>
          <a:prstGeom prst="rect">
            <a:avLst/>
          </a:prstGeom>
          <a:noFill/>
        </p:spPr>
        <p:txBody>
          <a:bodyPr wrap="square" rtlCol="0">
            <a:spAutoFit/>
          </a:bodyPr>
          <a:lstStyle/>
          <a:p>
            <a:pPr algn="r"/>
            <a:r>
              <a:rPr lang="en-US" sz="900" dirty="0" err="1" smtClean="0">
                <a:solidFill>
                  <a:srgbClr val="005493"/>
                </a:solidFill>
                <a:latin typeface="Helvetica"/>
                <a:cs typeface="Helvetica"/>
              </a:rPr>
              <a:t>Anreichernde</a:t>
            </a:r>
            <a:r>
              <a:rPr lang="en-US" sz="900" dirty="0" smtClean="0">
                <a:solidFill>
                  <a:srgbClr val="005493"/>
                </a:solidFill>
                <a:latin typeface="Helvetica"/>
                <a:cs typeface="Helvetica"/>
              </a:rPr>
              <a:t> </a:t>
            </a:r>
            <a:r>
              <a:rPr lang="en-US" sz="900" dirty="0">
                <a:solidFill>
                  <a:srgbClr val="005493"/>
                </a:solidFill>
                <a:latin typeface="Helvetica"/>
                <a:cs typeface="Helvetica"/>
              </a:rPr>
              <a:t>Region</a:t>
            </a:r>
          </a:p>
        </p:txBody>
      </p:sp>
      <p:sp>
        <p:nvSpPr>
          <p:cNvPr id="90" name="Arc 89"/>
          <p:cNvSpPr/>
          <p:nvPr/>
        </p:nvSpPr>
        <p:spPr>
          <a:xfrm>
            <a:off x="1288488" y="2244627"/>
            <a:ext cx="523387" cy="552587"/>
          </a:xfrm>
          <a:prstGeom prst="arc">
            <a:avLst>
              <a:gd name="adj1" fmla="val 18219197"/>
              <a:gd name="adj2" fmla="val 315406"/>
            </a:avLst>
          </a:prstGeom>
          <a:ln w="6350" cmpd="sng">
            <a:solidFill>
              <a:srgbClr val="2C4D82"/>
            </a:solidFill>
            <a:headEnd type="stealth" w="lg" len="lg"/>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sp>
        <p:nvSpPr>
          <p:cNvPr id="91" name="Arc 90"/>
          <p:cNvSpPr/>
          <p:nvPr/>
        </p:nvSpPr>
        <p:spPr>
          <a:xfrm flipH="1">
            <a:off x="1159616" y="2273152"/>
            <a:ext cx="523387" cy="552587"/>
          </a:xfrm>
          <a:prstGeom prst="arc">
            <a:avLst>
              <a:gd name="adj1" fmla="val 318522"/>
              <a:gd name="adj2" fmla="val 7296010"/>
            </a:avLst>
          </a:prstGeom>
          <a:ln w="6350" cmpd="sng">
            <a:solidFill>
              <a:srgbClr val="2C4D82"/>
            </a:solidFill>
            <a:headEnd type="stealth" w="lg" len="lg"/>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cxnSp>
        <p:nvCxnSpPr>
          <p:cNvPr id="92" name="Straight Arrow Connector 91"/>
          <p:cNvCxnSpPr/>
          <p:nvPr/>
        </p:nvCxnSpPr>
        <p:spPr>
          <a:xfrm flipH="1" flipV="1">
            <a:off x="603129" y="1962559"/>
            <a:ext cx="790366" cy="664314"/>
          </a:xfrm>
          <a:prstGeom prst="straightConnector1">
            <a:avLst/>
          </a:prstGeom>
          <a:ln w="25400" cmpd="sng">
            <a:solidFill>
              <a:srgbClr val="000000"/>
            </a:solidFill>
            <a:prstDash val="sysDash"/>
            <a:headEnd type="stealth" w="lg" len="lg"/>
            <a:tailEnd type="stealth" w="lg" len="lg"/>
          </a:ln>
          <a:effectLst/>
        </p:spPr>
        <p:style>
          <a:lnRef idx="2">
            <a:schemeClr val="accent1"/>
          </a:lnRef>
          <a:fillRef idx="0">
            <a:schemeClr val="accent1"/>
          </a:fillRef>
          <a:effectRef idx="1">
            <a:schemeClr val="accent1"/>
          </a:effectRef>
          <a:fontRef idx="minor">
            <a:schemeClr val="tx1"/>
          </a:fontRef>
        </p:style>
      </p:cxnSp>
      <p:sp>
        <p:nvSpPr>
          <p:cNvPr id="93" name="Rectangle 92"/>
          <p:cNvSpPr>
            <a:spLocks noChangeAspect="1"/>
          </p:cNvSpPr>
          <p:nvPr/>
        </p:nvSpPr>
        <p:spPr>
          <a:xfrm>
            <a:off x="2313749" y="1094201"/>
            <a:ext cx="1737361" cy="1848109"/>
          </a:xfrm>
          <a:prstGeom prst="rect">
            <a:avLst/>
          </a:prstGeom>
          <a:solidFill>
            <a:srgbClr val="E1E1E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900" dirty="0"/>
          </a:p>
        </p:txBody>
      </p:sp>
      <p:sp>
        <p:nvSpPr>
          <p:cNvPr id="94" name="Donut 93"/>
          <p:cNvSpPr/>
          <p:nvPr/>
        </p:nvSpPr>
        <p:spPr>
          <a:xfrm>
            <a:off x="2337228" y="1229976"/>
            <a:ext cx="1690405" cy="1687311"/>
          </a:xfrm>
          <a:prstGeom prst="donut">
            <a:avLst>
              <a:gd name="adj" fmla="val 9813"/>
            </a:avLst>
          </a:prstGeom>
          <a:solidFill>
            <a:srgbClr val="E1E1E1"/>
          </a:solidFill>
          <a:ln w="63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solidFill>
                <a:schemeClr val="tx1"/>
              </a:solidFill>
            </a:endParaRPr>
          </a:p>
        </p:txBody>
      </p:sp>
      <p:sp>
        <p:nvSpPr>
          <p:cNvPr id="96" name="TextBox 95"/>
          <p:cNvSpPr txBox="1"/>
          <p:nvPr/>
        </p:nvSpPr>
        <p:spPr>
          <a:xfrm>
            <a:off x="2669691" y="2616710"/>
            <a:ext cx="1269023" cy="369332"/>
          </a:xfrm>
          <a:prstGeom prst="rect">
            <a:avLst/>
          </a:prstGeom>
          <a:noFill/>
        </p:spPr>
        <p:txBody>
          <a:bodyPr wrap="square" rtlCol="0">
            <a:spAutoFit/>
          </a:bodyPr>
          <a:lstStyle/>
          <a:p>
            <a:pPr algn="r"/>
            <a:r>
              <a:rPr lang="en-US" sz="900" dirty="0" err="1">
                <a:solidFill>
                  <a:srgbClr val="005493"/>
                </a:solidFill>
                <a:latin typeface="Helvetica"/>
                <a:cs typeface="Helvetica"/>
              </a:rPr>
              <a:t>Größte</a:t>
            </a:r>
            <a:r>
              <a:rPr lang="en-US" sz="900" dirty="0">
                <a:solidFill>
                  <a:srgbClr val="005493"/>
                </a:solidFill>
                <a:latin typeface="Helvetica"/>
                <a:cs typeface="Helvetica"/>
              </a:rPr>
              <a:t> </a:t>
            </a:r>
            <a:r>
              <a:rPr lang="en-US" sz="900" dirty="0" err="1">
                <a:solidFill>
                  <a:srgbClr val="005493"/>
                </a:solidFill>
                <a:latin typeface="Helvetica"/>
                <a:cs typeface="Helvetica"/>
              </a:rPr>
              <a:t>anreichernde</a:t>
            </a:r>
            <a:r>
              <a:rPr lang="en-US" sz="900" dirty="0">
                <a:solidFill>
                  <a:srgbClr val="005493"/>
                </a:solidFill>
                <a:latin typeface="Helvetica"/>
                <a:cs typeface="Helvetica"/>
              </a:rPr>
              <a:t> Region</a:t>
            </a:r>
          </a:p>
        </p:txBody>
      </p:sp>
      <p:sp>
        <p:nvSpPr>
          <p:cNvPr id="97" name="Freeform 96"/>
          <p:cNvSpPr/>
          <p:nvPr/>
        </p:nvSpPr>
        <p:spPr>
          <a:xfrm>
            <a:off x="2582804" y="1494373"/>
            <a:ext cx="1114253" cy="1123457"/>
          </a:xfrm>
          <a:custGeom>
            <a:avLst/>
            <a:gdLst>
              <a:gd name="connsiteX0" fmla="*/ 0 w 1138043"/>
              <a:gd name="connsiteY0" fmla="*/ 585130 h 1075514"/>
              <a:gd name="connsiteX1" fmla="*/ 156658 w 1138043"/>
              <a:gd name="connsiteY1" fmla="*/ 792137 h 1075514"/>
              <a:gd name="connsiteX2" fmla="*/ 279747 w 1138043"/>
              <a:gd name="connsiteY2" fmla="*/ 965576 h 1075514"/>
              <a:gd name="connsiteX3" fmla="*/ 274152 w 1138043"/>
              <a:gd name="connsiteY3" fmla="*/ 1049498 h 1075514"/>
              <a:gd name="connsiteX4" fmla="*/ 520329 w 1138043"/>
              <a:gd name="connsiteY4" fmla="*/ 1049498 h 1075514"/>
              <a:gd name="connsiteX5" fmla="*/ 811266 w 1138043"/>
              <a:gd name="connsiteY5" fmla="*/ 1060688 h 1075514"/>
              <a:gd name="connsiteX6" fmla="*/ 1102203 w 1138043"/>
              <a:gd name="connsiteY6" fmla="*/ 820111 h 1075514"/>
              <a:gd name="connsiteX7" fmla="*/ 1091013 w 1138043"/>
              <a:gd name="connsiteY7" fmla="*/ 652267 h 1075514"/>
              <a:gd name="connsiteX8" fmla="*/ 1130178 w 1138043"/>
              <a:gd name="connsiteY8" fmla="*/ 322174 h 1075514"/>
              <a:gd name="connsiteX9" fmla="*/ 911975 w 1138043"/>
              <a:gd name="connsiteY9" fmla="*/ 92787 h 1075514"/>
              <a:gd name="connsiteX10" fmla="*/ 704962 w 1138043"/>
              <a:gd name="connsiteY10" fmla="*/ 87193 h 1075514"/>
              <a:gd name="connsiteX11" fmla="*/ 587469 w 1138043"/>
              <a:gd name="connsiteY11" fmla="*/ 3271 h 1075514"/>
              <a:gd name="connsiteX12" fmla="*/ 290937 w 1138043"/>
              <a:gd name="connsiteY12" fmla="*/ 215873 h 1075514"/>
              <a:gd name="connsiteX13" fmla="*/ 134278 w 1138043"/>
              <a:gd name="connsiteY13" fmla="*/ 232657 h 1075514"/>
              <a:gd name="connsiteX14" fmla="*/ 83924 w 1138043"/>
              <a:gd name="connsiteY14" fmla="*/ 557156 h 1075514"/>
              <a:gd name="connsiteX0" fmla="*/ 2046 w 1054119"/>
              <a:gd name="connsiteY0" fmla="*/ 635930 h 1075514"/>
              <a:gd name="connsiteX1" fmla="*/ 72734 w 1054119"/>
              <a:gd name="connsiteY1" fmla="*/ 792137 h 1075514"/>
              <a:gd name="connsiteX2" fmla="*/ 195823 w 1054119"/>
              <a:gd name="connsiteY2" fmla="*/ 965576 h 1075514"/>
              <a:gd name="connsiteX3" fmla="*/ 190228 w 1054119"/>
              <a:gd name="connsiteY3" fmla="*/ 1049498 h 1075514"/>
              <a:gd name="connsiteX4" fmla="*/ 436405 w 1054119"/>
              <a:gd name="connsiteY4" fmla="*/ 1049498 h 1075514"/>
              <a:gd name="connsiteX5" fmla="*/ 727342 w 1054119"/>
              <a:gd name="connsiteY5" fmla="*/ 1060688 h 1075514"/>
              <a:gd name="connsiteX6" fmla="*/ 1018279 w 1054119"/>
              <a:gd name="connsiteY6" fmla="*/ 820111 h 1075514"/>
              <a:gd name="connsiteX7" fmla="*/ 1007089 w 1054119"/>
              <a:gd name="connsiteY7" fmla="*/ 652267 h 1075514"/>
              <a:gd name="connsiteX8" fmla="*/ 1046254 w 1054119"/>
              <a:gd name="connsiteY8" fmla="*/ 322174 h 1075514"/>
              <a:gd name="connsiteX9" fmla="*/ 828051 w 1054119"/>
              <a:gd name="connsiteY9" fmla="*/ 92787 h 1075514"/>
              <a:gd name="connsiteX10" fmla="*/ 621038 w 1054119"/>
              <a:gd name="connsiteY10" fmla="*/ 87193 h 1075514"/>
              <a:gd name="connsiteX11" fmla="*/ 503545 w 1054119"/>
              <a:gd name="connsiteY11" fmla="*/ 3271 h 1075514"/>
              <a:gd name="connsiteX12" fmla="*/ 207013 w 1054119"/>
              <a:gd name="connsiteY12" fmla="*/ 215873 h 1075514"/>
              <a:gd name="connsiteX13" fmla="*/ 50354 w 1054119"/>
              <a:gd name="connsiteY13" fmla="*/ 232657 h 1075514"/>
              <a:gd name="connsiteX14" fmla="*/ 0 w 1054119"/>
              <a:gd name="connsiteY14" fmla="*/ 557156 h 1075514"/>
              <a:gd name="connsiteX0" fmla="*/ 2046 w 1054119"/>
              <a:gd name="connsiteY0" fmla="*/ 635930 h 1075514"/>
              <a:gd name="connsiteX1" fmla="*/ 72734 w 1054119"/>
              <a:gd name="connsiteY1" fmla="*/ 792137 h 1075514"/>
              <a:gd name="connsiteX2" fmla="*/ 195823 w 1054119"/>
              <a:gd name="connsiteY2" fmla="*/ 965576 h 1075514"/>
              <a:gd name="connsiteX3" fmla="*/ 190228 w 1054119"/>
              <a:gd name="connsiteY3" fmla="*/ 1049498 h 1075514"/>
              <a:gd name="connsiteX4" fmla="*/ 436405 w 1054119"/>
              <a:gd name="connsiteY4" fmla="*/ 1049498 h 1075514"/>
              <a:gd name="connsiteX5" fmla="*/ 727342 w 1054119"/>
              <a:gd name="connsiteY5" fmla="*/ 1060688 h 1075514"/>
              <a:gd name="connsiteX6" fmla="*/ 1018279 w 1054119"/>
              <a:gd name="connsiteY6" fmla="*/ 820111 h 1075514"/>
              <a:gd name="connsiteX7" fmla="*/ 1007089 w 1054119"/>
              <a:gd name="connsiteY7" fmla="*/ 652267 h 1075514"/>
              <a:gd name="connsiteX8" fmla="*/ 1046254 w 1054119"/>
              <a:gd name="connsiteY8" fmla="*/ 322174 h 1075514"/>
              <a:gd name="connsiteX9" fmla="*/ 828051 w 1054119"/>
              <a:gd name="connsiteY9" fmla="*/ 92787 h 1075514"/>
              <a:gd name="connsiteX10" fmla="*/ 621038 w 1054119"/>
              <a:gd name="connsiteY10" fmla="*/ 87193 h 1075514"/>
              <a:gd name="connsiteX11" fmla="*/ 503545 w 1054119"/>
              <a:gd name="connsiteY11" fmla="*/ 3271 h 1075514"/>
              <a:gd name="connsiteX12" fmla="*/ 207013 w 1054119"/>
              <a:gd name="connsiteY12" fmla="*/ 215873 h 1075514"/>
              <a:gd name="connsiteX13" fmla="*/ 50354 w 1054119"/>
              <a:gd name="connsiteY13" fmla="*/ 232657 h 1075514"/>
              <a:gd name="connsiteX14" fmla="*/ 0 w 1054119"/>
              <a:gd name="connsiteY14" fmla="*/ 557156 h 1075514"/>
              <a:gd name="connsiteX15" fmla="*/ 2046 w 1054119"/>
              <a:gd name="connsiteY15" fmla="*/ 635930 h 1075514"/>
              <a:gd name="connsiteX0" fmla="*/ 2046 w 1054119"/>
              <a:gd name="connsiteY0" fmla="*/ 635930 h 1075514"/>
              <a:gd name="connsiteX1" fmla="*/ 72734 w 1054119"/>
              <a:gd name="connsiteY1" fmla="*/ 792137 h 1075514"/>
              <a:gd name="connsiteX2" fmla="*/ 152839 w 1054119"/>
              <a:gd name="connsiteY2" fmla="*/ 922591 h 1075514"/>
              <a:gd name="connsiteX3" fmla="*/ 190228 w 1054119"/>
              <a:gd name="connsiteY3" fmla="*/ 1049498 h 1075514"/>
              <a:gd name="connsiteX4" fmla="*/ 436405 w 1054119"/>
              <a:gd name="connsiteY4" fmla="*/ 1049498 h 1075514"/>
              <a:gd name="connsiteX5" fmla="*/ 727342 w 1054119"/>
              <a:gd name="connsiteY5" fmla="*/ 1060688 h 1075514"/>
              <a:gd name="connsiteX6" fmla="*/ 1018279 w 1054119"/>
              <a:gd name="connsiteY6" fmla="*/ 820111 h 1075514"/>
              <a:gd name="connsiteX7" fmla="*/ 1007089 w 1054119"/>
              <a:gd name="connsiteY7" fmla="*/ 652267 h 1075514"/>
              <a:gd name="connsiteX8" fmla="*/ 1046254 w 1054119"/>
              <a:gd name="connsiteY8" fmla="*/ 322174 h 1075514"/>
              <a:gd name="connsiteX9" fmla="*/ 828051 w 1054119"/>
              <a:gd name="connsiteY9" fmla="*/ 92787 h 1075514"/>
              <a:gd name="connsiteX10" fmla="*/ 621038 w 1054119"/>
              <a:gd name="connsiteY10" fmla="*/ 87193 h 1075514"/>
              <a:gd name="connsiteX11" fmla="*/ 503545 w 1054119"/>
              <a:gd name="connsiteY11" fmla="*/ 3271 h 1075514"/>
              <a:gd name="connsiteX12" fmla="*/ 207013 w 1054119"/>
              <a:gd name="connsiteY12" fmla="*/ 215873 h 1075514"/>
              <a:gd name="connsiteX13" fmla="*/ 50354 w 1054119"/>
              <a:gd name="connsiteY13" fmla="*/ 232657 h 1075514"/>
              <a:gd name="connsiteX14" fmla="*/ 0 w 1054119"/>
              <a:gd name="connsiteY14" fmla="*/ 557156 h 1075514"/>
              <a:gd name="connsiteX15" fmla="*/ 2046 w 1054119"/>
              <a:gd name="connsiteY15" fmla="*/ 635930 h 1075514"/>
              <a:gd name="connsiteX0" fmla="*/ 2046 w 1054119"/>
              <a:gd name="connsiteY0" fmla="*/ 635930 h 1075629"/>
              <a:gd name="connsiteX1" fmla="*/ 72734 w 1054119"/>
              <a:gd name="connsiteY1" fmla="*/ 792137 h 1075629"/>
              <a:gd name="connsiteX2" fmla="*/ 152839 w 1054119"/>
              <a:gd name="connsiteY2" fmla="*/ 922591 h 1075629"/>
              <a:gd name="connsiteX3" fmla="*/ 252752 w 1054119"/>
              <a:gd name="connsiteY3" fmla="*/ 1045590 h 1075629"/>
              <a:gd name="connsiteX4" fmla="*/ 436405 w 1054119"/>
              <a:gd name="connsiteY4" fmla="*/ 1049498 h 1075629"/>
              <a:gd name="connsiteX5" fmla="*/ 727342 w 1054119"/>
              <a:gd name="connsiteY5" fmla="*/ 1060688 h 1075629"/>
              <a:gd name="connsiteX6" fmla="*/ 1018279 w 1054119"/>
              <a:gd name="connsiteY6" fmla="*/ 820111 h 1075629"/>
              <a:gd name="connsiteX7" fmla="*/ 1007089 w 1054119"/>
              <a:gd name="connsiteY7" fmla="*/ 652267 h 1075629"/>
              <a:gd name="connsiteX8" fmla="*/ 1046254 w 1054119"/>
              <a:gd name="connsiteY8" fmla="*/ 322174 h 1075629"/>
              <a:gd name="connsiteX9" fmla="*/ 828051 w 1054119"/>
              <a:gd name="connsiteY9" fmla="*/ 92787 h 1075629"/>
              <a:gd name="connsiteX10" fmla="*/ 621038 w 1054119"/>
              <a:gd name="connsiteY10" fmla="*/ 87193 h 1075629"/>
              <a:gd name="connsiteX11" fmla="*/ 503545 w 1054119"/>
              <a:gd name="connsiteY11" fmla="*/ 3271 h 1075629"/>
              <a:gd name="connsiteX12" fmla="*/ 207013 w 1054119"/>
              <a:gd name="connsiteY12" fmla="*/ 215873 h 1075629"/>
              <a:gd name="connsiteX13" fmla="*/ 50354 w 1054119"/>
              <a:gd name="connsiteY13" fmla="*/ 232657 h 1075629"/>
              <a:gd name="connsiteX14" fmla="*/ 0 w 1054119"/>
              <a:gd name="connsiteY14" fmla="*/ 557156 h 1075629"/>
              <a:gd name="connsiteX15" fmla="*/ 2046 w 1054119"/>
              <a:gd name="connsiteY15" fmla="*/ 635930 h 1075629"/>
              <a:gd name="connsiteX0" fmla="*/ 2046 w 1054119"/>
              <a:gd name="connsiteY0" fmla="*/ 635930 h 1071967"/>
              <a:gd name="connsiteX1" fmla="*/ 72734 w 1054119"/>
              <a:gd name="connsiteY1" fmla="*/ 792137 h 1071967"/>
              <a:gd name="connsiteX2" fmla="*/ 152839 w 1054119"/>
              <a:gd name="connsiteY2" fmla="*/ 922591 h 1071967"/>
              <a:gd name="connsiteX3" fmla="*/ 252752 w 1054119"/>
              <a:gd name="connsiteY3" fmla="*/ 1045590 h 1071967"/>
              <a:gd name="connsiteX4" fmla="*/ 475482 w 1054119"/>
              <a:gd name="connsiteY4" fmla="*/ 1033868 h 1071967"/>
              <a:gd name="connsiteX5" fmla="*/ 727342 w 1054119"/>
              <a:gd name="connsiteY5" fmla="*/ 1060688 h 1071967"/>
              <a:gd name="connsiteX6" fmla="*/ 1018279 w 1054119"/>
              <a:gd name="connsiteY6" fmla="*/ 820111 h 1071967"/>
              <a:gd name="connsiteX7" fmla="*/ 1007089 w 1054119"/>
              <a:gd name="connsiteY7" fmla="*/ 652267 h 1071967"/>
              <a:gd name="connsiteX8" fmla="*/ 1046254 w 1054119"/>
              <a:gd name="connsiteY8" fmla="*/ 322174 h 1071967"/>
              <a:gd name="connsiteX9" fmla="*/ 828051 w 1054119"/>
              <a:gd name="connsiteY9" fmla="*/ 92787 h 1071967"/>
              <a:gd name="connsiteX10" fmla="*/ 621038 w 1054119"/>
              <a:gd name="connsiteY10" fmla="*/ 87193 h 1071967"/>
              <a:gd name="connsiteX11" fmla="*/ 503545 w 1054119"/>
              <a:gd name="connsiteY11" fmla="*/ 3271 h 1071967"/>
              <a:gd name="connsiteX12" fmla="*/ 207013 w 1054119"/>
              <a:gd name="connsiteY12" fmla="*/ 215873 h 1071967"/>
              <a:gd name="connsiteX13" fmla="*/ 50354 w 1054119"/>
              <a:gd name="connsiteY13" fmla="*/ 232657 h 1071967"/>
              <a:gd name="connsiteX14" fmla="*/ 0 w 1054119"/>
              <a:gd name="connsiteY14" fmla="*/ 557156 h 1071967"/>
              <a:gd name="connsiteX15" fmla="*/ 2046 w 1054119"/>
              <a:gd name="connsiteY15" fmla="*/ 635930 h 1071967"/>
              <a:gd name="connsiteX0" fmla="*/ 2046 w 1055608"/>
              <a:gd name="connsiteY0" fmla="*/ 635930 h 1066337"/>
              <a:gd name="connsiteX1" fmla="*/ 72734 w 1055608"/>
              <a:gd name="connsiteY1" fmla="*/ 792137 h 1066337"/>
              <a:gd name="connsiteX2" fmla="*/ 152839 w 1055608"/>
              <a:gd name="connsiteY2" fmla="*/ 922591 h 1066337"/>
              <a:gd name="connsiteX3" fmla="*/ 252752 w 1055608"/>
              <a:gd name="connsiteY3" fmla="*/ 1045590 h 1066337"/>
              <a:gd name="connsiteX4" fmla="*/ 475482 w 1055608"/>
              <a:gd name="connsiteY4" fmla="*/ 1033868 h 1066337"/>
              <a:gd name="connsiteX5" fmla="*/ 727342 w 1055608"/>
              <a:gd name="connsiteY5" fmla="*/ 1060688 h 1066337"/>
              <a:gd name="connsiteX6" fmla="*/ 928402 w 1055608"/>
              <a:gd name="connsiteY6" fmla="*/ 906080 h 1066337"/>
              <a:gd name="connsiteX7" fmla="*/ 1007089 w 1055608"/>
              <a:gd name="connsiteY7" fmla="*/ 652267 h 1066337"/>
              <a:gd name="connsiteX8" fmla="*/ 1046254 w 1055608"/>
              <a:gd name="connsiteY8" fmla="*/ 322174 h 1066337"/>
              <a:gd name="connsiteX9" fmla="*/ 828051 w 1055608"/>
              <a:gd name="connsiteY9" fmla="*/ 92787 h 1066337"/>
              <a:gd name="connsiteX10" fmla="*/ 621038 w 1055608"/>
              <a:gd name="connsiteY10" fmla="*/ 87193 h 1066337"/>
              <a:gd name="connsiteX11" fmla="*/ 503545 w 1055608"/>
              <a:gd name="connsiteY11" fmla="*/ 3271 h 1066337"/>
              <a:gd name="connsiteX12" fmla="*/ 207013 w 1055608"/>
              <a:gd name="connsiteY12" fmla="*/ 215873 h 1066337"/>
              <a:gd name="connsiteX13" fmla="*/ 50354 w 1055608"/>
              <a:gd name="connsiteY13" fmla="*/ 232657 h 1066337"/>
              <a:gd name="connsiteX14" fmla="*/ 0 w 1055608"/>
              <a:gd name="connsiteY14" fmla="*/ 557156 h 1066337"/>
              <a:gd name="connsiteX15" fmla="*/ 2046 w 1055608"/>
              <a:gd name="connsiteY15" fmla="*/ 635930 h 1066337"/>
              <a:gd name="connsiteX0" fmla="*/ 2046 w 1055608"/>
              <a:gd name="connsiteY0" fmla="*/ 633298 h 1063705"/>
              <a:gd name="connsiteX1" fmla="*/ 72734 w 1055608"/>
              <a:gd name="connsiteY1" fmla="*/ 789505 h 1063705"/>
              <a:gd name="connsiteX2" fmla="*/ 152839 w 1055608"/>
              <a:gd name="connsiteY2" fmla="*/ 919959 h 1063705"/>
              <a:gd name="connsiteX3" fmla="*/ 252752 w 1055608"/>
              <a:gd name="connsiteY3" fmla="*/ 1042958 h 1063705"/>
              <a:gd name="connsiteX4" fmla="*/ 475482 w 1055608"/>
              <a:gd name="connsiteY4" fmla="*/ 1031236 h 1063705"/>
              <a:gd name="connsiteX5" fmla="*/ 727342 w 1055608"/>
              <a:gd name="connsiteY5" fmla="*/ 1058056 h 1063705"/>
              <a:gd name="connsiteX6" fmla="*/ 928402 w 1055608"/>
              <a:gd name="connsiteY6" fmla="*/ 903448 h 1063705"/>
              <a:gd name="connsiteX7" fmla="*/ 1007089 w 1055608"/>
              <a:gd name="connsiteY7" fmla="*/ 649635 h 1063705"/>
              <a:gd name="connsiteX8" fmla="*/ 1046254 w 1055608"/>
              <a:gd name="connsiteY8" fmla="*/ 319542 h 1063705"/>
              <a:gd name="connsiteX9" fmla="*/ 828051 w 1055608"/>
              <a:gd name="connsiteY9" fmla="*/ 90155 h 1063705"/>
              <a:gd name="connsiteX10" fmla="*/ 621038 w 1055608"/>
              <a:gd name="connsiteY10" fmla="*/ 84561 h 1063705"/>
              <a:gd name="connsiteX11" fmla="*/ 503545 w 1055608"/>
              <a:gd name="connsiteY11" fmla="*/ 639 h 1063705"/>
              <a:gd name="connsiteX12" fmla="*/ 269536 w 1055608"/>
              <a:gd name="connsiteY12" fmla="*/ 135087 h 1063705"/>
              <a:gd name="connsiteX13" fmla="*/ 50354 w 1055608"/>
              <a:gd name="connsiteY13" fmla="*/ 230025 h 1063705"/>
              <a:gd name="connsiteX14" fmla="*/ 0 w 1055608"/>
              <a:gd name="connsiteY14" fmla="*/ 554524 h 1063705"/>
              <a:gd name="connsiteX15" fmla="*/ 2046 w 1055608"/>
              <a:gd name="connsiteY15" fmla="*/ 633298 h 1063705"/>
              <a:gd name="connsiteX0" fmla="*/ 2046 w 1055608"/>
              <a:gd name="connsiteY0" fmla="*/ 633921 h 1064328"/>
              <a:gd name="connsiteX1" fmla="*/ 72734 w 1055608"/>
              <a:gd name="connsiteY1" fmla="*/ 790128 h 1064328"/>
              <a:gd name="connsiteX2" fmla="*/ 152839 w 1055608"/>
              <a:gd name="connsiteY2" fmla="*/ 920582 h 1064328"/>
              <a:gd name="connsiteX3" fmla="*/ 252752 w 1055608"/>
              <a:gd name="connsiteY3" fmla="*/ 1043581 h 1064328"/>
              <a:gd name="connsiteX4" fmla="*/ 475482 w 1055608"/>
              <a:gd name="connsiteY4" fmla="*/ 1031859 h 1064328"/>
              <a:gd name="connsiteX5" fmla="*/ 727342 w 1055608"/>
              <a:gd name="connsiteY5" fmla="*/ 1058679 h 1064328"/>
              <a:gd name="connsiteX6" fmla="*/ 928402 w 1055608"/>
              <a:gd name="connsiteY6" fmla="*/ 904071 h 1064328"/>
              <a:gd name="connsiteX7" fmla="*/ 1007089 w 1055608"/>
              <a:gd name="connsiteY7" fmla="*/ 650258 h 1064328"/>
              <a:gd name="connsiteX8" fmla="*/ 1046254 w 1055608"/>
              <a:gd name="connsiteY8" fmla="*/ 320165 h 1064328"/>
              <a:gd name="connsiteX9" fmla="*/ 828051 w 1055608"/>
              <a:gd name="connsiteY9" fmla="*/ 90778 h 1064328"/>
              <a:gd name="connsiteX10" fmla="*/ 640576 w 1055608"/>
              <a:gd name="connsiteY10" fmla="*/ 69553 h 1064328"/>
              <a:gd name="connsiteX11" fmla="*/ 503545 w 1055608"/>
              <a:gd name="connsiteY11" fmla="*/ 1262 h 1064328"/>
              <a:gd name="connsiteX12" fmla="*/ 269536 w 1055608"/>
              <a:gd name="connsiteY12" fmla="*/ 135710 h 1064328"/>
              <a:gd name="connsiteX13" fmla="*/ 50354 w 1055608"/>
              <a:gd name="connsiteY13" fmla="*/ 230648 h 1064328"/>
              <a:gd name="connsiteX14" fmla="*/ 0 w 1055608"/>
              <a:gd name="connsiteY14" fmla="*/ 555147 h 1064328"/>
              <a:gd name="connsiteX15" fmla="*/ 2046 w 1055608"/>
              <a:gd name="connsiteY15" fmla="*/ 633921 h 1064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55608" h="1064328">
                <a:moveTo>
                  <a:pt x="2046" y="633921"/>
                </a:moveTo>
                <a:cubicBezTo>
                  <a:pt x="57063" y="705720"/>
                  <a:pt x="47602" y="742351"/>
                  <a:pt x="72734" y="790128"/>
                </a:cubicBezTo>
                <a:cubicBezTo>
                  <a:pt x="97866" y="837905"/>
                  <a:pt x="122836" y="878340"/>
                  <a:pt x="152839" y="920582"/>
                </a:cubicBezTo>
                <a:cubicBezTo>
                  <a:pt x="182842" y="962824"/>
                  <a:pt x="198978" y="1025035"/>
                  <a:pt x="252752" y="1043581"/>
                </a:cubicBezTo>
                <a:cubicBezTo>
                  <a:pt x="306526" y="1062127"/>
                  <a:pt x="396384" y="1029343"/>
                  <a:pt x="475482" y="1031859"/>
                </a:cubicBezTo>
                <a:cubicBezTo>
                  <a:pt x="554580" y="1034375"/>
                  <a:pt x="651855" y="1079977"/>
                  <a:pt x="727342" y="1058679"/>
                </a:cubicBezTo>
                <a:cubicBezTo>
                  <a:pt x="802829" y="1037381"/>
                  <a:pt x="881778" y="972141"/>
                  <a:pt x="928402" y="904071"/>
                </a:cubicBezTo>
                <a:cubicBezTo>
                  <a:pt x="975026" y="836001"/>
                  <a:pt x="987447" y="747576"/>
                  <a:pt x="1007089" y="650258"/>
                </a:cubicBezTo>
                <a:cubicBezTo>
                  <a:pt x="1026731" y="552940"/>
                  <a:pt x="1076094" y="413412"/>
                  <a:pt x="1046254" y="320165"/>
                </a:cubicBezTo>
                <a:cubicBezTo>
                  <a:pt x="1016414" y="226918"/>
                  <a:pt x="895664" y="132547"/>
                  <a:pt x="828051" y="90778"/>
                </a:cubicBezTo>
                <a:cubicBezTo>
                  <a:pt x="760438" y="49009"/>
                  <a:pt x="694660" y="84472"/>
                  <a:pt x="640576" y="69553"/>
                </a:cubicBezTo>
                <a:cubicBezTo>
                  <a:pt x="586492" y="54634"/>
                  <a:pt x="565385" y="-9764"/>
                  <a:pt x="503545" y="1262"/>
                </a:cubicBezTo>
                <a:cubicBezTo>
                  <a:pt x="441705" y="12288"/>
                  <a:pt x="345068" y="97479"/>
                  <a:pt x="269536" y="135710"/>
                </a:cubicBezTo>
                <a:cubicBezTo>
                  <a:pt x="194004" y="173941"/>
                  <a:pt x="95277" y="160742"/>
                  <a:pt x="50354" y="230648"/>
                </a:cubicBezTo>
                <a:cubicBezTo>
                  <a:pt x="5431" y="300554"/>
                  <a:pt x="0" y="555147"/>
                  <a:pt x="0" y="555147"/>
                </a:cubicBezTo>
                <a:lnTo>
                  <a:pt x="2046" y="633921"/>
                </a:lnTo>
                <a:close/>
              </a:path>
            </a:pathLst>
          </a:custGeom>
          <a:solidFill>
            <a:schemeClr val="tx1">
              <a:lumMod val="50000"/>
              <a:lumOff val="50000"/>
            </a:schemeClr>
          </a:solidFill>
          <a:ln w="952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sp>
        <p:nvSpPr>
          <p:cNvPr id="98" name="Oval 97"/>
          <p:cNvSpPr/>
          <p:nvPr/>
        </p:nvSpPr>
        <p:spPr>
          <a:xfrm>
            <a:off x="3402778" y="2154810"/>
            <a:ext cx="317666" cy="317666"/>
          </a:xfrm>
          <a:prstGeom prst="ellipse">
            <a:avLst/>
          </a:prstGeom>
          <a:solidFill>
            <a:schemeClr val="bg1"/>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cxnSp>
        <p:nvCxnSpPr>
          <p:cNvPr id="99" name="Straight Arrow Connector 98"/>
          <p:cNvCxnSpPr>
            <a:stCxn id="98" idx="5"/>
          </p:cNvCxnSpPr>
          <p:nvPr/>
        </p:nvCxnSpPr>
        <p:spPr>
          <a:xfrm flipH="1" flipV="1">
            <a:off x="3433213" y="2223135"/>
            <a:ext cx="240710" cy="202820"/>
          </a:xfrm>
          <a:prstGeom prst="straightConnector1">
            <a:avLst/>
          </a:prstGeom>
          <a:ln w="25400" cmpd="sng">
            <a:solidFill>
              <a:srgbClr val="000000"/>
            </a:solidFill>
            <a:prstDash val="sysDot"/>
            <a:headEnd type="stealth" w="med" len="med"/>
            <a:tailEnd type="stealth" w="med" len="med"/>
          </a:ln>
          <a:effectLst/>
        </p:spPr>
        <p:style>
          <a:lnRef idx="2">
            <a:schemeClr val="accent1"/>
          </a:lnRef>
          <a:fillRef idx="0">
            <a:schemeClr val="accent1"/>
          </a:fillRef>
          <a:effectRef idx="1">
            <a:schemeClr val="accent1"/>
          </a:effectRef>
          <a:fontRef idx="minor">
            <a:schemeClr val="tx1"/>
          </a:fontRef>
        </p:style>
      </p:cxnSp>
      <p:sp>
        <p:nvSpPr>
          <p:cNvPr id="100" name="Arc 99"/>
          <p:cNvSpPr/>
          <p:nvPr/>
        </p:nvSpPr>
        <p:spPr>
          <a:xfrm flipH="1">
            <a:off x="3341959" y="2341537"/>
            <a:ext cx="457701" cy="552587"/>
          </a:xfrm>
          <a:prstGeom prst="arc">
            <a:avLst>
              <a:gd name="adj1" fmla="val 18219197"/>
              <a:gd name="adj2" fmla="val 315406"/>
            </a:avLst>
          </a:prstGeom>
          <a:ln w="6350" cmpd="sng">
            <a:solidFill>
              <a:srgbClr val="2B4D82"/>
            </a:solidFill>
            <a:headEnd type="stealth" w="lg" len="lg"/>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sp>
        <p:nvSpPr>
          <p:cNvPr id="101" name="TextBox 100"/>
          <p:cNvSpPr txBox="1"/>
          <p:nvPr/>
        </p:nvSpPr>
        <p:spPr>
          <a:xfrm>
            <a:off x="2631783" y="1769395"/>
            <a:ext cx="1093247" cy="369332"/>
          </a:xfrm>
          <a:prstGeom prst="rect">
            <a:avLst/>
          </a:prstGeom>
          <a:noFill/>
        </p:spPr>
        <p:txBody>
          <a:bodyPr wrap="square" rtlCol="0">
            <a:spAutoFit/>
          </a:bodyPr>
          <a:lstStyle/>
          <a:p>
            <a:pPr algn="ctr"/>
            <a:r>
              <a:rPr lang="en-US" sz="900" dirty="0" err="1">
                <a:solidFill>
                  <a:schemeClr val="bg1"/>
                </a:solidFill>
                <a:latin typeface="Helvetica"/>
                <a:cs typeface="Helvetica"/>
              </a:rPr>
              <a:t>Nichtanreichernde</a:t>
            </a:r>
            <a:r>
              <a:rPr lang="en-US" sz="900" dirty="0">
                <a:solidFill>
                  <a:schemeClr val="bg1"/>
                </a:solidFill>
                <a:latin typeface="Helvetica"/>
                <a:cs typeface="Helvetica"/>
              </a:rPr>
              <a:t> Region</a:t>
            </a:r>
          </a:p>
        </p:txBody>
      </p:sp>
      <p:sp>
        <p:nvSpPr>
          <p:cNvPr id="102" name="TextBox 101"/>
          <p:cNvSpPr txBox="1"/>
          <p:nvPr/>
        </p:nvSpPr>
        <p:spPr>
          <a:xfrm>
            <a:off x="2313749" y="1160128"/>
            <a:ext cx="1737361" cy="276999"/>
          </a:xfrm>
          <a:prstGeom prst="rect">
            <a:avLst/>
          </a:prstGeom>
          <a:noFill/>
        </p:spPr>
        <p:txBody>
          <a:bodyPr wrap="square" tIns="0" bIns="0" rtlCol="0">
            <a:spAutoFit/>
          </a:bodyPr>
          <a:lstStyle/>
          <a:p>
            <a:pPr algn="ctr"/>
            <a:r>
              <a:rPr lang="en-US" sz="900" dirty="0" err="1">
                <a:solidFill>
                  <a:srgbClr val="000000"/>
                </a:solidFill>
                <a:latin typeface="Helvetica"/>
                <a:cs typeface="Helvetica"/>
              </a:rPr>
              <a:t>Wie</a:t>
            </a:r>
            <a:r>
              <a:rPr lang="en-US" sz="900" dirty="0">
                <a:solidFill>
                  <a:srgbClr val="000000"/>
                </a:solidFill>
                <a:latin typeface="Helvetica"/>
                <a:cs typeface="Helvetica"/>
              </a:rPr>
              <a:t> </a:t>
            </a:r>
            <a:r>
              <a:rPr lang="en-US" sz="900" dirty="0" err="1">
                <a:solidFill>
                  <a:srgbClr val="000000"/>
                </a:solidFill>
                <a:latin typeface="Helvetica"/>
                <a:cs typeface="Helvetica"/>
              </a:rPr>
              <a:t>nodulärer</a:t>
            </a:r>
            <a:r>
              <a:rPr lang="en-US" sz="900" dirty="0">
                <a:solidFill>
                  <a:srgbClr val="000000"/>
                </a:solidFill>
                <a:latin typeface="Helvetica"/>
                <a:cs typeface="Helvetica"/>
              </a:rPr>
              <a:t> </a:t>
            </a:r>
            <a:r>
              <a:rPr lang="en-US" sz="900" dirty="0" err="1">
                <a:solidFill>
                  <a:srgbClr val="000000"/>
                </a:solidFill>
                <a:latin typeface="Helvetica"/>
                <a:cs typeface="Helvetica"/>
              </a:rPr>
              <a:t>vitaler</a:t>
            </a:r>
            <a:r>
              <a:rPr lang="en-US" sz="900" dirty="0">
                <a:solidFill>
                  <a:srgbClr val="000000"/>
                </a:solidFill>
                <a:latin typeface="Helvetica"/>
                <a:cs typeface="Helvetica"/>
              </a:rPr>
              <a:t> Tumor </a:t>
            </a:r>
            <a:r>
              <a:rPr lang="en-US" sz="900" dirty="0" err="1">
                <a:solidFill>
                  <a:srgbClr val="000000"/>
                </a:solidFill>
                <a:latin typeface="Helvetica"/>
                <a:cs typeface="Helvetica"/>
              </a:rPr>
              <a:t>gemessen</a:t>
            </a:r>
            <a:r>
              <a:rPr lang="en-US" sz="900" dirty="0">
                <a:solidFill>
                  <a:srgbClr val="000000"/>
                </a:solidFill>
                <a:latin typeface="Helvetica"/>
                <a:cs typeface="Helvetica"/>
              </a:rPr>
              <a:t> </a:t>
            </a:r>
            <a:r>
              <a:rPr lang="en-US" sz="900" dirty="0" err="1">
                <a:solidFill>
                  <a:srgbClr val="000000"/>
                </a:solidFill>
                <a:latin typeface="Helvetica"/>
                <a:cs typeface="Helvetica"/>
              </a:rPr>
              <a:t>wird</a:t>
            </a:r>
            <a:endParaRPr lang="en-US" sz="900" dirty="0">
              <a:solidFill>
                <a:srgbClr val="000000"/>
              </a:solidFill>
              <a:latin typeface="Helvetica"/>
              <a:cs typeface="Helvetica"/>
            </a:endParaRPr>
          </a:p>
        </p:txBody>
      </p:sp>
      <p:sp>
        <p:nvSpPr>
          <p:cNvPr id="103" name="Oval 102"/>
          <p:cNvSpPr/>
          <p:nvPr/>
        </p:nvSpPr>
        <p:spPr>
          <a:xfrm>
            <a:off x="3296186" y="1494373"/>
            <a:ext cx="106591" cy="160722"/>
          </a:xfrm>
          <a:prstGeom prst="ellipse">
            <a:avLst/>
          </a:prstGeom>
          <a:solidFill>
            <a:schemeClr val="bg1"/>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104" name="Oval 103"/>
          <p:cNvSpPr/>
          <p:nvPr/>
        </p:nvSpPr>
        <p:spPr>
          <a:xfrm>
            <a:off x="2511180" y="1818390"/>
            <a:ext cx="193094" cy="160722"/>
          </a:xfrm>
          <a:prstGeom prst="ellipse">
            <a:avLst/>
          </a:prstGeom>
          <a:solidFill>
            <a:schemeClr val="bg1"/>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62" name="Rectangle 61"/>
          <p:cNvSpPr/>
          <p:nvPr/>
        </p:nvSpPr>
        <p:spPr>
          <a:xfrm>
            <a:off x="228600" y="5686230"/>
            <a:ext cx="1828800" cy="347472"/>
          </a:xfrm>
          <a:prstGeom prst="rect">
            <a:avLst/>
          </a:prstGeom>
          <a:solidFill>
            <a:schemeClr val="bg1">
              <a:lumMod val="50000"/>
            </a:schemeClr>
          </a:solidFill>
          <a:ln w="19050" cmpd="sng">
            <a:solidFill>
              <a:srgbClr val="0AC2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a:solidFill>
                  <a:schemeClr val="bg1"/>
                </a:solidFill>
                <a:latin typeface="Helvetica"/>
                <a:cs typeface="Helvetica"/>
              </a:rPr>
              <a:t>LR-TR </a:t>
            </a:r>
            <a:r>
              <a:rPr lang="en-US" sz="1100" dirty="0" err="1">
                <a:solidFill>
                  <a:schemeClr val="bg1"/>
                </a:solidFill>
                <a:latin typeface="Helvetica"/>
                <a:cs typeface="Helvetica"/>
              </a:rPr>
              <a:t>Avitalität</a:t>
            </a:r>
            <a:endParaRPr lang="en-US" sz="1100" dirty="0">
              <a:solidFill>
                <a:schemeClr val="bg1"/>
              </a:solidFill>
              <a:latin typeface="Helvetica"/>
              <a:cs typeface="Helvetica"/>
            </a:endParaRPr>
          </a:p>
        </p:txBody>
      </p:sp>
      <p:sp>
        <p:nvSpPr>
          <p:cNvPr id="63" name="Rectangle 62"/>
          <p:cNvSpPr/>
          <p:nvPr/>
        </p:nvSpPr>
        <p:spPr>
          <a:xfrm>
            <a:off x="2514600" y="5686230"/>
            <a:ext cx="1828800" cy="347472"/>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a:solidFill>
                  <a:schemeClr val="bg1"/>
                </a:solidFill>
                <a:latin typeface="Helvetica"/>
                <a:cs typeface="Helvetica"/>
              </a:rPr>
              <a:t>LR-TR </a:t>
            </a:r>
            <a:r>
              <a:rPr lang="en-US" sz="1100" dirty="0" err="1" smtClean="0">
                <a:solidFill>
                  <a:schemeClr val="bg1"/>
                </a:solidFill>
                <a:latin typeface="Helvetica"/>
                <a:cs typeface="Helvetica"/>
              </a:rPr>
              <a:t>unklar</a:t>
            </a:r>
            <a:endParaRPr lang="en-US" sz="1100" dirty="0">
              <a:solidFill>
                <a:schemeClr val="bg1"/>
              </a:solidFill>
              <a:latin typeface="Helvetica"/>
              <a:cs typeface="Helvetica"/>
            </a:endParaRPr>
          </a:p>
        </p:txBody>
      </p:sp>
      <p:sp>
        <p:nvSpPr>
          <p:cNvPr id="64" name="Rectangle 63"/>
          <p:cNvSpPr/>
          <p:nvPr/>
        </p:nvSpPr>
        <p:spPr>
          <a:xfrm>
            <a:off x="4800600" y="5686230"/>
            <a:ext cx="1828800" cy="347472"/>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a:solidFill>
                  <a:schemeClr val="bg1"/>
                </a:solidFill>
                <a:latin typeface="Helvetica"/>
                <a:cs typeface="Helvetica"/>
              </a:rPr>
              <a:t>LR-TR Vital</a:t>
            </a:r>
          </a:p>
        </p:txBody>
      </p:sp>
      <p:sp>
        <p:nvSpPr>
          <p:cNvPr id="65" name="Right Arrow 64"/>
          <p:cNvSpPr/>
          <p:nvPr/>
        </p:nvSpPr>
        <p:spPr>
          <a:xfrm rot="10800000" flipH="1">
            <a:off x="2171700" y="5748970"/>
            <a:ext cx="228600" cy="221993"/>
          </a:xfrm>
          <a:prstGeom prst="rightArrow">
            <a:avLst/>
          </a:prstGeom>
          <a:solidFill>
            <a:schemeClr val="bg1"/>
          </a:solidFill>
          <a:ln w="6350" cmpd="sng">
            <a:solidFill>
              <a:srgbClr val="7F7F7F"/>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7" name="Right Arrow 66"/>
          <p:cNvSpPr/>
          <p:nvPr/>
        </p:nvSpPr>
        <p:spPr>
          <a:xfrm flipH="1">
            <a:off x="4457700" y="5748970"/>
            <a:ext cx="228600" cy="221993"/>
          </a:xfrm>
          <a:prstGeom prst="rightArrow">
            <a:avLst/>
          </a:prstGeom>
          <a:solidFill>
            <a:schemeClr val="bg1"/>
          </a:solidFill>
          <a:ln w="6350" cmpd="sng">
            <a:solidFill>
              <a:srgbClr val="7F7F7F"/>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grpSp>
        <p:nvGrpSpPr>
          <p:cNvPr id="3" name="Group 2"/>
          <p:cNvGrpSpPr/>
          <p:nvPr/>
        </p:nvGrpSpPr>
        <p:grpSpPr>
          <a:xfrm>
            <a:off x="1472063" y="4668216"/>
            <a:ext cx="3913874" cy="731520"/>
            <a:chOff x="1182148" y="4687294"/>
            <a:chExt cx="3913874" cy="731520"/>
          </a:xfrm>
        </p:grpSpPr>
        <p:sp>
          <p:nvSpPr>
            <p:cNvPr id="68" name="Down Arrow 67"/>
            <p:cNvSpPr/>
            <p:nvPr/>
          </p:nvSpPr>
          <p:spPr>
            <a:xfrm rot="16200000" flipH="1">
              <a:off x="1730788" y="4138654"/>
              <a:ext cx="731520" cy="182880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sz="1100" dirty="0" err="1">
                  <a:solidFill>
                    <a:srgbClr val="000000"/>
                  </a:solidFill>
                  <a:latin typeface="Helvetica"/>
                  <a:cs typeface="Helvetica"/>
                </a:rPr>
                <a:t>Niedrigere</a:t>
              </a:r>
              <a:r>
                <a:rPr lang="en-US" sz="1100" dirty="0">
                  <a:solidFill>
                    <a:srgbClr val="000000"/>
                  </a:solidFill>
                  <a:latin typeface="Helvetica"/>
                  <a:cs typeface="Helvetica"/>
                </a:rPr>
                <a:t> </a:t>
              </a:r>
              <a:r>
                <a:rPr lang="en-US" sz="1100" dirty="0" err="1">
                  <a:solidFill>
                    <a:srgbClr val="000000"/>
                  </a:solidFill>
                  <a:latin typeface="Helvetica"/>
                  <a:cs typeface="Helvetica"/>
                </a:rPr>
                <a:t>Gewissheit</a:t>
              </a:r>
              <a:r>
                <a:rPr lang="en-US" sz="1100" dirty="0">
                  <a:solidFill>
                    <a:srgbClr val="000000"/>
                  </a:solidFill>
                  <a:latin typeface="Helvetica"/>
                  <a:cs typeface="Helvetica"/>
                </a:rPr>
                <a:t> für </a:t>
              </a:r>
              <a:r>
                <a:rPr lang="en-US" sz="1100" dirty="0" err="1">
                  <a:solidFill>
                    <a:srgbClr val="000000"/>
                  </a:solidFill>
                  <a:latin typeface="Helvetica"/>
                  <a:cs typeface="Helvetica"/>
                </a:rPr>
                <a:t>Avitalität</a:t>
              </a:r>
              <a:endParaRPr lang="en-US" sz="1100" dirty="0">
                <a:solidFill>
                  <a:srgbClr val="000000"/>
                </a:solidFill>
                <a:latin typeface="Helvetica"/>
                <a:cs typeface="Helvetica"/>
              </a:endParaRPr>
            </a:p>
          </p:txBody>
        </p:sp>
        <p:sp>
          <p:nvSpPr>
            <p:cNvPr id="69" name="Down Arrow 68"/>
            <p:cNvSpPr/>
            <p:nvPr/>
          </p:nvSpPr>
          <p:spPr>
            <a:xfrm rot="5400000" flipH="1">
              <a:off x="3815862" y="4138654"/>
              <a:ext cx="731520" cy="182880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100" dirty="0" err="1">
                  <a:solidFill>
                    <a:srgbClr val="000000"/>
                  </a:solidFill>
                  <a:latin typeface="Helvetica"/>
                  <a:cs typeface="Helvetica"/>
                </a:rPr>
                <a:t>Niedrigere</a:t>
              </a:r>
              <a:r>
                <a:rPr lang="en-US" sz="1100" dirty="0">
                  <a:solidFill>
                    <a:srgbClr val="000000"/>
                  </a:solidFill>
                  <a:latin typeface="Helvetica"/>
                  <a:cs typeface="Helvetica"/>
                </a:rPr>
                <a:t> </a:t>
              </a:r>
              <a:r>
                <a:rPr lang="en-US" sz="1100" dirty="0" err="1">
                  <a:solidFill>
                    <a:srgbClr val="000000"/>
                  </a:solidFill>
                  <a:latin typeface="Helvetica"/>
                  <a:cs typeface="Helvetica"/>
                </a:rPr>
                <a:t>Gewissheit</a:t>
              </a:r>
              <a:r>
                <a:rPr lang="en-US" sz="1100" dirty="0">
                  <a:solidFill>
                    <a:srgbClr val="000000"/>
                  </a:solidFill>
                  <a:latin typeface="Helvetica"/>
                  <a:cs typeface="Helvetica"/>
                </a:rPr>
                <a:t> für </a:t>
              </a:r>
              <a:r>
                <a:rPr lang="en-US" sz="1100" dirty="0" err="1">
                  <a:solidFill>
                    <a:srgbClr val="000000"/>
                  </a:solidFill>
                  <a:latin typeface="Helvetica"/>
                  <a:cs typeface="Helvetica"/>
                </a:rPr>
                <a:t>Vitalität</a:t>
              </a:r>
              <a:endParaRPr lang="en-US" sz="1100" dirty="0">
                <a:solidFill>
                  <a:srgbClr val="000000"/>
                </a:solidFill>
                <a:latin typeface="Helvetica"/>
                <a:cs typeface="Helvetica"/>
              </a:endParaRPr>
            </a:p>
          </p:txBody>
        </p:sp>
      </p:grpSp>
      <p:sp>
        <p:nvSpPr>
          <p:cNvPr id="42"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19C6372-2C13-3C40-A3DC-76E45E6E4484}" type="slidenum">
              <a:rPr lang="en-US" sz="1100" smtClean="0">
                <a:latin typeface="Helvetica"/>
                <a:cs typeface="Helvetica"/>
              </a:rPr>
              <a:pPr algn="r"/>
              <a:t>11</a:t>
            </a:fld>
            <a:endParaRPr lang="en-US" sz="1100" dirty="0">
              <a:latin typeface="Helvetica"/>
              <a:cs typeface="Helvetica"/>
            </a:endParaRPr>
          </a:p>
        </p:txBody>
      </p:sp>
      <p:sp>
        <p:nvSpPr>
          <p:cNvPr id="37" name="Right Triangle 3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38" name="TextBox 37"/>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a:latin typeface="Helvetica"/>
                <a:cs typeface="Helvetica"/>
              </a:rPr>
              <a:t>Therapieansprechen</a:t>
            </a:r>
            <a:endParaRPr lang="en-US" sz="1400" dirty="0">
              <a:latin typeface="Helvetica"/>
              <a:cs typeface="Helvetica"/>
            </a:endParaRPr>
          </a:p>
        </p:txBody>
      </p:sp>
      <p:sp>
        <p:nvSpPr>
          <p:cNvPr id="39" name="Rectangle 38">
            <a:hlinkClick r:id="rId3" action="ppaction://hlinksldjump"/>
            <a:hlinkHover r:id="" action="ppaction://noaction" highlightClick="1"/>
          </p:cNvPr>
          <p:cNvSpPr/>
          <p:nvPr/>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a:solidFill>
                  <a:schemeClr val="tx1"/>
                </a:solidFill>
                <a:latin typeface="Helvetica"/>
                <a:cs typeface="Helvetica"/>
              </a:rPr>
              <a:t>Treatment</a:t>
            </a:r>
            <a:r>
              <a:rPr lang="en-US" sz="700" baseline="0" dirty="0">
                <a:solidFill>
                  <a:schemeClr val="tx1"/>
                </a:solidFill>
                <a:latin typeface="Helvetica"/>
                <a:cs typeface="Helvetica"/>
              </a:rPr>
              <a:t> Response </a:t>
            </a:r>
          </a:p>
        </p:txBody>
      </p:sp>
    </p:spTree>
    <p:extLst>
      <p:ext uri="{BB962C8B-B14F-4D97-AF65-F5344CB8AC3E}">
        <p14:creationId xmlns:p14="http://schemas.microsoft.com/office/powerpoint/2010/main" val="2901651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1647574401"/>
              </p:ext>
            </p:extLst>
          </p:nvPr>
        </p:nvGraphicFramePr>
        <p:xfrm>
          <a:off x="228600" y="365760"/>
          <a:ext cx="6400800" cy="8441560"/>
        </p:xfrm>
        <a:graphic>
          <a:graphicData uri="http://schemas.openxmlformats.org/drawingml/2006/table">
            <a:tbl>
              <a:tblPr firstRow="1" bandRow="1">
                <a:tableStyleId>{5C22544A-7EE6-4342-B048-85BDC9FD1C3A}</a:tableStyleId>
              </a:tblPr>
              <a:tblGrid>
                <a:gridCol w="2379288">
                  <a:extLst>
                    <a:ext uri="{9D8B030D-6E8A-4147-A177-3AD203B41FA5}">
                      <a16:colId xmlns:a16="http://schemas.microsoft.com/office/drawing/2014/main" xmlns="" val="20000"/>
                    </a:ext>
                  </a:extLst>
                </a:gridCol>
                <a:gridCol w="4021512">
                  <a:extLst>
                    <a:ext uri="{9D8B030D-6E8A-4147-A177-3AD203B41FA5}">
                      <a16:colId xmlns:a16="http://schemas.microsoft.com/office/drawing/2014/main" xmlns="" val="20002"/>
                    </a:ext>
                  </a:extLst>
                </a:gridCol>
              </a:tblGrid>
              <a:tr h="27292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Helvetica"/>
                          <a:cs typeface="Helvetica"/>
                        </a:rPr>
                        <a:t>CT/MRI LI-RADS</a:t>
                      </a:r>
                      <a:r>
                        <a:rPr lang="en-US" sz="1800" b="1" baseline="30000" dirty="0">
                          <a:solidFill>
                            <a:srgbClr val="000000"/>
                          </a:solidFill>
                          <a:latin typeface="Helvetica"/>
                          <a:cs typeface="Helvetica"/>
                        </a:rPr>
                        <a:t>®</a:t>
                      </a:r>
                      <a:r>
                        <a:rPr lang="en-US" sz="1800" b="1" dirty="0">
                          <a:solidFill>
                            <a:srgbClr val="000000"/>
                          </a:solidFill>
                          <a:latin typeface="Helvetica"/>
                          <a:cs typeface="Helvetica"/>
                        </a:rPr>
                        <a:t> v2017</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err="1">
                          <a:solidFill>
                            <a:srgbClr val="000000"/>
                          </a:solidFill>
                          <a:latin typeface="Helvetica"/>
                          <a:cs typeface="Helvetica"/>
                        </a:rPr>
                        <a:t>Empfehlungen</a:t>
                      </a:r>
                      <a:r>
                        <a:rPr lang="en-US" sz="1800" b="1" dirty="0">
                          <a:solidFill>
                            <a:srgbClr val="000000"/>
                          </a:solidFill>
                          <a:latin typeface="Helvetica"/>
                          <a:cs typeface="Helvetica"/>
                        </a:rPr>
                        <a:t> </a:t>
                      </a:r>
                      <a:r>
                        <a:rPr lang="en-US" sz="1800" b="1" dirty="0" err="1">
                          <a:solidFill>
                            <a:srgbClr val="000000"/>
                          </a:solidFill>
                          <a:latin typeface="Helvetica"/>
                          <a:cs typeface="Helvetica"/>
                        </a:rPr>
                        <a:t>zur</a:t>
                      </a:r>
                      <a:r>
                        <a:rPr lang="en-US" sz="1800" b="1" dirty="0">
                          <a:solidFill>
                            <a:srgbClr val="000000"/>
                          </a:solidFill>
                          <a:latin typeface="Helvetica"/>
                          <a:cs typeface="Helvetica"/>
                        </a:rPr>
                        <a:t> </a:t>
                      </a:r>
                      <a:r>
                        <a:rPr lang="en-US" sz="1800" b="1" dirty="0" err="1" smtClean="0">
                          <a:solidFill>
                            <a:srgbClr val="000000"/>
                          </a:solidFill>
                          <a:latin typeface="Helvetica"/>
                          <a:cs typeface="Helvetica"/>
                        </a:rPr>
                        <a:t>Untersuchung</a:t>
                      </a:r>
                      <a:r>
                        <a:rPr lang="en-US" sz="1800" b="1" dirty="0" err="1" smtClean="0">
                          <a:solidFill>
                            <a:schemeClr val="tx1"/>
                          </a:solidFill>
                          <a:latin typeface="Helvetica"/>
                          <a:cs typeface="Helvetica"/>
                        </a:rPr>
                        <a:t>s</a:t>
                      </a:r>
                      <a:r>
                        <a:rPr lang="en-US" sz="1800" b="1" dirty="0" err="1" smtClean="0">
                          <a:solidFill>
                            <a:srgbClr val="000000"/>
                          </a:solidFill>
                          <a:latin typeface="Helvetica"/>
                          <a:cs typeface="Helvetica"/>
                        </a:rPr>
                        <a:t>technik</a:t>
                      </a:r>
                      <a:endParaRPr lang="en-US" sz="1800" b="1" dirty="0">
                        <a:solidFill>
                          <a:srgbClr val="000000"/>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xmlns="" val="10000"/>
                  </a:ext>
                </a:extLst>
              </a:tr>
              <a:tr h="27292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kern="1200" dirty="0">
                          <a:solidFill>
                            <a:srgbClr val="000000"/>
                          </a:solidFill>
                          <a:latin typeface="Helvetica"/>
                          <a:cs typeface="Helvetica"/>
                        </a:rPr>
                        <a:t>CT</a:t>
                      </a: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pPr algn="l"/>
                      <a:endParaRPr lang="en-US" sz="110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noFill/>
                  </a:tcPr>
                </a:tc>
                <a:extLst>
                  <a:ext uri="{0D108BD9-81ED-4DB2-BD59-A6C34878D82A}">
                    <a16:rowId xmlns:a16="http://schemas.microsoft.com/office/drawing/2014/main" xmlns="" val="10001"/>
                  </a:ext>
                </a:extLst>
              </a:tr>
              <a:tr h="0">
                <a:tc>
                  <a:txBody>
                    <a:bodyPr/>
                    <a:lstStyle/>
                    <a:p>
                      <a:pPr algn="l">
                        <a:lnSpc>
                          <a:spcPct val="100000"/>
                        </a:lnSpc>
                      </a:pPr>
                      <a:r>
                        <a:rPr lang="en-US" sz="1100" baseline="0" dirty="0">
                          <a:solidFill>
                            <a:srgbClr val="000000"/>
                          </a:solidFill>
                          <a:latin typeface="Helvetica"/>
                          <a:cs typeface="Helvetica"/>
                        </a:rPr>
                        <a:t>Scanner</a:t>
                      </a:r>
                    </a:p>
                  </a:txBody>
                  <a:tcPr marR="36000" anchor="ctr">
                    <a:lnL w="3175" cap="flat" cmpd="sng" algn="ctr">
                      <a:solidFill>
                        <a:schemeClr val="bg1">
                          <a:lumMod val="65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marL="171450" indent="-171450">
                        <a:lnSpc>
                          <a:spcPct val="100000"/>
                        </a:lnSpc>
                        <a:buFont typeface="Arial" pitchFamily="34" charset="0"/>
                        <a:buChar char="•"/>
                      </a:pPr>
                      <a:r>
                        <a:rPr lang="en-US" sz="1100" baseline="0" dirty="0" err="1">
                          <a:solidFill>
                            <a:schemeClr val="tx1"/>
                          </a:solidFill>
                          <a:latin typeface="Helvetica"/>
                          <a:cs typeface="Helvetica"/>
                        </a:rPr>
                        <a:t>Multidetector</a:t>
                      </a:r>
                      <a:r>
                        <a:rPr lang="en-US" sz="1100" baseline="0" dirty="0">
                          <a:solidFill>
                            <a:schemeClr val="tx1"/>
                          </a:solidFill>
                          <a:latin typeface="Helvetica"/>
                          <a:cs typeface="Helvetica"/>
                        </a:rPr>
                        <a:t> CT </a:t>
                      </a:r>
                      <a:r>
                        <a:rPr lang="en-US" sz="1100" baseline="0" dirty="0" err="1">
                          <a:solidFill>
                            <a:schemeClr val="tx1"/>
                          </a:solidFill>
                          <a:latin typeface="Helvetica"/>
                          <a:cs typeface="Helvetica"/>
                        </a:rPr>
                        <a:t>mit</a:t>
                      </a:r>
                      <a:r>
                        <a:rPr lang="en-US" sz="1100" baseline="0" dirty="0">
                          <a:solidFill>
                            <a:schemeClr val="tx1"/>
                          </a:solidFill>
                          <a:latin typeface="Helvetica"/>
                          <a:cs typeface="Helvetica"/>
                        </a:rPr>
                        <a:t> ≥ 8 </a:t>
                      </a:r>
                      <a:r>
                        <a:rPr lang="en-US" sz="1100" baseline="0" dirty="0" err="1">
                          <a:solidFill>
                            <a:schemeClr val="tx1"/>
                          </a:solidFill>
                          <a:latin typeface="Helvetica"/>
                          <a:cs typeface="Helvetica"/>
                        </a:rPr>
                        <a:t>Detektorzeilen</a:t>
                      </a:r>
                      <a:endParaRPr lang="en-US" sz="1100" baseline="0" dirty="0">
                        <a:solidFill>
                          <a:schemeClr val="tx1"/>
                        </a:solidFill>
                        <a:latin typeface="Helvetica"/>
                        <a:cs typeface="Helvetica"/>
                      </a:endParaRPr>
                    </a:p>
                  </a:txBody>
                  <a:tcPr marR="36000" anchor="ctr">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a16="http://schemas.microsoft.com/office/drawing/2014/main" xmlns="" val="10004"/>
                  </a:ext>
                </a:extLst>
              </a:tr>
              <a:tr h="0">
                <a:tc>
                  <a:txBody>
                    <a:bodyPr/>
                    <a:lstStyle/>
                    <a:p>
                      <a:pPr algn="l">
                        <a:lnSpc>
                          <a:spcPct val="100000"/>
                        </a:lnSpc>
                      </a:pPr>
                      <a:r>
                        <a:rPr lang="en-US" sz="1100" baseline="0" dirty="0" err="1">
                          <a:solidFill>
                            <a:srgbClr val="000000"/>
                          </a:solidFill>
                          <a:latin typeface="Helvetica"/>
                          <a:cs typeface="Helvetica"/>
                        </a:rPr>
                        <a:t>Notwendige</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Aufnahmen</a:t>
                      </a:r>
                      <a:endParaRPr lang="en-US" sz="1100" baseline="30000" dirty="0">
                        <a:solidFill>
                          <a:srgbClr val="000000"/>
                        </a:solidFill>
                        <a:latin typeface="Helvetica"/>
                        <a:cs typeface="Helvetica"/>
                      </a:endParaRPr>
                    </a:p>
                  </a:txBody>
                  <a:tcPr marR="36000" anchor="ctr">
                    <a:lnL w="3175" cap="flat" cmpd="sng" algn="ctr">
                      <a:solidFill>
                        <a:schemeClr val="bg1">
                          <a:lumMod val="65000"/>
                        </a:schemeClr>
                      </a:solid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marL="171450" indent="-171450">
                        <a:lnSpc>
                          <a:spcPct val="100000"/>
                        </a:lnSpc>
                        <a:buFont typeface="Arial"/>
                        <a:buChar char="•"/>
                      </a:pPr>
                      <a:r>
                        <a:rPr lang="en-US" sz="1100" dirty="0" err="1">
                          <a:solidFill>
                            <a:schemeClr val="tx1"/>
                          </a:solidFill>
                          <a:latin typeface="Helvetica"/>
                          <a:cs typeface="Helvetica"/>
                        </a:rPr>
                        <a:t>Arterielle</a:t>
                      </a:r>
                      <a:r>
                        <a:rPr lang="en-US" sz="1100" dirty="0">
                          <a:solidFill>
                            <a:schemeClr val="tx1"/>
                          </a:solidFill>
                          <a:latin typeface="Helvetica"/>
                          <a:cs typeface="Helvetica"/>
                        </a:rPr>
                        <a:t> Ph</a:t>
                      </a:r>
                      <a:r>
                        <a:rPr lang="en-US" sz="1100" baseline="0" dirty="0">
                          <a:solidFill>
                            <a:schemeClr val="tx1"/>
                          </a:solidFill>
                          <a:latin typeface="Helvetica"/>
                          <a:cs typeface="Helvetica"/>
                        </a:rPr>
                        <a:t>ase (</a:t>
                      </a:r>
                      <a:r>
                        <a:rPr lang="en-US" sz="1100" baseline="0" dirty="0" err="1" smtClean="0">
                          <a:solidFill>
                            <a:schemeClr val="tx1"/>
                          </a:solidFill>
                          <a:latin typeface="Helvetica"/>
                          <a:cs typeface="Helvetica"/>
                        </a:rPr>
                        <a:t>spät-arterielle</a:t>
                      </a:r>
                      <a:r>
                        <a:rPr lang="en-US" sz="1100" baseline="0" dirty="0" smtClean="0">
                          <a:solidFill>
                            <a:schemeClr val="tx1"/>
                          </a:solidFill>
                          <a:latin typeface="Helvetica"/>
                          <a:cs typeface="Helvetica"/>
                        </a:rPr>
                        <a:t> </a:t>
                      </a:r>
                      <a:r>
                        <a:rPr lang="en-US" sz="1100" baseline="0" dirty="0">
                          <a:solidFill>
                            <a:schemeClr val="tx1"/>
                          </a:solidFill>
                          <a:latin typeface="Helvetica"/>
                          <a:cs typeface="Helvetica"/>
                        </a:rPr>
                        <a:t>Phase </a:t>
                      </a:r>
                      <a:r>
                        <a:rPr lang="en-US" sz="1100" baseline="0" dirty="0" err="1" smtClean="0">
                          <a:solidFill>
                            <a:schemeClr val="tx1"/>
                          </a:solidFill>
                          <a:latin typeface="Helvetica"/>
                          <a:cs typeface="Helvetica"/>
                        </a:rPr>
                        <a:t>empfohlen</a:t>
                      </a:r>
                      <a:r>
                        <a:rPr lang="en-US" sz="1100" baseline="0" dirty="0">
                          <a:solidFill>
                            <a:schemeClr val="tx1"/>
                          </a:solidFill>
                          <a:latin typeface="Helvetica"/>
                          <a:cs typeface="Helvetica"/>
                        </a:rPr>
                        <a:t>)</a:t>
                      </a:r>
                      <a:endParaRPr lang="en-US" sz="1100" dirty="0">
                        <a:solidFill>
                          <a:schemeClr val="tx1"/>
                        </a:solidFill>
                        <a:latin typeface="Helvetica"/>
                        <a:cs typeface="Helvetica"/>
                      </a:endParaRPr>
                    </a:p>
                    <a:p>
                      <a:pPr marL="171450" indent="-171450">
                        <a:lnSpc>
                          <a:spcPct val="100000"/>
                        </a:lnSpc>
                        <a:buFont typeface="Arial"/>
                        <a:buChar char="•"/>
                      </a:pPr>
                      <a:r>
                        <a:rPr lang="en-US" sz="1100" dirty="0">
                          <a:solidFill>
                            <a:schemeClr val="tx1"/>
                          </a:solidFill>
                          <a:latin typeface="Helvetica"/>
                          <a:cs typeface="Helvetica"/>
                        </a:rPr>
                        <a:t>Portal-</a:t>
                      </a:r>
                      <a:r>
                        <a:rPr lang="en-US" sz="1100" dirty="0" err="1">
                          <a:solidFill>
                            <a:schemeClr val="tx1"/>
                          </a:solidFill>
                          <a:latin typeface="Helvetica"/>
                          <a:cs typeface="Helvetica"/>
                        </a:rPr>
                        <a:t>venöse</a:t>
                      </a:r>
                      <a:r>
                        <a:rPr lang="en-US" sz="1100" dirty="0">
                          <a:solidFill>
                            <a:schemeClr val="tx1"/>
                          </a:solidFill>
                          <a:latin typeface="Helvetica"/>
                          <a:cs typeface="Helvetica"/>
                        </a:rPr>
                        <a:t> Phase</a:t>
                      </a:r>
                    </a:p>
                    <a:p>
                      <a:pPr marL="171450" indent="-171450">
                        <a:lnSpc>
                          <a:spcPct val="100000"/>
                        </a:lnSpc>
                        <a:buFont typeface="Arial"/>
                        <a:buChar char="•"/>
                      </a:pPr>
                      <a:r>
                        <a:rPr lang="en-US" sz="1100" dirty="0" err="1">
                          <a:solidFill>
                            <a:schemeClr val="tx1"/>
                          </a:solidFill>
                          <a:latin typeface="Helvetica"/>
                          <a:cs typeface="Helvetica"/>
                        </a:rPr>
                        <a:t>Späte</a:t>
                      </a:r>
                      <a:r>
                        <a:rPr lang="en-US" sz="1100" dirty="0">
                          <a:solidFill>
                            <a:schemeClr val="tx1"/>
                          </a:solidFill>
                          <a:latin typeface="Helvetica"/>
                          <a:cs typeface="Helvetica"/>
                        </a:rPr>
                        <a:t> Phase</a:t>
                      </a:r>
                      <a:endParaRPr lang="en-US" sz="1100" baseline="30000" dirty="0">
                        <a:solidFill>
                          <a:schemeClr val="tx1"/>
                        </a:solidFill>
                        <a:latin typeface="Helvetica"/>
                        <a:cs typeface="Helvetica"/>
                      </a:endParaRPr>
                    </a:p>
                  </a:txBody>
                  <a:tcPr marR="36000" anchor="ctr">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a16="http://schemas.microsoft.com/office/drawing/2014/main" xmlns="" val="10002"/>
                  </a:ext>
                </a:extLst>
              </a:tr>
              <a:tr h="0">
                <a:tc>
                  <a:txBody>
                    <a:bodyPr/>
                    <a:lstStyle/>
                    <a:p>
                      <a:pPr algn="l">
                        <a:lnSpc>
                          <a:spcPct val="100000"/>
                        </a:lnSpc>
                      </a:pPr>
                      <a:r>
                        <a:rPr lang="en-US" sz="1100" dirty="0" err="1">
                          <a:solidFill>
                            <a:srgbClr val="000000"/>
                          </a:solidFill>
                          <a:latin typeface="Helvetica"/>
                          <a:cs typeface="Helvetica"/>
                        </a:rPr>
                        <a:t>Empfohlene</a:t>
                      </a:r>
                      <a:r>
                        <a:rPr lang="en-US" sz="1100" dirty="0">
                          <a:solidFill>
                            <a:srgbClr val="000000"/>
                          </a:solidFill>
                          <a:latin typeface="Helvetica"/>
                          <a:cs typeface="Helvetica"/>
                        </a:rPr>
                        <a:t> </a:t>
                      </a:r>
                      <a:r>
                        <a:rPr lang="en-US" sz="1100" dirty="0" err="1">
                          <a:solidFill>
                            <a:srgbClr val="000000"/>
                          </a:solidFill>
                          <a:latin typeface="Helvetica"/>
                          <a:cs typeface="Helvetica"/>
                        </a:rPr>
                        <a:t>Aufnahmen</a:t>
                      </a:r>
                      <a:endParaRPr lang="en-US" sz="1100" baseline="30000" dirty="0">
                        <a:solidFill>
                          <a:srgbClr val="000000"/>
                        </a:solidFill>
                        <a:latin typeface="Helvetica"/>
                        <a:cs typeface="Helvetica"/>
                      </a:endParaRPr>
                    </a:p>
                  </a:txBody>
                  <a:tcPr marR="36000" anchor="ctr">
                    <a:lnL w="3175" cap="flat" cmpd="sng" algn="ctr">
                      <a:solidFill>
                        <a:schemeClr val="bg1">
                          <a:lumMod val="65000"/>
                        </a:schemeClr>
                      </a:solid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6E6E6"/>
                    </a:solidFill>
                  </a:tcPr>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100" dirty="0" err="1">
                          <a:solidFill>
                            <a:schemeClr val="tx1"/>
                          </a:solidFill>
                          <a:latin typeface="Helvetica"/>
                          <a:cs typeface="Helvetica"/>
                        </a:rPr>
                        <a:t>Nativ</a:t>
                      </a:r>
                      <a:r>
                        <a:rPr lang="en-US" sz="1100" dirty="0">
                          <a:solidFill>
                            <a:schemeClr val="tx1"/>
                          </a:solidFill>
                          <a:latin typeface="Helvetica"/>
                          <a:cs typeface="Helvetica"/>
                        </a:rPr>
                        <a:t> </a:t>
                      </a:r>
                      <a:r>
                        <a:rPr lang="en-US" sz="1100" dirty="0" err="1">
                          <a:solidFill>
                            <a:schemeClr val="tx1"/>
                          </a:solidFill>
                          <a:latin typeface="Helvetica"/>
                          <a:cs typeface="Helvetica"/>
                        </a:rPr>
                        <a:t>im</a:t>
                      </a:r>
                      <a:r>
                        <a:rPr lang="en-US" sz="1100" dirty="0">
                          <a:solidFill>
                            <a:schemeClr val="tx1"/>
                          </a:solidFill>
                          <a:latin typeface="Helvetica"/>
                          <a:cs typeface="Helvetica"/>
                        </a:rPr>
                        <a:t> </a:t>
                      </a:r>
                      <a:r>
                        <a:rPr lang="en-US" sz="1100" dirty="0" err="1" smtClean="0">
                          <a:solidFill>
                            <a:schemeClr val="tx1"/>
                          </a:solidFill>
                          <a:latin typeface="Helvetica"/>
                          <a:cs typeface="Helvetica"/>
                        </a:rPr>
                        <a:t>Falle</a:t>
                      </a:r>
                      <a:r>
                        <a:rPr lang="en-US" sz="1100" dirty="0" smtClean="0">
                          <a:solidFill>
                            <a:schemeClr val="tx1"/>
                          </a:solidFill>
                          <a:latin typeface="Helvetica"/>
                          <a:cs typeface="Helvetica"/>
                        </a:rPr>
                        <a:t> </a:t>
                      </a:r>
                      <a:r>
                        <a:rPr lang="en-US" sz="1100" dirty="0" err="1">
                          <a:solidFill>
                            <a:schemeClr val="tx1"/>
                          </a:solidFill>
                          <a:latin typeface="Helvetica"/>
                          <a:cs typeface="Helvetica"/>
                        </a:rPr>
                        <a:t>vorheriger</a:t>
                      </a:r>
                      <a:r>
                        <a:rPr lang="en-US" sz="1100" dirty="0">
                          <a:solidFill>
                            <a:schemeClr val="tx1"/>
                          </a:solidFill>
                          <a:latin typeface="Helvetica"/>
                          <a:cs typeface="Helvetica"/>
                        </a:rPr>
                        <a:t> </a:t>
                      </a:r>
                      <a:r>
                        <a:rPr lang="en-US" sz="1100" dirty="0" err="1">
                          <a:solidFill>
                            <a:schemeClr val="tx1"/>
                          </a:solidFill>
                          <a:latin typeface="Helvetica"/>
                          <a:cs typeface="Helvetica"/>
                        </a:rPr>
                        <a:t>loko-regionaler</a:t>
                      </a:r>
                      <a:r>
                        <a:rPr lang="en-US" sz="1100" dirty="0">
                          <a:solidFill>
                            <a:schemeClr val="tx1"/>
                          </a:solidFill>
                          <a:latin typeface="Helvetica"/>
                          <a:cs typeface="Helvetica"/>
                        </a:rPr>
                        <a:t> </a:t>
                      </a:r>
                      <a:r>
                        <a:rPr lang="en-US" sz="1100" dirty="0" err="1">
                          <a:solidFill>
                            <a:schemeClr val="tx1"/>
                          </a:solidFill>
                          <a:latin typeface="Helvetica"/>
                          <a:cs typeface="Helvetica"/>
                        </a:rPr>
                        <a:t>Behandlung</a:t>
                      </a:r>
                      <a:endParaRPr lang="en-US" sz="1100" dirty="0">
                        <a:solidFill>
                          <a:schemeClr val="tx1"/>
                        </a:solidFill>
                        <a:latin typeface="Helvetica"/>
                        <a:cs typeface="Helvetica"/>
                      </a:endParaRPr>
                    </a:p>
                    <a:p>
                      <a:pPr marL="171450" indent="-171450">
                        <a:lnSpc>
                          <a:spcPct val="100000"/>
                        </a:lnSpc>
                        <a:buFont typeface="Arial"/>
                        <a:buChar char="•"/>
                      </a:pPr>
                      <a:r>
                        <a:rPr lang="en-US" sz="1100" dirty="0" err="1">
                          <a:solidFill>
                            <a:schemeClr val="tx1"/>
                          </a:solidFill>
                          <a:latin typeface="Helvetica"/>
                          <a:cs typeface="Helvetica"/>
                        </a:rPr>
                        <a:t>Multiplanare</a:t>
                      </a:r>
                      <a:r>
                        <a:rPr lang="en-US" sz="1100" dirty="0">
                          <a:solidFill>
                            <a:schemeClr val="tx1"/>
                          </a:solidFill>
                          <a:latin typeface="Helvetica"/>
                          <a:cs typeface="Helvetica"/>
                        </a:rPr>
                        <a:t> </a:t>
                      </a:r>
                      <a:r>
                        <a:rPr lang="en-US" sz="1100" dirty="0" err="1" smtClean="0">
                          <a:solidFill>
                            <a:schemeClr val="tx1"/>
                          </a:solidFill>
                          <a:latin typeface="Helvetica"/>
                          <a:cs typeface="Helvetica"/>
                        </a:rPr>
                        <a:t>Rekonstruktion</a:t>
                      </a:r>
                      <a:endParaRPr lang="en-US" sz="1100" dirty="0">
                        <a:solidFill>
                          <a:schemeClr val="tx1"/>
                        </a:solidFill>
                        <a:latin typeface="Helvetica"/>
                        <a:cs typeface="Helvetica"/>
                      </a:endParaRPr>
                    </a:p>
                  </a:txBody>
                  <a:tcPr marR="36000" anchor="ctr">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xmlns="" val="10003"/>
                  </a:ext>
                </a:extLst>
              </a:tr>
              <a:tr h="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Helvetica"/>
                          <a:cs typeface="Helvetica"/>
                        </a:rPr>
                        <a:t>MRT </a:t>
                      </a:r>
                      <a:r>
                        <a:rPr lang="en-US" sz="1100" b="1" kern="1200" dirty="0" err="1">
                          <a:solidFill>
                            <a:schemeClr val="tx1"/>
                          </a:solidFill>
                          <a:latin typeface="Helvetica"/>
                          <a:cs typeface="Helvetica"/>
                        </a:rPr>
                        <a:t>mit</a:t>
                      </a:r>
                      <a:r>
                        <a:rPr lang="en-US" sz="1100" b="1" kern="1200" dirty="0">
                          <a:solidFill>
                            <a:schemeClr val="tx1"/>
                          </a:solidFill>
                          <a:latin typeface="Helvetica"/>
                          <a:cs typeface="Helvetica"/>
                        </a:rPr>
                        <a:t> </a:t>
                      </a:r>
                      <a:r>
                        <a:rPr lang="en-US" sz="1100" b="1" kern="1200" dirty="0" err="1">
                          <a:solidFill>
                            <a:schemeClr val="tx1"/>
                          </a:solidFill>
                          <a:latin typeface="Helvetica"/>
                          <a:cs typeface="Helvetica"/>
                        </a:rPr>
                        <a:t>extrazellulärem</a:t>
                      </a:r>
                      <a:r>
                        <a:rPr lang="en-US" sz="1100" b="1" kern="1200" dirty="0">
                          <a:solidFill>
                            <a:schemeClr val="tx1"/>
                          </a:solidFill>
                          <a:latin typeface="Helvetica"/>
                          <a:cs typeface="Helvetica"/>
                        </a:rPr>
                        <a:t> KM </a:t>
                      </a:r>
                      <a:r>
                        <a:rPr lang="en-US" sz="1100" b="1" kern="1200" baseline="0" dirty="0">
                          <a:solidFill>
                            <a:schemeClr val="tx1"/>
                          </a:solidFill>
                          <a:latin typeface="Helvetica"/>
                          <a:cs typeface="Helvetica"/>
                        </a:rPr>
                        <a:t> </a:t>
                      </a:r>
                      <a:r>
                        <a:rPr lang="en-US" sz="1100" b="1" kern="1200" baseline="0" dirty="0" err="1">
                          <a:solidFill>
                            <a:schemeClr val="tx1"/>
                          </a:solidFill>
                          <a:latin typeface="Helvetica"/>
                          <a:cs typeface="Helvetica"/>
                        </a:rPr>
                        <a:t>oder</a:t>
                      </a:r>
                      <a:r>
                        <a:rPr lang="en-US" sz="1100" b="1" kern="1200" baseline="0" dirty="0">
                          <a:solidFill>
                            <a:schemeClr val="tx1"/>
                          </a:solidFill>
                          <a:latin typeface="Helvetica"/>
                          <a:cs typeface="Helvetica"/>
                        </a:rPr>
                        <a:t> </a:t>
                      </a:r>
                      <a:r>
                        <a:rPr lang="en-US" sz="1100" b="1" kern="1200" baseline="0" dirty="0" err="1">
                          <a:solidFill>
                            <a:schemeClr val="tx1"/>
                          </a:solidFill>
                          <a:latin typeface="Helvetica"/>
                          <a:cs typeface="Helvetica"/>
                        </a:rPr>
                        <a:t>Gadobenate</a:t>
                      </a:r>
                      <a:r>
                        <a:rPr lang="en-US" sz="1100" b="1" kern="1200" baseline="0" dirty="0">
                          <a:solidFill>
                            <a:schemeClr val="tx1"/>
                          </a:solidFill>
                          <a:latin typeface="Helvetica"/>
                          <a:cs typeface="Helvetica"/>
                        </a:rPr>
                        <a:t> dimeglumine</a:t>
                      </a:r>
                      <a:endParaRPr lang="en-US" sz="1100" b="1" kern="1200" dirty="0">
                        <a:solidFill>
                          <a:schemeClr val="tx1"/>
                        </a:solidFill>
                        <a:latin typeface="Helvetica"/>
                        <a:cs typeface="Helvetica"/>
                      </a:endParaRPr>
                    </a:p>
                  </a:txBody>
                  <a:tcPr marR="36000" marT="13716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xmlns="" val="10005"/>
                  </a:ext>
                </a:extLst>
              </a:tr>
              <a:tr h="0">
                <a:tc>
                  <a:txBody>
                    <a:bodyPr/>
                    <a:lstStyle/>
                    <a:p>
                      <a:pPr algn="l">
                        <a:lnSpc>
                          <a:spcPct val="100000"/>
                        </a:lnSpc>
                      </a:pPr>
                      <a:r>
                        <a:rPr lang="en-US" sz="1100" baseline="0" dirty="0">
                          <a:solidFill>
                            <a:srgbClr val="000000"/>
                          </a:solidFill>
                          <a:latin typeface="Helvetica"/>
                          <a:cs typeface="Helvetica"/>
                        </a:rPr>
                        <a:t>Scanner</a:t>
                      </a: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en-US" sz="1100" baseline="0" dirty="0">
                          <a:solidFill>
                            <a:schemeClr val="tx1"/>
                          </a:solidFill>
                          <a:latin typeface="Helvetica"/>
                          <a:cs typeface="Helvetica"/>
                        </a:rPr>
                        <a:t>1.5T </a:t>
                      </a:r>
                      <a:r>
                        <a:rPr lang="en-US" sz="1100" baseline="0" dirty="0" err="1">
                          <a:solidFill>
                            <a:schemeClr val="tx1"/>
                          </a:solidFill>
                          <a:latin typeface="Helvetica"/>
                          <a:cs typeface="Helvetica"/>
                        </a:rPr>
                        <a:t>oder</a:t>
                      </a:r>
                      <a:r>
                        <a:rPr lang="en-US" sz="1100" baseline="0" dirty="0">
                          <a:solidFill>
                            <a:schemeClr val="tx1"/>
                          </a:solidFill>
                          <a:latin typeface="Helvetica"/>
                          <a:cs typeface="Helvetica"/>
                        </a:rPr>
                        <a:t> 3T</a:t>
                      </a:r>
                    </a:p>
                    <a:p>
                      <a:pPr marL="171450" indent="-171450">
                        <a:lnSpc>
                          <a:spcPct val="100000"/>
                        </a:lnSpc>
                        <a:buFont typeface="Arial" pitchFamily="34" charset="0"/>
                        <a:buChar char="•"/>
                      </a:pPr>
                      <a:r>
                        <a:rPr lang="en-US" sz="1100" baseline="0" dirty="0" err="1">
                          <a:solidFill>
                            <a:schemeClr val="tx1"/>
                          </a:solidFill>
                          <a:latin typeface="Helvetica"/>
                          <a:cs typeface="Helvetica"/>
                        </a:rPr>
                        <a:t>Körperspule</a:t>
                      </a:r>
                      <a:endParaRPr lang="en-US" sz="1100" baseline="0" dirty="0">
                        <a:solidFill>
                          <a:schemeClr val="tx1"/>
                        </a:solidFill>
                        <a:latin typeface="Helvetica"/>
                        <a:cs typeface="Helvetica"/>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extLst>
                  <a:ext uri="{0D108BD9-81ED-4DB2-BD59-A6C34878D82A}">
                    <a16:rowId xmlns:a16="http://schemas.microsoft.com/office/drawing/2014/main" xmlns="" val="10006"/>
                  </a:ext>
                </a:extLst>
              </a:tr>
              <a:tr h="0">
                <a:tc>
                  <a:txBody>
                    <a:bodyPr/>
                    <a:lstStyle/>
                    <a:p>
                      <a:pPr algn="l">
                        <a:lnSpc>
                          <a:spcPct val="100000"/>
                        </a:lnSpc>
                      </a:pPr>
                      <a:r>
                        <a:rPr lang="en-US" sz="1100" baseline="0" dirty="0" err="1">
                          <a:solidFill>
                            <a:srgbClr val="000000"/>
                          </a:solidFill>
                          <a:latin typeface="Helvetica"/>
                          <a:cs typeface="Helvetica"/>
                        </a:rPr>
                        <a:t>Notwendige</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Aufnahmen</a:t>
                      </a:r>
                      <a:endParaRPr lang="en-US" sz="1100" baseline="30000" dirty="0">
                        <a:solidFill>
                          <a:srgbClr val="000000"/>
                        </a:solidFill>
                        <a:latin typeface="Helvetica"/>
                        <a:cs typeface="Helvetica"/>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en-US" sz="1100" dirty="0">
                          <a:solidFill>
                            <a:schemeClr val="tx1"/>
                          </a:solidFill>
                          <a:latin typeface="Helvetica"/>
                          <a:cs typeface="Helvetica"/>
                        </a:rPr>
                        <a:t>Native</a:t>
                      </a:r>
                      <a:r>
                        <a:rPr lang="en-US" sz="1100" baseline="0" dirty="0">
                          <a:solidFill>
                            <a:schemeClr val="tx1"/>
                          </a:solidFill>
                          <a:latin typeface="Helvetica"/>
                          <a:cs typeface="Helvetica"/>
                        </a:rPr>
                        <a:t> T1-w OP und IP </a:t>
                      </a:r>
                      <a:r>
                        <a:rPr lang="en-US" sz="1100" baseline="0" dirty="0" err="1">
                          <a:solidFill>
                            <a:schemeClr val="tx1"/>
                          </a:solidFill>
                          <a:latin typeface="Helvetica"/>
                          <a:cs typeface="Helvetica"/>
                        </a:rPr>
                        <a:t>Aufnahmen</a:t>
                      </a:r>
                      <a:endParaRPr lang="en-US" sz="1100" baseline="0" dirty="0">
                        <a:solidFill>
                          <a:schemeClr val="tx1"/>
                        </a:solidFill>
                        <a:latin typeface="Helvetica"/>
                        <a:cs typeface="Helvetica"/>
                      </a:endParaRPr>
                    </a:p>
                    <a:p>
                      <a:pPr marL="171450" indent="-171450">
                        <a:lnSpc>
                          <a:spcPct val="100000"/>
                        </a:lnSpc>
                        <a:buFont typeface="Arial" pitchFamily="34" charset="0"/>
                        <a:buChar char="•"/>
                      </a:pPr>
                      <a:r>
                        <a:rPr lang="en-US" sz="1100" baseline="0" dirty="0">
                          <a:solidFill>
                            <a:schemeClr val="tx1"/>
                          </a:solidFill>
                          <a:latin typeface="Helvetica"/>
                          <a:cs typeface="Helvetica"/>
                        </a:rPr>
                        <a:t>T2-w </a:t>
                      </a:r>
                      <a:r>
                        <a:rPr lang="en-US" sz="1100" baseline="0" dirty="0" err="1">
                          <a:solidFill>
                            <a:schemeClr val="tx1"/>
                          </a:solidFill>
                          <a:latin typeface="Helvetica"/>
                          <a:cs typeface="Helvetica"/>
                        </a:rPr>
                        <a:t>Aufnahmen</a:t>
                      </a:r>
                      <a:r>
                        <a:rPr lang="en-US" sz="1100" baseline="0" dirty="0">
                          <a:solidFill>
                            <a:schemeClr val="tx1"/>
                          </a:solidFill>
                          <a:latin typeface="Helvetica"/>
                          <a:cs typeface="Helvetica"/>
                        </a:rPr>
                        <a:t> (Fett-Suppression </a:t>
                      </a:r>
                      <a:r>
                        <a:rPr lang="en-US" sz="1100" baseline="0" dirty="0" err="1">
                          <a:solidFill>
                            <a:schemeClr val="tx1"/>
                          </a:solidFill>
                          <a:latin typeface="Helvetica"/>
                          <a:cs typeface="Helvetica"/>
                        </a:rPr>
                        <a:t>nach</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Abteilungsstandards</a:t>
                      </a:r>
                      <a:r>
                        <a:rPr lang="en-US" sz="1100" baseline="0" dirty="0">
                          <a:solidFill>
                            <a:schemeClr val="tx1"/>
                          </a:solidFill>
                          <a:latin typeface="Helvetica"/>
                          <a:cs typeface="Helvetica"/>
                        </a:rPr>
                        <a:t>)</a:t>
                      </a:r>
                      <a:endParaRPr lang="en-US" sz="1100" dirty="0">
                        <a:solidFill>
                          <a:schemeClr val="tx1"/>
                        </a:solidFill>
                        <a:latin typeface="Helvetica"/>
                        <a:cs typeface="Helvetica"/>
                      </a:endParaRPr>
                    </a:p>
                    <a:p>
                      <a:pPr marL="171450" indent="-171450">
                        <a:lnSpc>
                          <a:spcPct val="100000"/>
                        </a:lnSpc>
                        <a:buFont typeface="Arial" pitchFamily="34" charset="0"/>
                        <a:buChar char="•"/>
                      </a:pPr>
                      <a:r>
                        <a:rPr lang="en-US" sz="1100" dirty="0" err="1">
                          <a:solidFill>
                            <a:schemeClr val="tx1"/>
                          </a:solidFill>
                          <a:latin typeface="Helvetica"/>
                          <a:cs typeface="Helvetica"/>
                        </a:rPr>
                        <a:t>Multiphasen</a:t>
                      </a:r>
                      <a:r>
                        <a:rPr lang="en-US" sz="1100" dirty="0">
                          <a:solidFill>
                            <a:schemeClr val="tx1"/>
                          </a:solidFill>
                          <a:latin typeface="Helvetica"/>
                          <a:cs typeface="Helvetica"/>
                        </a:rPr>
                        <a:t> T1-w </a:t>
                      </a:r>
                      <a:r>
                        <a:rPr lang="en-US" sz="1100" dirty="0" err="1">
                          <a:solidFill>
                            <a:schemeClr val="tx1"/>
                          </a:solidFill>
                          <a:latin typeface="Helvetica"/>
                          <a:cs typeface="Helvetica"/>
                        </a:rPr>
                        <a:t>Aufnahmen</a:t>
                      </a:r>
                      <a:endParaRPr lang="en-US" sz="1100" dirty="0">
                        <a:solidFill>
                          <a:schemeClr val="tx1"/>
                        </a:solidFill>
                        <a:latin typeface="Helvetica"/>
                        <a:cs typeface="Helvetica"/>
                      </a:endParaRPr>
                    </a:p>
                    <a:p>
                      <a:pPr marL="356616" indent="-171450">
                        <a:lnSpc>
                          <a:spcPct val="100000"/>
                        </a:lnSpc>
                        <a:buFont typeface="Arial" pitchFamily="34" charset="0"/>
                        <a:buChar char="•"/>
                      </a:pPr>
                      <a:r>
                        <a:rPr lang="en-US" sz="1100" dirty="0" err="1">
                          <a:solidFill>
                            <a:schemeClr val="tx1"/>
                          </a:solidFill>
                          <a:latin typeface="Helvetica"/>
                          <a:cs typeface="Helvetica"/>
                        </a:rPr>
                        <a:t>Nativ</a:t>
                      </a:r>
                      <a:endParaRPr lang="en-US" sz="1100" dirty="0">
                        <a:solidFill>
                          <a:schemeClr val="tx1"/>
                        </a:solidFill>
                        <a:latin typeface="Helvetica"/>
                        <a:cs typeface="Helvetica"/>
                      </a:endParaRPr>
                    </a:p>
                    <a:p>
                      <a:pPr marL="356616" indent="-171450">
                        <a:lnSpc>
                          <a:spcPct val="100000"/>
                        </a:lnSpc>
                        <a:buFont typeface="Arial" pitchFamily="34" charset="0"/>
                        <a:buChar char="•"/>
                      </a:pPr>
                      <a:r>
                        <a:rPr lang="en-US" sz="1100" dirty="0" err="1">
                          <a:solidFill>
                            <a:schemeClr val="tx1"/>
                          </a:solidFill>
                          <a:latin typeface="Helvetica"/>
                          <a:cs typeface="Helvetica"/>
                        </a:rPr>
                        <a:t>Arterielle</a:t>
                      </a:r>
                      <a:r>
                        <a:rPr lang="en-US" sz="1100" dirty="0">
                          <a:solidFill>
                            <a:schemeClr val="tx1"/>
                          </a:solidFill>
                          <a:latin typeface="Helvetica"/>
                          <a:cs typeface="Helvetica"/>
                        </a:rPr>
                        <a:t> Phase (</a:t>
                      </a:r>
                      <a:r>
                        <a:rPr lang="en-US" sz="1100" dirty="0" err="1">
                          <a:solidFill>
                            <a:schemeClr val="tx1"/>
                          </a:solidFill>
                          <a:latin typeface="Helvetica"/>
                          <a:cs typeface="Helvetica"/>
                        </a:rPr>
                        <a:t>spät-arterielle</a:t>
                      </a:r>
                      <a:r>
                        <a:rPr lang="en-US" sz="1100" dirty="0">
                          <a:solidFill>
                            <a:schemeClr val="tx1"/>
                          </a:solidFill>
                          <a:latin typeface="Helvetica"/>
                          <a:cs typeface="Helvetica"/>
                        </a:rPr>
                        <a:t> Phase </a:t>
                      </a:r>
                      <a:r>
                        <a:rPr lang="en-US" sz="1100" dirty="0" err="1" smtClean="0">
                          <a:solidFill>
                            <a:schemeClr val="tx1"/>
                          </a:solidFill>
                          <a:latin typeface="Helvetica"/>
                          <a:cs typeface="Helvetica"/>
                        </a:rPr>
                        <a:t>empfohlen</a:t>
                      </a:r>
                      <a:r>
                        <a:rPr lang="en-US" sz="1100" dirty="0">
                          <a:solidFill>
                            <a:schemeClr val="tx1"/>
                          </a:solidFill>
                          <a:latin typeface="Helvetica"/>
                          <a:cs typeface="Helvetica"/>
                        </a:rPr>
                        <a:t>)</a:t>
                      </a:r>
                    </a:p>
                    <a:p>
                      <a:pPr marL="356616" indent="-171450">
                        <a:lnSpc>
                          <a:spcPct val="100000"/>
                        </a:lnSpc>
                        <a:buFont typeface="Arial" pitchFamily="34" charset="0"/>
                        <a:buChar char="•"/>
                      </a:pPr>
                      <a:r>
                        <a:rPr lang="en-US" sz="1100" dirty="0">
                          <a:solidFill>
                            <a:schemeClr val="tx1"/>
                          </a:solidFill>
                          <a:latin typeface="Helvetica"/>
                          <a:cs typeface="Helvetica"/>
                        </a:rPr>
                        <a:t>Portal-</a:t>
                      </a:r>
                      <a:r>
                        <a:rPr lang="en-US" sz="1100" dirty="0" err="1">
                          <a:solidFill>
                            <a:schemeClr val="tx1"/>
                          </a:solidFill>
                          <a:latin typeface="Helvetica"/>
                          <a:cs typeface="Helvetica"/>
                        </a:rPr>
                        <a:t>venöse</a:t>
                      </a:r>
                      <a:r>
                        <a:rPr lang="en-US" sz="1100" dirty="0">
                          <a:solidFill>
                            <a:schemeClr val="tx1"/>
                          </a:solidFill>
                          <a:latin typeface="Helvetica"/>
                          <a:cs typeface="Helvetica"/>
                        </a:rPr>
                        <a:t> Phase</a:t>
                      </a:r>
                    </a:p>
                    <a:p>
                      <a:pPr marL="356616" indent="-171450">
                        <a:lnSpc>
                          <a:spcPct val="100000"/>
                        </a:lnSpc>
                        <a:buFont typeface="Arial" pitchFamily="34" charset="0"/>
                        <a:buChar char="•"/>
                      </a:pPr>
                      <a:r>
                        <a:rPr lang="en-US" sz="1100" dirty="0" err="1">
                          <a:solidFill>
                            <a:schemeClr val="tx1"/>
                          </a:solidFill>
                          <a:latin typeface="Helvetica"/>
                          <a:cs typeface="Helvetica"/>
                        </a:rPr>
                        <a:t>Späte</a:t>
                      </a:r>
                      <a:r>
                        <a:rPr lang="en-US" sz="1100" dirty="0">
                          <a:solidFill>
                            <a:schemeClr val="tx1"/>
                          </a:solidFill>
                          <a:latin typeface="Helvetica"/>
                          <a:cs typeface="Helvetica"/>
                        </a:rPr>
                        <a:t> Phase</a:t>
                      </a: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extLst>
                  <a:ext uri="{0D108BD9-81ED-4DB2-BD59-A6C34878D82A}">
                    <a16:rowId xmlns:a16="http://schemas.microsoft.com/office/drawing/2014/main" xmlns="" val="10007"/>
                  </a:ext>
                </a:extLst>
              </a:tr>
              <a:tr h="0">
                <a:tc>
                  <a:txBody>
                    <a:bodyPr/>
                    <a:lstStyle/>
                    <a:p>
                      <a:pPr algn="l">
                        <a:lnSpc>
                          <a:spcPct val="100000"/>
                        </a:lnSpc>
                      </a:pPr>
                      <a:r>
                        <a:rPr lang="en-US" sz="1100" dirty="0" err="1">
                          <a:solidFill>
                            <a:srgbClr val="000000"/>
                          </a:solidFill>
                          <a:latin typeface="Helvetica"/>
                          <a:cs typeface="Helvetica"/>
                        </a:rPr>
                        <a:t>Empfohlene</a:t>
                      </a:r>
                      <a:r>
                        <a:rPr lang="en-US" sz="1100" dirty="0">
                          <a:solidFill>
                            <a:srgbClr val="000000"/>
                          </a:solidFill>
                          <a:latin typeface="Helvetica"/>
                          <a:cs typeface="Helvetica"/>
                        </a:rPr>
                        <a:t>/</a:t>
                      </a:r>
                      <a:r>
                        <a:rPr lang="en-US" sz="1100" dirty="0" err="1">
                          <a:solidFill>
                            <a:srgbClr val="000000"/>
                          </a:solidFill>
                          <a:latin typeface="Helvetica"/>
                          <a:cs typeface="Helvetica"/>
                        </a:rPr>
                        <a:t>optionale</a:t>
                      </a:r>
                      <a:r>
                        <a:rPr lang="en-US" sz="1100" dirty="0">
                          <a:solidFill>
                            <a:srgbClr val="000000"/>
                          </a:solidFill>
                          <a:latin typeface="Helvetica"/>
                          <a:cs typeface="Helvetica"/>
                        </a:rPr>
                        <a:t> </a:t>
                      </a:r>
                      <a:r>
                        <a:rPr lang="en-US" sz="1100" dirty="0" err="1">
                          <a:solidFill>
                            <a:srgbClr val="000000"/>
                          </a:solidFill>
                          <a:latin typeface="Helvetica"/>
                          <a:cs typeface="Helvetica"/>
                        </a:rPr>
                        <a:t>Aufnahmen</a:t>
                      </a:r>
                      <a:endParaRPr lang="en-US" sz="1100" baseline="30000" dirty="0">
                        <a:solidFill>
                          <a:srgbClr val="000000"/>
                        </a:solidFill>
                        <a:latin typeface="Helvetica"/>
                        <a:cs typeface="Helvetica"/>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tc>
                  <a:txBody>
                    <a:bodyPr/>
                    <a:lstStyle/>
                    <a:p>
                      <a:pPr marL="171450" indent="-171450">
                        <a:lnSpc>
                          <a:spcPct val="100000"/>
                        </a:lnSpc>
                        <a:buFont typeface="Arial"/>
                        <a:buChar char="•"/>
                      </a:pPr>
                      <a:r>
                        <a:rPr lang="en-US" sz="1100" dirty="0">
                          <a:solidFill>
                            <a:schemeClr val="tx1"/>
                          </a:solidFill>
                          <a:latin typeface="Helvetica"/>
                          <a:cs typeface="Helvetica"/>
                        </a:rPr>
                        <a:t>Diffusions</a:t>
                      </a:r>
                      <a:r>
                        <a:rPr lang="en-US" sz="1100" baseline="0" dirty="0">
                          <a:solidFill>
                            <a:schemeClr val="tx1"/>
                          </a:solidFill>
                          <a:latin typeface="Helvetica"/>
                          <a:cs typeface="Helvetica"/>
                        </a:rPr>
                        <a:t>-</a:t>
                      </a:r>
                      <a:r>
                        <a:rPr lang="en-US" sz="1100" baseline="0" dirty="0" err="1">
                          <a:solidFill>
                            <a:schemeClr val="tx1"/>
                          </a:solidFill>
                          <a:latin typeface="Helvetica"/>
                          <a:cs typeface="Helvetica"/>
                        </a:rPr>
                        <a:t>gewichtete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Aufnahmen</a:t>
                      </a:r>
                      <a:endParaRPr lang="en-US" sz="1100" dirty="0">
                        <a:solidFill>
                          <a:schemeClr val="tx1"/>
                        </a:solidFill>
                        <a:latin typeface="Helvetica"/>
                        <a:cs typeface="Helvetica"/>
                      </a:endParaRPr>
                    </a:p>
                    <a:p>
                      <a:pPr marL="171450" indent="-171450">
                        <a:lnSpc>
                          <a:spcPct val="100000"/>
                        </a:lnSpc>
                        <a:buFont typeface="Arial"/>
                        <a:buChar char="•"/>
                      </a:pPr>
                      <a:r>
                        <a:rPr lang="en-US" sz="1100" dirty="0" err="1">
                          <a:solidFill>
                            <a:schemeClr val="tx1"/>
                          </a:solidFill>
                          <a:latin typeface="Helvetica"/>
                          <a:cs typeface="Helvetica"/>
                        </a:rPr>
                        <a:t>Subtraktion</a:t>
                      </a:r>
                      <a:endParaRPr lang="en-US" sz="1100" dirty="0">
                        <a:solidFill>
                          <a:schemeClr val="tx1"/>
                        </a:solidFill>
                        <a:latin typeface="Helvetica"/>
                        <a:cs typeface="Helvetica"/>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100" dirty="0" err="1">
                          <a:solidFill>
                            <a:schemeClr val="tx1"/>
                          </a:solidFill>
                          <a:latin typeface="Helvetica"/>
                          <a:cs typeface="Helvetica"/>
                        </a:rPr>
                        <a:t>Multiplanare</a:t>
                      </a:r>
                      <a:r>
                        <a:rPr lang="en-US" sz="1100" baseline="0" dirty="0">
                          <a:solidFill>
                            <a:schemeClr val="tx1"/>
                          </a:solidFill>
                          <a:latin typeface="Helvetica"/>
                          <a:cs typeface="Helvetica"/>
                        </a:rPr>
                        <a:t> </a:t>
                      </a:r>
                      <a:r>
                        <a:rPr lang="en-US" sz="1100" baseline="0" dirty="0" err="1" smtClean="0">
                          <a:solidFill>
                            <a:schemeClr val="tx1"/>
                          </a:solidFill>
                          <a:latin typeface="Helvetica"/>
                          <a:cs typeface="Helvetica"/>
                        </a:rPr>
                        <a:t>Aufnahmen</a:t>
                      </a:r>
                      <a:endParaRPr lang="en-US" sz="1100" strike="noStrike" baseline="0" dirty="0" smtClean="0">
                        <a:solidFill>
                          <a:schemeClr val="tx1"/>
                        </a:solidFill>
                        <a:latin typeface="Helvetica"/>
                        <a:cs typeface="Helvetica"/>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100" strike="noStrike" baseline="0" dirty="0" smtClean="0">
                          <a:solidFill>
                            <a:schemeClr val="tx1"/>
                          </a:solidFill>
                          <a:latin typeface="Helvetica"/>
                          <a:cs typeface="Helvetica"/>
                        </a:rPr>
                        <a:t>1 </a:t>
                      </a:r>
                      <a:r>
                        <a:rPr lang="en-US" sz="1100" strike="noStrike" baseline="0" dirty="0" err="1" smtClean="0">
                          <a:solidFill>
                            <a:schemeClr val="tx1"/>
                          </a:solidFill>
                          <a:latin typeface="Helvetica"/>
                          <a:cs typeface="Helvetica"/>
                        </a:rPr>
                        <a:t>bis</a:t>
                      </a:r>
                      <a:r>
                        <a:rPr lang="en-US" sz="1100" strike="noStrike" baseline="0" dirty="0" smtClean="0">
                          <a:solidFill>
                            <a:schemeClr val="tx1"/>
                          </a:solidFill>
                          <a:latin typeface="Helvetica"/>
                          <a:cs typeface="Helvetica"/>
                        </a:rPr>
                        <a:t> 3h </a:t>
                      </a:r>
                      <a:r>
                        <a:rPr lang="en-US" sz="1100" strike="noStrike" baseline="0" dirty="0" err="1" smtClean="0">
                          <a:solidFill>
                            <a:schemeClr val="tx1"/>
                          </a:solidFill>
                          <a:latin typeface="Helvetica"/>
                          <a:cs typeface="Helvetica"/>
                        </a:rPr>
                        <a:t>hepatobiliäre</a:t>
                      </a:r>
                      <a:r>
                        <a:rPr lang="en-US" sz="1100" strike="noStrike" baseline="0" dirty="0" smtClean="0">
                          <a:solidFill>
                            <a:schemeClr val="tx1"/>
                          </a:solidFill>
                          <a:latin typeface="Helvetica"/>
                          <a:cs typeface="Helvetica"/>
                        </a:rPr>
                        <a:t> Phase </a:t>
                      </a:r>
                      <a:r>
                        <a:rPr lang="en-US" sz="1100" strike="noStrike" baseline="0" dirty="0" err="1" smtClean="0">
                          <a:solidFill>
                            <a:schemeClr val="tx1"/>
                          </a:solidFill>
                          <a:latin typeface="Helvetica"/>
                          <a:cs typeface="Helvetica"/>
                        </a:rPr>
                        <a:t>mit</a:t>
                      </a:r>
                      <a:r>
                        <a:rPr lang="en-US" sz="1100" strike="noStrike" baseline="0" dirty="0" smtClean="0">
                          <a:solidFill>
                            <a:schemeClr val="tx1"/>
                          </a:solidFill>
                          <a:latin typeface="Helvetica"/>
                          <a:cs typeface="Helvetica"/>
                        </a:rPr>
                        <a:t> </a:t>
                      </a:r>
                      <a:r>
                        <a:rPr lang="en-US" sz="1100" strike="noStrike" baseline="0" dirty="0" err="1" smtClean="0">
                          <a:solidFill>
                            <a:schemeClr val="tx1"/>
                          </a:solidFill>
                          <a:latin typeface="Helvetica"/>
                          <a:cs typeface="Helvetica"/>
                        </a:rPr>
                        <a:t>Gadobenate</a:t>
                      </a:r>
                      <a:r>
                        <a:rPr lang="en-US" sz="1100" strike="noStrike" baseline="0" dirty="0" smtClean="0">
                          <a:solidFill>
                            <a:schemeClr val="tx1"/>
                          </a:solidFill>
                          <a:latin typeface="Helvetica"/>
                          <a:cs typeface="Helvetica"/>
                        </a:rPr>
                        <a:t> </a:t>
                      </a:r>
                      <a:r>
                        <a:rPr lang="en-US" sz="1100" strike="noStrike" baseline="0" dirty="0" err="1" smtClean="0">
                          <a:solidFill>
                            <a:schemeClr val="tx1"/>
                          </a:solidFill>
                          <a:latin typeface="Helvetica"/>
                          <a:cs typeface="Helvetica"/>
                        </a:rPr>
                        <a:t>dimeglumine</a:t>
                      </a:r>
                      <a:endParaRPr lang="en-US" sz="1100" strike="noStrike" baseline="0" dirty="0">
                        <a:solidFill>
                          <a:schemeClr val="tx1"/>
                        </a:solidFill>
                        <a:latin typeface="Helvetica"/>
                        <a:cs typeface="Helvetica"/>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extLst>
                  <a:ext uri="{0D108BD9-81ED-4DB2-BD59-A6C34878D82A}">
                    <a16:rowId xmlns:a16="http://schemas.microsoft.com/office/drawing/2014/main" xmlns="" val="10008"/>
                  </a:ext>
                </a:extLst>
              </a:tr>
              <a:tr h="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Helvetica"/>
                          <a:cs typeface="Helvetica"/>
                        </a:rPr>
                        <a:t>MRI</a:t>
                      </a:r>
                      <a:r>
                        <a:rPr lang="en-US" sz="1100" b="1" kern="1200" baseline="0" dirty="0">
                          <a:solidFill>
                            <a:schemeClr val="tx1"/>
                          </a:solidFill>
                          <a:latin typeface="Helvetica"/>
                          <a:cs typeface="Helvetica"/>
                        </a:rPr>
                        <a:t> with gadoxetate disodium</a:t>
                      </a:r>
                      <a:endParaRPr lang="en-US" sz="1100" b="1" kern="1200" dirty="0">
                        <a:solidFill>
                          <a:schemeClr val="tx1"/>
                        </a:solidFill>
                        <a:latin typeface="Helvetica"/>
                        <a:cs typeface="Helvetica"/>
                      </a:endParaRPr>
                    </a:p>
                  </a:txBody>
                  <a:tcPr marR="36000" marT="13716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rgbClr val="FFFFFF"/>
                    </a:solidFill>
                  </a:tcPr>
                </a:tc>
                <a:tc hMerge="1">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sz="1100" baseline="0" dirty="0">
                        <a:solidFill>
                          <a:srgbClr val="000000"/>
                        </a:solidFill>
                        <a:latin typeface="Helvetica"/>
                        <a:cs typeface="Helvetica"/>
                      </a:endParaRPr>
                    </a:p>
                  </a:txBody>
                  <a:tcPr marL="72000" marR="3600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0">
                <a:tc>
                  <a:txBody>
                    <a:bodyPr/>
                    <a:lstStyle/>
                    <a:p>
                      <a:pPr algn="l">
                        <a:lnSpc>
                          <a:spcPct val="100000"/>
                        </a:lnSpc>
                      </a:pPr>
                      <a:r>
                        <a:rPr lang="en-US" sz="1100" baseline="0" dirty="0">
                          <a:solidFill>
                            <a:srgbClr val="000000"/>
                          </a:solidFill>
                          <a:latin typeface="Helvetica"/>
                          <a:cs typeface="Helvetica"/>
                        </a:rPr>
                        <a:t>Scanner</a:t>
                      </a: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en-US" sz="1100" baseline="0" dirty="0">
                          <a:solidFill>
                            <a:schemeClr val="tx1"/>
                          </a:solidFill>
                          <a:latin typeface="Helvetica"/>
                          <a:cs typeface="Helvetica"/>
                        </a:rPr>
                        <a:t>1.5T </a:t>
                      </a:r>
                      <a:r>
                        <a:rPr lang="en-US" sz="1100" baseline="0" dirty="0" err="1">
                          <a:solidFill>
                            <a:schemeClr val="tx1"/>
                          </a:solidFill>
                          <a:latin typeface="Helvetica"/>
                          <a:cs typeface="Helvetica"/>
                        </a:rPr>
                        <a:t>oder</a:t>
                      </a:r>
                      <a:r>
                        <a:rPr lang="en-US" sz="1100" baseline="0" dirty="0">
                          <a:solidFill>
                            <a:schemeClr val="tx1"/>
                          </a:solidFill>
                          <a:latin typeface="Helvetica"/>
                          <a:cs typeface="Helvetica"/>
                        </a:rPr>
                        <a:t> 3T</a:t>
                      </a:r>
                    </a:p>
                    <a:p>
                      <a:pPr marL="171450" indent="-171450">
                        <a:lnSpc>
                          <a:spcPct val="100000"/>
                        </a:lnSpc>
                        <a:buFont typeface="Arial" pitchFamily="34" charset="0"/>
                        <a:buChar char="•"/>
                      </a:pPr>
                      <a:r>
                        <a:rPr lang="en-US" sz="1100" baseline="0" dirty="0" err="1">
                          <a:solidFill>
                            <a:schemeClr val="tx1"/>
                          </a:solidFill>
                          <a:latin typeface="Helvetica"/>
                          <a:cs typeface="Helvetica"/>
                        </a:rPr>
                        <a:t>Körperspule</a:t>
                      </a:r>
                      <a:endParaRPr lang="en-US" sz="1100" baseline="0" dirty="0">
                        <a:solidFill>
                          <a:schemeClr val="tx1"/>
                        </a:solidFill>
                        <a:latin typeface="Helvetica"/>
                        <a:cs typeface="Helvetica"/>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extLst>
                  <a:ext uri="{0D108BD9-81ED-4DB2-BD59-A6C34878D82A}">
                    <a16:rowId xmlns:a16="http://schemas.microsoft.com/office/drawing/2014/main" xmlns="" val="10010"/>
                  </a:ext>
                </a:extLst>
              </a:tr>
              <a:tr h="0">
                <a:tc>
                  <a:txBody>
                    <a:bodyPr/>
                    <a:lstStyle/>
                    <a:p>
                      <a:pPr algn="l">
                        <a:lnSpc>
                          <a:spcPct val="100000"/>
                        </a:lnSpc>
                      </a:pPr>
                      <a:r>
                        <a:rPr lang="en-US" sz="1100" baseline="0" dirty="0" err="1">
                          <a:solidFill>
                            <a:srgbClr val="000000"/>
                          </a:solidFill>
                          <a:latin typeface="Helvetica"/>
                          <a:cs typeface="Helvetica"/>
                        </a:rPr>
                        <a:t>Notwendige</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Aufnahmen</a:t>
                      </a:r>
                      <a:endParaRPr lang="en-US" sz="1100" baseline="30000" dirty="0">
                        <a:solidFill>
                          <a:srgbClr val="000000"/>
                        </a:solidFill>
                        <a:latin typeface="Helvetica"/>
                        <a:cs typeface="Helvetica"/>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en-US" sz="1100" dirty="0">
                          <a:solidFill>
                            <a:schemeClr val="tx1"/>
                          </a:solidFill>
                          <a:latin typeface="Helvetica"/>
                          <a:cs typeface="Helvetica"/>
                        </a:rPr>
                        <a:t>Native</a:t>
                      </a:r>
                      <a:r>
                        <a:rPr lang="en-US" sz="1100" baseline="0" dirty="0">
                          <a:solidFill>
                            <a:schemeClr val="tx1"/>
                          </a:solidFill>
                          <a:latin typeface="Helvetica"/>
                          <a:cs typeface="Helvetica"/>
                        </a:rPr>
                        <a:t> T1-w OP und IP </a:t>
                      </a:r>
                      <a:r>
                        <a:rPr lang="en-US" sz="1100" baseline="0" dirty="0" err="1">
                          <a:solidFill>
                            <a:schemeClr val="tx1"/>
                          </a:solidFill>
                          <a:latin typeface="Helvetica"/>
                          <a:cs typeface="Helvetica"/>
                        </a:rPr>
                        <a:t>Aufnahmen</a:t>
                      </a:r>
                      <a:endParaRPr lang="en-US" sz="1100" baseline="0" dirty="0">
                        <a:solidFill>
                          <a:schemeClr val="tx1"/>
                        </a:solidFill>
                        <a:latin typeface="Helvetica"/>
                        <a:cs typeface="Helvetica"/>
                      </a:endParaRPr>
                    </a:p>
                    <a:p>
                      <a:pPr marL="171450" indent="-171450">
                        <a:lnSpc>
                          <a:spcPct val="100000"/>
                        </a:lnSpc>
                        <a:buFont typeface="Arial" pitchFamily="34" charset="0"/>
                        <a:buChar char="•"/>
                      </a:pPr>
                      <a:r>
                        <a:rPr lang="en-US" sz="1100" baseline="0" dirty="0">
                          <a:solidFill>
                            <a:schemeClr val="tx1"/>
                          </a:solidFill>
                          <a:latin typeface="Helvetica"/>
                          <a:cs typeface="Helvetica"/>
                        </a:rPr>
                        <a:t>T2-w </a:t>
                      </a:r>
                      <a:r>
                        <a:rPr lang="en-US" sz="1100" baseline="0" dirty="0" err="1">
                          <a:solidFill>
                            <a:schemeClr val="tx1"/>
                          </a:solidFill>
                          <a:latin typeface="Helvetica"/>
                          <a:cs typeface="Helvetica"/>
                        </a:rPr>
                        <a:t>Aufnahmen</a:t>
                      </a:r>
                      <a:r>
                        <a:rPr lang="en-US" sz="1100" baseline="0" dirty="0">
                          <a:solidFill>
                            <a:schemeClr val="tx1"/>
                          </a:solidFill>
                          <a:latin typeface="Helvetica"/>
                          <a:cs typeface="Helvetica"/>
                        </a:rPr>
                        <a:t> (Fett-Suppression </a:t>
                      </a:r>
                      <a:r>
                        <a:rPr lang="en-US" sz="1100" baseline="0" dirty="0" err="1">
                          <a:solidFill>
                            <a:schemeClr val="tx1"/>
                          </a:solidFill>
                          <a:latin typeface="Helvetica"/>
                          <a:cs typeface="Helvetica"/>
                        </a:rPr>
                        <a:t>nach</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Abteilungsstandards</a:t>
                      </a:r>
                      <a:r>
                        <a:rPr lang="en-US" sz="1100" baseline="0" dirty="0">
                          <a:solidFill>
                            <a:schemeClr val="tx1"/>
                          </a:solidFill>
                          <a:latin typeface="Helvetica"/>
                          <a:cs typeface="Helvetica"/>
                        </a:rPr>
                        <a:t>)</a:t>
                      </a:r>
                      <a:endParaRPr lang="en-US" sz="1100" dirty="0">
                        <a:solidFill>
                          <a:schemeClr val="tx1"/>
                        </a:solidFill>
                        <a:latin typeface="Helvetica"/>
                        <a:cs typeface="Helvetica"/>
                      </a:endParaRPr>
                    </a:p>
                    <a:p>
                      <a:pPr marL="171450" indent="-171450">
                        <a:lnSpc>
                          <a:spcPct val="100000"/>
                        </a:lnSpc>
                        <a:buFont typeface="Arial" pitchFamily="34" charset="0"/>
                        <a:buChar char="•"/>
                      </a:pPr>
                      <a:r>
                        <a:rPr lang="en-US" sz="1100" dirty="0" err="1">
                          <a:solidFill>
                            <a:schemeClr val="tx1"/>
                          </a:solidFill>
                          <a:latin typeface="Helvetica"/>
                          <a:cs typeface="Helvetica"/>
                        </a:rPr>
                        <a:t>Multiphasen</a:t>
                      </a:r>
                      <a:r>
                        <a:rPr lang="en-US" sz="1100" dirty="0">
                          <a:solidFill>
                            <a:schemeClr val="tx1"/>
                          </a:solidFill>
                          <a:latin typeface="Helvetica"/>
                          <a:cs typeface="Helvetica"/>
                        </a:rPr>
                        <a:t> T1-w </a:t>
                      </a:r>
                      <a:r>
                        <a:rPr lang="en-US" sz="1100" dirty="0" err="1">
                          <a:solidFill>
                            <a:schemeClr val="tx1"/>
                          </a:solidFill>
                          <a:latin typeface="Helvetica"/>
                          <a:cs typeface="Helvetica"/>
                        </a:rPr>
                        <a:t>Aufnahmen</a:t>
                      </a:r>
                      <a:endParaRPr lang="en-US" sz="1100" dirty="0">
                        <a:solidFill>
                          <a:schemeClr val="tx1"/>
                        </a:solidFill>
                        <a:latin typeface="Helvetica"/>
                        <a:cs typeface="Helvetica"/>
                      </a:endParaRPr>
                    </a:p>
                    <a:p>
                      <a:pPr marL="356616" indent="-171450">
                        <a:lnSpc>
                          <a:spcPct val="100000"/>
                        </a:lnSpc>
                        <a:buFont typeface="Arial" pitchFamily="34" charset="0"/>
                        <a:buChar char="•"/>
                      </a:pPr>
                      <a:r>
                        <a:rPr lang="en-US" sz="1100" dirty="0" err="1">
                          <a:solidFill>
                            <a:schemeClr val="tx1"/>
                          </a:solidFill>
                          <a:latin typeface="Helvetica"/>
                          <a:cs typeface="Helvetica"/>
                        </a:rPr>
                        <a:t>Nativ</a:t>
                      </a:r>
                      <a:endParaRPr lang="en-US" sz="1100" dirty="0">
                        <a:solidFill>
                          <a:schemeClr val="tx1"/>
                        </a:solidFill>
                        <a:latin typeface="Helvetica"/>
                        <a:cs typeface="Helvetica"/>
                      </a:endParaRPr>
                    </a:p>
                    <a:p>
                      <a:pPr marL="356616" indent="-171450">
                        <a:lnSpc>
                          <a:spcPct val="100000"/>
                        </a:lnSpc>
                        <a:buFont typeface="Arial" pitchFamily="34" charset="0"/>
                        <a:buChar char="•"/>
                      </a:pPr>
                      <a:r>
                        <a:rPr lang="en-US" sz="1100" dirty="0" err="1">
                          <a:solidFill>
                            <a:schemeClr val="tx1"/>
                          </a:solidFill>
                          <a:latin typeface="Helvetica"/>
                          <a:cs typeface="Helvetica"/>
                        </a:rPr>
                        <a:t>Arterielle</a:t>
                      </a:r>
                      <a:r>
                        <a:rPr lang="en-US" sz="1100" dirty="0">
                          <a:solidFill>
                            <a:schemeClr val="tx1"/>
                          </a:solidFill>
                          <a:latin typeface="Helvetica"/>
                          <a:cs typeface="Helvetica"/>
                        </a:rPr>
                        <a:t> Phase (</a:t>
                      </a:r>
                      <a:r>
                        <a:rPr lang="en-US" sz="1100" dirty="0" err="1">
                          <a:solidFill>
                            <a:schemeClr val="tx1"/>
                          </a:solidFill>
                          <a:latin typeface="Helvetica"/>
                          <a:cs typeface="Helvetica"/>
                        </a:rPr>
                        <a:t>spät-arterielle</a:t>
                      </a:r>
                      <a:r>
                        <a:rPr lang="en-US" sz="1100" dirty="0">
                          <a:solidFill>
                            <a:schemeClr val="tx1"/>
                          </a:solidFill>
                          <a:latin typeface="Helvetica"/>
                          <a:cs typeface="Helvetica"/>
                        </a:rPr>
                        <a:t> Phase </a:t>
                      </a:r>
                      <a:r>
                        <a:rPr lang="en-US" sz="1100" dirty="0" err="1" smtClean="0">
                          <a:solidFill>
                            <a:schemeClr val="tx1"/>
                          </a:solidFill>
                          <a:latin typeface="Helvetica"/>
                          <a:cs typeface="Helvetica"/>
                        </a:rPr>
                        <a:t>empfohlen</a:t>
                      </a:r>
                      <a:r>
                        <a:rPr lang="en-US" sz="1100" dirty="0">
                          <a:solidFill>
                            <a:schemeClr val="tx1"/>
                          </a:solidFill>
                          <a:latin typeface="Helvetica"/>
                          <a:cs typeface="Helvetica"/>
                        </a:rPr>
                        <a:t>)</a:t>
                      </a:r>
                    </a:p>
                    <a:p>
                      <a:pPr marL="356616" indent="-171450">
                        <a:lnSpc>
                          <a:spcPct val="100000"/>
                        </a:lnSpc>
                        <a:buFont typeface="Arial" pitchFamily="34" charset="0"/>
                        <a:buChar char="•"/>
                      </a:pPr>
                      <a:r>
                        <a:rPr lang="en-US" sz="1100" dirty="0">
                          <a:solidFill>
                            <a:schemeClr val="tx1"/>
                          </a:solidFill>
                          <a:latin typeface="Helvetica"/>
                          <a:cs typeface="Helvetica"/>
                        </a:rPr>
                        <a:t>Portal-</a:t>
                      </a:r>
                      <a:r>
                        <a:rPr lang="en-US" sz="1100" dirty="0" err="1">
                          <a:solidFill>
                            <a:schemeClr val="tx1"/>
                          </a:solidFill>
                          <a:latin typeface="Helvetica"/>
                          <a:cs typeface="Helvetica"/>
                        </a:rPr>
                        <a:t>venöse</a:t>
                      </a:r>
                      <a:r>
                        <a:rPr lang="en-US" sz="1100" dirty="0">
                          <a:solidFill>
                            <a:schemeClr val="tx1"/>
                          </a:solidFill>
                          <a:latin typeface="Helvetica"/>
                          <a:cs typeface="Helvetica"/>
                        </a:rPr>
                        <a:t> Phase</a:t>
                      </a:r>
                    </a:p>
                    <a:p>
                      <a:pPr marL="356616" indent="-171450">
                        <a:lnSpc>
                          <a:spcPct val="100000"/>
                        </a:lnSpc>
                        <a:buFont typeface="Arial" pitchFamily="34" charset="0"/>
                        <a:buChar char="•"/>
                      </a:pPr>
                      <a:r>
                        <a:rPr lang="en-US" sz="1100" dirty="0" err="1">
                          <a:solidFill>
                            <a:schemeClr val="tx1"/>
                          </a:solidFill>
                          <a:latin typeface="Helvetica"/>
                          <a:cs typeface="Helvetica"/>
                        </a:rPr>
                        <a:t>Transitionale</a:t>
                      </a:r>
                      <a:r>
                        <a:rPr lang="en-US" sz="1100" dirty="0">
                          <a:solidFill>
                            <a:schemeClr val="tx1"/>
                          </a:solidFill>
                          <a:latin typeface="Helvetica"/>
                          <a:cs typeface="Helvetica"/>
                        </a:rPr>
                        <a:t> Phase</a:t>
                      </a:r>
                      <a:r>
                        <a:rPr lang="en-US" sz="1100" baseline="0" dirty="0">
                          <a:solidFill>
                            <a:schemeClr val="tx1"/>
                          </a:solidFill>
                          <a:latin typeface="Helvetica"/>
                          <a:cs typeface="Helvetica"/>
                        </a:rPr>
                        <a:t> (2 </a:t>
                      </a:r>
                      <a:r>
                        <a:rPr lang="en-US" sz="1100" baseline="0" dirty="0" err="1">
                          <a:solidFill>
                            <a:schemeClr val="tx1"/>
                          </a:solidFill>
                          <a:latin typeface="Helvetica"/>
                          <a:cs typeface="Helvetica"/>
                        </a:rPr>
                        <a:t>bis</a:t>
                      </a:r>
                      <a:r>
                        <a:rPr lang="en-US" sz="1100" baseline="0" dirty="0">
                          <a:solidFill>
                            <a:schemeClr val="tx1"/>
                          </a:solidFill>
                          <a:latin typeface="Helvetica"/>
                          <a:cs typeface="Helvetica"/>
                        </a:rPr>
                        <a:t> 5 Min. </a:t>
                      </a:r>
                      <a:r>
                        <a:rPr lang="en-US" sz="1100" baseline="0" dirty="0" err="1">
                          <a:solidFill>
                            <a:schemeClr val="tx1"/>
                          </a:solidFill>
                          <a:latin typeface="Helvetica"/>
                          <a:cs typeface="Helvetica"/>
                        </a:rPr>
                        <a:t>p.i</a:t>
                      </a:r>
                      <a:r>
                        <a:rPr lang="en-US" sz="1100" baseline="0" dirty="0">
                          <a:solidFill>
                            <a:schemeClr val="tx1"/>
                          </a:solidFill>
                          <a:latin typeface="Helvetica"/>
                          <a:cs typeface="Helvetica"/>
                        </a:rPr>
                        <a:t>.)</a:t>
                      </a:r>
                    </a:p>
                    <a:p>
                      <a:pPr marL="356616" indent="-171450">
                        <a:lnSpc>
                          <a:spcPct val="100000"/>
                        </a:lnSpc>
                        <a:buFont typeface="Arial" pitchFamily="34" charset="0"/>
                        <a:buChar char="•"/>
                      </a:pPr>
                      <a:r>
                        <a:rPr lang="en-US" sz="1100" dirty="0" err="1">
                          <a:solidFill>
                            <a:schemeClr val="tx1"/>
                          </a:solidFill>
                          <a:latin typeface="Helvetica"/>
                          <a:cs typeface="Helvetica"/>
                        </a:rPr>
                        <a:t>Hepatobiliäre</a:t>
                      </a:r>
                      <a:r>
                        <a:rPr lang="en-US" sz="1100" dirty="0">
                          <a:solidFill>
                            <a:schemeClr val="tx1"/>
                          </a:solidFill>
                          <a:latin typeface="Helvetica"/>
                          <a:cs typeface="Helvetica"/>
                        </a:rPr>
                        <a:t> </a:t>
                      </a:r>
                      <a:r>
                        <a:rPr lang="en-US" sz="1100" dirty="0" smtClean="0">
                          <a:solidFill>
                            <a:schemeClr val="tx1"/>
                          </a:solidFill>
                          <a:latin typeface="Helvetica"/>
                          <a:cs typeface="Helvetica"/>
                        </a:rPr>
                        <a:t>Phase (</a:t>
                      </a:r>
                      <a:r>
                        <a:rPr lang="en-US" sz="1100" dirty="0">
                          <a:solidFill>
                            <a:schemeClr val="tx1"/>
                          </a:solidFill>
                          <a:latin typeface="Helvetica"/>
                          <a:cs typeface="Helvetica"/>
                        </a:rPr>
                        <a:t>ca. 15 Min. </a:t>
                      </a:r>
                      <a:r>
                        <a:rPr lang="en-US" sz="1100" dirty="0" err="1">
                          <a:solidFill>
                            <a:schemeClr val="tx1"/>
                          </a:solidFill>
                          <a:latin typeface="Helvetica"/>
                          <a:cs typeface="Helvetica"/>
                        </a:rPr>
                        <a:t>p.i</a:t>
                      </a:r>
                      <a:r>
                        <a:rPr lang="en-US" sz="1100" dirty="0">
                          <a:solidFill>
                            <a:schemeClr val="tx1"/>
                          </a:solidFill>
                          <a:latin typeface="Helvetica"/>
                          <a:cs typeface="Helvetica"/>
                        </a:rPr>
                        <a:t>.)</a:t>
                      </a: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extLst>
                  <a:ext uri="{0D108BD9-81ED-4DB2-BD59-A6C34878D82A}">
                    <a16:rowId xmlns:a16="http://schemas.microsoft.com/office/drawing/2014/main" xmlns="" val="10011"/>
                  </a:ext>
                </a:extLst>
              </a:tr>
              <a:tr h="0">
                <a:tc>
                  <a:txBody>
                    <a:bodyPr/>
                    <a:lstStyle/>
                    <a:p>
                      <a:pPr algn="l">
                        <a:lnSpc>
                          <a:spcPct val="100000"/>
                        </a:lnSpc>
                      </a:pPr>
                      <a:r>
                        <a:rPr lang="en-US" sz="1100" dirty="0" err="1">
                          <a:solidFill>
                            <a:srgbClr val="000000"/>
                          </a:solidFill>
                          <a:latin typeface="Helvetica"/>
                          <a:cs typeface="Helvetica"/>
                        </a:rPr>
                        <a:t>Empfohlene</a:t>
                      </a:r>
                      <a:r>
                        <a:rPr lang="en-US" sz="1100" dirty="0">
                          <a:solidFill>
                            <a:srgbClr val="000000"/>
                          </a:solidFill>
                          <a:latin typeface="Helvetica"/>
                          <a:cs typeface="Helvetica"/>
                        </a:rPr>
                        <a:t>/</a:t>
                      </a:r>
                      <a:r>
                        <a:rPr lang="en-US" sz="1100" dirty="0" err="1">
                          <a:solidFill>
                            <a:srgbClr val="000000"/>
                          </a:solidFill>
                          <a:latin typeface="Helvetica"/>
                          <a:cs typeface="Helvetica"/>
                        </a:rPr>
                        <a:t>optionale</a:t>
                      </a:r>
                      <a:r>
                        <a:rPr lang="en-US" sz="1100" dirty="0">
                          <a:solidFill>
                            <a:srgbClr val="000000"/>
                          </a:solidFill>
                          <a:latin typeface="Helvetica"/>
                          <a:cs typeface="Helvetica"/>
                        </a:rPr>
                        <a:t> </a:t>
                      </a:r>
                      <a:r>
                        <a:rPr lang="en-US" sz="1100" dirty="0" err="1">
                          <a:solidFill>
                            <a:srgbClr val="000000"/>
                          </a:solidFill>
                          <a:latin typeface="Helvetica"/>
                          <a:cs typeface="Helvetica"/>
                        </a:rPr>
                        <a:t>Aufnahmen</a:t>
                      </a:r>
                      <a:endParaRPr lang="en-US" sz="1100" baseline="30000" dirty="0">
                        <a:solidFill>
                          <a:srgbClr val="000000"/>
                        </a:solidFill>
                        <a:latin typeface="Helvetica"/>
                        <a:cs typeface="Helvetica"/>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tc>
                  <a:txBody>
                    <a:bodyPr/>
                    <a:lstStyle/>
                    <a:p>
                      <a:pPr marL="171450" indent="-171450">
                        <a:lnSpc>
                          <a:spcPct val="100000"/>
                        </a:lnSpc>
                        <a:buFont typeface="Arial"/>
                        <a:buChar char="•"/>
                      </a:pPr>
                      <a:r>
                        <a:rPr lang="en-US" sz="1100" dirty="0">
                          <a:solidFill>
                            <a:schemeClr val="tx1"/>
                          </a:solidFill>
                          <a:latin typeface="Helvetica"/>
                          <a:cs typeface="Helvetica"/>
                        </a:rPr>
                        <a:t>Diffusions</a:t>
                      </a:r>
                      <a:r>
                        <a:rPr lang="en-US" sz="1100" baseline="0" dirty="0">
                          <a:solidFill>
                            <a:schemeClr val="tx1"/>
                          </a:solidFill>
                          <a:latin typeface="Helvetica"/>
                          <a:cs typeface="Helvetica"/>
                        </a:rPr>
                        <a:t>-</a:t>
                      </a:r>
                      <a:r>
                        <a:rPr lang="en-US" sz="1100" baseline="0" dirty="0" err="1">
                          <a:solidFill>
                            <a:schemeClr val="tx1"/>
                          </a:solidFill>
                          <a:latin typeface="Helvetica"/>
                          <a:cs typeface="Helvetica"/>
                        </a:rPr>
                        <a:t>gewichtete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Aufnahmen</a:t>
                      </a:r>
                      <a:endParaRPr lang="en-US" sz="1100" dirty="0">
                        <a:solidFill>
                          <a:schemeClr val="tx1"/>
                        </a:solidFill>
                        <a:latin typeface="Helvetica"/>
                        <a:cs typeface="Helvetica"/>
                      </a:endParaRPr>
                    </a:p>
                    <a:p>
                      <a:pPr marL="171450" indent="-171450">
                        <a:lnSpc>
                          <a:spcPct val="100000"/>
                        </a:lnSpc>
                        <a:buFont typeface="Arial"/>
                        <a:buChar char="•"/>
                      </a:pPr>
                      <a:r>
                        <a:rPr lang="en-US" sz="1100" dirty="0" err="1">
                          <a:solidFill>
                            <a:schemeClr val="tx1"/>
                          </a:solidFill>
                          <a:latin typeface="Helvetica"/>
                          <a:cs typeface="Helvetica"/>
                        </a:rPr>
                        <a:t>Subtraktion</a:t>
                      </a:r>
                      <a:endParaRPr lang="en-US" sz="1100" dirty="0">
                        <a:solidFill>
                          <a:schemeClr val="tx1"/>
                        </a:solidFill>
                        <a:latin typeface="Helvetica"/>
                        <a:cs typeface="Helvetica"/>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100" dirty="0" err="1" smtClean="0">
                          <a:solidFill>
                            <a:schemeClr val="tx1"/>
                          </a:solidFill>
                          <a:latin typeface="Helvetica"/>
                          <a:cs typeface="Helvetica"/>
                        </a:rPr>
                        <a:t>Multiplanare</a:t>
                      </a:r>
                      <a:r>
                        <a:rPr lang="en-US" sz="1100" baseline="0" dirty="0" smtClean="0">
                          <a:solidFill>
                            <a:schemeClr val="tx1"/>
                          </a:solidFill>
                          <a:latin typeface="Helvetica"/>
                          <a:cs typeface="Helvetica"/>
                        </a:rPr>
                        <a:t> </a:t>
                      </a:r>
                      <a:r>
                        <a:rPr lang="en-US" sz="1100" baseline="0" dirty="0" err="1" smtClean="0">
                          <a:solidFill>
                            <a:schemeClr val="tx1"/>
                          </a:solidFill>
                          <a:latin typeface="Helvetica"/>
                          <a:cs typeface="Helvetica"/>
                        </a:rPr>
                        <a:t>Aufnahmen</a:t>
                      </a:r>
                      <a:endParaRPr lang="en-US" sz="1100" strike="noStrike" baseline="0" dirty="0" smtClean="0">
                        <a:solidFill>
                          <a:schemeClr val="tx1"/>
                        </a:solidFill>
                        <a:latin typeface="Helvetica"/>
                        <a:cs typeface="Helvetica"/>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extLst>
                  <a:ext uri="{0D108BD9-81ED-4DB2-BD59-A6C34878D82A}">
                    <a16:rowId xmlns:a16="http://schemas.microsoft.com/office/drawing/2014/main" xmlns="" val="10012"/>
                  </a:ext>
                </a:extLst>
              </a:tr>
              <a:tr h="0">
                <a:tc gridSpan="2">
                  <a:txBody>
                    <a:bodyPr/>
                    <a:lstStyle/>
                    <a:p>
                      <a:pPr algn="ctr">
                        <a:lnSpc>
                          <a:spcPct val="100000"/>
                        </a:lnSpc>
                      </a:pPr>
                      <a:endParaRPr lang="en-US" sz="1100" i="1" baseline="0" dirty="0">
                        <a:solidFill>
                          <a:srgbClr val="0432FF"/>
                        </a:solidFill>
                        <a:latin typeface="Helvetica"/>
                        <a:cs typeface="Helvetica"/>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171450" indent="-171450">
                        <a:lnSpc>
                          <a:spcPct val="100000"/>
                        </a:lnSpc>
                        <a:buFont typeface="Arial"/>
                        <a:buChar char="•"/>
                      </a:pPr>
                      <a:endParaRPr lang="en-US" sz="1100" dirty="0">
                        <a:solidFill>
                          <a:schemeClr val="tx1"/>
                        </a:solidFill>
                        <a:latin typeface="Helvetica"/>
                        <a:cs typeface="Helvetica"/>
                      </a:endParaRPr>
                    </a:p>
                  </a:txBody>
                  <a:tcPr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extLst>
                  <a:ext uri="{0D108BD9-81ED-4DB2-BD59-A6C34878D82A}">
                    <a16:rowId xmlns:a16="http://schemas.microsoft.com/office/drawing/2014/main" xmlns="" val="10013"/>
                  </a:ext>
                </a:extLst>
              </a:tr>
            </a:tbl>
          </a:graphicData>
        </a:graphic>
      </p:graphicFrame>
      <p:graphicFrame>
        <p:nvGraphicFramePr>
          <p:cNvPr id="17" name="Table 16"/>
          <p:cNvGraphicFramePr>
            <a:graphicFrameLocks noGrp="1"/>
          </p:cNvGraphicFramePr>
          <p:nvPr>
            <p:extLst/>
          </p:nvPr>
        </p:nvGraphicFramePr>
        <p:xfrm>
          <a:off x="0" y="8833104"/>
          <a:ext cx="6858000" cy="274320"/>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xmlns="" val="20000"/>
                    </a:ext>
                  </a:extLst>
                </a:gridCol>
              </a:tblGrid>
              <a:tr h="274320">
                <a:tc>
                  <a:txBody>
                    <a:bodyPr/>
                    <a:lstStyle/>
                    <a:p>
                      <a:pPr algn="ctr">
                        <a:lnSpc>
                          <a:spcPct val="100000"/>
                        </a:lnSpc>
                      </a:pPr>
                      <a:r>
                        <a:rPr lang="en-US" sz="900" b="0" i="1" baseline="0" dirty="0">
                          <a:solidFill>
                            <a:schemeClr val="accent5">
                              <a:lumMod val="50000"/>
                            </a:schemeClr>
                          </a:solidFill>
                          <a:latin typeface="Helvetica"/>
                          <a:cs typeface="Helvetica"/>
                        </a:rPr>
                        <a:t>Definition der </a:t>
                      </a:r>
                      <a:r>
                        <a:rPr lang="en-US" sz="900" b="0" i="1" baseline="0" dirty="0" err="1">
                          <a:solidFill>
                            <a:schemeClr val="accent5">
                              <a:lumMod val="50000"/>
                            </a:schemeClr>
                          </a:solidFill>
                          <a:latin typeface="Helvetica"/>
                          <a:cs typeface="Helvetica"/>
                        </a:rPr>
                        <a:t>Phasen</a:t>
                      </a:r>
                      <a:r>
                        <a:rPr lang="en-US" sz="900" b="0" i="1" baseline="0" dirty="0">
                          <a:solidFill>
                            <a:schemeClr val="accent5">
                              <a:lumMod val="50000"/>
                            </a:schemeClr>
                          </a:solidFill>
                          <a:latin typeface="Helvetica"/>
                          <a:cs typeface="Helvetica"/>
                        </a:rPr>
                        <a:t> s. S. 17</a:t>
                      </a:r>
                      <a:endParaRPr lang="en-US" sz="900" b="0" i="1" dirty="0">
                        <a:solidFill>
                          <a:schemeClr val="accent5">
                            <a:lumMod val="50000"/>
                          </a:schemeClr>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bl>
          </a:graphicData>
        </a:graphic>
      </p:graphicFrame>
      <p:sp>
        <p:nvSpPr>
          <p:cNvPr id="2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17932AFE-891D-C347-BEBC-3688AC4D7DC2}" type="slidenum">
              <a:rPr lang="en-US" sz="1100" smtClean="0">
                <a:latin typeface="Helvetica"/>
                <a:cs typeface="Helvetica"/>
              </a:rPr>
              <a:pPr algn="r"/>
              <a:t>12</a:t>
            </a:fld>
            <a:endParaRPr lang="en-US" sz="1100" dirty="0">
              <a:latin typeface="Helvetica"/>
              <a:cs typeface="Helvetica"/>
            </a:endParaRPr>
          </a:p>
        </p:txBody>
      </p:sp>
      <p:sp>
        <p:nvSpPr>
          <p:cNvPr id="8" name="Right Triangle 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Technique</a:t>
            </a:r>
          </a:p>
        </p:txBody>
      </p:sp>
    </p:spTree>
    <p:extLst>
      <p:ext uri="{BB962C8B-B14F-4D97-AF65-F5344CB8AC3E}">
        <p14:creationId xmlns:p14="http://schemas.microsoft.com/office/powerpoint/2010/main" val="3013798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052507585"/>
              </p:ext>
            </p:extLst>
          </p:nvPr>
        </p:nvGraphicFramePr>
        <p:xfrm>
          <a:off x="228600" y="5917041"/>
          <a:ext cx="6400800" cy="3377184"/>
        </p:xfrm>
        <a:graphic>
          <a:graphicData uri="http://schemas.openxmlformats.org/drawingml/2006/table">
            <a:tbl>
              <a:tblPr firstRow="1" bandRow="1">
                <a:tableStyleId>{5C22544A-7EE6-4342-B048-85BDC9FD1C3A}</a:tableStyleId>
              </a:tblPr>
              <a:tblGrid>
                <a:gridCol w="1665264">
                  <a:extLst>
                    <a:ext uri="{9D8B030D-6E8A-4147-A177-3AD203B41FA5}">
                      <a16:colId xmlns:a16="http://schemas.microsoft.com/office/drawing/2014/main" xmlns="" val="20000"/>
                    </a:ext>
                  </a:extLst>
                </a:gridCol>
                <a:gridCol w="2367768">
                  <a:extLst>
                    <a:ext uri="{9D8B030D-6E8A-4147-A177-3AD203B41FA5}">
                      <a16:colId xmlns:a16="http://schemas.microsoft.com/office/drawing/2014/main" xmlns="" val="20001"/>
                    </a:ext>
                  </a:extLst>
                </a:gridCol>
                <a:gridCol w="2367768">
                  <a:extLst>
                    <a:ext uri="{9D8B030D-6E8A-4147-A177-3AD203B41FA5}">
                      <a16:colId xmlns:a16="http://schemas.microsoft.com/office/drawing/2014/main" xmlns="" val="20002"/>
                    </a:ext>
                  </a:extLst>
                </a:gridCol>
              </a:tblGrid>
              <a:tr h="0">
                <a:tc rowSpan="2">
                  <a:txBody>
                    <a:bodyPr/>
                    <a:lstStyle/>
                    <a:p>
                      <a:pPr marL="0" marR="0" indent="0" algn="l" defTabSz="457200" rtl="0" eaLnBrk="1" fontAlgn="auto" latinLnBrk="0" hangingPunct="1">
                        <a:lnSpc>
                          <a:spcPct val="100000"/>
                        </a:lnSpc>
                        <a:spcBef>
                          <a:spcPts val="300"/>
                        </a:spcBef>
                        <a:spcAft>
                          <a:spcPts val="300"/>
                        </a:spcAft>
                        <a:buClrTx/>
                        <a:buSzTx/>
                        <a:buFontTx/>
                        <a:buNone/>
                        <a:tabLst/>
                        <a:defRPr/>
                      </a:pPr>
                      <a:r>
                        <a:rPr lang="en-GB" sz="1200" b="1" dirty="0">
                          <a:solidFill>
                            <a:srgbClr val="000000"/>
                          </a:solidFill>
                          <a:effectLst/>
                          <a:latin typeface="Helvetica"/>
                          <a:ea typeface="MS Mincho"/>
                          <a:cs typeface="Helvetica"/>
                        </a:rPr>
                        <a:t>LI-RADS </a:t>
                      </a:r>
                      <a:br>
                        <a:rPr lang="en-GB" sz="1200" b="1" dirty="0">
                          <a:solidFill>
                            <a:srgbClr val="000000"/>
                          </a:solidFill>
                          <a:effectLst/>
                          <a:latin typeface="Helvetica"/>
                          <a:ea typeface="MS Mincho"/>
                          <a:cs typeface="Helvetica"/>
                        </a:rPr>
                      </a:br>
                      <a:r>
                        <a:rPr lang="en-GB" sz="1200" b="1" dirty="0" err="1">
                          <a:solidFill>
                            <a:srgbClr val="000000"/>
                          </a:solidFill>
                          <a:effectLst/>
                          <a:latin typeface="Helvetica"/>
                          <a:ea typeface="MS Mincho"/>
                          <a:cs typeface="Helvetica"/>
                        </a:rPr>
                        <a:t>Respons</a:t>
                      </a:r>
                      <a:r>
                        <a:rPr lang="en-GB" sz="1200" b="1" dirty="0">
                          <a:solidFill>
                            <a:srgbClr val="000000"/>
                          </a:solidFill>
                          <a:effectLst/>
                          <a:latin typeface="Helvetica"/>
                          <a:ea typeface="MS Mincho"/>
                          <a:cs typeface="Helvetica"/>
                        </a:rPr>
                        <a:t> </a:t>
                      </a:r>
                      <a:r>
                        <a:rPr lang="en-GB" sz="1200" b="1" dirty="0" err="1">
                          <a:solidFill>
                            <a:srgbClr val="000000"/>
                          </a:solidFill>
                          <a:effectLst/>
                          <a:latin typeface="Helvetica"/>
                          <a:ea typeface="MS Mincho"/>
                          <a:cs typeface="Helvetica"/>
                        </a:rPr>
                        <a:t>Kategorie</a:t>
                      </a:r>
                      <a:endParaRPr lang="en-US" sz="1200" dirty="0">
                        <a:solidFill>
                          <a:srgbClr val="000000"/>
                        </a:solidFill>
                        <a:effectLst/>
                        <a:latin typeface="Helvetica"/>
                        <a:ea typeface="MS Mincho"/>
                        <a:cs typeface="Helvetica"/>
                      </a:endParaRPr>
                    </a:p>
                  </a:txBody>
                  <a:tcPr marL="68580" marR="68580" marT="91440" anchor="b">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1" dirty="0" err="1">
                          <a:solidFill>
                            <a:srgbClr val="000000"/>
                          </a:solidFill>
                          <a:latin typeface="Helvetica"/>
                          <a:cs typeface="Helvetica"/>
                        </a:rPr>
                        <a:t>Bildgebung</a:t>
                      </a:r>
                      <a:r>
                        <a:rPr lang="en-US" sz="1200" b="1" dirty="0">
                          <a:solidFill>
                            <a:srgbClr val="000000"/>
                          </a:solidFill>
                          <a:latin typeface="Helvetica"/>
                          <a:cs typeface="Helvetica"/>
                        </a:rPr>
                        <a:t> </a:t>
                      </a:r>
                      <a:r>
                        <a:rPr lang="en-US" sz="1200" b="1" dirty="0" err="1">
                          <a:solidFill>
                            <a:srgbClr val="000000"/>
                          </a:solidFill>
                          <a:latin typeface="Helvetica"/>
                          <a:cs typeface="Helvetica"/>
                        </a:rPr>
                        <a:t>bei</a:t>
                      </a:r>
                      <a:r>
                        <a:rPr lang="en-US" sz="1200" b="1" dirty="0">
                          <a:solidFill>
                            <a:srgbClr val="000000"/>
                          </a:solidFill>
                          <a:latin typeface="Helvetica"/>
                          <a:cs typeface="Helvetica"/>
                        </a:rPr>
                        <a:t> </a:t>
                      </a:r>
                      <a:r>
                        <a:rPr lang="en-US" sz="1200" b="1" dirty="0" err="1">
                          <a:solidFill>
                            <a:srgbClr val="000000"/>
                          </a:solidFill>
                          <a:latin typeface="Helvetica"/>
                          <a:cs typeface="Helvetica"/>
                        </a:rPr>
                        <a:t>behandelten</a:t>
                      </a:r>
                      <a:r>
                        <a:rPr lang="en-US" sz="1200" b="1" dirty="0">
                          <a:solidFill>
                            <a:srgbClr val="000000"/>
                          </a:solidFill>
                          <a:latin typeface="Helvetica"/>
                          <a:cs typeface="Helvetica"/>
                        </a:rPr>
                        <a:t> </a:t>
                      </a:r>
                      <a:r>
                        <a:rPr lang="en-US" sz="1200" b="1" baseline="0" dirty="0" err="1">
                          <a:solidFill>
                            <a:srgbClr val="000000"/>
                          </a:solidFill>
                          <a:latin typeface="Helvetica"/>
                          <a:cs typeface="Helvetica"/>
                        </a:rPr>
                        <a:t>Observationen</a:t>
                      </a:r>
                      <a:endParaRPr lang="en-US" sz="1200" b="1" dirty="0">
                        <a:solidFill>
                          <a:srgbClr val="000000"/>
                        </a:solidFill>
                        <a:latin typeface="Helvetica"/>
                        <a:cs typeface="Helvetica"/>
                      </a:endParaRPr>
                    </a:p>
                  </a:txBody>
                  <a:tcPr marT="91440" marB="91440" anchor="b">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0"/>
                  </a:ext>
                </a:extLst>
              </a:tr>
              <a:tr h="0">
                <a:tc vMerge="1">
                  <a:txBody>
                    <a:bodyPr/>
                    <a:lstStyle/>
                    <a:p>
                      <a:pPr marL="0" marR="0">
                        <a:spcBef>
                          <a:spcPts val="300"/>
                        </a:spcBef>
                        <a:spcAft>
                          <a:spcPts val="300"/>
                        </a:spcAft>
                      </a:pPr>
                      <a:endParaRPr lang="en-US" sz="1100" b="1" dirty="0">
                        <a:effectLst/>
                        <a:latin typeface="Helvetica"/>
                        <a:ea typeface="MS Mincho"/>
                        <a:cs typeface="Helvetica"/>
                      </a:endParaRPr>
                    </a:p>
                  </a:txBody>
                  <a:tcPr marL="68580" marR="68580" marT="109728" marB="10972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kern="1200" baseline="0" dirty="0" err="1">
                          <a:solidFill>
                            <a:srgbClr val="000000"/>
                          </a:solidFill>
                          <a:effectLst/>
                          <a:latin typeface="Helvetica"/>
                          <a:ea typeface="+mn-ea"/>
                          <a:cs typeface="Helvetica"/>
                        </a:rPr>
                        <a:t>Fortführen</a:t>
                      </a:r>
                      <a:r>
                        <a:rPr lang="en-US" sz="1100" b="1" kern="1200" baseline="0" dirty="0">
                          <a:solidFill>
                            <a:srgbClr val="000000"/>
                          </a:solidFill>
                          <a:effectLst/>
                          <a:latin typeface="Helvetica"/>
                          <a:ea typeface="+mn-ea"/>
                          <a:cs typeface="Helvetica"/>
                        </a:rPr>
                        <a:t> des Monitoring </a:t>
                      </a:r>
                      <a:r>
                        <a:rPr lang="en-US" sz="1100" b="1" kern="1200" baseline="0" dirty="0" err="1">
                          <a:solidFill>
                            <a:srgbClr val="000000"/>
                          </a:solidFill>
                          <a:effectLst/>
                          <a:latin typeface="Helvetica"/>
                          <a:ea typeface="+mn-ea"/>
                          <a:cs typeface="Helvetica"/>
                        </a:rPr>
                        <a:t>mit</a:t>
                      </a:r>
                      <a:r>
                        <a:rPr lang="en-US" sz="1100" b="1" kern="1200" baseline="0" dirty="0">
                          <a:solidFill>
                            <a:srgbClr val="000000"/>
                          </a:solidFill>
                          <a:effectLst/>
                          <a:latin typeface="Helvetica"/>
                          <a:ea typeface="+mn-ea"/>
                          <a:cs typeface="Helvetica"/>
                        </a:rPr>
                        <a:t> </a:t>
                      </a:r>
                      <a:r>
                        <a:rPr lang="en-US" sz="1100" b="1" kern="1200" baseline="0" dirty="0" err="1" smtClean="0">
                          <a:solidFill>
                            <a:srgbClr val="000000"/>
                          </a:solidFill>
                          <a:effectLst/>
                          <a:latin typeface="Helvetica"/>
                          <a:ea typeface="+mn-ea"/>
                          <a:cs typeface="Helvetica"/>
                        </a:rPr>
                        <a:t>gleicher</a:t>
                      </a:r>
                      <a:r>
                        <a:rPr lang="en-US" sz="1100" b="1" kern="1200" baseline="0" dirty="0" smtClean="0">
                          <a:solidFill>
                            <a:srgbClr val="000000"/>
                          </a:solidFill>
                          <a:effectLst/>
                          <a:latin typeface="Helvetica"/>
                          <a:ea typeface="+mn-ea"/>
                          <a:cs typeface="Helvetica"/>
                        </a:rPr>
                        <a:t> </a:t>
                      </a:r>
                      <a:r>
                        <a:rPr lang="en-US" sz="1100" b="1" kern="1200" baseline="0" dirty="0" err="1">
                          <a:solidFill>
                            <a:srgbClr val="000000"/>
                          </a:solidFill>
                          <a:effectLst/>
                          <a:latin typeface="Helvetica"/>
                          <a:ea typeface="+mn-ea"/>
                          <a:cs typeface="Helvetica"/>
                        </a:rPr>
                        <a:t>bildgebender</a:t>
                      </a:r>
                      <a:r>
                        <a:rPr lang="en-US" sz="1100" b="1" kern="1200" baseline="0" dirty="0">
                          <a:solidFill>
                            <a:srgbClr val="000000"/>
                          </a:solidFill>
                          <a:effectLst/>
                          <a:latin typeface="Helvetica"/>
                          <a:ea typeface="+mn-ea"/>
                          <a:cs typeface="Helvetica"/>
                        </a:rPr>
                        <a:t> </a:t>
                      </a:r>
                      <a:r>
                        <a:rPr lang="en-US" sz="1100" b="1" kern="1200" baseline="0" dirty="0" err="1">
                          <a:solidFill>
                            <a:srgbClr val="000000"/>
                          </a:solidFill>
                          <a:effectLst/>
                          <a:latin typeface="Helvetica"/>
                          <a:ea typeface="+mn-ea"/>
                          <a:cs typeface="Helvetica"/>
                        </a:rPr>
                        <a:t>Modalität</a:t>
                      </a:r>
                      <a:endParaRPr lang="en-US" sz="1100" b="1" kern="1200" baseline="0" dirty="0">
                        <a:solidFill>
                          <a:srgbClr val="000000"/>
                        </a:solidFill>
                        <a:effectLst/>
                        <a:latin typeface="Helvetica"/>
                        <a:ea typeface="+mn-ea"/>
                        <a:cs typeface="Helvetica"/>
                      </a:endParaRPr>
                    </a:p>
                  </a:txBody>
                  <a:tcPr marT="9144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kern="1200" baseline="0" dirty="0" err="1">
                          <a:solidFill>
                            <a:srgbClr val="000000"/>
                          </a:solidFill>
                          <a:effectLst/>
                          <a:latin typeface="Helvetica"/>
                          <a:ea typeface="+mn-ea"/>
                          <a:cs typeface="Helvetica"/>
                        </a:rPr>
                        <a:t>Fortführen</a:t>
                      </a:r>
                      <a:r>
                        <a:rPr lang="en-US" sz="1100" b="1" kern="1200" baseline="0" dirty="0">
                          <a:solidFill>
                            <a:srgbClr val="000000"/>
                          </a:solidFill>
                          <a:effectLst/>
                          <a:latin typeface="Helvetica"/>
                          <a:ea typeface="+mn-ea"/>
                          <a:cs typeface="Helvetica"/>
                        </a:rPr>
                        <a:t> des Monitoring </a:t>
                      </a:r>
                      <a:r>
                        <a:rPr lang="en-US" sz="1100" b="1" kern="1200" baseline="0" dirty="0" err="1">
                          <a:solidFill>
                            <a:srgbClr val="000000"/>
                          </a:solidFill>
                          <a:effectLst/>
                          <a:latin typeface="Helvetica"/>
                          <a:ea typeface="+mn-ea"/>
                          <a:cs typeface="Helvetica"/>
                        </a:rPr>
                        <a:t>mit</a:t>
                      </a:r>
                      <a:r>
                        <a:rPr lang="en-US" sz="1100" b="1" kern="1200" baseline="0" dirty="0">
                          <a:solidFill>
                            <a:srgbClr val="000000"/>
                          </a:solidFill>
                          <a:effectLst/>
                          <a:latin typeface="Helvetica"/>
                          <a:ea typeface="+mn-ea"/>
                          <a:cs typeface="Helvetica"/>
                        </a:rPr>
                        <a:t> </a:t>
                      </a:r>
                      <a:r>
                        <a:rPr lang="en-US" sz="1100" b="1" kern="1200" baseline="0" dirty="0" err="1">
                          <a:solidFill>
                            <a:srgbClr val="000000"/>
                          </a:solidFill>
                          <a:effectLst/>
                          <a:latin typeface="Helvetica"/>
                          <a:ea typeface="+mn-ea"/>
                          <a:cs typeface="Helvetica"/>
                        </a:rPr>
                        <a:t>alternativer</a:t>
                      </a:r>
                      <a:r>
                        <a:rPr lang="en-US" sz="1100" b="1" kern="1200" baseline="0" dirty="0">
                          <a:solidFill>
                            <a:srgbClr val="000000"/>
                          </a:solidFill>
                          <a:effectLst/>
                          <a:latin typeface="Helvetica"/>
                          <a:ea typeface="+mn-ea"/>
                          <a:cs typeface="Helvetica"/>
                        </a:rPr>
                        <a:t> </a:t>
                      </a:r>
                      <a:r>
                        <a:rPr lang="en-US" sz="1100" b="1" kern="1200" baseline="0" dirty="0" err="1">
                          <a:solidFill>
                            <a:srgbClr val="000000"/>
                          </a:solidFill>
                          <a:effectLst/>
                          <a:latin typeface="Helvetica"/>
                          <a:ea typeface="+mn-ea"/>
                          <a:cs typeface="Helvetica"/>
                        </a:rPr>
                        <a:t>Bildgebung</a:t>
                      </a:r>
                      <a:endParaRPr lang="en-US" sz="1100" b="1" kern="1200" baseline="0" dirty="0">
                        <a:solidFill>
                          <a:srgbClr val="000000"/>
                        </a:solidFill>
                        <a:effectLst/>
                        <a:latin typeface="Helvetica"/>
                        <a:ea typeface="+mn-ea"/>
                        <a:cs typeface="Helvetica"/>
                      </a:endParaRPr>
                    </a:p>
                  </a:txBody>
                  <a:tcPr marT="91440" anchor="b">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dirty="0">
                          <a:solidFill>
                            <a:srgbClr val="000000"/>
                          </a:solidFill>
                          <a:effectLst/>
                          <a:latin typeface="Helvetica"/>
                          <a:ea typeface="+mn-ea"/>
                          <a:cs typeface="Helvetica"/>
                        </a:rPr>
                        <a:t>** ≤ 3 Mon.</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dirty="0">
                          <a:solidFill>
                            <a:srgbClr val="000000"/>
                          </a:solidFill>
                          <a:effectLst/>
                          <a:latin typeface="Helvetica"/>
                          <a:ea typeface="+mn-ea"/>
                          <a:cs typeface="Helvetica"/>
                        </a:rPr>
                        <a:t>* ≤ 3 Mon.</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dirty="0">
                          <a:solidFill>
                            <a:srgbClr val="000000"/>
                          </a:solidFill>
                          <a:effectLst/>
                          <a:latin typeface="Helvetica"/>
                          <a:ea typeface="+mn-ea"/>
                          <a:cs typeface="Helvetica"/>
                        </a:rPr>
                        <a:t>** ≤ 3 Mon.</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dirty="0">
                          <a:solidFill>
                            <a:srgbClr val="000000"/>
                          </a:solidFill>
                          <a:effectLst/>
                          <a:latin typeface="Helvetica"/>
                          <a:ea typeface="+mn-ea"/>
                          <a:cs typeface="Helvetica"/>
                        </a:rPr>
                        <a:t>* ≤ 3 Mon.</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a:solidFill>
                            <a:srgbClr val="000000"/>
                          </a:solidFill>
                          <a:latin typeface="Helvetica"/>
                          <a:cs typeface="Helvetica"/>
                        </a:rPr>
                        <a:t>** </a:t>
                      </a:r>
                      <a:r>
                        <a:rPr lang="en-US" sz="1100" b="0" kern="1200" baseline="0" dirty="0">
                          <a:solidFill>
                            <a:srgbClr val="000000"/>
                          </a:solidFill>
                          <a:effectLst/>
                          <a:latin typeface="Helvetica"/>
                          <a:ea typeface="+mn-ea"/>
                          <a:cs typeface="Helvetica"/>
                        </a:rPr>
                        <a:t>≤ 3 Mon.</a:t>
                      </a:r>
                      <a:endParaRPr lang="en-US" sz="1100" dirty="0">
                        <a:solidFill>
                          <a:srgbClr val="000000"/>
                        </a:solidFill>
                        <a:latin typeface="Helvetica"/>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a:solidFill>
                            <a:srgbClr val="000000"/>
                          </a:solidFill>
                          <a:latin typeface="Helvetica"/>
                          <a:cs typeface="Helvetica"/>
                        </a:rPr>
                        <a:t>* </a:t>
                      </a:r>
                      <a:r>
                        <a:rPr lang="en-US" sz="1100" b="0" kern="1200" baseline="0" dirty="0">
                          <a:solidFill>
                            <a:srgbClr val="000000"/>
                          </a:solidFill>
                          <a:effectLst/>
                          <a:latin typeface="Helvetica"/>
                          <a:ea typeface="+mn-ea"/>
                          <a:cs typeface="Helvetica"/>
                        </a:rPr>
                        <a:t>≤ 3 Mon.</a:t>
                      </a:r>
                      <a:endParaRPr lang="en-US" sz="1100" dirty="0">
                        <a:solidFill>
                          <a:srgbClr val="000000"/>
                        </a:solidFill>
                        <a:latin typeface="Helvetica"/>
                        <a:cs typeface="Helvetica"/>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1100" i="0" baseline="0" dirty="0">
                          <a:solidFill>
                            <a:srgbClr val="000000"/>
                          </a:solidFill>
                          <a:latin typeface="Helvetica"/>
                          <a:ea typeface="MS Mincho"/>
                          <a:cs typeface="Helvetica"/>
                        </a:rPr>
                        <a:t>MDD </a:t>
                      </a:r>
                      <a:r>
                        <a:rPr lang="en-US" sz="1100" i="0" dirty="0" err="1">
                          <a:solidFill>
                            <a:srgbClr val="000000"/>
                          </a:solidFill>
                          <a:latin typeface="Helvetica"/>
                          <a:cs typeface="Helvetica"/>
                        </a:rPr>
                        <a:t>für</a:t>
                      </a:r>
                      <a:r>
                        <a:rPr lang="en-US" sz="1100" i="0" dirty="0">
                          <a:solidFill>
                            <a:srgbClr val="000000"/>
                          </a:solidFill>
                          <a:latin typeface="Helvetica"/>
                          <a:cs typeface="Helvetica"/>
                        </a:rPr>
                        <a:t> </a:t>
                      </a:r>
                      <a:r>
                        <a:rPr lang="en-US" sz="1100" i="0" dirty="0" err="1">
                          <a:solidFill>
                            <a:srgbClr val="000000"/>
                          </a:solidFill>
                          <a:latin typeface="Helvetica"/>
                          <a:cs typeface="Helvetica"/>
                        </a:rPr>
                        <a:t>Konsensus</a:t>
                      </a:r>
                      <a:r>
                        <a:rPr lang="en-US" sz="1100" i="0" dirty="0">
                          <a:solidFill>
                            <a:srgbClr val="000000"/>
                          </a:solidFill>
                          <a:latin typeface="Helvetica"/>
                          <a:cs typeface="Helvetica"/>
                        </a:rPr>
                        <a:t> Management. </a:t>
                      </a:r>
                      <a:r>
                        <a:rPr lang="en-US" sz="1100" i="0" dirty="0" err="1">
                          <a:solidFill>
                            <a:srgbClr val="000000"/>
                          </a:solidFill>
                          <a:latin typeface="Helvetica"/>
                          <a:cs typeface="Helvetica"/>
                        </a:rPr>
                        <a:t>Meist</a:t>
                      </a:r>
                      <a:r>
                        <a:rPr lang="en-US" sz="1100" i="0" dirty="0">
                          <a:solidFill>
                            <a:srgbClr val="000000"/>
                          </a:solidFill>
                          <a:latin typeface="Helvetica"/>
                          <a:cs typeface="Helvetica"/>
                        </a:rPr>
                        <a:t> </a:t>
                      </a:r>
                      <a:r>
                        <a:rPr lang="en-US" sz="1100" i="0" dirty="0" err="1">
                          <a:solidFill>
                            <a:srgbClr val="000000"/>
                          </a:solidFill>
                          <a:latin typeface="Helvetica"/>
                          <a:cs typeface="Helvetica"/>
                        </a:rPr>
                        <a:t>erneute</a:t>
                      </a:r>
                      <a:r>
                        <a:rPr lang="en-US" sz="1100" i="0" dirty="0">
                          <a:solidFill>
                            <a:srgbClr val="000000"/>
                          </a:solidFill>
                          <a:latin typeface="Helvetica"/>
                          <a:cs typeface="Helvetica"/>
                        </a:rPr>
                        <a:t> </a:t>
                      </a:r>
                      <a:r>
                        <a:rPr lang="en-US" sz="1100" i="0" dirty="0" err="1">
                          <a:solidFill>
                            <a:srgbClr val="000000"/>
                          </a:solidFill>
                          <a:latin typeface="Helvetica"/>
                          <a:cs typeface="Helvetica"/>
                        </a:rPr>
                        <a:t>Therapie</a:t>
                      </a:r>
                      <a:r>
                        <a:rPr lang="en-US" sz="1100" i="0" dirty="0">
                          <a:solidFill>
                            <a:srgbClr val="000000"/>
                          </a:solidFill>
                          <a:latin typeface="Helvetica"/>
                          <a:cs typeface="Helvetica"/>
                        </a:rPr>
                        <a:t>.</a:t>
                      </a:r>
                      <a:endParaRPr lang="en-US" sz="1100" b="0" kern="1200" dirty="0">
                        <a:solidFill>
                          <a:srgbClr val="000000"/>
                        </a:solidFill>
                        <a:effectLst/>
                        <a:latin typeface="Helvetica"/>
                        <a:ea typeface="+mn-ea"/>
                        <a:cs typeface="Helvetica"/>
                      </a:endParaRPr>
                    </a:p>
                  </a:txBody>
                  <a:tcPr marT="73152" marB="73152"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5"/>
                  </a:ext>
                </a:extLst>
              </a:tr>
              <a:tr h="713227">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i="1" dirty="0">
                          <a:solidFill>
                            <a:srgbClr val="000000"/>
                          </a:solidFill>
                          <a:latin typeface="Helvetica"/>
                          <a:ea typeface="MS Mincho"/>
                          <a:cs typeface="Helvetica"/>
                        </a:rPr>
                        <a:t>**</a:t>
                      </a:r>
                      <a:r>
                        <a:rPr lang="en-US" sz="1100" i="1" baseline="0" dirty="0">
                          <a:solidFill>
                            <a:srgbClr val="000000"/>
                          </a:solidFill>
                          <a:latin typeface="Helvetica"/>
                          <a:ea typeface="MS Mincho"/>
                          <a:cs typeface="Helvetica"/>
                        </a:rPr>
                        <a:t> </a:t>
                      </a:r>
                      <a:r>
                        <a:rPr lang="en-US" sz="1100" i="1" dirty="0">
                          <a:solidFill>
                            <a:srgbClr val="000000"/>
                          </a:solidFill>
                          <a:latin typeface="Helvetica"/>
                          <a:ea typeface="MS Mincho"/>
                          <a:cs typeface="Helvetica"/>
                        </a:rPr>
                        <a:t>Gilt </a:t>
                      </a:r>
                      <a:r>
                        <a:rPr lang="en-US" sz="1100" i="1" dirty="0" err="1">
                          <a:solidFill>
                            <a:srgbClr val="000000"/>
                          </a:solidFill>
                          <a:latin typeface="Helvetica"/>
                          <a:ea typeface="MS Mincho"/>
                          <a:cs typeface="Helvetica"/>
                        </a:rPr>
                        <a:t>für</a:t>
                      </a:r>
                      <a:r>
                        <a:rPr lang="en-US" sz="1100" i="1" dirty="0">
                          <a:solidFill>
                            <a:srgbClr val="000000"/>
                          </a:solidFill>
                          <a:latin typeface="Helvetica"/>
                          <a:ea typeface="MS Mincho"/>
                          <a:cs typeface="Helvetica"/>
                        </a:rPr>
                        <a:t> die </a:t>
                      </a:r>
                      <a:r>
                        <a:rPr lang="en-US" sz="1100" i="1" dirty="0" err="1">
                          <a:solidFill>
                            <a:srgbClr val="000000"/>
                          </a:solidFill>
                          <a:latin typeface="Helvetica"/>
                          <a:ea typeface="MS Mincho"/>
                          <a:cs typeface="Helvetica"/>
                        </a:rPr>
                        <a:t>meisten</a:t>
                      </a:r>
                      <a:r>
                        <a:rPr lang="en-US" sz="1100" i="1" dirty="0">
                          <a:solidFill>
                            <a:srgbClr val="000000"/>
                          </a:solidFill>
                          <a:latin typeface="Helvetica"/>
                          <a:ea typeface="MS Mincho"/>
                          <a:cs typeface="Helvetica"/>
                        </a:rPr>
                        <a:t> </a:t>
                      </a:r>
                      <a:r>
                        <a:rPr lang="en-US" sz="1100" i="1" dirty="0" err="1">
                          <a:solidFill>
                            <a:srgbClr val="000000"/>
                          </a:solidFill>
                          <a:latin typeface="Helvetica"/>
                          <a:ea typeface="MS Mincho"/>
                          <a:cs typeface="Helvetica"/>
                        </a:rPr>
                        <a:t>Fälle</a:t>
                      </a:r>
                      <a:r>
                        <a:rPr lang="en-US" sz="1100" i="1" dirty="0">
                          <a:solidFill>
                            <a:srgbClr val="000000"/>
                          </a:solidFill>
                          <a:latin typeface="Helvetica"/>
                          <a:ea typeface="MS Mincho"/>
                          <a:cs typeface="Helvetica"/>
                        </a:rPr>
                        <a:t>. *</a:t>
                      </a:r>
                      <a:r>
                        <a:rPr lang="en-US" sz="1100" i="1" baseline="0" dirty="0">
                          <a:solidFill>
                            <a:srgbClr val="000000"/>
                          </a:solidFill>
                          <a:latin typeface="Helvetica"/>
                          <a:ea typeface="MS Mincho"/>
                          <a:cs typeface="Helvetica"/>
                        </a:rPr>
                        <a:t> </a:t>
                      </a:r>
                      <a:r>
                        <a:rPr lang="en-US" sz="1100" i="1" baseline="0" dirty="0" err="1">
                          <a:solidFill>
                            <a:srgbClr val="000000"/>
                          </a:solidFill>
                          <a:latin typeface="Helvetica"/>
                          <a:ea typeface="MS Mincho"/>
                          <a:cs typeface="Helvetica"/>
                        </a:rPr>
                        <a:t>V</a:t>
                      </a:r>
                      <a:r>
                        <a:rPr lang="en-US" sz="1100" i="1" dirty="0" err="1">
                          <a:solidFill>
                            <a:srgbClr val="000000"/>
                          </a:solidFill>
                          <a:latin typeface="Helvetica"/>
                          <a:ea typeface="MS Mincho"/>
                          <a:cs typeface="Helvetica"/>
                        </a:rPr>
                        <a:t>ertretbare</a:t>
                      </a:r>
                      <a:r>
                        <a:rPr lang="en-US" sz="1100" i="1" dirty="0">
                          <a:solidFill>
                            <a:srgbClr val="000000"/>
                          </a:solidFill>
                          <a:latin typeface="Helvetica"/>
                          <a:ea typeface="MS Mincho"/>
                          <a:cs typeface="Helvetica"/>
                        </a:rPr>
                        <a:t> alternative O</a:t>
                      </a:r>
                      <a:r>
                        <a:rPr lang="en-US" sz="1100" i="1" baseline="0" dirty="0">
                          <a:solidFill>
                            <a:srgbClr val="000000"/>
                          </a:solidFill>
                          <a:latin typeface="Helvetica"/>
                          <a:ea typeface="MS Mincho"/>
                          <a:cs typeface="Helvetica"/>
                        </a:rPr>
                        <a:t>ption</a:t>
                      </a:r>
                      <a:r>
                        <a:rPr lang="en-US" sz="1100" i="1" dirty="0">
                          <a:solidFill>
                            <a:srgbClr val="000000"/>
                          </a:solidFill>
                          <a:latin typeface="Helvetica"/>
                          <a:ea typeface="MS Mincho"/>
                          <a:cs typeface="Helvetica"/>
                        </a:rPr>
                        <a:t>.</a:t>
                      </a:r>
                      <a:r>
                        <a:rPr lang="en-US" sz="1100" i="1" baseline="0" dirty="0">
                          <a:solidFill>
                            <a:srgbClr val="000000"/>
                          </a:solidFill>
                          <a:latin typeface="Helvetica"/>
                          <a:ea typeface="MS Mincho"/>
                          <a:cs typeface="Helvetica"/>
                        </a:rPr>
                        <a:t> </a:t>
                      </a:r>
                      <a:r>
                        <a:rPr lang="en-US" sz="1100" i="1" dirty="0">
                          <a:solidFill>
                            <a:srgbClr val="000000"/>
                          </a:solidFill>
                          <a:latin typeface="Helvetica"/>
                          <a:ea typeface="MS Mincho"/>
                          <a:cs typeface="Helvetica"/>
                        </a:rPr>
                        <a:t>— </a:t>
                      </a:r>
                      <a:r>
                        <a:rPr lang="en-US" sz="1100" i="1" dirty="0" err="1">
                          <a:solidFill>
                            <a:srgbClr val="000000"/>
                          </a:solidFill>
                          <a:latin typeface="Helvetica"/>
                          <a:ea typeface="MS Mincho"/>
                          <a:cs typeface="Helvetica"/>
                        </a:rPr>
                        <a:t>Nicht</a:t>
                      </a:r>
                      <a:r>
                        <a:rPr lang="en-US" sz="1100" i="1" dirty="0">
                          <a:solidFill>
                            <a:srgbClr val="000000"/>
                          </a:solidFill>
                          <a:latin typeface="Helvetica"/>
                          <a:ea typeface="MS Mincho"/>
                          <a:cs typeface="Helvetica"/>
                        </a:rPr>
                        <a:t> </a:t>
                      </a:r>
                      <a:r>
                        <a:rPr lang="en-US" sz="1100" i="1" dirty="0" err="1">
                          <a:solidFill>
                            <a:srgbClr val="000000"/>
                          </a:solidFill>
                          <a:latin typeface="Helvetica"/>
                          <a:ea typeface="MS Mincho"/>
                          <a:cs typeface="Helvetica"/>
                        </a:rPr>
                        <a:t>empfohlen</a:t>
                      </a:r>
                      <a:r>
                        <a:rPr lang="en-US" sz="1100" i="1" dirty="0">
                          <a:solidFill>
                            <a:srgbClr val="000000"/>
                          </a:solidFill>
                          <a:latin typeface="Helvetica"/>
                          <a:ea typeface="MS Mincho"/>
                          <a:cs typeface="Helvetica"/>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i="0" dirty="0" err="1">
                          <a:solidFill>
                            <a:srgbClr val="000000"/>
                          </a:solidFill>
                          <a:latin typeface="Helvetica"/>
                          <a:ea typeface="MS Mincho"/>
                          <a:cs typeface="Helvetica"/>
                        </a:rPr>
                        <a:t>Multidisziplinäre</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Diskussion</a:t>
                      </a:r>
                      <a:r>
                        <a:rPr lang="en-US" sz="1100" i="0" dirty="0">
                          <a:solidFill>
                            <a:srgbClr val="000000"/>
                          </a:solidFill>
                          <a:latin typeface="Helvetica"/>
                          <a:ea typeface="MS Mincho"/>
                          <a:cs typeface="Helvetica"/>
                        </a:rPr>
                        <a:t> (MDD): </a:t>
                      </a:r>
                      <a:r>
                        <a:rPr lang="en-US" sz="1100" i="0" dirty="0" err="1" smtClean="0">
                          <a:solidFill>
                            <a:srgbClr val="000000"/>
                          </a:solidFill>
                          <a:latin typeface="Helvetica"/>
                          <a:ea typeface="MS Mincho"/>
                          <a:cs typeface="Helvetica"/>
                        </a:rPr>
                        <a:t>Formelle</a:t>
                      </a:r>
                      <a:r>
                        <a:rPr lang="en-US" sz="1100" i="0" dirty="0" smtClean="0">
                          <a:solidFill>
                            <a:srgbClr val="000000"/>
                          </a:solidFill>
                          <a:latin typeface="Helvetica"/>
                          <a:ea typeface="MS Mincho"/>
                          <a:cs typeface="Helvetica"/>
                        </a:rPr>
                        <a:t> </a:t>
                      </a:r>
                      <a:r>
                        <a:rPr lang="en-US" sz="1100" i="0" dirty="0">
                          <a:solidFill>
                            <a:srgbClr val="000000"/>
                          </a:solidFill>
                          <a:latin typeface="Helvetica"/>
                          <a:ea typeface="MS Mincho"/>
                          <a:cs typeface="Helvetica"/>
                        </a:rPr>
                        <a:t>(</a:t>
                      </a:r>
                      <a:r>
                        <a:rPr lang="en-US" sz="1100" i="0" dirty="0" err="1">
                          <a:solidFill>
                            <a:srgbClr val="000000"/>
                          </a:solidFill>
                          <a:latin typeface="Helvetica"/>
                          <a:ea typeface="MS Mincho"/>
                          <a:cs typeface="Helvetica"/>
                        </a:rPr>
                        <a:t>institutionalisierte</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Besprechung</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oder</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informelle</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Kommunikation</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zwischen</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Radiologie</a:t>
                      </a:r>
                      <a:r>
                        <a:rPr lang="en-US" sz="1100" i="0" dirty="0">
                          <a:solidFill>
                            <a:srgbClr val="000000"/>
                          </a:solidFill>
                          <a:latin typeface="Helvetica"/>
                          <a:ea typeface="MS Mincho"/>
                          <a:cs typeface="Helvetica"/>
                        </a:rPr>
                        <a:t> und </a:t>
                      </a:r>
                      <a:r>
                        <a:rPr lang="en-US" sz="1100" i="0" dirty="0" err="1">
                          <a:solidFill>
                            <a:srgbClr val="000000"/>
                          </a:solidFill>
                          <a:latin typeface="Helvetica"/>
                          <a:ea typeface="MS Mincho"/>
                          <a:cs typeface="Helvetica"/>
                        </a:rPr>
                        <a:t>anderen</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Disziplinen</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möglichst</a:t>
                      </a:r>
                      <a:r>
                        <a:rPr lang="en-US" sz="1100" i="0" dirty="0">
                          <a:solidFill>
                            <a:srgbClr val="000000"/>
                          </a:solidFill>
                          <a:latin typeface="Helvetica"/>
                          <a:ea typeface="MS Mincho"/>
                          <a:cs typeface="Helvetica"/>
                        </a:rPr>
                        <a:t> parallel </a:t>
                      </a:r>
                      <a:r>
                        <a:rPr lang="en-US" sz="1100" i="0" dirty="0" err="1">
                          <a:solidFill>
                            <a:srgbClr val="000000"/>
                          </a:solidFill>
                          <a:latin typeface="Helvetica"/>
                          <a:ea typeface="MS Mincho"/>
                          <a:cs typeface="Helvetica"/>
                        </a:rPr>
                        <a:t>zu</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obigen</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Bildgebungszeitpunkten</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oder</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abhängig</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vom</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klinischen</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Kontext</a:t>
                      </a:r>
                      <a:r>
                        <a:rPr lang="en-US" sz="1100" i="0" dirty="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oder</a:t>
                      </a:r>
                      <a:r>
                        <a:rPr lang="en-US" sz="1100" i="0" dirty="0">
                          <a:solidFill>
                            <a:srgbClr val="000000"/>
                          </a:solidFill>
                          <a:latin typeface="Helvetica"/>
                          <a:ea typeface="MS Mincho"/>
                          <a:cs typeface="Helvetica"/>
                        </a:rPr>
                        <a:t> </a:t>
                      </a:r>
                      <a:r>
                        <a:rPr lang="en-US" sz="1100" i="0" dirty="0" err="1" smtClean="0">
                          <a:solidFill>
                            <a:srgbClr val="000000"/>
                          </a:solidFill>
                          <a:latin typeface="Helvetica"/>
                          <a:ea typeface="MS Mincho"/>
                          <a:cs typeface="Helvetica"/>
                        </a:rPr>
                        <a:t>aufgrund</a:t>
                      </a:r>
                      <a:r>
                        <a:rPr lang="en-US" sz="1100" i="0" dirty="0" smtClean="0">
                          <a:solidFill>
                            <a:srgbClr val="000000"/>
                          </a:solidFill>
                          <a:latin typeface="Helvetica"/>
                          <a:ea typeface="MS Mincho"/>
                          <a:cs typeface="Helvetica"/>
                        </a:rPr>
                        <a:t> </a:t>
                      </a:r>
                      <a:r>
                        <a:rPr lang="en-US" sz="1100" i="0" dirty="0" err="1" smtClean="0">
                          <a:solidFill>
                            <a:srgbClr val="000000"/>
                          </a:solidFill>
                          <a:latin typeface="Helvetica"/>
                          <a:ea typeface="MS Mincho"/>
                          <a:cs typeface="Helvetica"/>
                        </a:rPr>
                        <a:t>radiologischer</a:t>
                      </a:r>
                      <a:r>
                        <a:rPr lang="en-US" sz="1100" i="0" dirty="0" smtClean="0">
                          <a:solidFill>
                            <a:srgbClr val="000000"/>
                          </a:solidFill>
                          <a:latin typeface="Helvetica"/>
                          <a:ea typeface="MS Mincho"/>
                          <a:cs typeface="Helvetica"/>
                        </a:rPr>
                        <a:t> </a:t>
                      </a:r>
                      <a:r>
                        <a:rPr lang="en-US" sz="1100" i="0" dirty="0" err="1">
                          <a:solidFill>
                            <a:srgbClr val="000000"/>
                          </a:solidFill>
                          <a:latin typeface="Helvetica"/>
                          <a:ea typeface="MS Mincho"/>
                          <a:cs typeface="Helvetica"/>
                        </a:rPr>
                        <a:t>Empfehlung</a:t>
                      </a:r>
                      <a:endParaRPr lang="en-US" sz="1100" i="0" dirty="0">
                        <a:solidFill>
                          <a:schemeClr val="tx1"/>
                        </a:solidFill>
                        <a:latin typeface="Helvetica"/>
                        <a:cs typeface="Helvetica"/>
                      </a:endParaRPr>
                    </a:p>
                  </a:txBody>
                  <a:tcPr marL="68580" marR="68580" marT="9144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182880"/>
                      <a:endParaRPr lang="en-US" sz="900" kern="1200" dirty="0">
                        <a:solidFill>
                          <a:schemeClr val="dk1"/>
                        </a:solidFill>
                        <a:effectLst/>
                        <a:latin typeface="Helvetica"/>
                        <a:ea typeface="+mn-e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xmlns="" val="1000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85608292"/>
              </p:ext>
            </p:extLst>
          </p:nvPr>
        </p:nvGraphicFramePr>
        <p:xfrm>
          <a:off x="228600" y="1445494"/>
          <a:ext cx="6400800" cy="4536948"/>
        </p:xfrm>
        <a:graphic>
          <a:graphicData uri="http://schemas.openxmlformats.org/drawingml/2006/table">
            <a:tbl>
              <a:tblPr firstRow="1" bandRow="1">
                <a:tableStyleId>{5C22544A-7EE6-4342-B048-85BDC9FD1C3A}</a:tableStyleId>
              </a:tblPr>
              <a:tblGrid>
                <a:gridCol w="1665264">
                  <a:extLst>
                    <a:ext uri="{9D8B030D-6E8A-4147-A177-3AD203B41FA5}">
                      <a16:colId xmlns:a16="http://schemas.microsoft.com/office/drawing/2014/main" xmlns="" val="20000"/>
                    </a:ext>
                  </a:extLst>
                </a:gridCol>
                <a:gridCol w="1578512">
                  <a:extLst>
                    <a:ext uri="{9D8B030D-6E8A-4147-A177-3AD203B41FA5}">
                      <a16:colId xmlns:a16="http://schemas.microsoft.com/office/drawing/2014/main" xmlns="" val="20001"/>
                    </a:ext>
                  </a:extLst>
                </a:gridCol>
                <a:gridCol w="1578512">
                  <a:extLst>
                    <a:ext uri="{9D8B030D-6E8A-4147-A177-3AD203B41FA5}">
                      <a16:colId xmlns:a16="http://schemas.microsoft.com/office/drawing/2014/main" xmlns="" val="20002"/>
                    </a:ext>
                  </a:extLst>
                </a:gridCol>
                <a:gridCol w="1578512">
                  <a:extLst>
                    <a:ext uri="{9D8B030D-6E8A-4147-A177-3AD203B41FA5}">
                      <a16:colId xmlns:a16="http://schemas.microsoft.com/office/drawing/2014/main" xmlns="" val="20003"/>
                    </a:ext>
                  </a:extLst>
                </a:gridCol>
              </a:tblGrid>
              <a:tr h="0">
                <a:tc rowSpan="2">
                  <a:txBody>
                    <a:bodyPr/>
                    <a:lstStyle/>
                    <a:p>
                      <a:pPr marL="0" marR="0" indent="0" algn="l" defTabSz="457200" rtl="0" eaLnBrk="1" fontAlgn="auto" latinLnBrk="0" hangingPunct="1">
                        <a:lnSpc>
                          <a:spcPct val="100000"/>
                        </a:lnSpc>
                        <a:spcBef>
                          <a:spcPts val="300"/>
                        </a:spcBef>
                        <a:spcAft>
                          <a:spcPts val="300"/>
                        </a:spcAft>
                        <a:buClrTx/>
                        <a:buSzTx/>
                        <a:buFontTx/>
                        <a:buNone/>
                        <a:tabLst/>
                        <a:defRPr/>
                      </a:pPr>
                      <a:r>
                        <a:rPr lang="en-GB" sz="1200" b="1" dirty="0">
                          <a:solidFill>
                            <a:srgbClr val="000000"/>
                          </a:solidFill>
                          <a:effectLst/>
                          <a:latin typeface="Helvetica"/>
                          <a:ea typeface="MS Mincho"/>
                          <a:cs typeface="Helvetica"/>
                        </a:rPr>
                        <a:t>LI-RADS </a:t>
                      </a:r>
                      <a:r>
                        <a:rPr lang="en-GB" sz="1200" b="1" dirty="0" err="1">
                          <a:solidFill>
                            <a:srgbClr val="000000"/>
                          </a:solidFill>
                          <a:effectLst/>
                          <a:latin typeface="Helvetica"/>
                          <a:ea typeface="MS Mincho"/>
                          <a:cs typeface="Helvetica"/>
                        </a:rPr>
                        <a:t>Kategorie</a:t>
                      </a:r>
                      <a:r>
                        <a:rPr lang="en-GB" sz="1200" b="1" baseline="0" dirty="0">
                          <a:solidFill>
                            <a:srgbClr val="000000"/>
                          </a:solidFill>
                          <a:effectLst/>
                          <a:latin typeface="Helvetica"/>
                          <a:ea typeface="MS Mincho"/>
                          <a:cs typeface="Helvetica"/>
                        </a:rPr>
                        <a:t> </a:t>
                      </a:r>
                      <a:r>
                        <a:rPr lang="en-GB" sz="1200" b="1" baseline="0" dirty="0" err="1">
                          <a:solidFill>
                            <a:srgbClr val="000000"/>
                          </a:solidFill>
                          <a:effectLst/>
                          <a:latin typeface="Helvetica"/>
                          <a:ea typeface="MS Mincho"/>
                          <a:cs typeface="Helvetica"/>
                        </a:rPr>
                        <a:t>für</a:t>
                      </a:r>
                      <a:r>
                        <a:rPr lang="en-GB" sz="1200" b="1" baseline="0" dirty="0">
                          <a:solidFill>
                            <a:srgbClr val="000000"/>
                          </a:solidFill>
                          <a:effectLst/>
                          <a:latin typeface="Helvetica"/>
                          <a:ea typeface="MS Mincho"/>
                          <a:cs typeface="Helvetica"/>
                        </a:rPr>
                        <a:t> </a:t>
                      </a:r>
                      <a:r>
                        <a:rPr lang="en-GB" sz="1200" b="1" baseline="0" dirty="0" err="1">
                          <a:solidFill>
                            <a:srgbClr val="000000"/>
                          </a:solidFill>
                          <a:effectLst/>
                          <a:latin typeface="Helvetica"/>
                          <a:ea typeface="MS Mincho"/>
                          <a:cs typeface="Helvetica"/>
                        </a:rPr>
                        <a:t>unbehandelte</a:t>
                      </a:r>
                      <a:r>
                        <a:rPr lang="en-GB" sz="1200" b="1" baseline="0" dirty="0">
                          <a:solidFill>
                            <a:srgbClr val="000000"/>
                          </a:solidFill>
                          <a:effectLst/>
                          <a:latin typeface="Helvetica"/>
                          <a:ea typeface="MS Mincho"/>
                          <a:cs typeface="Helvetica"/>
                        </a:rPr>
                        <a:t> </a:t>
                      </a:r>
                      <a:r>
                        <a:rPr lang="en-GB" sz="1200" b="1" baseline="0" dirty="0" err="1">
                          <a:solidFill>
                            <a:srgbClr val="000000"/>
                          </a:solidFill>
                          <a:effectLst/>
                          <a:latin typeface="Helvetica"/>
                          <a:ea typeface="MS Mincho"/>
                          <a:cs typeface="Helvetica"/>
                        </a:rPr>
                        <a:t>O</a:t>
                      </a:r>
                      <a:r>
                        <a:rPr lang="en-GB" sz="1200" b="1" dirty="0" err="1">
                          <a:solidFill>
                            <a:srgbClr val="000000"/>
                          </a:solidFill>
                          <a:effectLst/>
                          <a:latin typeface="Helvetica"/>
                          <a:ea typeface="MS Mincho"/>
                          <a:cs typeface="Helvetica"/>
                        </a:rPr>
                        <a:t>bservationsen</a:t>
                      </a:r>
                      <a:endParaRPr lang="en-US" sz="1200" dirty="0">
                        <a:solidFill>
                          <a:srgbClr val="000000"/>
                        </a:solidFill>
                        <a:effectLst/>
                        <a:latin typeface="Helvetica"/>
                        <a:ea typeface="MS Mincho"/>
                        <a:cs typeface="Helvetica"/>
                      </a:endParaRPr>
                    </a:p>
                  </a:txBody>
                  <a:tcPr marL="68580" marR="68580"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1" dirty="0" err="1">
                          <a:solidFill>
                            <a:srgbClr val="000000"/>
                          </a:solidFill>
                          <a:latin typeface="Helvetica"/>
                          <a:cs typeface="Helvetica"/>
                        </a:rPr>
                        <a:t>Bildgebung</a:t>
                      </a:r>
                      <a:r>
                        <a:rPr lang="en-US" sz="1200" b="1" dirty="0">
                          <a:solidFill>
                            <a:srgbClr val="000000"/>
                          </a:solidFill>
                          <a:latin typeface="Helvetica"/>
                          <a:cs typeface="Helvetica"/>
                        </a:rPr>
                        <a:t> </a:t>
                      </a:r>
                      <a:r>
                        <a:rPr lang="en-US" sz="1200" b="1" dirty="0" err="1">
                          <a:solidFill>
                            <a:srgbClr val="000000"/>
                          </a:solidFill>
                          <a:latin typeface="Helvetica"/>
                          <a:cs typeface="Helvetica"/>
                        </a:rPr>
                        <a:t>bei</a:t>
                      </a:r>
                      <a:r>
                        <a:rPr lang="en-US" sz="1200" b="1" dirty="0">
                          <a:solidFill>
                            <a:srgbClr val="000000"/>
                          </a:solidFill>
                          <a:latin typeface="Helvetica"/>
                          <a:cs typeface="Helvetica"/>
                        </a:rPr>
                        <a:t> </a:t>
                      </a:r>
                      <a:r>
                        <a:rPr lang="en-US" sz="1200" b="1" dirty="0" err="1">
                          <a:solidFill>
                            <a:srgbClr val="000000"/>
                          </a:solidFill>
                          <a:latin typeface="Helvetica"/>
                          <a:cs typeface="Helvetica"/>
                        </a:rPr>
                        <a:t>unbehandelten</a:t>
                      </a:r>
                      <a:r>
                        <a:rPr lang="en-US" sz="1200" b="1" dirty="0">
                          <a:solidFill>
                            <a:srgbClr val="000000"/>
                          </a:solidFill>
                          <a:latin typeface="Helvetica"/>
                          <a:cs typeface="Helvetica"/>
                        </a:rPr>
                        <a:t> </a:t>
                      </a:r>
                      <a:r>
                        <a:rPr lang="en-US" sz="1200" b="1" baseline="0" dirty="0" err="1">
                          <a:solidFill>
                            <a:srgbClr val="000000"/>
                          </a:solidFill>
                          <a:latin typeface="Helvetica"/>
                          <a:cs typeface="Helvetica"/>
                        </a:rPr>
                        <a:t>Observationen</a:t>
                      </a:r>
                      <a:endParaRPr lang="en-US" sz="1200" b="1" dirty="0">
                        <a:solidFill>
                          <a:srgbClr val="000000"/>
                        </a:solidFill>
                        <a:latin typeface="Helvetica"/>
                        <a:cs typeface="Helvetica"/>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sz="1100" b="1" dirty="0">
                        <a:solidFill>
                          <a:schemeClr val="tx1"/>
                        </a:solidFill>
                        <a:latin typeface="Helvetica"/>
                        <a:cs typeface="Helvetica"/>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pPr algn="ctr"/>
                      <a:endParaRPr lang="en-US" sz="1100" b="1" dirty="0">
                        <a:solidFill>
                          <a:schemeClr val="tx1"/>
                        </a:solidFill>
                        <a:latin typeface="Helvetica"/>
                        <a:cs typeface="Helvetica"/>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0">
                <a:tc vMerge="1">
                  <a:txBody>
                    <a:bodyPr/>
                    <a:lstStyle/>
                    <a:p>
                      <a:pPr marL="0" marR="0" indent="0" algn="l" defTabSz="457200" rtl="0" eaLnBrk="1" fontAlgn="auto" latinLnBrk="0" hangingPunct="1">
                        <a:lnSpc>
                          <a:spcPct val="100000"/>
                        </a:lnSpc>
                        <a:spcBef>
                          <a:spcPts val="300"/>
                        </a:spcBef>
                        <a:spcAft>
                          <a:spcPts val="300"/>
                        </a:spcAft>
                        <a:buClrTx/>
                        <a:buSzTx/>
                        <a:buFontTx/>
                        <a:buNone/>
                        <a:tabLst/>
                        <a:defRPr/>
                      </a:pPr>
                      <a:endParaRPr lang="en-US" sz="1100" dirty="0">
                        <a:effectLst/>
                        <a:latin typeface="Helvetica"/>
                        <a:ea typeface="MS Mincho"/>
                        <a:cs typeface="Helvetica"/>
                      </a:endParaRPr>
                    </a:p>
                  </a:txBody>
                  <a:tcPr marL="68580" marR="68580" marT="109728" marB="109728"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a:txBody>
                    <a:bodyPr/>
                    <a:lstStyle/>
                    <a:p>
                      <a:pPr algn="ctr">
                        <a:spcBef>
                          <a:spcPts val="0"/>
                        </a:spcBef>
                        <a:spcAft>
                          <a:spcPts val="0"/>
                        </a:spcAft>
                      </a:pPr>
                      <a:r>
                        <a:rPr lang="en-US" sz="1100" b="1" dirty="0" err="1">
                          <a:solidFill>
                            <a:srgbClr val="000000"/>
                          </a:solidFill>
                          <a:latin typeface="Helvetica"/>
                          <a:cs typeface="Helvetica"/>
                        </a:rPr>
                        <a:t>Fortführen</a:t>
                      </a:r>
                      <a:r>
                        <a:rPr lang="en-US" sz="1100" b="1" dirty="0">
                          <a:solidFill>
                            <a:srgbClr val="000000"/>
                          </a:solidFill>
                          <a:latin typeface="Helvetica"/>
                          <a:cs typeface="Helvetica"/>
                        </a:rPr>
                        <a:t> </a:t>
                      </a:r>
                      <a:r>
                        <a:rPr lang="en-US" sz="1100" b="1" dirty="0" err="1">
                          <a:solidFill>
                            <a:srgbClr val="000000"/>
                          </a:solidFill>
                          <a:latin typeface="Helvetica"/>
                          <a:cs typeface="Helvetica"/>
                        </a:rPr>
                        <a:t>der</a:t>
                      </a:r>
                      <a:r>
                        <a:rPr lang="en-US" sz="1100" b="1" dirty="0">
                          <a:solidFill>
                            <a:srgbClr val="000000"/>
                          </a:solidFill>
                          <a:latin typeface="Helvetica"/>
                          <a:cs typeface="Helvetica"/>
                        </a:rPr>
                        <a:t> </a:t>
                      </a:r>
                      <a:r>
                        <a:rPr lang="en-US" sz="1100" b="1" dirty="0" smtClean="0">
                          <a:solidFill>
                            <a:srgbClr val="000000"/>
                          </a:solidFill>
                          <a:latin typeface="Helvetica"/>
                          <a:cs typeface="Helvetica"/>
                        </a:rPr>
                        <a:t>Rou- </a:t>
                      </a:r>
                      <a:r>
                        <a:rPr lang="en-US" sz="1100" b="1" dirty="0" err="1">
                          <a:solidFill>
                            <a:srgbClr val="000000"/>
                          </a:solidFill>
                          <a:latin typeface="Helvetica"/>
                          <a:cs typeface="Helvetica"/>
                        </a:rPr>
                        <a:t>tineüberwachung</a:t>
                      </a:r>
                      <a:endParaRPr lang="en-US" sz="1100" b="1" dirty="0">
                        <a:solidFill>
                          <a:srgbClr val="000000"/>
                        </a:solidFill>
                        <a:latin typeface="Helvetica"/>
                        <a:cs typeface="Helvetica"/>
                      </a:endParaRPr>
                    </a:p>
                  </a:txBody>
                  <a:tcPr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a:spcBef>
                          <a:spcPts val="0"/>
                        </a:spcBef>
                        <a:spcAft>
                          <a:spcPts val="0"/>
                        </a:spcAft>
                      </a:pPr>
                      <a:r>
                        <a:rPr lang="en-US" sz="1100" b="1" dirty="0">
                          <a:solidFill>
                            <a:srgbClr val="000000"/>
                          </a:solidFill>
                          <a:latin typeface="Helvetica"/>
                          <a:cs typeface="Helvetica"/>
                        </a:rPr>
                        <a:t>Alternative </a:t>
                      </a:r>
                      <a:r>
                        <a:rPr lang="en-US" sz="1100" b="1" dirty="0" err="1">
                          <a:solidFill>
                            <a:srgbClr val="000000"/>
                          </a:solidFill>
                          <a:latin typeface="Helvetica"/>
                          <a:cs typeface="Helvetica"/>
                        </a:rPr>
                        <a:t>Bildgebung</a:t>
                      </a:r>
                      <a:endParaRPr lang="en-US" sz="1100" b="1" dirty="0">
                        <a:solidFill>
                          <a:srgbClr val="000000"/>
                        </a:solidFill>
                        <a:latin typeface="Helvetica"/>
                        <a:cs typeface="Helvetica"/>
                      </a:endParaRPr>
                    </a:p>
                  </a:txBody>
                  <a:tcPr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a:spcBef>
                          <a:spcPts val="0"/>
                        </a:spcBef>
                        <a:spcAft>
                          <a:spcPts val="0"/>
                        </a:spcAft>
                      </a:pPr>
                      <a:r>
                        <a:rPr lang="en-US" sz="1100" b="1" dirty="0" err="1">
                          <a:solidFill>
                            <a:srgbClr val="000000"/>
                          </a:solidFill>
                          <a:latin typeface="Helvetica"/>
                          <a:cs typeface="Helvetica"/>
                        </a:rPr>
                        <a:t>Wiederholung</a:t>
                      </a:r>
                      <a:r>
                        <a:rPr lang="en-US" sz="1100" b="1" dirty="0">
                          <a:solidFill>
                            <a:srgbClr val="000000"/>
                          </a:solidFill>
                          <a:latin typeface="Helvetica"/>
                          <a:cs typeface="Helvetica"/>
                        </a:rPr>
                        <a:t> der</a:t>
                      </a:r>
                      <a:r>
                        <a:rPr lang="en-US" sz="1100" b="1" baseline="0" dirty="0">
                          <a:solidFill>
                            <a:srgbClr val="000000"/>
                          </a:solidFill>
                          <a:latin typeface="Helvetica"/>
                          <a:cs typeface="Helvetica"/>
                        </a:rPr>
                        <a:t> </a:t>
                      </a:r>
                    </a:p>
                    <a:p>
                      <a:pPr algn="ctr">
                        <a:spcBef>
                          <a:spcPts val="0"/>
                        </a:spcBef>
                        <a:spcAft>
                          <a:spcPts val="0"/>
                        </a:spcAft>
                      </a:pPr>
                      <a:r>
                        <a:rPr lang="en-US" sz="1100" b="1" baseline="0" dirty="0" err="1">
                          <a:solidFill>
                            <a:srgbClr val="000000"/>
                          </a:solidFill>
                          <a:latin typeface="Helvetica"/>
                          <a:cs typeface="Helvetica"/>
                        </a:rPr>
                        <a:t>Bildgebung</a:t>
                      </a:r>
                      <a:endParaRPr lang="en-US" sz="1100" b="1" dirty="0">
                        <a:solidFill>
                          <a:srgbClr val="000000"/>
                        </a:solidFill>
                        <a:latin typeface="Helvetica"/>
                        <a:cs typeface="Helvetica"/>
                      </a:endParaRPr>
                    </a:p>
                  </a:txBody>
                  <a:tcPr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402336">
                <a:tc>
                  <a:txBody>
                    <a:bodyPr/>
                    <a:lstStyle/>
                    <a:p>
                      <a:pPr marL="0" marR="0" algn="ctr">
                        <a:spcBef>
                          <a:spcPts val="300"/>
                        </a:spcBef>
                        <a:spcAft>
                          <a:spcPts val="300"/>
                        </a:spcAft>
                      </a:pPr>
                      <a:r>
                        <a:rPr lang="en-US" sz="1100" dirty="0" err="1">
                          <a:solidFill>
                            <a:srgbClr val="000000"/>
                          </a:solidFill>
                          <a:effectLst/>
                          <a:latin typeface="Helvetica"/>
                          <a:ea typeface="MS Mincho"/>
                          <a:cs typeface="Helvetica"/>
                        </a:rPr>
                        <a:t>Keine</a:t>
                      </a:r>
                      <a:r>
                        <a:rPr lang="en-US" sz="1100" dirty="0">
                          <a:solidFill>
                            <a:srgbClr val="000000"/>
                          </a:solidFill>
                          <a:effectLst/>
                          <a:latin typeface="Helvetica"/>
                          <a:ea typeface="MS Mincho"/>
                          <a:cs typeface="Helvetica"/>
                        </a:rPr>
                        <a:t> Observation</a:t>
                      </a: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a:solidFill>
                            <a:srgbClr val="000000"/>
                          </a:solidFill>
                          <a:effectLst/>
                          <a:latin typeface="Helvetica"/>
                          <a:ea typeface="MS Mincho"/>
                          <a:cs typeface="Helvetica"/>
                        </a:rPr>
                        <a:t>** 6 Mon.</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a:solidFill>
                            <a:srgbClr val="000000"/>
                          </a:solidFill>
                          <a:effectLst/>
                          <a:latin typeface="Helvetica"/>
                          <a:ea typeface="MS Mincho"/>
                          <a:cs typeface="Helvetica"/>
                        </a:rPr>
                        <a:t>* ≤ 6 Mon.</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dirty="0">
                          <a:solidFill>
                            <a:srgbClr val="000000"/>
                          </a:solidFill>
                          <a:latin typeface="Helvetica"/>
                          <a:cs typeface="Helvetica"/>
                        </a:rPr>
                        <a:t>*</a:t>
                      </a:r>
                      <a:r>
                        <a:rPr lang="en-US" sz="1100" baseline="0" dirty="0">
                          <a:solidFill>
                            <a:srgbClr val="000000"/>
                          </a:solidFill>
                          <a:latin typeface="Helvetica"/>
                          <a:cs typeface="Helvetica"/>
                        </a:rPr>
                        <a:t> </a:t>
                      </a:r>
                      <a:r>
                        <a:rPr lang="en-US" sz="1100" dirty="0">
                          <a:solidFill>
                            <a:srgbClr val="000000"/>
                          </a:solidFill>
                          <a:latin typeface="Helvetica"/>
                          <a:cs typeface="Helvetica"/>
                        </a:rPr>
                        <a:t>≤ 3 Mon.</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dirty="0">
                          <a:solidFill>
                            <a:srgbClr val="000000"/>
                          </a:solidFill>
                          <a:latin typeface="Helvetica"/>
                          <a:cs typeface="Helvetica"/>
                        </a:rPr>
                        <a:t>** ≤ 3 Mon.</a:t>
                      </a:r>
                    </a:p>
                  </a:txBody>
                  <a:tcPr marL="0" marR="0"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03"/>
                  </a:ext>
                </a:extLst>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a:solidFill>
                            <a:srgbClr val="000000"/>
                          </a:solidFill>
                          <a:effectLst/>
                          <a:latin typeface="Helvetica"/>
                          <a:ea typeface="MS Mincho"/>
                          <a:cs typeface="Helvetica"/>
                        </a:rPr>
                        <a:t>** 6</a:t>
                      </a:r>
                      <a:r>
                        <a:rPr lang="en-US" sz="1100" b="0" baseline="0" dirty="0">
                          <a:solidFill>
                            <a:srgbClr val="000000"/>
                          </a:solidFill>
                          <a:effectLst/>
                          <a:latin typeface="Helvetica"/>
                          <a:ea typeface="MS Mincho"/>
                          <a:cs typeface="Helvetica"/>
                        </a:rPr>
                        <a:t> Mon.</a:t>
                      </a:r>
                      <a:endParaRPr lang="en-US" sz="1100" b="0" dirty="0">
                        <a:solidFill>
                          <a:srgbClr val="000000"/>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indent="0" algn="ctr">
                        <a:buFontTx/>
                        <a:buNone/>
                      </a:pPr>
                      <a:r>
                        <a:rPr lang="en-US" sz="1100" dirty="0">
                          <a:solidFill>
                            <a:srgbClr val="000000"/>
                          </a:solidFill>
                          <a:latin typeface="Helvetica"/>
                          <a:cs typeface="Helvetica"/>
                        </a:rPr>
                        <a:t>—</a:t>
                      </a:r>
                    </a:p>
                  </a:txBody>
                  <a:tcPr marL="0" marR="0"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a:solidFill>
                            <a:srgbClr val="000000"/>
                          </a:solidFill>
                          <a:effectLst/>
                          <a:latin typeface="Helvetica"/>
                          <a:ea typeface="MS Mincho"/>
                          <a:cs typeface="Helvetica"/>
                        </a:rPr>
                        <a:t>** </a:t>
                      </a:r>
                      <a:r>
                        <a:rPr lang="en-US" sz="1100" b="0" baseline="0" dirty="0">
                          <a:solidFill>
                            <a:srgbClr val="000000"/>
                          </a:solidFill>
                          <a:effectLst/>
                          <a:latin typeface="Helvetica"/>
                          <a:ea typeface="MS Mincho"/>
                          <a:cs typeface="Helvetica"/>
                        </a:rPr>
                        <a:t>6 Mon.</a:t>
                      </a:r>
                      <a:endParaRPr lang="en-US" sz="1100" b="0" dirty="0">
                        <a:solidFill>
                          <a:srgbClr val="000000"/>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a:solidFill>
                            <a:srgbClr val="000000"/>
                          </a:solidFill>
                          <a:effectLst/>
                          <a:latin typeface="Helvetica"/>
                          <a:ea typeface="MS Mincho"/>
                          <a:cs typeface="Helvetica"/>
                        </a:rPr>
                        <a:t>* ≤</a:t>
                      </a:r>
                      <a:r>
                        <a:rPr lang="en-US" sz="1100" b="0" baseline="0" dirty="0">
                          <a:solidFill>
                            <a:srgbClr val="000000"/>
                          </a:solidFill>
                          <a:effectLst/>
                          <a:latin typeface="Helvetica"/>
                          <a:ea typeface="MS Mincho"/>
                          <a:cs typeface="Helvetica"/>
                        </a:rPr>
                        <a:t> 6 Mon.</a:t>
                      </a:r>
                      <a:endParaRPr lang="en-US" sz="1100" b="0" dirty="0">
                        <a:solidFill>
                          <a:srgbClr val="000000"/>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xmlns="" val="10005"/>
                  </a:ext>
                </a:extLst>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a:solidFill>
                            <a:srgbClr val="000000"/>
                          </a:solidFill>
                          <a:effectLst/>
                          <a:latin typeface="Helvetica"/>
                          <a:ea typeface="MS Mincho"/>
                          <a:cs typeface="Helvetica"/>
                        </a:rPr>
                        <a:t>* 3-6 Mon.</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2F2F2"/>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a:solidFill>
                            <a:srgbClr val="000000"/>
                          </a:solidFill>
                          <a:effectLst/>
                          <a:latin typeface="Helvetica"/>
                          <a:ea typeface="MS Mincho"/>
                          <a:cs typeface="Helvetica"/>
                        </a:rPr>
                        <a:t>** 3-6 Mon.</a:t>
                      </a:r>
                    </a:p>
                  </a:txBody>
                  <a:tcPr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06"/>
                  </a:ext>
                </a:extLst>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1050" i="0" baseline="0" dirty="0">
                          <a:solidFill>
                            <a:srgbClr val="000000"/>
                          </a:solidFill>
                          <a:latin typeface="Helvetica"/>
                          <a:ea typeface="MS Mincho"/>
                          <a:cs typeface="Helvetica"/>
                        </a:rPr>
                        <a:t>MDD </a:t>
                      </a:r>
                      <a:r>
                        <a:rPr lang="en-US" sz="1050" i="0" baseline="0" dirty="0" err="1">
                          <a:solidFill>
                            <a:srgbClr val="000000"/>
                          </a:solidFill>
                          <a:latin typeface="Helvetica"/>
                          <a:ea typeface="MS Mincho"/>
                          <a:cs typeface="Helvetica"/>
                        </a:rPr>
                        <a:t>notwendig</a:t>
                      </a:r>
                      <a:r>
                        <a:rPr lang="en-US" sz="1050" i="0" baseline="0" dirty="0">
                          <a:solidFill>
                            <a:srgbClr val="000000"/>
                          </a:solidFill>
                          <a:latin typeface="Helvetica"/>
                          <a:ea typeface="MS Mincho"/>
                          <a:cs typeface="Helvetica"/>
                        </a:rPr>
                        <a:t> </a:t>
                      </a:r>
                      <a:r>
                        <a:rPr lang="en-US" sz="1050" i="0" baseline="0" dirty="0" err="1">
                          <a:solidFill>
                            <a:srgbClr val="000000"/>
                          </a:solidFill>
                          <a:latin typeface="Helvetica"/>
                          <a:ea typeface="MS Mincho"/>
                          <a:cs typeface="Helvetica"/>
                        </a:rPr>
                        <a:t>für</a:t>
                      </a:r>
                      <a:r>
                        <a:rPr lang="en-US" sz="1050" i="0" baseline="0" dirty="0">
                          <a:solidFill>
                            <a:srgbClr val="000000"/>
                          </a:solidFill>
                          <a:latin typeface="Helvetica"/>
                          <a:ea typeface="MS Mincho"/>
                          <a:cs typeface="Helvetica"/>
                        </a:rPr>
                        <a:t> </a:t>
                      </a:r>
                      <a:r>
                        <a:rPr lang="en-US" sz="1050" i="0" baseline="0" dirty="0" err="1" smtClean="0">
                          <a:solidFill>
                            <a:srgbClr val="000000"/>
                          </a:solidFill>
                          <a:latin typeface="Helvetica"/>
                          <a:ea typeface="MS Mincho"/>
                          <a:cs typeface="Helvetica"/>
                        </a:rPr>
                        <a:t>K</a:t>
                      </a:r>
                      <a:r>
                        <a:rPr lang="en-US" sz="1050" i="0" dirty="0" err="1" smtClean="0">
                          <a:solidFill>
                            <a:srgbClr val="000000"/>
                          </a:solidFill>
                          <a:latin typeface="Helvetica"/>
                          <a:cs typeface="Helvetica"/>
                        </a:rPr>
                        <a:t>onsensus</a:t>
                      </a:r>
                      <a:r>
                        <a:rPr lang="en-US" sz="1050" i="0" dirty="0" smtClean="0">
                          <a:solidFill>
                            <a:srgbClr val="000000"/>
                          </a:solidFill>
                          <a:latin typeface="Helvetica"/>
                          <a:cs typeface="Helvetica"/>
                        </a:rPr>
                        <a:t>-Management</a:t>
                      </a:r>
                      <a:r>
                        <a:rPr lang="en-US" sz="1050" i="0" dirty="0">
                          <a:solidFill>
                            <a:srgbClr val="000000"/>
                          </a:solidFill>
                          <a:latin typeface="Helvetica"/>
                          <a:cs typeface="Helvetica"/>
                        </a:rPr>
                        <a:t>. </a:t>
                      </a:r>
                      <a:r>
                        <a:rPr lang="en-US" sz="1050" i="0" dirty="0" err="1">
                          <a:solidFill>
                            <a:srgbClr val="000000"/>
                          </a:solidFill>
                          <a:latin typeface="Helvetica"/>
                          <a:cs typeface="Helvetica"/>
                        </a:rPr>
                        <a:t>Wenn</a:t>
                      </a:r>
                      <a:r>
                        <a:rPr lang="en-US" sz="1050" i="0" dirty="0">
                          <a:solidFill>
                            <a:srgbClr val="000000"/>
                          </a:solidFill>
                          <a:latin typeface="Helvetica"/>
                          <a:cs typeface="Helvetica"/>
                        </a:rPr>
                        <a:t> </a:t>
                      </a:r>
                      <a:r>
                        <a:rPr lang="en-US" sz="1050" i="0" dirty="0" err="1">
                          <a:solidFill>
                            <a:srgbClr val="000000"/>
                          </a:solidFill>
                          <a:latin typeface="Helvetica"/>
                          <a:cs typeface="Helvetica"/>
                        </a:rPr>
                        <a:t>keine</a:t>
                      </a:r>
                      <a:r>
                        <a:rPr lang="en-US" sz="1050" i="0" dirty="0">
                          <a:solidFill>
                            <a:srgbClr val="000000"/>
                          </a:solidFill>
                          <a:latin typeface="Helvetica"/>
                          <a:cs typeface="Helvetica"/>
                        </a:rPr>
                        <a:t> </a:t>
                      </a:r>
                      <a:r>
                        <a:rPr lang="en-US" sz="1050" i="0" dirty="0" err="1">
                          <a:solidFill>
                            <a:srgbClr val="000000"/>
                          </a:solidFill>
                          <a:latin typeface="Helvetica"/>
                          <a:cs typeface="Helvetica"/>
                        </a:rPr>
                        <a:t>Biopsie</a:t>
                      </a:r>
                      <a:r>
                        <a:rPr lang="en-US" sz="1050" i="0" dirty="0">
                          <a:solidFill>
                            <a:srgbClr val="000000"/>
                          </a:solidFill>
                          <a:latin typeface="Helvetica"/>
                          <a:cs typeface="Helvetica"/>
                        </a:rPr>
                        <a:t> </a:t>
                      </a:r>
                      <a:r>
                        <a:rPr lang="en-US" sz="1050" i="0" dirty="0" err="1">
                          <a:solidFill>
                            <a:srgbClr val="000000"/>
                          </a:solidFill>
                          <a:latin typeface="Helvetica"/>
                          <a:cs typeface="Helvetica"/>
                        </a:rPr>
                        <a:t>oder</a:t>
                      </a:r>
                      <a:r>
                        <a:rPr lang="en-US" sz="1050" i="0" dirty="0">
                          <a:solidFill>
                            <a:srgbClr val="000000"/>
                          </a:solidFill>
                          <a:latin typeface="Helvetica"/>
                          <a:cs typeface="Helvetica"/>
                        </a:rPr>
                        <a:t> </a:t>
                      </a:r>
                      <a:r>
                        <a:rPr lang="en-US" sz="1050" i="0" dirty="0" err="1">
                          <a:solidFill>
                            <a:srgbClr val="000000"/>
                          </a:solidFill>
                          <a:latin typeface="Helvetica"/>
                          <a:cs typeface="Helvetica"/>
                        </a:rPr>
                        <a:t>Therapie</a:t>
                      </a:r>
                      <a:r>
                        <a:rPr lang="en-US" sz="1050" i="0" dirty="0">
                          <a:solidFill>
                            <a:srgbClr val="000000"/>
                          </a:solidFill>
                          <a:latin typeface="Helvetica"/>
                          <a:cs typeface="Helvetica"/>
                        </a:rPr>
                        <a:t> </a:t>
                      </a:r>
                      <a:r>
                        <a:rPr lang="en-US" sz="1050" i="0" dirty="0" err="1">
                          <a:solidFill>
                            <a:srgbClr val="000000"/>
                          </a:solidFill>
                          <a:latin typeface="Helvetica"/>
                          <a:cs typeface="Helvetica"/>
                        </a:rPr>
                        <a:t>geplant</a:t>
                      </a:r>
                      <a:r>
                        <a:rPr lang="en-US" sz="1050" i="0" dirty="0">
                          <a:solidFill>
                            <a:srgbClr val="000000"/>
                          </a:solidFill>
                          <a:latin typeface="Helvetica"/>
                          <a:cs typeface="Helvetica"/>
                        </a:rPr>
                        <a:t> </a:t>
                      </a:r>
                      <a:r>
                        <a:rPr lang="en-US" sz="1050" i="0" dirty="0" err="1" smtClean="0">
                          <a:solidFill>
                            <a:srgbClr val="000000"/>
                          </a:solidFill>
                          <a:latin typeface="Helvetica"/>
                          <a:cs typeface="Helvetica"/>
                        </a:rPr>
                        <a:t>sind</a:t>
                      </a:r>
                      <a:r>
                        <a:rPr lang="en-US" sz="1050" i="0" dirty="0" smtClean="0">
                          <a:solidFill>
                            <a:srgbClr val="000000"/>
                          </a:solidFill>
                          <a:latin typeface="Helvetica"/>
                          <a:cs typeface="Helvetica"/>
                        </a:rPr>
                        <a:t>: </a:t>
                      </a:r>
                      <a:r>
                        <a:rPr lang="en-US" sz="1050" i="0" dirty="0" err="1" smtClean="0">
                          <a:solidFill>
                            <a:srgbClr val="000000"/>
                          </a:solidFill>
                          <a:latin typeface="Helvetica"/>
                          <a:cs typeface="Helvetica"/>
                        </a:rPr>
                        <a:t>Wiederholte</a:t>
                      </a:r>
                      <a:r>
                        <a:rPr lang="en-US" sz="1050" i="0" dirty="0" smtClean="0">
                          <a:solidFill>
                            <a:srgbClr val="000000"/>
                          </a:solidFill>
                          <a:latin typeface="Helvetica"/>
                          <a:cs typeface="Helvetica"/>
                        </a:rPr>
                        <a:t> </a:t>
                      </a:r>
                      <a:r>
                        <a:rPr lang="en-US" sz="1050" i="0" dirty="0" err="1">
                          <a:solidFill>
                            <a:srgbClr val="000000"/>
                          </a:solidFill>
                          <a:latin typeface="Helvetica"/>
                          <a:cs typeface="Helvetica"/>
                        </a:rPr>
                        <a:t>oder</a:t>
                      </a:r>
                      <a:r>
                        <a:rPr lang="en-US" sz="1050" i="0" dirty="0">
                          <a:solidFill>
                            <a:srgbClr val="000000"/>
                          </a:solidFill>
                          <a:latin typeface="Helvetica"/>
                          <a:cs typeface="Helvetica"/>
                        </a:rPr>
                        <a:t> alternative </a:t>
                      </a:r>
                      <a:r>
                        <a:rPr lang="en-US" sz="1050" i="0" dirty="0" err="1">
                          <a:solidFill>
                            <a:srgbClr val="000000"/>
                          </a:solidFill>
                          <a:latin typeface="Helvetica"/>
                          <a:cs typeface="Helvetica"/>
                        </a:rPr>
                        <a:t>Bildgebung</a:t>
                      </a:r>
                      <a:r>
                        <a:rPr lang="en-US" sz="1050" i="0" dirty="0">
                          <a:solidFill>
                            <a:srgbClr val="000000"/>
                          </a:solidFill>
                          <a:latin typeface="Helvetica"/>
                          <a:cs typeface="Helvetica"/>
                        </a:rPr>
                        <a:t> </a:t>
                      </a:r>
                      <a:r>
                        <a:rPr lang="en-US" sz="1050" i="0" dirty="0" err="1">
                          <a:solidFill>
                            <a:srgbClr val="000000"/>
                          </a:solidFill>
                          <a:latin typeface="Helvetica"/>
                          <a:cs typeface="Helvetica"/>
                        </a:rPr>
                        <a:t>nach</a:t>
                      </a:r>
                      <a:r>
                        <a:rPr lang="en-US" sz="1050" i="0" dirty="0">
                          <a:solidFill>
                            <a:srgbClr val="000000"/>
                          </a:solidFill>
                          <a:latin typeface="Helvetica"/>
                          <a:cs typeface="Helvetica"/>
                        </a:rPr>
                        <a:t> ≤ 3 </a:t>
                      </a:r>
                      <a:r>
                        <a:rPr lang="en-US" sz="1050" i="0" dirty="0" err="1" smtClean="0">
                          <a:solidFill>
                            <a:srgbClr val="000000"/>
                          </a:solidFill>
                          <a:latin typeface="Helvetica"/>
                          <a:cs typeface="Helvetica"/>
                        </a:rPr>
                        <a:t>Monaten</a:t>
                      </a:r>
                      <a:r>
                        <a:rPr lang="en-US" sz="1050" i="0" dirty="0" smtClean="0">
                          <a:solidFill>
                            <a:srgbClr val="000000"/>
                          </a:solidFill>
                          <a:latin typeface="Helvetica"/>
                          <a:cs typeface="Helvetica"/>
                        </a:rPr>
                        <a:t>.</a:t>
                      </a:r>
                      <a:endParaRPr lang="en-US" sz="1050" b="0" i="0" kern="1200" dirty="0">
                        <a:solidFill>
                          <a:srgbClr val="000000"/>
                        </a:solidFill>
                        <a:effectLst/>
                        <a:latin typeface="Helvetica"/>
                        <a:ea typeface="+mn-ea"/>
                        <a:cs typeface="Helvetica"/>
                      </a:endParaRP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ctr">
                        <a:spcBef>
                          <a:spcPts val="0"/>
                        </a:spcBef>
                        <a:spcAft>
                          <a:spcPts val="0"/>
                        </a:spcAft>
                        <a:buClr>
                          <a:srgbClr val="19375A"/>
                        </a:buClr>
                        <a:buSzPts val="1100"/>
                        <a:buFontTx/>
                        <a:buNone/>
                        <a:tabLst>
                          <a:tab pos="182880" algn="l"/>
                        </a:tabLst>
                      </a:pPr>
                      <a:endParaRPr lang="en-US" sz="1100" b="0" dirty="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0" indent="0" algn="ctr">
                        <a:spcBef>
                          <a:spcPts val="0"/>
                        </a:spcBef>
                        <a:spcAft>
                          <a:spcPts val="0"/>
                        </a:spcAft>
                        <a:buClr>
                          <a:srgbClr val="19375A"/>
                        </a:buClr>
                        <a:buSzPts val="1100"/>
                        <a:buFontTx/>
                        <a:buNone/>
                        <a:tabLst>
                          <a:tab pos="182880" algn="l"/>
                        </a:tabLst>
                      </a:pPr>
                      <a:endParaRPr lang="en-US" sz="1100" b="0" dirty="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7"/>
                  </a:ext>
                </a:extLst>
              </a:tr>
              <a:tr h="402336">
                <a:tc>
                  <a:txBody>
                    <a:bodyPr/>
                    <a:lstStyle/>
                    <a:p>
                      <a:pPr marL="0" marR="0">
                        <a:spcBef>
                          <a:spcPts val="0"/>
                        </a:spcBef>
                        <a:spcAft>
                          <a:spcPts val="0"/>
                        </a:spcAft>
                      </a:pPr>
                      <a:endParaRPr lang="en-US" sz="1100" dirty="0">
                        <a:solidFill>
                          <a:srgbClr val="000000"/>
                        </a:solidFill>
                        <a:effectLst/>
                        <a:latin typeface="Helvetica"/>
                        <a:ea typeface="MS Mincho"/>
                        <a:cs typeface="Helvetica"/>
                      </a:endParaRPr>
                    </a:p>
                  </a:txBody>
                  <a:tcPr marL="68580" marR="68580" marT="0"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1050" i="0" baseline="0" dirty="0" smtClean="0">
                          <a:solidFill>
                            <a:srgbClr val="000000"/>
                          </a:solidFill>
                          <a:latin typeface="Helvetica"/>
                          <a:ea typeface="MS Mincho"/>
                          <a:cs typeface="Helvetica"/>
                        </a:rPr>
                        <a:t>Diagnose </a:t>
                      </a:r>
                      <a:r>
                        <a:rPr lang="en-US" sz="1050" i="0" baseline="0" dirty="0">
                          <a:solidFill>
                            <a:srgbClr val="000000"/>
                          </a:solidFill>
                          <a:latin typeface="Helvetica"/>
                          <a:ea typeface="MS Mincho"/>
                          <a:cs typeface="Helvetica"/>
                        </a:rPr>
                        <a:t>HCC. MDD </a:t>
                      </a:r>
                      <a:r>
                        <a:rPr lang="en-US" sz="1050" i="0" dirty="0" err="1">
                          <a:solidFill>
                            <a:srgbClr val="000000"/>
                          </a:solidFill>
                          <a:latin typeface="Helvetica"/>
                          <a:cs typeface="Helvetica"/>
                        </a:rPr>
                        <a:t>für</a:t>
                      </a:r>
                      <a:r>
                        <a:rPr lang="en-US" sz="1050" i="0" dirty="0">
                          <a:solidFill>
                            <a:srgbClr val="000000"/>
                          </a:solidFill>
                          <a:latin typeface="Helvetica"/>
                          <a:cs typeface="Helvetica"/>
                        </a:rPr>
                        <a:t> </a:t>
                      </a:r>
                      <a:r>
                        <a:rPr lang="en-US" sz="1050" i="0" dirty="0" err="1">
                          <a:solidFill>
                            <a:srgbClr val="000000"/>
                          </a:solidFill>
                          <a:latin typeface="Helvetica"/>
                          <a:cs typeface="Helvetica"/>
                        </a:rPr>
                        <a:t>Konsensus</a:t>
                      </a:r>
                      <a:r>
                        <a:rPr lang="en-US" sz="1050" i="0" dirty="0">
                          <a:solidFill>
                            <a:srgbClr val="000000"/>
                          </a:solidFill>
                          <a:latin typeface="Helvetica"/>
                          <a:cs typeface="Helvetica"/>
                        </a:rPr>
                        <a:t> Management. </a:t>
                      </a: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402336">
                <a:tc>
                  <a:txBody>
                    <a:bodyPr/>
                    <a:lstStyle/>
                    <a:p>
                      <a:pPr marL="0" marR="0">
                        <a:spcBef>
                          <a:spcPts val="0"/>
                        </a:spcBef>
                        <a:spcAft>
                          <a:spcPts val="0"/>
                        </a:spcAft>
                      </a:pPr>
                      <a:endParaRPr lang="en-US" sz="1100" b="1" dirty="0">
                        <a:solidFill>
                          <a:srgbClr val="000000"/>
                        </a:solidFill>
                        <a:effectLst/>
                        <a:latin typeface="Helvetica"/>
                        <a:ea typeface="MS Mincho"/>
                        <a:cs typeface="Helvetica"/>
                      </a:endParaRPr>
                    </a:p>
                  </a:txBody>
                  <a:tcPr marL="68580" marR="68580" marT="0"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1050" i="0" baseline="0" dirty="0">
                          <a:solidFill>
                            <a:srgbClr val="000000"/>
                          </a:solidFill>
                          <a:latin typeface="Helvetica"/>
                          <a:ea typeface="MS Mincho"/>
                          <a:cs typeface="Helvetica"/>
                        </a:rPr>
                        <a:t>MDD </a:t>
                      </a:r>
                      <a:r>
                        <a:rPr lang="en-US" sz="1050" i="0" dirty="0" err="1">
                          <a:solidFill>
                            <a:srgbClr val="000000"/>
                          </a:solidFill>
                          <a:latin typeface="Helvetica"/>
                          <a:cs typeface="Helvetica"/>
                        </a:rPr>
                        <a:t>für</a:t>
                      </a:r>
                      <a:r>
                        <a:rPr lang="en-US" sz="1050" i="0" dirty="0">
                          <a:solidFill>
                            <a:srgbClr val="000000"/>
                          </a:solidFill>
                          <a:latin typeface="Helvetica"/>
                          <a:cs typeface="Helvetica"/>
                        </a:rPr>
                        <a:t> </a:t>
                      </a:r>
                      <a:r>
                        <a:rPr lang="en-US" sz="1050" i="0" dirty="0" err="1">
                          <a:solidFill>
                            <a:srgbClr val="000000"/>
                          </a:solidFill>
                          <a:latin typeface="Helvetica"/>
                          <a:cs typeface="Helvetica"/>
                        </a:rPr>
                        <a:t>Konsensus</a:t>
                      </a:r>
                      <a:r>
                        <a:rPr lang="en-US" sz="1050" i="0" dirty="0">
                          <a:solidFill>
                            <a:srgbClr val="000000"/>
                          </a:solidFill>
                          <a:latin typeface="Helvetica"/>
                          <a:cs typeface="Helvetica"/>
                        </a:rPr>
                        <a:t> Management. </a:t>
                      </a:r>
                      <a:r>
                        <a:rPr lang="en-US" sz="1050" i="0" dirty="0" err="1" smtClean="0">
                          <a:solidFill>
                            <a:srgbClr val="000000"/>
                          </a:solidFill>
                          <a:latin typeface="Helvetica"/>
                          <a:cs typeface="Helvetica"/>
                        </a:rPr>
                        <a:t>Ggf</a:t>
                      </a:r>
                      <a:r>
                        <a:rPr lang="en-US" sz="1050" i="0" dirty="0">
                          <a:solidFill>
                            <a:srgbClr val="000000"/>
                          </a:solidFill>
                          <a:latin typeface="Helvetica"/>
                          <a:cs typeface="Helvetica"/>
                        </a:rPr>
                        <a:t>. alternative </a:t>
                      </a:r>
                      <a:r>
                        <a:rPr lang="en-US" sz="1050" i="0" dirty="0" err="1">
                          <a:solidFill>
                            <a:srgbClr val="000000"/>
                          </a:solidFill>
                          <a:latin typeface="Helvetica"/>
                          <a:cs typeface="Helvetica"/>
                        </a:rPr>
                        <a:t>oder</a:t>
                      </a:r>
                      <a:r>
                        <a:rPr lang="en-US" sz="1050" i="0" dirty="0">
                          <a:solidFill>
                            <a:srgbClr val="000000"/>
                          </a:solidFill>
                          <a:latin typeface="Helvetica"/>
                          <a:cs typeface="Helvetica"/>
                        </a:rPr>
                        <a:t> </a:t>
                      </a:r>
                      <a:r>
                        <a:rPr lang="en-US" sz="1050" i="0" dirty="0" err="1">
                          <a:solidFill>
                            <a:srgbClr val="000000"/>
                          </a:solidFill>
                          <a:latin typeface="Helvetica"/>
                          <a:cs typeface="Helvetica"/>
                        </a:rPr>
                        <a:t>wiederholte</a:t>
                      </a:r>
                      <a:r>
                        <a:rPr lang="en-US" sz="1050" i="0" dirty="0">
                          <a:solidFill>
                            <a:srgbClr val="000000"/>
                          </a:solidFill>
                          <a:latin typeface="Helvetica"/>
                          <a:cs typeface="Helvetica"/>
                        </a:rPr>
                        <a:t> </a:t>
                      </a:r>
                      <a:r>
                        <a:rPr lang="en-US" sz="1050" i="0" dirty="0" err="1">
                          <a:solidFill>
                            <a:srgbClr val="000000"/>
                          </a:solidFill>
                          <a:latin typeface="Helvetica"/>
                          <a:cs typeface="Helvetica"/>
                        </a:rPr>
                        <a:t>Bildgebung</a:t>
                      </a:r>
                      <a:r>
                        <a:rPr lang="en-US" sz="1050" i="0" dirty="0">
                          <a:solidFill>
                            <a:srgbClr val="000000"/>
                          </a:solidFill>
                          <a:latin typeface="Helvetica"/>
                          <a:cs typeface="Helvetica"/>
                        </a:rPr>
                        <a:t>, </a:t>
                      </a:r>
                      <a:r>
                        <a:rPr lang="en-US" sz="1050" i="0" dirty="0" err="1">
                          <a:solidFill>
                            <a:srgbClr val="000000"/>
                          </a:solidFill>
                          <a:latin typeface="Helvetica"/>
                          <a:cs typeface="Helvetica"/>
                        </a:rPr>
                        <a:t>Biopsie</a:t>
                      </a:r>
                      <a:r>
                        <a:rPr lang="en-US" sz="1050" i="0" dirty="0">
                          <a:solidFill>
                            <a:srgbClr val="000000"/>
                          </a:solidFill>
                          <a:latin typeface="Helvetica"/>
                          <a:cs typeface="Helvetica"/>
                        </a:rPr>
                        <a:t> </a:t>
                      </a:r>
                      <a:r>
                        <a:rPr lang="en-US" sz="1050" i="0" dirty="0" err="1">
                          <a:solidFill>
                            <a:srgbClr val="000000"/>
                          </a:solidFill>
                          <a:latin typeface="Helvetica"/>
                          <a:cs typeface="Helvetica"/>
                        </a:rPr>
                        <a:t>oder</a:t>
                      </a:r>
                      <a:r>
                        <a:rPr lang="en-US" sz="1050" i="0" dirty="0">
                          <a:solidFill>
                            <a:srgbClr val="000000"/>
                          </a:solidFill>
                          <a:latin typeface="Helvetica"/>
                          <a:cs typeface="Helvetica"/>
                        </a:rPr>
                        <a:t> </a:t>
                      </a:r>
                      <a:r>
                        <a:rPr lang="en-US" sz="1050" i="0" dirty="0" err="1" smtClean="0">
                          <a:solidFill>
                            <a:srgbClr val="000000"/>
                          </a:solidFill>
                          <a:latin typeface="Helvetica"/>
                          <a:cs typeface="Helvetica"/>
                        </a:rPr>
                        <a:t>Therapie</a:t>
                      </a:r>
                      <a:r>
                        <a:rPr lang="en-US" sz="1050" i="0" dirty="0" smtClean="0">
                          <a:solidFill>
                            <a:srgbClr val="000000"/>
                          </a:solidFill>
                          <a:latin typeface="Helvetica"/>
                          <a:cs typeface="Helvetica"/>
                        </a:rPr>
                        <a:t>.</a:t>
                      </a:r>
                      <a:endParaRPr lang="en-US" sz="1050" b="0" i="0" kern="1200" dirty="0">
                        <a:solidFill>
                          <a:srgbClr val="000000"/>
                        </a:solidFill>
                        <a:effectLst/>
                        <a:latin typeface="Helvetica"/>
                        <a:ea typeface="+mn-ea"/>
                        <a:cs typeface="Helvetica"/>
                      </a:endParaRP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402336">
                <a:tc>
                  <a:txBody>
                    <a:bodyPr/>
                    <a:lstStyle/>
                    <a:p>
                      <a:pPr marL="0" marR="0">
                        <a:spcBef>
                          <a:spcPts val="0"/>
                        </a:spcBef>
                        <a:spcAft>
                          <a:spcPts val="0"/>
                        </a:spcAft>
                      </a:pPr>
                      <a:endParaRPr lang="en-US" sz="1100" b="1" dirty="0">
                        <a:solidFill>
                          <a:schemeClr val="bg1">
                            <a:lumMod val="85000"/>
                          </a:schemeClr>
                        </a:solidFill>
                        <a:effectLst/>
                        <a:latin typeface="Helvetica"/>
                        <a:ea typeface="MS Mincho"/>
                        <a:cs typeface="Helvetica"/>
                      </a:endParaRPr>
                    </a:p>
                  </a:txBody>
                  <a:tcPr marL="68580" marR="68580" marT="0"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1050" i="0" baseline="0" dirty="0">
                          <a:solidFill>
                            <a:srgbClr val="000000"/>
                          </a:solidFill>
                          <a:latin typeface="Helvetica"/>
                          <a:ea typeface="MS Mincho"/>
                          <a:cs typeface="Helvetica"/>
                        </a:rPr>
                        <a:t>MDD </a:t>
                      </a:r>
                      <a:r>
                        <a:rPr lang="en-US" sz="1050" i="0" dirty="0" err="1">
                          <a:solidFill>
                            <a:srgbClr val="000000"/>
                          </a:solidFill>
                          <a:latin typeface="Helvetica"/>
                          <a:cs typeface="Helvetica"/>
                        </a:rPr>
                        <a:t>für</a:t>
                      </a:r>
                      <a:r>
                        <a:rPr lang="en-US" sz="1050" i="0" dirty="0">
                          <a:solidFill>
                            <a:srgbClr val="000000"/>
                          </a:solidFill>
                          <a:latin typeface="Helvetica"/>
                          <a:cs typeface="Helvetica"/>
                        </a:rPr>
                        <a:t> </a:t>
                      </a:r>
                      <a:r>
                        <a:rPr lang="en-US" sz="1050" i="0" dirty="0" err="1">
                          <a:solidFill>
                            <a:srgbClr val="000000"/>
                          </a:solidFill>
                          <a:latin typeface="Helvetica"/>
                          <a:cs typeface="Helvetica"/>
                        </a:rPr>
                        <a:t>Konsensus</a:t>
                      </a:r>
                      <a:r>
                        <a:rPr lang="en-US" sz="1050" i="0" dirty="0">
                          <a:solidFill>
                            <a:srgbClr val="000000"/>
                          </a:solidFill>
                          <a:latin typeface="Helvetica"/>
                          <a:cs typeface="Helvetica"/>
                        </a:rPr>
                        <a:t> Management. </a:t>
                      </a:r>
                      <a:r>
                        <a:rPr lang="en-US" sz="1050" i="0" dirty="0" err="1">
                          <a:solidFill>
                            <a:schemeClr val="tx1"/>
                          </a:solidFill>
                          <a:latin typeface="Helvetica"/>
                          <a:cs typeface="Helvetica"/>
                        </a:rPr>
                        <a:t>Ggf</a:t>
                      </a:r>
                      <a:r>
                        <a:rPr lang="en-US" sz="1050" i="0" dirty="0">
                          <a:solidFill>
                            <a:schemeClr val="tx1"/>
                          </a:solidFill>
                          <a:latin typeface="Helvetica"/>
                          <a:cs typeface="Helvetica"/>
                        </a:rPr>
                        <a:t>. </a:t>
                      </a:r>
                      <a:r>
                        <a:rPr lang="en-US" sz="1050" i="0" dirty="0" err="1">
                          <a:solidFill>
                            <a:schemeClr val="tx1"/>
                          </a:solidFill>
                          <a:latin typeface="Helvetica"/>
                          <a:cs typeface="Helvetica"/>
                        </a:rPr>
                        <a:t>Biopsie</a:t>
                      </a:r>
                      <a:r>
                        <a:rPr lang="en-US" sz="1050" i="0" dirty="0">
                          <a:solidFill>
                            <a:schemeClr val="tx1"/>
                          </a:solidFill>
                          <a:latin typeface="Helvetica"/>
                          <a:cs typeface="Helvetica"/>
                        </a:rPr>
                        <a:t> </a:t>
                      </a:r>
                      <a:r>
                        <a:rPr lang="en-US" sz="1050" i="0" dirty="0" err="1">
                          <a:solidFill>
                            <a:schemeClr val="tx1"/>
                          </a:solidFill>
                          <a:latin typeface="Helvetica"/>
                          <a:cs typeface="Helvetica"/>
                        </a:rPr>
                        <a:t>oder</a:t>
                      </a:r>
                      <a:r>
                        <a:rPr lang="en-US" sz="1050" i="0" dirty="0">
                          <a:solidFill>
                            <a:schemeClr val="tx1"/>
                          </a:solidFill>
                          <a:latin typeface="Helvetica"/>
                          <a:cs typeface="Helvetica"/>
                        </a:rPr>
                        <a:t> </a:t>
                      </a:r>
                      <a:r>
                        <a:rPr lang="en-US" sz="1050" i="0" dirty="0" err="1">
                          <a:solidFill>
                            <a:schemeClr val="tx1"/>
                          </a:solidFill>
                          <a:latin typeface="Helvetica"/>
                          <a:cs typeface="Helvetica"/>
                        </a:rPr>
                        <a:t>Korrelation</a:t>
                      </a:r>
                      <a:r>
                        <a:rPr lang="en-US" sz="1050" i="0" dirty="0">
                          <a:solidFill>
                            <a:schemeClr val="tx1"/>
                          </a:solidFill>
                          <a:latin typeface="Helvetica"/>
                          <a:cs typeface="Helvetica"/>
                        </a:rPr>
                        <a:t> </a:t>
                      </a:r>
                      <a:r>
                        <a:rPr lang="en-US" sz="1050" i="0" dirty="0" err="1">
                          <a:solidFill>
                            <a:schemeClr val="tx1"/>
                          </a:solidFill>
                          <a:latin typeface="Helvetica"/>
                          <a:cs typeface="Helvetica"/>
                        </a:rPr>
                        <a:t>mit</a:t>
                      </a:r>
                      <a:r>
                        <a:rPr lang="en-US" sz="1050" i="0" dirty="0">
                          <a:solidFill>
                            <a:schemeClr val="tx1"/>
                          </a:solidFill>
                          <a:latin typeface="Helvetica"/>
                          <a:cs typeface="Helvetica"/>
                        </a:rPr>
                        <a:t> Bio-</a:t>
                      </a:r>
                      <a:r>
                        <a:rPr lang="en-US" sz="1050" i="0" dirty="0" err="1">
                          <a:solidFill>
                            <a:schemeClr val="tx1"/>
                          </a:solidFill>
                          <a:latin typeface="Helvetica"/>
                          <a:cs typeface="Helvetica"/>
                        </a:rPr>
                        <a:t>Markern</a:t>
                      </a:r>
                      <a:r>
                        <a:rPr lang="en-US" sz="1050" i="0" dirty="0">
                          <a:solidFill>
                            <a:schemeClr val="tx1"/>
                          </a:solidFill>
                          <a:latin typeface="Helvetica"/>
                          <a:cs typeface="Helvetica"/>
                        </a:rPr>
                        <a:t> für </a:t>
                      </a:r>
                      <a:r>
                        <a:rPr lang="en-US" sz="1050" i="0" dirty="0" err="1">
                          <a:solidFill>
                            <a:schemeClr val="tx1"/>
                          </a:solidFill>
                          <a:latin typeface="Helvetica"/>
                          <a:cs typeface="Helvetica"/>
                        </a:rPr>
                        <a:t>Ätiologie</a:t>
                      </a:r>
                      <a:r>
                        <a:rPr lang="en-US" sz="1050" i="0" dirty="0">
                          <a:solidFill>
                            <a:schemeClr val="tx1"/>
                          </a:solidFill>
                          <a:latin typeface="Helvetica"/>
                          <a:cs typeface="Helvetica"/>
                        </a:rPr>
                        <a:t> der TIV</a:t>
                      </a:r>
                      <a:r>
                        <a:rPr lang="en-US" sz="1050" i="0" baseline="0" dirty="0">
                          <a:solidFill>
                            <a:schemeClr val="tx1"/>
                          </a:solidFill>
                          <a:latin typeface="Helvetica"/>
                          <a:cs typeface="Helvetica"/>
                        </a:rPr>
                        <a:t>: HCC, ICC, </a:t>
                      </a:r>
                      <a:r>
                        <a:rPr lang="en-US" sz="1050" i="0" baseline="0" dirty="0" err="1">
                          <a:solidFill>
                            <a:schemeClr val="tx1"/>
                          </a:solidFill>
                          <a:latin typeface="Helvetica"/>
                          <a:cs typeface="Helvetica"/>
                        </a:rPr>
                        <a:t>sonstige</a:t>
                      </a:r>
                      <a:r>
                        <a:rPr lang="en-US" sz="1050" i="0" baseline="0" dirty="0">
                          <a:solidFill>
                            <a:schemeClr val="tx1"/>
                          </a:solidFill>
                          <a:latin typeface="Helvetica"/>
                          <a:cs typeface="Helvetica"/>
                        </a:rPr>
                        <a:t>.</a:t>
                      </a:r>
                      <a:endParaRPr lang="en-US" sz="1050" b="0" i="0" kern="1200" dirty="0">
                        <a:solidFill>
                          <a:schemeClr val="tx1"/>
                        </a:solidFill>
                        <a:effectLst/>
                        <a:latin typeface="Helvetica"/>
                        <a:ea typeface="+mn-ea"/>
                        <a:cs typeface="Helvetica"/>
                      </a:endParaRP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0"/>
                  </a:ext>
                </a:extLst>
              </a:tr>
            </a:tbl>
          </a:graphicData>
        </a:graphic>
      </p:graphicFrame>
      <p:sp>
        <p:nvSpPr>
          <p:cNvPr id="9" name="Rectangle 8"/>
          <p:cNvSpPr/>
          <p:nvPr/>
        </p:nvSpPr>
        <p:spPr bwMode="auto">
          <a:xfrm>
            <a:off x="319581" y="4763153"/>
            <a:ext cx="1463040" cy="274320"/>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chemeClr val="tx1"/>
                </a:solidFill>
                <a:latin typeface="Helvetica"/>
                <a:cs typeface="Helvetica"/>
              </a:rPr>
              <a:t>LR-5</a:t>
            </a:r>
          </a:p>
        </p:txBody>
      </p:sp>
      <p:sp>
        <p:nvSpPr>
          <p:cNvPr id="10" name="Rectangle 9"/>
          <p:cNvSpPr/>
          <p:nvPr/>
        </p:nvSpPr>
        <p:spPr>
          <a:xfrm>
            <a:off x="319581" y="4361201"/>
            <a:ext cx="1463040" cy="274320"/>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LR-4</a:t>
            </a:r>
          </a:p>
        </p:txBody>
      </p:sp>
      <p:sp>
        <p:nvSpPr>
          <p:cNvPr id="11" name="Rectangle 10"/>
          <p:cNvSpPr/>
          <p:nvPr/>
        </p:nvSpPr>
        <p:spPr>
          <a:xfrm>
            <a:off x="319581" y="3959249"/>
            <a:ext cx="1463040" cy="27432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LR-3</a:t>
            </a:r>
          </a:p>
        </p:txBody>
      </p:sp>
      <p:sp>
        <p:nvSpPr>
          <p:cNvPr id="12" name="Rectangle 11"/>
          <p:cNvSpPr/>
          <p:nvPr/>
        </p:nvSpPr>
        <p:spPr>
          <a:xfrm>
            <a:off x="319581" y="3557297"/>
            <a:ext cx="1463040" cy="2743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13" name="Rectangle 12"/>
          <p:cNvSpPr/>
          <p:nvPr/>
        </p:nvSpPr>
        <p:spPr>
          <a:xfrm>
            <a:off x="319581" y="3155345"/>
            <a:ext cx="1463040" cy="2743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14" name="Rectangle 13"/>
          <p:cNvSpPr/>
          <p:nvPr/>
        </p:nvSpPr>
        <p:spPr>
          <a:xfrm>
            <a:off x="319581" y="5165104"/>
            <a:ext cx="1463040" cy="274320"/>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chemeClr val="bg1"/>
                </a:solidFill>
                <a:latin typeface="Helvetica"/>
                <a:cs typeface="Helvetica"/>
              </a:rPr>
              <a:t>LR-M</a:t>
            </a:r>
          </a:p>
        </p:txBody>
      </p:sp>
      <p:sp>
        <p:nvSpPr>
          <p:cNvPr id="15" name="Rectangle 14"/>
          <p:cNvSpPr/>
          <p:nvPr/>
        </p:nvSpPr>
        <p:spPr>
          <a:xfrm>
            <a:off x="319581" y="2753393"/>
            <a:ext cx="1463040" cy="274320"/>
          </a:xfrm>
          <a:prstGeom prst="rect">
            <a:avLst/>
          </a:prstGeom>
          <a:solidFill>
            <a:schemeClr val="bg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a:solidFill>
                  <a:schemeClr val="tx1"/>
                </a:solidFill>
                <a:latin typeface="Helvetica"/>
                <a:cs typeface="Helvetica"/>
              </a:rPr>
              <a:t>LR-</a:t>
            </a:r>
            <a:r>
              <a:rPr lang="en-US" sz="1100">
                <a:solidFill>
                  <a:schemeClr val="tx1"/>
                </a:solidFill>
                <a:latin typeface="Helvetica"/>
                <a:cs typeface="Helvetica"/>
              </a:rPr>
              <a:t>NC</a:t>
            </a:r>
            <a:endParaRPr lang="en-US" sz="1100" kern="1200" dirty="0">
              <a:solidFill>
                <a:schemeClr val="tx1"/>
              </a:solidFill>
              <a:latin typeface="Helvetica"/>
              <a:cs typeface="Helvetica"/>
            </a:endParaRPr>
          </a:p>
        </p:txBody>
      </p:sp>
      <p:sp>
        <p:nvSpPr>
          <p:cNvPr id="17" name="Rectangle 16"/>
          <p:cNvSpPr/>
          <p:nvPr/>
        </p:nvSpPr>
        <p:spPr>
          <a:xfrm>
            <a:off x="319581" y="6818997"/>
            <a:ext cx="1463040" cy="274320"/>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a:solidFill>
                  <a:schemeClr val="bg1"/>
                </a:solidFill>
                <a:latin typeface="Helvetica"/>
                <a:cs typeface="Helvetica"/>
              </a:rPr>
              <a:t>LR-TR </a:t>
            </a:r>
            <a:r>
              <a:rPr lang="en-US" sz="1100" dirty="0" err="1">
                <a:solidFill>
                  <a:schemeClr val="bg1"/>
                </a:solidFill>
                <a:latin typeface="Helvetica"/>
                <a:cs typeface="Helvetica"/>
              </a:rPr>
              <a:t>nicht</a:t>
            </a:r>
            <a:r>
              <a:rPr lang="en-US" sz="1100" dirty="0">
                <a:solidFill>
                  <a:schemeClr val="bg1"/>
                </a:solidFill>
                <a:latin typeface="Helvetica"/>
                <a:cs typeface="Helvetica"/>
              </a:rPr>
              <a:t> </a:t>
            </a:r>
            <a:r>
              <a:rPr lang="en-US" sz="1100" dirty="0" err="1">
                <a:solidFill>
                  <a:schemeClr val="bg1"/>
                </a:solidFill>
                <a:latin typeface="Helvetica"/>
                <a:cs typeface="Helvetica"/>
              </a:rPr>
              <a:t>beurteilbar</a:t>
            </a:r>
            <a:endParaRPr lang="en-US" sz="1100" dirty="0">
              <a:solidFill>
                <a:schemeClr val="bg1"/>
              </a:solidFill>
              <a:latin typeface="Helvetica"/>
              <a:cs typeface="Helvetica"/>
            </a:endParaRPr>
          </a:p>
        </p:txBody>
      </p:sp>
      <p:sp>
        <p:nvSpPr>
          <p:cNvPr id="18" name="Rectangle 17"/>
          <p:cNvSpPr/>
          <p:nvPr/>
        </p:nvSpPr>
        <p:spPr>
          <a:xfrm>
            <a:off x="319581" y="7219991"/>
            <a:ext cx="1463040" cy="274320"/>
          </a:xfrm>
          <a:prstGeom prst="rect">
            <a:avLst/>
          </a:prstGeom>
          <a:solidFill>
            <a:schemeClr val="bg1">
              <a:lumMod val="50000"/>
            </a:schemeClr>
          </a:solidFill>
          <a:ln w="19050" cmpd="sng">
            <a:solidFill>
              <a:srgbClr val="0AC2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a:solidFill>
                  <a:schemeClr val="bg1"/>
                </a:solidFill>
                <a:latin typeface="Helvetica"/>
                <a:cs typeface="Helvetica"/>
              </a:rPr>
              <a:t>LR-TR avital</a:t>
            </a:r>
          </a:p>
        </p:txBody>
      </p:sp>
      <p:sp>
        <p:nvSpPr>
          <p:cNvPr id="19" name="Rectangle 18"/>
          <p:cNvSpPr/>
          <p:nvPr/>
        </p:nvSpPr>
        <p:spPr>
          <a:xfrm>
            <a:off x="319581" y="7620985"/>
            <a:ext cx="1463040" cy="274320"/>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a:solidFill>
                  <a:schemeClr val="bg1"/>
                </a:solidFill>
                <a:latin typeface="Helvetica"/>
                <a:cs typeface="Helvetica"/>
              </a:rPr>
              <a:t>LR-TR </a:t>
            </a:r>
            <a:r>
              <a:rPr lang="en-US" sz="1100" dirty="0" err="1">
                <a:solidFill>
                  <a:schemeClr val="bg1"/>
                </a:solidFill>
                <a:latin typeface="Helvetica"/>
                <a:cs typeface="Helvetica"/>
              </a:rPr>
              <a:t>unklar</a:t>
            </a:r>
            <a:endParaRPr lang="en-US" sz="1100" dirty="0">
              <a:solidFill>
                <a:schemeClr val="bg1"/>
              </a:solidFill>
              <a:latin typeface="Helvetica"/>
              <a:cs typeface="Helvetica"/>
            </a:endParaRPr>
          </a:p>
        </p:txBody>
      </p:sp>
      <p:sp>
        <p:nvSpPr>
          <p:cNvPr id="20" name="Rectangle 19"/>
          <p:cNvSpPr/>
          <p:nvPr/>
        </p:nvSpPr>
        <p:spPr>
          <a:xfrm>
            <a:off x="319581" y="8021978"/>
            <a:ext cx="1463040" cy="274320"/>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a:solidFill>
                  <a:schemeClr val="bg1"/>
                </a:solidFill>
                <a:latin typeface="Helvetica"/>
                <a:cs typeface="Helvetica"/>
              </a:rPr>
              <a:t>LR-TR vital</a:t>
            </a:r>
          </a:p>
        </p:txBody>
      </p:sp>
      <p:graphicFrame>
        <p:nvGraphicFramePr>
          <p:cNvPr id="105" name="Table 104"/>
          <p:cNvGraphicFramePr>
            <a:graphicFrameLocks noGrp="1"/>
          </p:cNvGraphicFramePr>
          <p:nvPr>
            <p:extLst>
              <p:ext uri="{D42A27DB-BD31-4B8C-83A1-F6EECF244321}">
                <p14:modId xmlns:p14="http://schemas.microsoft.com/office/powerpoint/2010/main" val="4170715854"/>
              </p:ext>
            </p:extLst>
          </p:nvPr>
        </p:nvGraphicFramePr>
        <p:xfrm>
          <a:off x="228600" y="365760"/>
          <a:ext cx="6400800" cy="107188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algn="ctr">
                        <a:spcAft>
                          <a:spcPts val="400"/>
                        </a:spcAft>
                        <a:defRPr/>
                      </a:pPr>
                      <a:r>
                        <a:rPr lang="en-US" sz="1800" b="1" dirty="0">
                          <a:solidFill>
                            <a:schemeClr val="tx1"/>
                          </a:solidFill>
                          <a:latin typeface="Helvetica"/>
                          <a:cs typeface="Helvetica"/>
                        </a:rPr>
                        <a:t>CT/MRI</a:t>
                      </a:r>
                      <a:r>
                        <a:rPr lang="en-US" sz="1800" b="1" baseline="0" dirty="0">
                          <a:solidFill>
                            <a:schemeClr val="tx1"/>
                          </a:solidFill>
                          <a:latin typeface="Helvetica"/>
                          <a:cs typeface="Helvetica"/>
                        </a:rPr>
                        <a:t> </a:t>
                      </a:r>
                      <a:r>
                        <a:rPr lang="en-US" sz="1800" b="1" dirty="0">
                          <a:solidFill>
                            <a:schemeClr val="tx1"/>
                          </a:solidFill>
                          <a:latin typeface="Helvetica"/>
                          <a:cs typeface="Helvetica"/>
                        </a:rPr>
                        <a:t>LI-RADS</a:t>
                      </a:r>
                      <a:r>
                        <a:rPr lang="en-US" sz="1800" b="1" baseline="30000" dirty="0">
                          <a:solidFill>
                            <a:schemeClr val="tx1"/>
                          </a:solidFill>
                          <a:latin typeface="Helvetica"/>
                          <a:cs typeface="Helvetica"/>
                        </a:rPr>
                        <a:t>®</a:t>
                      </a:r>
                      <a:r>
                        <a:rPr lang="en-US" sz="1800" b="1" dirty="0" smtClean="0">
                          <a:solidFill>
                            <a:schemeClr val="tx1"/>
                          </a:solidFill>
                          <a:latin typeface="Helvetica"/>
                          <a:cs typeface="Helvetica"/>
                        </a:rPr>
                        <a:t>-</a:t>
                      </a:r>
                      <a:r>
                        <a:rPr lang="en-US" sz="1800" b="1" dirty="0" err="1" smtClean="0">
                          <a:solidFill>
                            <a:schemeClr val="tx1"/>
                          </a:solidFill>
                          <a:latin typeface="Helvetica"/>
                          <a:cs typeface="Helvetica"/>
                        </a:rPr>
                        <a:t>basiertes</a:t>
                      </a:r>
                      <a:r>
                        <a:rPr lang="en-US" sz="1800" b="1" dirty="0" smtClean="0">
                          <a:solidFill>
                            <a:schemeClr val="tx1"/>
                          </a:solidFill>
                          <a:latin typeface="Helvetica"/>
                          <a:cs typeface="Helvetica"/>
                        </a:rPr>
                        <a:t> Management</a:t>
                      </a:r>
                      <a:r>
                        <a:rPr lang="en-US" sz="1800" b="1" dirty="0">
                          <a:solidFill>
                            <a:schemeClr val="tx1"/>
                          </a:solidFill>
                          <a:latin typeface="Helvetica"/>
                          <a:cs typeface="Helvetica"/>
                        </a:rPr>
                        <a:t>:</a:t>
                      </a:r>
                    </a:p>
                    <a:p>
                      <a:pPr algn="ctr">
                        <a:spcAft>
                          <a:spcPts val="400"/>
                        </a:spcAft>
                        <a:defRPr/>
                      </a:pPr>
                      <a:r>
                        <a:rPr lang="en-US" sz="1800" b="1" dirty="0" err="1">
                          <a:solidFill>
                            <a:schemeClr val="tx1"/>
                          </a:solidFill>
                          <a:latin typeface="Helvetica"/>
                          <a:cs typeface="Helvetica"/>
                        </a:rPr>
                        <a:t>Empfohlene</a:t>
                      </a:r>
                      <a:r>
                        <a:rPr lang="en-US" sz="1800" b="1" dirty="0">
                          <a:solidFill>
                            <a:schemeClr val="tx1"/>
                          </a:solidFill>
                          <a:latin typeface="Helvetica"/>
                          <a:cs typeface="Helvetica"/>
                        </a:rPr>
                        <a:t> </a:t>
                      </a:r>
                      <a:r>
                        <a:rPr lang="en-US" sz="1800" b="1" dirty="0" err="1">
                          <a:solidFill>
                            <a:schemeClr val="tx1"/>
                          </a:solidFill>
                          <a:latin typeface="Helvetica"/>
                          <a:cs typeface="Helvetica"/>
                        </a:rPr>
                        <a:t>Optionen</a:t>
                      </a:r>
                      <a:r>
                        <a:rPr lang="en-US" sz="1800" b="1" dirty="0">
                          <a:solidFill>
                            <a:schemeClr val="tx1"/>
                          </a:solidFill>
                          <a:latin typeface="Helvetica"/>
                          <a:cs typeface="Helvetica"/>
                        </a:rPr>
                        <a:t> </a:t>
                      </a:r>
                      <a:r>
                        <a:rPr lang="en-US" sz="1800" b="1" dirty="0" err="1">
                          <a:solidFill>
                            <a:schemeClr val="tx1"/>
                          </a:solidFill>
                          <a:latin typeface="Helvetica"/>
                          <a:cs typeface="Helvetica"/>
                        </a:rPr>
                        <a:t>zur</a:t>
                      </a:r>
                      <a:r>
                        <a:rPr lang="en-US" sz="1800" b="1" dirty="0">
                          <a:solidFill>
                            <a:schemeClr val="tx1"/>
                          </a:solidFill>
                          <a:latin typeface="Helvetica"/>
                          <a:cs typeface="Helvetica"/>
                        </a:rPr>
                        <a:t> </a:t>
                      </a:r>
                      <a:r>
                        <a:rPr lang="en-US" sz="1800" b="1" dirty="0" err="1">
                          <a:solidFill>
                            <a:schemeClr val="tx1"/>
                          </a:solidFill>
                          <a:latin typeface="Helvetica"/>
                          <a:cs typeface="Helvetica"/>
                        </a:rPr>
                        <a:t>Bildgebung</a:t>
                      </a:r>
                      <a:r>
                        <a:rPr lang="en-US" sz="1800" b="1" dirty="0">
                          <a:solidFill>
                            <a:schemeClr val="tx1"/>
                          </a:solidFill>
                          <a:latin typeface="Helvetica"/>
                          <a:cs typeface="Helvetica"/>
                        </a:rPr>
                        <a:t> &amp; </a:t>
                      </a:r>
                      <a:r>
                        <a:rPr lang="en-US" sz="1800" b="1" dirty="0" err="1">
                          <a:solidFill>
                            <a:schemeClr val="tx1"/>
                          </a:solidFill>
                          <a:latin typeface="Helvetica"/>
                          <a:cs typeface="Helvetica"/>
                        </a:rPr>
                        <a:t>Zeitpunkte</a:t>
                      </a:r>
                      <a:endParaRPr lang="en-US" sz="1800" b="1" dirty="0">
                        <a:solidFill>
                          <a:schemeClr val="tx1"/>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0">
                <a:tc>
                  <a:txBody>
                    <a:bodyPr/>
                    <a:lstStyle/>
                    <a:p>
                      <a:pPr algn="ctr">
                        <a:spcAft>
                          <a:spcPts val="400"/>
                        </a:spcAft>
                        <a:defRPr/>
                      </a:pPr>
                      <a:r>
                        <a:rPr lang="en-US" sz="1100" b="0" baseline="0" dirty="0" err="1">
                          <a:solidFill>
                            <a:srgbClr val="005493"/>
                          </a:solidFill>
                          <a:latin typeface="Helvetica"/>
                          <a:cs typeface="Helvetica"/>
                        </a:rPr>
                        <a:t>Es</a:t>
                      </a:r>
                      <a:r>
                        <a:rPr lang="en-US" sz="1100" b="0" baseline="0" dirty="0">
                          <a:solidFill>
                            <a:srgbClr val="005493"/>
                          </a:solidFill>
                          <a:latin typeface="Helvetica"/>
                          <a:cs typeface="Helvetica"/>
                        </a:rPr>
                        <a:t> </a:t>
                      </a:r>
                      <a:r>
                        <a:rPr lang="en-US" sz="1100" b="0" baseline="0" dirty="0" err="1">
                          <a:solidFill>
                            <a:srgbClr val="005493"/>
                          </a:solidFill>
                          <a:latin typeface="Helvetica"/>
                          <a:cs typeface="Helvetica"/>
                        </a:rPr>
                        <a:t>handelt</a:t>
                      </a:r>
                      <a:r>
                        <a:rPr lang="en-US" sz="1100" b="0" baseline="0" dirty="0">
                          <a:solidFill>
                            <a:srgbClr val="005493"/>
                          </a:solidFill>
                          <a:latin typeface="Helvetica"/>
                          <a:cs typeface="Helvetica"/>
                        </a:rPr>
                        <a:t> </a:t>
                      </a:r>
                      <a:r>
                        <a:rPr lang="en-US" sz="1100" b="0" baseline="0" dirty="0" err="1">
                          <a:solidFill>
                            <a:srgbClr val="005493"/>
                          </a:solidFill>
                          <a:latin typeface="Helvetica"/>
                          <a:cs typeface="Helvetica"/>
                        </a:rPr>
                        <a:t>sich</a:t>
                      </a:r>
                      <a:r>
                        <a:rPr lang="en-US" sz="1100" b="0" baseline="0" dirty="0">
                          <a:solidFill>
                            <a:srgbClr val="005493"/>
                          </a:solidFill>
                          <a:latin typeface="Helvetica"/>
                          <a:cs typeface="Helvetica"/>
                        </a:rPr>
                        <a:t> um </a:t>
                      </a:r>
                      <a:r>
                        <a:rPr lang="en-US" sz="1100" b="0" baseline="0" dirty="0" err="1">
                          <a:solidFill>
                            <a:srgbClr val="005493"/>
                          </a:solidFill>
                          <a:latin typeface="Helvetica"/>
                          <a:cs typeface="Helvetica"/>
                        </a:rPr>
                        <a:t>Empfehlungen</a:t>
                      </a:r>
                      <a:r>
                        <a:rPr lang="en-US" sz="1100" b="0" baseline="0" dirty="0">
                          <a:solidFill>
                            <a:srgbClr val="005493"/>
                          </a:solidFill>
                          <a:latin typeface="Helvetica"/>
                          <a:cs typeface="Helvetica"/>
                        </a:rPr>
                        <a:t>. </a:t>
                      </a:r>
                      <a:r>
                        <a:rPr lang="en-US" sz="1100" b="0" baseline="0" dirty="0" err="1">
                          <a:solidFill>
                            <a:srgbClr val="005493"/>
                          </a:solidFill>
                          <a:latin typeface="Helvetica"/>
                          <a:cs typeface="Helvetica"/>
                        </a:rPr>
                        <a:t>Radiologen</a:t>
                      </a:r>
                      <a:r>
                        <a:rPr lang="en-US" sz="1100" b="0" baseline="0" dirty="0">
                          <a:solidFill>
                            <a:srgbClr val="005493"/>
                          </a:solidFill>
                          <a:latin typeface="Helvetica"/>
                          <a:cs typeface="Helvetica"/>
                        </a:rPr>
                        <a:t> </a:t>
                      </a:r>
                      <a:r>
                        <a:rPr lang="en-US" sz="1100" b="0" baseline="0" dirty="0" err="1">
                          <a:solidFill>
                            <a:srgbClr val="005493"/>
                          </a:solidFill>
                          <a:latin typeface="Helvetica"/>
                          <a:cs typeface="Helvetica"/>
                        </a:rPr>
                        <a:t>sollen</a:t>
                      </a:r>
                      <a:r>
                        <a:rPr lang="en-US" sz="1100" b="0" baseline="0" dirty="0">
                          <a:solidFill>
                            <a:srgbClr val="005493"/>
                          </a:solidFill>
                          <a:latin typeface="Helvetica"/>
                          <a:cs typeface="Helvetica"/>
                        </a:rPr>
                        <a:t> </a:t>
                      </a:r>
                      <a:r>
                        <a:rPr lang="en-US" sz="1100" b="0" baseline="0" dirty="0" err="1">
                          <a:solidFill>
                            <a:srgbClr val="005493"/>
                          </a:solidFill>
                          <a:latin typeface="Helvetica"/>
                          <a:cs typeface="Helvetica"/>
                        </a:rPr>
                        <a:t>ihre</a:t>
                      </a:r>
                      <a:r>
                        <a:rPr lang="en-US" sz="1100" b="0" baseline="0" dirty="0">
                          <a:solidFill>
                            <a:srgbClr val="005493"/>
                          </a:solidFill>
                          <a:latin typeface="Helvetica"/>
                          <a:cs typeface="Helvetica"/>
                        </a:rPr>
                        <a:t> </a:t>
                      </a:r>
                      <a:r>
                        <a:rPr lang="en-US" sz="1100" b="0" baseline="0" dirty="0" err="1">
                          <a:solidFill>
                            <a:srgbClr val="005493"/>
                          </a:solidFill>
                          <a:latin typeface="Helvetica"/>
                          <a:cs typeface="Helvetica"/>
                        </a:rPr>
                        <a:t>Beurteilung</a:t>
                      </a:r>
                      <a:r>
                        <a:rPr lang="en-US" sz="1100" b="0" baseline="0" dirty="0">
                          <a:solidFill>
                            <a:srgbClr val="005493"/>
                          </a:solidFill>
                          <a:latin typeface="Helvetica"/>
                          <a:cs typeface="Helvetica"/>
                        </a:rPr>
                        <a:t> und </a:t>
                      </a:r>
                      <a:r>
                        <a:rPr lang="en-US" sz="1100" b="0" baseline="0" dirty="0" err="1">
                          <a:solidFill>
                            <a:srgbClr val="005493"/>
                          </a:solidFill>
                          <a:latin typeface="Helvetica"/>
                          <a:cs typeface="Helvetica"/>
                        </a:rPr>
                        <a:t>ihre</a:t>
                      </a:r>
                      <a:r>
                        <a:rPr lang="en-US" sz="1100" b="0" baseline="0" dirty="0">
                          <a:solidFill>
                            <a:srgbClr val="005493"/>
                          </a:solidFill>
                          <a:latin typeface="Helvetica"/>
                          <a:cs typeface="Helvetica"/>
                        </a:rPr>
                        <a:t> </a:t>
                      </a:r>
                      <a:r>
                        <a:rPr lang="en-US" sz="1100" b="0" baseline="0" dirty="0" err="1" smtClean="0">
                          <a:solidFill>
                            <a:srgbClr val="005493"/>
                          </a:solidFill>
                          <a:latin typeface="Helvetica"/>
                          <a:cs typeface="Helvetica"/>
                        </a:rPr>
                        <a:t>diagnostischen</a:t>
                      </a:r>
                      <a:r>
                        <a:rPr lang="en-US" sz="1100" b="0" baseline="0" dirty="0" smtClean="0">
                          <a:solidFill>
                            <a:srgbClr val="005493"/>
                          </a:solidFill>
                          <a:latin typeface="Helvetica"/>
                          <a:cs typeface="Helvetica"/>
                        </a:rPr>
                        <a:t> und </a:t>
                      </a:r>
                      <a:r>
                        <a:rPr lang="en-US" sz="1100" b="0" baseline="0" dirty="0" err="1" smtClean="0">
                          <a:solidFill>
                            <a:srgbClr val="005493"/>
                          </a:solidFill>
                          <a:latin typeface="Helvetica"/>
                          <a:cs typeface="Helvetica"/>
                        </a:rPr>
                        <a:t>therapeutischen</a:t>
                      </a:r>
                      <a:r>
                        <a:rPr lang="en-US" sz="1100" b="0" baseline="0" dirty="0" smtClean="0">
                          <a:solidFill>
                            <a:srgbClr val="005493"/>
                          </a:solidFill>
                          <a:latin typeface="Helvetica"/>
                          <a:cs typeface="Helvetica"/>
                        </a:rPr>
                        <a:t> </a:t>
                      </a:r>
                      <a:r>
                        <a:rPr lang="en-US" sz="1100" b="0" baseline="0" dirty="0" err="1">
                          <a:solidFill>
                            <a:srgbClr val="005493"/>
                          </a:solidFill>
                          <a:latin typeface="Helvetica"/>
                          <a:cs typeface="Helvetica"/>
                        </a:rPr>
                        <a:t>Empfehlungen</a:t>
                      </a:r>
                      <a:r>
                        <a:rPr lang="en-US" sz="1100" b="0" baseline="0" dirty="0">
                          <a:solidFill>
                            <a:srgbClr val="005493"/>
                          </a:solidFill>
                          <a:latin typeface="Helvetica"/>
                          <a:cs typeface="Helvetica"/>
                        </a:rPr>
                        <a:t> der Situation des </a:t>
                      </a:r>
                      <a:r>
                        <a:rPr lang="en-US" sz="1100" b="0" baseline="0" dirty="0" err="1">
                          <a:solidFill>
                            <a:srgbClr val="005493"/>
                          </a:solidFill>
                          <a:latin typeface="Helvetica"/>
                          <a:cs typeface="Helvetica"/>
                        </a:rPr>
                        <a:t>jeweiligen</a:t>
                      </a:r>
                      <a:r>
                        <a:rPr lang="en-US" sz="1100" b="0" baseline="0" dirty="0">
                          <a:solidFill>
                            <a:srgbClr val="005493"/>
                          </a:solidFill>
                          <a:latin typeface="Helvetica"/>
                          <a:cs typeface="Helvetica"/>
                        </a:rPr>
                        <a:t> </a:t>
                      </a:r>
                      <a:r>
                        <a:rPr lang="en-US" sz="1100" b="0" baseline="0" dirty="0" err="1">
                          <a:solidFill>
                            <a:srgbClr val="005493"/>
                          </a:solidFill>
                          <a:latin typeface="Helvetica"/>
                          <a:cs typeface="Helvetica"/>
                        </a:rPr>
                        <a:t>Patienten</a:t>
                      </a:r>
                      <a:r>
                        <a:rPr lang="en-US" sz="1100" b="0" baseline="0" dirty="0">
                          <a:solidFill>
                            <a:srgbClr val="005493"/>
                          </a:solidFill>
                          <a:latin typeface="Helvetica"/>
                          <a:cs typeface="Helvetica"/>
                        </a:rPr>
                        <a:t> </a:t>
                      </a:r>
                      <a:r>
                        <a:rPr lang="en-US" sz="1100" b="0" baseline="0" dirty="0" err="1">
                          <a:solidFill>
                            <a:srgbClr val="005493"/>
                          </a:solidFill>
                          <a:latin typeface="Helvetica"/>
                          <a:cs typeface="Helvetica"/>
                        </a:rPr>
                        <a:t>anpassen</a:t>
                      </a:r>
                      <a:r>
                        <a:rPr lang="en-US" sz="1100" b="0" baseline="0" dirty="0">
                          <a:solidFill>
                            <a:srgbClr val="005493"/>
                          </a:solidFill>
                          <a:latin typeface="Helvetica"/>
                          <a:cs typeface="Helvetica"/>
                        </a:rPr>
                        <a:t>.</a:t>
                      </a:r>
                      <a:endParaRPr lang="en-US" sz="1100" b="1" dirty="0">
                        <a:solidFill>
                          <a:srgbClr val="005493"/>
                        </a:solidFill>
                        <a:latin typeface="Helvetica"/>
                        <a:cs typeface="Helvetica"/>
                      </a:endParaRPr>
                    </a:p>
                  </a:txBody>
                  <a:tcPr marL="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bl>
          </a:graphicData>
        </a:graphic>
      </p:graphicFrame>
      <p:sp>
        <p:nvSpPr>
          <p:cNvPr id="2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B0B5196-4C43-1641-BF81-84A145DA36AF}" type="slidenum">
              <a:rPr lang="en-US" sz="1100" smtClean="0">
                <a:latin typeface="Helvetica"/>
                <a:cs typeface="Helvetica"/>
              </a:rPr>
              <a:pPr algn="r"/>
              <a:t>13</a:t>
            </a:fld>
            <a:endParaRPr lang="en-US" sz="1100" dirty="0">
              <a:latin typeface="Helvetica"/>
              <a:cs typeface="Helvetica"/>
            </a:endParaRPr>
          </a:p>
        </p:txBody>
      </p:sp>
      <p:sp>
        <p:nvSpPr>
          <p:cNvPr id="25" name="Right Triangle 24"/>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7" name="TextBox 26"/>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Management</a:t>
            </a:r>
          </a:p>
        </p:txBody>
      </p:sp>
      <p:sp>
        <p:nvSpPr>
          <p:cNvPr id="24" name="Rectangle 23"/>
          <p:cNvSpPr/>
          <p:nvPr/>
        </p:nvSpPr>
        <p:spPr>
          <a:xfrm>
            <a:off x="319581" y="5566097"/>
            <a:ext cx="1463040" cy="274320"/>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chemeClr val="bg1"/>
                </a:solidFill>
                <a:latin typeface="Helvetica"/>
                <a:cs typeface="Helvetica"/>
              </a:rPr>
              <a:t>LR-TIV</a:t>
            </a:r>
          </a:p>
        </p:txBody>
      </p:sp>
    </p:spTree>
    <p:extLst>
      <p:ext uri="{BB962C8B-B14F-4D97-AF65-F5344CB8AC3E}">
        <p14:creationId xmlns:p14="http://schemas.microsoft.com/office/powerpoint/2010/main" val="58350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289981012"/>
              </p:ext>
            </p:extLst>
          </p:nvPr>
        </p:nvGraphicFramePr>
        <p:xfrm>
          <a:off x="228600" y="365762"/>
          <a:ext cx="6400800" cy="8488680"/>
        </p:xfrm>
        <a:graphic>
          <a:graphicData uri="http://schemas.openxmlformats.org/drawingml/2006/table">
            <a:tbl>
              <a:tblPr firstRow="1" bandRow="1">
                <a:tableStyleId>{5C22544A-7EE6-4342-B048-85BDC9FD1C3A}</a:tableStyleId>
              </a:tblPr>
              <a:tblGrid>
                <a:gridCol w="845949">
                  <a:extLst>
                    <a:ext uri="{9D8B030D-6E8A-4147-A177-3AD203B41FA5}">
                      <a16:colId xmlns:a16="http://schemas.microsoft.com/office/drawing/2014/main" xmlns="" val="20000"/>
                    </a:ext>
                  </a:extLst>
                </a:gridCol>
                <a:gridCol w="2308731">
                  <a:extLst>
                    <a:ext uri="{9D8B030D-6E8A-4147-A177-3AD203B41FA5}">
                      <a16:colId xmlns:a16="http://schemas.microsoft.com/office/drawing/2014/main" xmlns="" val="20001"/>
                    </a:ext>
                  </a:extLst>
                </a:gridCol>
                <a:gridCol w="91440">
                  <a:extLst>
                    <a:ext uri="{9D8B030D-6E8A-4147-A177-3AD203B41FA5}">
                      <a16:colId xmlns:a16="http://schemas.microsoft.com/office/drawing/2014/main" xmlns="" val="20002"/>
                    </a:ext>
                  </a:extLst>
                </a:gridCol>
                <a:gridCol w="3154680">
                  <a:extLst>
                    <a:ext uri="{9D8B030D-6E8A-4147-A177-3AD203B41FA5}">
                      <a16:colId xmlns:a16="http://schemas.microsoft.com/office/drawing/2014/main" xmlns="" val="20003"/>
                    </a:ext>
                  </a:extLst>
                </a:gridCol>
              </a:tblGrid>
              <a:tr h="293570">
                <a:tc gridSpan="4">
                  <a:txBody>
                    <a:bodyPr/>
                    <a:lstStyle/>
                    <a:p>
                      <a:pPr algn="ctr">
                        <a:defRPr/>
                      </a:pPr>
                      <a:r>
                        <a:rPr lang="en-US" sz="2000" b="1" dirty="0">
                          <a:solidFill>
                            <a:srgbClr val="000000"/>
                          </a:solidFill>
                          <a:latin typeface="Helvetica"/>
                          <a:cs typeface="Helvetica"/>
                        </a:rPr>
                        <a:t>OPTN </a:t>
                      </a:r>
                      <a:r>
                        <a:rPr lang="en-US" sz="2000" b="1" dirty="0">
                          <a:solidFill>
                            <a:schemeClr val="tx1"/>
                          </a:solidFill>
                          <a:latin typeface="Helvetica"/>
                          <a:cs typeface="Helvetica"/>
                        </a:rPr>
                        <a:t>und </a:t>
                      </a:r>
                      <a:r>
                        <a:rPr lang="en-US" sz="2000" b="1" dirty="0">
                          <a:solidFill>
                            <a:srgbClr val="000000"/>
                          </a:solidFill>
                          <a:latin typeface="Helvetica"/>
                          <a:cs typeface="Helvetica"/>
                        </a:rPr>
                        <a:t>LI-RADS</a:t>
                      </a:r>
                      <a:r>
                        <a:rPr lang="en-US" sz="2000" b="1" baseline="30000" dirty="0">
                          <a:solidFill>
                            <a:srgbClr val="000000"/>
                          </a:solidFill>
                          <a:latin typeface="Helvetica"/>
                          <a:cs typeface="Helvetica"/>
                        </a:rPr>
                        <a:t>®</a:t>
                      </a:r>
                      <a:endParaRPr lang="en-US" sz="2000" b="1" dirty="0">
                        <a:solidFill>
                          <a:srgbClr val="000000"/>
                        </a:solidFill>
                        <a:latin typeface="Helvetica"/>
                        <a:cs typeface="Helvetica"/>
                      </a:endParaRPr>
                    </a:p>
                  </a:txBody>
                  <a:tcPr marT="0" marB="13716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17510">
                <a:tc gridSpan="4">
                  <a:txBody>
                    <a:bodyPr/>
                    <a:lstStyle/>
                    <a:p>
                      <a:pPr marL="182880" marR="0" lvl="2" indent="-182880" algn="l" defTabSz="457200" rtl="0" eaLnBrk="1" fontAlgn="auto" latinLnBrk="0" hangingPunct="1">
                        <a:lnSpc>
                          <a:spcPct val="100000"/>
                        </a:lnSpc>
                        <a:spcBef>
                          <a:spcPts val="0"/>
                        </a:spcBef>
                        <a:spcAft>
                          <a:spcPts val="0"/>
                        </a:spcAft>
                        <a:buClrTx/>
                        <a:buSzTx/>
                        <a:buFont typeface="Arial"/>
                        <a:buChar char="•"/>
                        <a:tabLst/>
                        <a:defRPr/>
                      </a:pPr>
                      <a:r>
                        <a:rPr lang="en-GB" sz="1050" dirty="0">
                          <a:latin typeface="Helvetica"/>
                          <a:cs typeface="Helvetica"/>
                        </a:rPr>
                        <a:t>Das OPTN (Organ procurement and transplantation network) S</a:t>
                      </a:r>
                      <a:r>
                        <a:rPr lang="en-GB" sz="1050" dirty="0">
                          <a:solidFill>
                            <a:schemeClr val="tx1"/>
                          </a:solidFill>
                          <a:latin typeface="Helvetica"/>
                          <a:cs typeface="Helvetica"/>
                        </a:rPr>
                        <a:t>ystem </a:t>
                      </a:r>
                      <a:r>
                        <a:rPr lang="en-GB" sz="1050" baseline="0" dirty="0" err="1">
                          <a:solidFill>
                            <a:schemeClr val="tx1"/>
                          </a:solidFill>
                          <a:latin typeface="Helvetica"/>
                          <a:cs typeface="Helvetica"/>
                        </a:rPr>
                        <a:t>legt</a:t>
                      </a:r>
                      <a:r>
                        <a:rPr lang="en-GB" sz="1050" baseline="0" dirty="0">
                          <a:solidFill>
                            <a:schemeClr val="tx1"/>
                          </a:solidFill>
                          <a:latin typeface="Helvetica"/>
                          <a:cs typeface="Helvetica"/>
                        </a:rPr>
                        <a:t> </a:t>
                      </a:r>
                      <a:r>
                        <a:rPr lang="en-GB" sz="1050" baseline="0" dirty="0" err="1">
                          <a:latin typeface="Helvetica"/>
                          <a:cs typeface="Helvetica"/>
                        </a:rPr>
                        <a:t>für</a:t>
                      </a:r>
                      <a:r>
                        <a:rPr lang="en-GB" sz="1050" baseline="0" dirty="0">
                          <a:latin typeface="Helvetica"/>
                          <a:cs typeface="Helvetica"/>
                        </a:rPr>
                        <a:t> </a:t>
                      </a:r>
                      <a:r>
                        <a:rPr lang="en-GB" sz="1050" baseline="0" dirty="0" err="1">
                          <a:latin typeface="Helvetica"/>
                          <a:cs typeface="Helvetica"/>
                        </a:rPr>
                        <a:t>Kandidaten</a:t>
                      </a:r>
                      <a:r>
                        <a:rPr lang="en-GB" sz="1050" baseline="0" dirty="0">
                          <a:latin typeface="Helvetica"/>
                          <a:cs typeface="Helvetica"/>
                        </a:rPr>
                        <a:t> </a:t>
                      </a:r>
                      <a:r>
                        <a:rPr lang="en-GB" sz="1050" baseline="0" dirty="0" err="1">
                          <a:latin typeface="Helvetica"/>
                          <a:cs typeface="Helvetica"/>
                        </a:rPr>
                        <a:t>mit</a:t>
                      </a:r>
                      <a:r>
                        <a:rPr lang="en-GB" sz="1050" baseline="0" dirty="0">
                          <a:latin typeface="Helvetica"/>
                          <a:cs typeface="Helvetica"/>
                        </a:rPr>
                        <a:t> HCC </a:t>
                      </a:r>
                      <a:r>
                        <a:rPr lang="en-GB" sz="1050" baseline="0" dirty="0" err="1">
                          <a:latin typeface="Helvetica"/>
                          <a:cs typeface="Helvetica"/>
                        </a:rPr>
                        <a:t>zur</a:t>
                      </a:r>
                      <a:r>
                        <a:rPr lang="en-GB" sz="1050" baseline="0" dirty="0">
                          <a:latin typeface="Helvetica"/>
                          <a:cs typeface="Helvetica"/>
                        </a:rPr>
                        <a:t> </a:t>
                      </a:r>
                      <a:r>
                        <a:rPr lang="en-GB" sz="1050" baseline="0" dirty="0" err="1">
                          <a:latin typeface="Helvetica"/>
                          <a:cs typeface="Helvetica"/>
                        </a:rPr>
                        <a:t>Lebertransplantation</a:t>
                      </a:r>
                      <a:r>
                        <a:rPr lang="en-GB" sz="1050" baseline="0" dirty="0">
                          <a:latin typeface="Helvetica"/>
                          <a:cs typeface="Helvetica"/>
                        </a:rPr>
                        <a:t>  </a:t>
                      </a:r>
                      <a:r>
                        <a:rPr lang="en-GB" sz="1050" baseline="0" dirty="0" err="1">
                          <a:solidFill>
                            <a:schemeClr val="tx1"/>
                          </a:solidFill>
                          <a:latin typeface="Helvetica"/>
                          <a:cs typeface="Helvetica"/>
                        </a:rPr>
                        <a:t>Ausnahmeregeln</a:t>
                      </a:r>
                      <a:r>
                        <a:rPr lang="en-GB" sz="1050" baseline="0" dirty="0">
                          <a:solidFill>
                            <a:schemeClr val="tx1"/>
                          </a:solidFill>
                          <a:latin typeface="Helvetica"/>
                          <a:cs typeface="Helvetica"/>
                        </a:rPr>
                        <a:t> fest</a:t>
                      </a:r>
                      <a:r>
                        <a:rPr lang="en-GB" sz="1050" baseline="0" dirty="0">
                          <a:latin typeface="Helvetica"/>
                          <a:cs typeface="Helvetica"/>
                        </a:rPr>
                        <a:t>.</a:t>
                      </a:r>
                      <a:endParaRPr lang="en-GB" sz="1050" dirty="0">
                        <a:latin typeface="Helvetica"/>
                        <a:cs typeface="Helvetica"/>
                      </a:endParaRPr>
                    </a:p>
                    <a:p>
                      <a:pPr marL="182880" marR="0" lvl="2" indent="-182880" algn="l" defTabSz="457200" rtl="0" eaLnBrk="1" fontAlgn="auto" latinLnBrk="0" hangingPunct="1">
                        <a:lnSpc>
                          <a:spcPct val="100000"/>
                        </a:lnSpc>
                        <a:spcBef>
                          <a:spcPts val="0"/>
                        </a:spcBef>
                        <a:spcAft>
                          <a:spcPts val="0"/>
                        </a:spcAft>
                        <a:buClrTx/>
                        <a:buSzTx/>
                        <a:buFont typeface="Arial"/>
                        <a:buChar char="•"/>
                        <a:tabLst/>
                        <a:defRPr/>
                      </a:pPr>
                      <a:r>
                        <a:rPr lang="en-US" sz="1050" dirty="0">
                          <a:latin typeface="Helvetica"/>
                          <a:cs typeface="Helvetica"/>
                        </a:rPr>
                        <a:t>CT/MRI LI-RADS </a:t>
                      </a:r>
                      <a:r>
                        <a:rPr lang="en-US" sz="1050" dirty="0" err="1">
                          <a:latin typeface="Helvetica"/>
                          <a:cs typeface="Helvetica"/>
                        </a:rPr>
                        <a:t>kann</a:t>
                      </a:r>
                      <a:r>
                        <a:rPr lang="en-US" sz="1050" dirty="0">
                          <a:latin typeface="Helvetica"/>
                          <a:cs typeface="Helvetica"/>
                        </a:rPr>
                        <a:t> </a:t>
                      </a:r>
                      <a:r>
                        <a:rPr lang="en-US" sz="1050" dirty="0" err="1">
                          <a:latin typeface="Helvetica"/>
                          <a:cs typeface="Helvetica"/>
                        </a:rPr>
                        <a:t>für</a:t>
                      </a:r>
                      <a:r>
                        <a:rPr lang="en-US" sz="1050" dirty="0">
                          <a:latin typeface="Helvetica"/>
                          <a:cs typeface="Helvetica"/>
                        </a:rPr>
                        <a:t> </a:t>
                      </a:r>
                      <a:r>
                        <a:rPr lang="en-US" sz="1050" dirty="0" err="1" smtClean="0">
                          <a:latin typeface="Helvetica"/>
                          <a:cs typeface="Helvetica"/>
                        </a:rPr>
                        <a:t>Lebertransplantation</a:t>
                      </a:r>
                      <a:r>
                        <a:rPr lang="en-US" sz="1050" b="0" dirty="0" err="1" smtClean="0">
                          <a:solidFill>
                            <a:srgbClr val="000000"/>
                          </a:solidFill>
                          <a:latin typeface="Helvetica"/>
                          <a:cs typeface="Helvetica"/>
                        </a:rPr>
                        <a:t>s</a:t>
                      </a:r>
                      <a:r>
                        <a:rPr lang="en-US" sz="1050" dirty="0" err="1" smtClean="0">
                          <a:latin typeface="Helvetica"/>
                          <a:cs typeface="Helvetica"/>
                        </a:rPr>
                        <a:t>kandidaten</a:t>
                      </a:r>
                      <a:r>
                        <a:rPr lang="en-US" sz="1050" dirty="0" smtClean="0">
                          <a:latin typeface="Helvetica"/>
                          <a:cs typeface="Helvetica"/>
                        </a:rPr>
                        <a:t> </a:t>
                      </a:r>
                      <a:r>
                        <a:rPr lang="en-US" sz="1050" dirty="0" err="1">
                          <a:latin typeface="Helvetica"/>
                          <a:cs typeface="Helvetica"/>
                        </a:rPr>
                        <a:t>angewendet</a:t>
                      </a:r>
                      <a:r>
                        <a:rPr lang="en-US" sz="1050" dirty="0">
                          <a:latin typeface="Helvetica"/>
                          <a:cs typeface="Helvetica"/>
                        </a:rPr>
                        <a:t> </a:t>
                      </a:r>
                      <a:r>
                        <a:rPr lang="en-US" sz="1050" dirty="0" err="1">
                          <a:latin typeface="Helvetica"/>
                          <a:cs typeface="Helvetica"/>
                        </a:rPr>
                        <a:t>werden</a:t>
                      </a:r>
                      <a:r>
                        <a:rPr lang="en-US" sz="1050" dirty="0">
                          <a:latin typeface="Helvetica"/>
                          <a:cs typeface="Helvetica"/>
                        </a:rPr>
                        <a:t>, die die LI-RADS </a:t>
                      </a:r>
                      <a:r>
                        <a:rPr lang="en-US" sz="1050" dirty="0" err="1">
                          <a:latin typeface="Helvetica"/>
                          <a:cs typeface="Helvetica"/>
                        </a:rPr>
                        <a:t>Kriterien</a:t>
                      </a:r>
                      <a:r>
                        <a:rPr lang="en-US" sz="1050" dirty="0">
                          <a:latin typeface="Helvetica"/>
                          <a:cs typeface="Helvetica"/>
                        </a:rPr>
                        <a:t> </a:t>
                      </a:r>
                      <a:r>
                        <a:rPr lang="en-US" sz="1050" dirty="0" err="1">
                          <a:latin typeface="Helvetica"/>
                          <a:cs typeface="Helvetica"/>
                        </a:rPr>
                        <a:t>erfüllen</a:t>
                      </a:r>
                      <a:r>
                        <a:rPr lang="en-US" sz="1050" dirty="0">
                          <a:latin typeface="Helvetica"/>
                          <a:cs typeface="Helvetica"/>
                        </a:rPr>
                        <a:t> (</a:t>
                      </a:r>
                      <a:r>
                        <a:rPr lang="en-US" sz="1050" i="1" kern="1200" dirty="0" err="1">
                          <a:solidFill>
                            <a:srgbClr val="0432FF"/>
                          </a:solidFill>
                          <a:latin typeface="Helvetica"/>
                          <a:ea typeface="+mn-ea"/>
                          <a:cs typeface="Helvetica"/>
                        </a:rPr>
                        <a:t>s.S</a:t>
                      </a:r>
                      <a:r>
                        <a:rPr lang="en-US" sz="1050" i="1" kern="1200" dirty="0">
                          <a:solidFill>
                            <a:srgbClr val="0432FF"/>
                          </a:solidFill>
                          <a:latin typeface="Helvetica"/>
                          <a:ea typeface="+mn-ea"/>
                          <a:cs typeface="Helvetica"/>
                        </a:rPr>
                        <a:t>.</a:t>
                      </a:r>
                      <a:r>
                        <a:rPr lang="en-US" sz="1050" i="1" kern="1200" dirty="0">
                          <a:solidFill>
                            <a:srgbClr val="0432FF"/>
                          </a:solidFill>
                          <a:latin typeface="Helvetica"/>
                          <a:ea typeface="+mn-ea"/>
                          <a:cs typeface="Helvetica"/>
                          <a:hlinkClick r:id="rId3" action="ppaction://hlinksldjump"/>
                        </a:rPr>
                        <a:t> </a:t>
                      </a:r>
                      <a:r>
                        <a:rPr lang="en-US" sz="1050" i="1" dirty="0">
                          <a:solidFill>
                            <a:srgbClr val="0432FF"/>
                          </a:solidFill>
                          <a:latin typeface="Helvetica"/>
                          <a:cs typeface="Helvetica"/>
                          <a:hlinkClick r:id="rId3" action="ppaction://hlinksldjump"/>
                        </a:rPr>
                        <a:t>5</a:t>
                      </a:r>
                      <a:r>
                        <a:rPr lang="en-US" sz="1050" dirty="0">
                          <a:latin typeface="Helvetica"/>
                          <a:cs typeface="Helvetica"/>
                        </a:rPr>
                        <a:t>).</a:t>
                      </a:r>
                    </a:p>
                    <a:p>
                      <a:pPr marL="182880" marR="0" lvl="2" indent="-182880" algn="l" defTabSz="457200" rtl="0" eaLnBrk="1" fontAlgn="auto" latinLnBrk="0" hangingPunct="1">
                        <a:lnSpc>
                          <a:spcPct val="100000"/>
                        </a:lnSpc>
                        <a:spcBef>
                          <a:spcPts val="0"/>
                        </a:spcBef>
                        <a:spcAft>
                          <a:spcPts val="0"/>
                        </a:spcAft>
                        <a:buClrTx/>
                        <a:buSzTx/>
                        <a:buFont typeface="Arial"/>
                        <a:buChar char="•"/>
                        <a:tabLst/>
                        <a:defRPr/>
                      </a:pPr>
                      <a:r>
                        <a:rPr lang="en-US" sz="1050" dirty="0" err="1">
                          <a:latin typeface="Helvetica"/>
                          <a:cs typeface="Helvetica"/>
                        </a:rPr>
                        <a:t>Grundlegende</a:t>
                      </a:r>
                      <a:r>
                        <a:rPr lang="en-US" sz="1050" dirty="0">
                          <a:latin typeface="Helvetica"/>
                          <a:cs typeface="Helvetica"/>
                        </a:rPr>
                        <a:t>  </a:t>
                      </a:r>
                      <a:r>
                        <a:rPr lang="en-US" sz="1050" b="1" dirty="0" err="1" smtClean="0">
                          <a:solidFill>
                            <a:srgbClr val="000000"/>
                          </a:solidFill>
                          <a:latin typeface="Helvetica"/>
                          <a:cs typeface="Helvetica"/>
                        </a:rPr>
                        <a:t>I</a:t>
                      </a:r>
                      <a:r>
                        <a:rPr lang="en-US" sz="1050" dirty="0" err="1" smtClean="0">
                          <a:latin typeface="Helvetica"/>
                          <a:cs typeface="Helvetica"/>
                        </a:rPr>
                        <a:t>nformationen</a:t>
                      </a:r>
                      <a:r>
                        <a:rPr lang="en-US" sz="1050" dirty="0" smtClean="0">
                          <a:latin typeface="Helvetica"/>
                          <a:cs typeface="Helvetica"/>
                        </a:rPr>
                        <a:t> </a:t>
                      </a:r>
                      <a:r>
                        <a:rPr lang="en-US" sz="1050" dirty="0" err="1">
                          <a:latin typeface="Helvetica"/>
                          <a:cs typeface="Helvetica"/>
                        </a:rPr>
                        <a:t>bzgl</a:t>
                      </a:r>
                      <a:r>
                        <a:rPr lang="en-US" sz="1050" dirty="0">
                          <a:latin typeface="Helvetica"/>
                          <a:cs typeface="Helvetica"/>
                        </a:rPr>
                        <a:t>. LI-RADS und OPTN </a:t>
                      </a:r>
                      <a:r>
                        <a:rPr lang="en-US" sz="1050" dirty="0" err="1">
                          <a:latin typeface="Helvetica"/>
                          <a:cs typeface="Helvetica"/>
                        </a:rPr>
                        <a:t>sind</a:t>
                      </a:r>
                      <a:r>
                        <a:rPr lang="en-US" sz="1050" dirty="0">
                          <a:latin typeface="Helvetica"/>
                          <a:cs typeface="Helvetica"/>
                        </a:rPr>
                        <a:t> </a:t>
                      </a:r>
                      <a:r>
                        <a:rPr lang="en-US" sz="1050" dirty="0" err="1">
                          <a:latin typeface="Helvetica"/>
                          <a:cs typeface="Helvetica"/>
                        </a:rPr>
                        <a:t>im</a:t>
                      </a:r>
                      <a:r>
                        <a:rPr lang="en-US" sz="1050" dirty="0">
                          <a:latin typeface="Helvetica"/>
                          <a:cs typeface="Helvetica"/>
                        </a:rPr>
                        <a:t> </a:t>
                      </a:r>
                      <a:r>
                        <a:rPr lang="en-US" sz="1050" b="0" dirty="0" err="1" smtClean="0">
                          <a:solidFill>
                            <a:srgbClr val="000000"/>
                          </a:solidFill>
                          <a:latin typeface="Helvetica"/>
                          <a:cs typeface="Helvetica"/>
                        </a:rPr>
                        <a:t>F</a:t>
                      </a:r>
                      <a:r>
                        <a:rPr lang="en-US" sz="1050" dirty="0" err="1" smtClean="0">
                          <a:latin typeface="Helvetica"/>
                          <a:cs typeface="Helvetica"/>
                        </a:rPr>
                        <a:t>olgenden</a:t>
                      </a:r>
                      <a:r>
                        <a:rPr lang="en-US" sz="1050" dirty="0" smtClean="0">
                          <a:latin typeface="Helvetica"/>
                          <a:cs typeface="Helvetica"/>
                        </a:rPr>
                        <a:t> </a:t>
                      </a:r>
                      <a:r>
                        <a:rPr lang="en-US" sz="1050" dirty="0" err="1">
                          <a:latin typeface="Helvetica"/>
                          <a:cs typeface="Helvetica"/>
                        </a:rPr>
                        <a:t>dargestellt</a:t>
                      </a:r>
                      <a:r>
                        <a:rPr lang="en-US" sz="1050" baseline="0" dirty="0">
                          <a:latin typeface="Helvetica"/>
                          <a:cs typeface="Helvetica"/>
                        </a:rPr>
                        <a:t>: </a:t>
                      </a:r>
                      <a:endParaRPr lang="en-US" sz="1050" dirty="0">
                        <a:latin typeface="Helvetica"/>
                        <a:cs typeface="Helvetica"/>
                      </a:endParaRPr>
                    </a:p>
                  </a:txBody>
                  <a:tcPr marT="0" marB="18288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465663">
                <a:tc>
                  <a:txBody>
                    <a:bodyPr/>
                    <a:lstStyle/>
                    <a:p>
                      <a:pPr marL="0" marR="0" lvl="2" indent="0" algn="l" defTabSz="457200" rtl="0" eaLnBrk="1" fontAlgn="auto" latinLnBrk="0" hangingPunct="1">
                        <a:lnSpc>
                          <a:spcPct val="100000"/>
                        </a:lnSpc>
                        <a:spcBef>
                          <a:spcPts val="0"/>
                        </a:spcBef>
                        <a:spcAft>
                          <a:spcPts val="600"/>
                        </a:spcAft>
                        <a:buClrTx/>
                        <a:buSzTx/>
                        <a:buFont typeface="Arial"/>
                        <a:buNone/>
                        <a:tabLst/>
                        <a:defRPr/>
                      </a:pPr>
                      <a:r>
                        <a:rPr lang="en-GB" sz="1050" b="1" strike="noStrike" dirty="0" err="1">
                          <a:solidFill>
                            <a:schemeClr val="tx1"/>
                          </a:solidFill>
                          <a:latin typeface="Helvetica"/>
                          <a:cs typeface="Helvetica"/>
                        </a:rPr>
                        <a:t>Bild-gebung</a:t>
                      </a:r>
                      <a:endParaRPr lang="en-GB" sz="1050" b="1" strike="noStrike" dirty="0">
                        <a:solidFill>
                          <a:schemeClr val="tx1"/>
                        </a:solidFill>
                        <a:latin typeface="Helvetica"/>
                        <a:cs typeface="Helvetica"/>
                      </a:endParaRPr>
                    </a:p>
                  </a:txBody>
                  <a:tcPr marL="73152" marR="73152" marT="9144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3">
                  <a:txBody>
                    <a:bodyPr/>
                    <a:lstStyle/>
                    <a:p>
                      <a:pPr marL="0" marR="0" lvl="2" indent="0" algn="l" defTabSz="457200" rtl="0" eaLnBrk="1" fontAlgn="auto" latinLnBrk="0" hangingPunct="1">
                        <a:lnSpc>
                          <a:spcPct val="100000"/>
                        </a:lnSpc>
                        <a:spcBef>
                          <a:spcPts val="0"/>
                        </a:spcBef>
                        <a:spcAft>
                          <a:spcPts val="0"/>
                        </a:spcAft>
                        <a:buClrTx/>
                        <a:buSzTx/>
                        <a:buFont typeface="Arial"/>
                        <a:buNone/>
                        <a:tabLst/>
                        <a:defRPr/>
                      </a:pPr>
                      <a:r>
                        <a:rPr lang="en-GB" sz="1050" strike="noStrike" dirty="0">
                          <a:solidFill>
                            <a:schemeClr val="tx1"/>
                          </a:solidFill>
                          <a:latin typeface="Helvetica"/>
                          <a:cs typeface="Helvetica"/>
                        </a:rPr>
                        <a:t>Die </a:t>
                      </a:r>
                      <a:r>
                        <a:rPr lang="en-GB" sz="1050" strike="noStrike" dirty="0" err="1">
                          <a:solidFill>
                            <a:schemeClr val="tx1"/>
                          </a:solidFill>
                          <a:latin typeface="Helvetica"/>
                          <a:cs typeface="Helvetica"/>
                        </a:rPr>
                        <a:t>technischen</a:t>
                      </a:r>
                      <a:r>
                        <a:rPr lang="en-GB" sz="1050" strike="noStrike" dirty="0">
                          <a:solidFill>
                            <a:schemeClr val="tx1"/>
                          </a:solidFill>
                          <a:latin typeface="Helvetica"/>
                          <a:cs typeface="Helvetica"/>
                        </a:rPr>
                        <a:t> </a:t>
                      </a:r>
                      <a:r>
                        <a:rPr lang="en-GB" sz="1050" strike="noStrike" dirty="0" err="1">
                          <a:solidFill>
                            <a:schemeClr val="tx1"/>
                          </a:solidFill>
                          <a:latin typeface="Helvetica"/>
                          <a:cs typeface="Helvetica"/>
                        </a:rPr>
                        <a:t>Erfordernisse</a:t>
                      </a:r>
                      <a:r>
                        <a:rPr lang="en-GB" sz="1050" strike="noStrike" dirty="0">
                          <a:solidFill>
                            <a:schemeClr val="tx1"/>
                          </a:solidFill>
                          <a:latin typeface="Helvetica"/>
                          <a:cs typeface="Helvetica"/>
                        </a:rPr>
                        <a:t> </a:t>
                      </a:r>
                      <a:r>
                        <a:rPr lang="en-GB" sz="1050" strike="noStrike" dirty="0" err="1">
                          <a:solidFill>
                            <a:schemeClr val="tx1"/>
                          </a:solidFill>
                          <a:latin typeface="Helvetica"/>
                          <a:cs typeface="Helvetica"/>
                        </a:rPr>
                        <a:t>für</a:t>
                      </a:r>
                      <a:r>
                        <a:rPr lang="en-GB" sz="1050" strike="noStrike" dirty="0">
                          <a:solidFill>
                            <a:schemeClr val="tx1"/>
                          </a:solidFill>
                          <a:latin typeface="Helvetica"/>
                          <a:cs typeface="Helvetica"/>
                        </a:rPr>
                        <a:t> OPTN </a:t>
                      </a:r>
                      <a:r>
                        <a:rPr lang="en-GB" sz="1050" strike="noStrike" dirty="0" err="1">
                          <a:solidFill>
                            <a:schemeClr val="tx1"/>
                          </a:solidFill>
                          <a:latin typeface="Helvetica"/>
                          <a:cs typeface="Helvetica"/>
                        </a:rPr>
                        <a:t>sind</a:t>
                      </a:r>
                      <a:r>
                        <a:rPr lang="en-GB" sz="1050" strike="noStrike" dirty="0">
                          <a:solidFill>
                            <a:schemeClr val="tx1"/>
                          </a:solidFill>
                          <a:latin typeface="Helvetica"/>
                          <a:cs typeface="Helvetica"/>
                        </a:rPr>
                        <a:t> </a:t>
                      </a:r>
                      <a:r>
                        <a:rPr lang="en-GB" sz="1050" strike="noStrike" dirty="0" err="1">
                          <a:solidFill>
                            <a:schemeClr val="tx1"/>
                          </a:solidFill>
                          <a:latin typeface="Helvetica"/>
                          <a:cs typeface="Helvetica"/>
                        </a:rPr>
                        <a:t>nahezu</a:t>
                      </a:r>
                      <a:r>
                        <a:rPr lang="en-GB" sz="1050" strike="noStrike" dirty="0">
                          <a:solidFill>
                            <a:schemeClr val="tx1"/>
                          </a:solidFill>
                          <a:latin typeface="Helvetica"/>
                          <a:cs typeface="Helvetica"/>
                        </a:rPr>
                        <a:t> </a:t>
                      </a:r>
                      <a:r>
                        <a:rPr lang="en-GB" sz="1050" strike="noStrike" dirty="0" err="1">
                          <a:solidFill>
                            <a:schemeClr val="tx1"/>
                          </a:solidFill>
                          <a:latin typeface="Helvetica"/>
                          <a:cs typeface="Helvetica"/>
                        </a:rPr>
                        <a:t>identisch</a:t>
                      </a:r>
                      <a:r>
                        <a:rPr lang="en-GB" sz="1050" strike="noStrike" dirty="0">
                          <a:solidFill>
                            <a:schemeClr val="tx1"/>
                          </a:solidFill>
                          <a:latin typeface="Helvetica"/>
                          <a:cs typeface="Helvetica"/>
                        </a:rPr>
                        <a:t> </a:t>
                      </a:r>
                      <a:r>
                        <a:rPr lang="en-GB" sz="1050" strike="noStrike" dirty="0" err="1">
                          <a:solidFill>
                            <a:schemeClr val="tx1"/>
                          </a:solidFill>
                          <a:latin typeface="Helvetica"/>
                          <a:cs typeface="Helvetica"/>
                        </a:rPr>
                        <a:t>zu</a:t>
                      </a:r>
                      <a:r>
                        <a:rPr lang="en-GB" sz="1050" strike="noStrike" dirty="0">
                          <a:solidFill>
                            <a:schemeClr val="tx1"/>
                          </a:solidFill>
                          <a:latin typeface="Helvetica"/>
                          <a:cs typeface="Helvetica"/>
                        </a:rPr>
                        <a:t> </a:t>
                      </a:r>
                      <a:r>
                        <a:rPr lang="en-GB" sz="1050" strike="noStrike" baseline="0" dirty="0">
                          <a:solidFill>
                            <a:schemeClr val="tx1"/>
                          </a:solidFill>
                          <a:latin typeface="Helvetica"/>
                          <a:cs typeface="Helvetica"/>
                        </a:rPr>
                        <a:t>LI-RADS, </a:t>
                      </a:r>
                      <a:r>
                        <a:rPr lang="en-GB" sz="1050" strike="noStrike" baseline="0" dirty="0" err="1">
                          <a:solidFill>
                            <a:schemeClr val="tx1"/>
                          </a:solidFill>
                          <a:latin typeface="Helvetica"/>
                          <a:cs typeface="Helvetica"/>
                        </a:rPr>
                        <a:t>wobei</a:t>
                      </a:r>
                      <a:r>
                        <a:rPr lang="en-GB" sz="1050" strike="noStrike" baseline="0" dirty="0">
                          <a:solidFill>
                            <a:schemeClr val="tx1"/>
                          </a:solidFill>
                          <a:latin typeface="Helvetica"/>
                          <a:cs typeface="Helvetica"/>
                        </a:rPr>
                        <a:t> LI-RADS </a:t>
                      </a:r>
                      <a:r>
                        <a:rPr lang="en-GB" sz="1050" strike="noStrike" baseline="0" dirty="0" err="1">
                          <a:solidFill>
                            <a:schemeClr val="tx1"/>
                          </a:solidFill>
                          <a:latin typeface="Helvetica"/>
                          <a:cs typeface="Helvetica"/>
                        </a:rPr>
                        <a:t>zusätzlich</a:t>
                      </a:r>
                      <a:r>
                        <a:rPr lang="en-GB" sz="1050" strike="noStrike" baseline="0" dirty="0">
                          <a:solidFill>
                            <a:schemeClr val="tx1"/>
                          </a:solidFill>
                          <a:latin typeface="Helvetica"/>
                          <a:cs typeface="Helvetica"/>
                        </a:rPr>
                        <a:t> </a:t>
                      </a:r>
                      <a:r>
                        <a:rPr lang="en-GB" sz="1050" strike="noStrike" baseline="0" dirty="0" err="1">
                          <a:solidFill>
                            <a:schemeClr val="tx1"/>
                          </a:solidFill>
                          <a:latin typeface="Helvetica"/>
                          <a:cs typeface="Helvetica"/>
                        </a:rPr>
                        <a:t>Empfehlung</a:t>
                      </a:r>
                      <a:r>
                        <a:rPr lang="en-GB" sz="1050" strike="noStrike" baseline="0" dirty="0">
                          <a:solidFill>
                            <a:schemeClr val="tx1"/>
                          </a:solidFill>
                          <a:latin typeface="Helvetica"/>
                          <a:cs typeface="Helvetica"/>
                        </a:rPr>
                        <a:t> </a:t>
                      </a:r>
                      <a:r>
                        <a:rPr lang="en-GB" sz="1050" strike="noStrike" baseline="0" dirty="0" err="1">
                          <a:solidFill>
                            <a:schemeClr val="tx1"/>
                          </a:solidFill>
                          <a:latin typeface="Helvetica"/>
                          <a:cs typeface="Helvetica"/>
                        </a:rPr>
                        <a:t>zur</a:t>
                      </a:r>
                      <a:r>
                        <a:rPr lang="en-GB" sz="1050" strike="noStrike" baseline="0" dirty="0">
                          <a:solidFill>
                            <a:schemeClr val="tx1"/>
                          </a:solidFill>
                          <a:latin typeface="Helvetica"/>
                          <a:cs typeface="Helvetica"/>
                        </a:rPr>
                        <a:t> </a:t>
                      </a:r>
                      <a:r>
                        <a:rPr lang="en-GB" sz="1050" strike="noStrike" baseline="0" dirty="0" err="1">
                          <a:solidFill>
                            <a:schemeClr val="tx1"/>
                          </a:solidFill>
                          <a:latin typeface="Helvetica"/>
                          <a:cs typeface="Helvetica"/>
                        </a:rPr>
                        <a:t>Verwendung</a:t>
                      </a:r>
                      <a:r>
                        <a:rPr lang="en-GB" sz="1050" strike="noStrike" baseline="0" dirty="0">
                          <a:solidFill>
                            <a:schemeClr val="tx1"/>
                          </a:solidFill>
                          <a:latin typeface="Helvetica"/>
                          <a:cs typeface="Helvetica"/>
                        </a:rPr>
                        <a:t> von </a:t>
                      </a:r>
                      <a:r>
                        <a:rPr lang="en-GB" sz="1050" strike="noStrike" baseline="0" dirty="0" err="1">
                          <a:solidFill>
                            <a:schemeClr val="tx1"/>
                          </a:solidFill>
                          <a:latin typeface="Helvetica"/>
                          <a:cs typeface="Helvetica"/>
                        </a:rPr>
                        <a:t>Gadoxetate</a:t>
                      </a:r>
                      <a:r>
                        <a:rPr lang="en-GB" sz="1050" strike="noStrike" baseline="0" dirty="0">
                          <a:solidFill>
                            <a:schemeClr val="tx1"/>
                          </a:solidFill>
                          <a:latin typeface="Helvetica"/>
                          <a:cs typeface="Helvetica"/>
                        </a:rPr>
                        <a:t> disodium </a:t>
                      </a:r>
                      <a:r>
                        <a:rPr lang="en-GB" sz="1050" strike="noStrike" baseline="0" dirty="0" err="1">
                          <a:solidFill>
                            <a:schemeClr val="tx1"/>
                          </a:solidFill>
                          <a:latin typeface="Helvetica"/>
                          <a:cs typeface="Helvetica"/>
                        </a:rPr>
                        <a:t>gibt</a:t>
                      </a:r>
                      <a:r>
                        <a:rPr lang="en-GB" sz="1050" strike="noStrike" baseline="0" dirty="0">
                          <a:solidFill>
                            <a:schemeClr val="tx1"/>
                          </a:solidFill>
                          <a:latin typeface="Helvetica"/>
                          <a:cs typeface="Helvetica"/>
                        </a:rPr>
                        <a:t>.</a:t>
                      </a:r>
                      <a:endParaRPr lang="en-GB" sz="1050" strike="noStrike" dirty="0">
                        <a:solidFill>
                          <a:schemeClr val="tx1"/>
                        </a:solidFill>
                        <a:latin typeface="Helvetica"/>
                        <a:cs typeface="Helvetica"/>
                      </a:endParaRPr>
                    </a:p>
                  </a:txBody>
                  <a:tcPr marL="73152" marR="73152" marT="9144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1356498">
                <a:tc>
                  <a:txBody>
                    <a:bodyPr/>
                    <a:lstStyle/>
                    <a:p>
                      <a:pPr marL="0" marR="0" lvl="2" indent="-171450" algn="l" defTabSz="457200" rtl="0" eaLnBrk="1" fontAlgn="auto" latinLnBrk="0" hangingPunct="1">
                        <a:lnSpc>
                          <a:spcPct val="100000"/>
                        </a:lnSpc>
                        <a:spcBef>
                          <a:spcPts val="0"/>
                        </a:spcBef>
                        <a:spcAft>
                          <a:spcPts val="600"/>
                        </a:spcAft>
                        <a:buClrTx/>
                        <a:buSzTx/>
                        <a:buFont typeface="Arial"/>
                        <a:buNone/>
                        <a:tabLst/>
                        <a:defRPr/>
                      </a:pPr>
                      <a:r>
                        <a:rPr lang="en-GB" sz="1050" b="1" strike="noStrike" dirty="0" err="1">
                          <a:solidFill>
                            <a:schemeClr val="tx1"/>
                          </a:solidFill>
                          <a:latin typeface="Helvetica" charset="0"/>
                          <a:ea typeface="Helvetica" charset="0"/>
                          <a:cs typeface="Helvetica" charset="0"/>
                        </a:rPr>
                        <a:t>Befun</a:t>
                      </a:r>
                      <a:r>
                        <a:rPr lang="en-GB" sz="1050" b="1" strike="noStrike" dirty="0">
                          <a:solidFill>
                            <a:schemeClr val="tx1"/>
                          </a:solidFill>
                          <a:latin typeface="Helvetica" charset="0"/>
                          <a:ea typeface="Helvetica" charset="0"/>
                          <a:cs typeface="Helvetica" charset="0"/>
                        </a:rPr>
                        <a:t>-dung</a:t>
                      </a: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3">
                  <a:txBody>
                    <a:bodyPr/>
                    <a:lstStyle/>
                    <a:p>
                      <a:pPr marL="0" marR="0" lvl="2" indent="0" algn="l" defTabSz="457200" rtl="0" eaLnBrk="1" fontAlgn="auto" latinLnBrk="0" hangingPunct="1">
                        <a:lnSpc>
                          <a:spcPct val="100000"/>
                        </a:lnSpc>
                        <a:spcBef>
                          <a:spcPts val="0"/>
                        </a:spcBef>
                        <a:spcAft>
                          <a:spcPts val="0"/>
                        </a:spcAft>
                        <a:buClrTx/>
                        <a:buSzTx/>
                        <a:buFont typeface="Arial"/>
                        <a:buNone/>
                        <a:tabLst/>
                        <a:defRPr/>
                      </a:pPr>
                      <a:r>
                        <a:rPr lang="en-GB" sz="1050" strike="noStrike" dirty="0" err="1">
                          <a:solidFill>
                            <a:schemeClr val="tx1"/>
                          </a:solidFill>
                          <a:latin typeface="Helvetica" charset="0"/>
                          <a:ea typeface="Helvetica" charset="0"/>
                          <a:cs typeface="Helvetica" charset="0"/>
                        </a:rPr>
                        <a:t>Observationen</a:t>
                      </a:r>
                      <a:r>
                        <a:rPr lang="en-GB" sz="1050" strike="noStrike" dirty="0">
                          <a:solidFill>
                            <a:schemeClr val="tx1"/>
                          </a:solidFill>
                          <a:latin typeface="Helvetica" charset="0"/>
                          <a:ea typeface="Helvetica" charset="0"/>
                          <a:cs typeface="Helvetica" charset="0"/>
                        </a:rPr>
                        <a:t> </a:t>
                      </a:r>
                      <a:r>
                        <a:rPr lang="en-GB" sz="1050" strike="noStrike" dirty="0" err="1">
                          <a:solidFill>
                            <a:schemeClr val="tx1"/>
                          </a:solidFill>
                          <a:latin typeface="Helvetica" charset="0"/>
                          <a:ea typeface="Helvetica" charset="0"/>
                          <a:cs typeface="Helvetica" charset="0"/>
                        </a:rPr>
                        <a:t>bezogen</a:t>
                      </a:r>
                      <a:r>
                        <a:rPr lang="en-GB" sz="1050" strike="noStrike" dirty="0">
                          <a:solidFill>
                            <a:schemeClr val="tx1"/>
                          </a:solidFill>
                          <a:latin typeface="Helvetica" charset="0"/>
                          <a:ea typeface="Helvetica" charset="0"/>
                          <a:cs typeface="Helvetica" charset="0"/>
                        </a:rPr>
                        <a:t> auf OPTN staging (</a:t>
                      </a:r>
                      <a:r>
                        <a:rPr lang="en-GB" sz="1050" strike="noStrike" dirty="0" err="1">
                          <a:solidFill>
                            <a:schemeClr val="tx1"/>
                          </a:solidFill>
                          <a:latin typeface="Helvetica" charset="0"/>
                          <a:ea typeface="Helvetica" charset="0"/>
                          <a:cs typeface="Helvetica" charset="0"/>
                        </a:rPr>
                        <a:t>z.B</a:t>
                      </a:r>
                      <a:r>
                        <a:rPr lang="en-GB" sz="1050" strike="noStrike" dirty="0">
                          <a:solidFill>
                            <a:schemeClr val="tx1"/>
                          </a:solidFill>
                          <a:latin typeface="Helvetica" charset="0"/>
                          <a:ea typeface="Helvetica" charset="0"/>
                          <a:cs typeface="Helvetica" charset="0"/>
                        </a:rPr>
                        <a:t>. LR-5, LR-5g,</a:t>
                      </a:r>
                      <a:r>
                        <a:rPr lang="en-GB" sz="1050" strike="noStrike" baseline="0" dirty="0">
                          <a:solidFill>
                            <a:schemeClr val="tx1"/>
                          </a:solidFill>
                          <a:latin typeface="Helvetica" charset="0"/>
                          <a:ea typeface="Helvetica" charset="0"/>
                          <a:cs typeface="Helvetica" charset="0"/>
                        </a:rPr>
                        <a:t> </a:t>
                      </a:r>
                      <a:r>
                        <a:rPr lang="en-GB" sz="1050" strike="noStrike" dirty="0" err="1" smtClean="0">
                          <a:solidFill>
                            <a:schemeClr val="tx1"/>
                          </a:solidFill>
                          <a:latin typeface="Helvetica" charset="0"/>
                          <a:ea typeface="Helvetica" charset="0"/>
                          <a:cs typeface="Helvetica" charset="0"/>
                        </a:rPr>
                        <a:t>Histologisch</a:t>
                      </a:r>
                      <a:r>
                        <a:rPr lang="en-GB" sz="1050" strike="noStrike" dirty="0" smtClean="0">
                          <a:solidFill>
                            <a:schemeClr val="tx1"/>
                          </a:solidFill>
                          <a:latin typeface="Helvetica" charset="0"/>
                          <a:ea typeface="Helvetica" charset="0"/>
                          <a:cs typeface="Helvetica" charset="0"/>
                        </a:rPr>
                        <a:t> </a:t>
                      </a:r>
                      <a:r>
                        <a:rPr lang="en-GB" sz="1050" strike="noStrike" dirty="0" err="1" smtClean="0">
                          <a:solidFill>
                            <a:schemeClr val="tx1"/>
                          </a:solidFill>
                          <a:latin typeface="Helvetica" charset="0"/>
                          <a:ea typeface="Helvetica" charset="0"/>
                          <a:cs typeface="Helvetica" charset="0"/>
                        </a:rPr>
                        <a:t>gesich</a:t>
                      </a:r>
                      <a:r>
                        <a:rPr lang="en-GB" sz="1050" b="0" strike="noStrike" dirty="0" err="1" smtClean="0">
                          <a:solidFill>
                            <a:srgbClr val="000000"/>
                          </a:solidFill>
                          <a:latin typeface="Helvetica" charset="0"/>
                          <a:ea typeface="Helvetica" charset="0"/>
                          <a:cs typeface="Helvetica" charset="0"/>
                        </a:rPr>
                        <a:t>t</a:t>
                      </a:r>
                      <a:r>
                        <a:rPr lang="en-GB" sz="1050" strike="noStrike" dirty="0" err="1" smtClean="0">
                          <a:solidFill>
                            <a:schemeClr val="tx1"/>
                          </a:solidFill>
                          <a:latin typeface="Helvetica" charset="0"/>
                          <a:ea typeface="Helvetica" charset="0"/>
                          <a:cs typeface="Helvetica" charset="0"/>
                        </a:rPr>
                        <a:t>ertes</a:t>
                      </a:r>
                      <a:r>
                        <a:rPr lang="en-GB" sz="1050" strike="noStrike" baseline="0" dirty="0" smtClean="0">
                          <a:solidFill>
                            <a:schemeClr val="tx1"/>
                          </a:solidFill>
                          <a:latin typeface="Helvetica" charset="0"/>
                          <a:ea typeface="Helvetica" charset="0"/>
                          <a:cs typeface="Helvetica" charset="0"/>
                        </a:rPr>
                        <a:t> </a:t>
                      </a:r>
                      <a:r>
                        <a:rPr lang="en-GB" sz="1050" strike="noStrike" dirty="0">
                          <a:solidFill>
                            <a:schemeClr val="tx1"/>
                          </a:solidFill>
                          <a:latin typeface="Helvetica" charset="0"/>
                          <a:ea typeface="Helvetica" charset="0"/>
                          <a:cs typeface="Helvetica" charset="0"/>
                        </a:rPr>
                        <a:t>HCC) </a:t>
                      </a:r>
                      <a:r>
                        <a:rPr lang="en-GB" sz="1050" strike="noStrike" dirty="0" err="1">
                          <a:solidFill>
                            <a:schemeClr val="tx1"/>
                          </a:solidFill>
                          <a:latin typeface="Helvetica" charset="0"/>
                          <a:ea typeface="Helvetica" charset="0"/>
                          <a:cs typeface="Helvetica" charset="0"/>
                        </a:rPr>
                        <a:t>sollten</a:t>
                      </a:r>
                      <a:r>
                        <a:rPr lang="en-GB" sz="1050" strike="noStrike" dirty="0">
                          <a:solidFill>
                            <a:schemeClr val="tx1"/>
                          </a:solidFill>
                          <a:latin typeface="Helvetica" charset="0"/>
                          <a:ea typeface="Helvetica" charset="0"/>
                          <a:cs typeface="Helvetica" charset="0"/>
                        </a:rPr>
                        <a:t> </a:t>
                      </a:r>
                      <a:r>
                        <a:rPr lang="en-GB" sz="1050" strike="noStrike" dirty="0" err="1">
                          <a:solidFill>
                            <a:schemeClr val="tx1"/>
                          </a:solidFill>
                          <a:latin typeface="Helvetica" charset="0"/>
                          <a:ea typeface="Helvetica" charset="0"/>
                          <a:cs typeface="Helvetica" charset="0"/>
                        </a:rPr>
                        <a:t>mit</a:t>
                      </a:r>
                      <a:r>
                        <a:rPr lang="en-GB" sz="1050" strike="noStrike" dirty="0">
                          <a:solidFill>
                            <a:schemeClr val="tx1"/>
                          </a:solidFill>
                          <a:latin typeface="Helvetica" charset="0"/>
                          <a:ea typeface="Helvetica" charset="0"/>
                          <a:cs typeface="Helvetica" charset="0"/>
                        </a:rPr>
                        <a:t> </a:t>
                      </a:r>
                      <a:r>
                        <a:rPr lang="en-GB" sz="1050" strike="noStrike" dirty="0" err="1">
                          <a:solidFill>
                            <a:schemeClr val="tx1"/>
                          </a:solidFill>
                          <a:latin typeface="Helvetica" charset="0"/>
                          <a:ea typeface="Helvetica" charset="0"/>
                          <a:cs typeface="Helvetica" charset="0"/>
                        </a:rPr>
                        <a:t>folgenden</a:t>
                      </a:r>
                      <a:r>
                        <a:rPr lang="en-GB" sz="1050" strike="noStrike" dirty="0">
                          <a:solidFill>
                            <a:schemeClr val="tx1"/>
                          </a:solidFill>
                          <a:latin typeface="Helvetica" charset="0"/>
                          <a:ea typeface="Helvetica" charset="0"/>
                          <a:cs typeface="Helvetica" charset="0"/>
                        </a:rPr>
                        <a:t> </a:t>
                      </a:r>
                      <a:r>
                        <a:rPr lang="en-GB" sz="1050" strike="noStrike" dirty="0" err="1">
                          <a:solidFill>
                            <a:schemeClr val="tx1"/>
                          </a:solidFill>
                          <a:latin typeface="Helvetica" charset="0"/>
                          <a:ea typeface="Helvetica" charset="0"/>
                          <a:cs typeface="Helvetica" charset="0"/>
                        </a:rPr>
                        <a:t>Angaben</a:t>
                      </a:r>
                      <a:r>
                        <a:rPr lang="en-GB" sz="1050" strike="noStrike" dirty="0">
                          <a:solidFill>
                            <a:schemeClr val="tx1"/>
                          </a:solidFill>
                          <a:latin typeface="Helvetica" charset="0"/>
                          <a:ea typeface="Helvetica" charset="0"/>
                          <a:cs typeface="Helvetica" charset="0"/>
                        </a:rPr>
                        <a:t> </a:t>
                      </a:r>
                      <a:r>
                        <a:rPr lang="en-GB" sz="1050" strike="noStrike" dirty="0" err="1">
                          <a:solidFill>
                            <a:schemeClr val="tx1"/>
                          </a:solidFill>
                          <a:latin typeface="Helvetica" charset="0"/>
                          <a:ea typeface="Helvetica" charset="0"/>
                          <a:cs typeface="Helvetica" charset="0"/>
                        </a:rPr>
                        <a:t>berichtet</a:t>
                      </a:r>
                      <a:r>
                        <a:rPr lang="en-GB" sz="1050" strike="noStrike" dirty="0">
                          <a:solidFill>
                            <a:schemeClr val="tx1"/>
                          </a:solidFill>
                          <a:latin typeface="Helvetica" charset="0"/>
                          <a:ea typeface="Helvetica" charset="0"/>
                          <a:cs typeface="Helvetica" charset="0"/>
                        </a:rPr>
                        <a:t> </a:t>
                      </a:r>
                      <a:r>
                        <a:rPr lang="en-GB" sz="1050" strike="noStrike" dirty="0" err="1" smtClean="0">
                          <a:solidFill>
                            <a:schemeClr val="tx1"/>
                          </a:solidFill>
                          <a:latin typeface="Helvetica" charset="0"/>
                          <a:ea typeface="Helvetica" charset="0"/>
                          <a:cs typeface="Helvetica" charset="0"/>
                        </a:rPr>
                        <a:t>werden</a:t>
                      </a:r>
                      <a:r>
                        <a:rPr lang="en-GB" sz="1050" strike="noStrike" baseline="0" dirty="0">
                          <a:solidFill>
                            <a:schemeClr val="tx1"/>
                          </a:solidFill>
                          <a:latin typeface="Helvetica" charset="0"/>
                          <a:ea typeface="Helvetica" charset="0"/>
                          <a:cs typeface="Helvetica" charset="0"/>
                        </a:rPr>
                        <a:t>:</a:t>
                      </a:r>
                      <a:endParaRPr lang="en-GB" sz="1050" strike="noStrike" dirty="0">
                        <a:solidFill>
                          <a:schemeClr val="tx1"/>
                        </a:solidFill>
                        <a:latin typeface="Helvetica" charset="0"/>
                        <a:ea typeface="Helvetica" charset="0"/>
                        <a:cs typeface="Helvetica" charset="0"/>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en-GB" sz="1050" strike="noStrike" dirty="0" err="1">
                          <a:solidFill>
                            <a:schemeClr val="tx1"/>
                          </a:solidFill>
                          <a:latin typeface="Helvetica" charset="0"/>
                          <a:ea typeface="Helvetica" charset="0"/>
                          <a:cs typeface="Helvetica" charset="0"/>
                        </a:rPr>
                        <a:t>Größe</a:t>
                      </a:r>
                      <a:r>
                        <a:rPr lang="en-GB" sz="1050" strike="noStrike" dirty="0">
                          <a:solidFill>
                            <a:schemeClr val="tx1"/>
                          </a:solidFill>
                          <a:latin typeface="Helvetica" charset="0"/>
                          <a:ea typeface="Helvetica" charset="0"/>
                          <a:cs typeface="Helvetica" charset="0"/>
                        </a:rPr>
                        <a:t> </a:t>
                      </a:r>
                      <a:r>
                        <a:rPr lang="en-GB" sz="1050" strike="noStrike" dirty="0" err="1">
                          <a:solidFill>
                            <a:schemeClr val="tx1"/>
                          </a:solidFill>
                          <a:latin typeface="Helvetica" charset="0"/>
                          <a:ea typeface="Helvetica" charset="0"/>
                          <a:cs typeface="Helvetica" charset="0"/>
                        </a:rPr>
                        <a:t>oder</a:t>
                      </a:r>
                      <a:r>
                        <a:rPr lang="en-GB" sz="1050" strike="noStrike" dirty="0">
                          <a:solidFill>
                            <a:schemeClr val="tx1"/>
                          </a:solidFill>
                          <a:latin typeface="Helvetica" charset="0"/>
                          <a:ea typeface="Helvetica" charset="0"/>
                          <a:cs typeface="Helvetica" charset="0"/>
                        </a:rPr>
                        <a:t> </a:t>
                      </a:r>
                      <a:r>
                        <a:rPr lang="en-GB" sz="1050" strike="noStrike" dirty="0" err="1">
                          <a:solidFill>
                            <a:schemeClr val="tx1"/>
                          </a:solidFill>
                          <a:latin typeface="Helvetica" charset="0"/>
                          <a:ea typeface="Helvetica" charset="0"/>
                          <a:cs typeface="Helvetica" charset="0"/>
                        </a:rPr>
                        <a:t>Größe</a:t>
                      </a:r>
                      <a:r>
                        <a:rPr lang="en-GB" sz="1050" strike="noStrike" dirty="0">
                          <a:solidFill>
                            <a:schemeClr val="tx1"/>
                          </a:solidFill>
                          <a:latin typeface="Helvetica" charset="0"/>
                          <a:ea typeface="Helvetica" charset="0"/>
                          <a:cs typeface="Helvetica" charset="0"/>
                        </a:rPr>
                        <a:t> des </a:t>
                      </a:r>
                      <a:r>
                        <a:rPr lang="en-GB" sz="1050" strike="noStrike" dirty="0" err="1" smtClean="0">
                          <a:solidFill>
                            <a:schemeClr val="tx1"/>
                          </a:solidFill>
                          <a:latin typeface="Helvetica" charset="0"/>
                          <a:ea typeface="Helvetica" charset="0"/>
                          <a:cs typeface="Helvetica" charset="0"/>
                        </a:rPr>
                        <a:t>vitalen</a:t>
                      </a:r>
                      <a:r>
                        <a:rPr lang="en-GB" sz="1050" strike="noStrike" dirty="0" smtClean="0">
                          <a:solidFill>
                            <a:schemeClr val="tx1"/>
                          </a:solidFill>
                          <a:latin typeface="Helvetica" charset="0"/>
                          <a:ea typeface="Helvetica" charset="0"/>
                          <a:cs typeface="Helvetica" charset="0"/>
                        </a:rPr>
                        <a:t> </a:t>
                      </a:r>
                      <a:r>
                        <a:rPr lang="en-GB" sz="1050" strike="noStrike" dirty="0" err="1">
                          <a:solidFill>
                            <a:schemeClr val="tx1"/>
                          </a:solidFill>
                          <a:latin typeface="Helvetica" charset="0"/>
                          <a:ea typeface="Helvetica" charset="0"/>
                          <a:cs typeface="Helvetica" charset="0"/>
                        </a:rPr>
                        <a:t>Tumors</a:t>
                      </a:r>
                      <a:r>
                        <a:rPr lang="en-GB" sz="1050" strike="noStrike" dirty="0">
                          <a:solidFill>
                            <a:schemeClr val="tx1"/>
                          </a:solidFill>
                          <a:latin typeface="Helvetica" charset="0"/>
                          <a:ea typeface="Helvetica" charset="0"/>
                          <a:cs typeface="Helvetica" charset="0"/>
                        </a:rPr>
                        <a:t> </a:t>
                      </a:r>
                      <a:r>
                        <a:rPr lang="en-GB" sz="1050" strike="noStrike" dirty="0" err="1">
                          <a:solidFill>
                            <a:schemeClr val="tx1"/>
                          </a:solidFill>
                          <a:latin typeface="Helvetica" charset="0"/>
                          <a:ea typeface="Helvetica" charset="0"/>
                          <a:cs typeface="Helvetica" charset="0"/>
                        </a:rPr>
                        <a:t>im</a:t>
                      </a:r>
                      <a:r>
                        <a:rPr lang="en-GB" sz="1050" strike="noStrike" dirty="0">
                          <a:solidFill>
                            <a:schemeClr val="tx1"/>
                          </a:solidFill>
                          <a:latin typeface="Helvetica" charset="0"/>
                          <a:ea typeface="Helvetica" charset="0"/>
                          <a:cs typeface="Helvetica" charset="0"/>
                        </a:rPr>
                        <a:t> </a:t>
                      </a:r>
                      <a:r>
                        <a:rPr lang="en-GB" sz="1050" strike="noStrike" dirty="0" err="1" smtClean="0">
                          <a:solidFill>
                            <a:schemeClr val="tx1"/>
                          </a:solidFill>
                          <a:latin typeface="Helvetica" charset="0"/>
                          <a:ea typeface="Helvetica" charset="0"/>
                          <a:cs typeface="Helvetica" charset="0"/>
                        </a:rPr>
                        <a:t>Behandlungsfall</a:t>
                      </a:r>
                      <a:r>
                        <a:rPr lang="en-GB" sz="1050" strike="noStrike" dirty="0" smtClean="0">
                          <a:solidFill>
                            <a:schemeClr val="tx1"/>
                          </a:solidFill>
                          <a:latin typeface="Helvetica" charset="0"/>
                          <a:ea typeface="Helvetica" charset="0"/>
                          <a:cs typeface="Helvetica" charset="0"/>
                        </a:rPr>
                        <a:t>.</a:t>
                      </a:r>
                      <a:endParaRPr lang="en-GB" sz="1050" strike="noStrike" dirty="0">
                        <a:solidFill>
                          <a:schemeClr val="tx1"/>
                        </a:solidFill>
                        <a:latin typeface="Helvetica" charset="0"/>
                        <a:ea typeface="Helvetica" charset="0"/>
                        <a:cs typeface="Helvetica" charset="0"/>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en-GB" sz="1050" strike="noStrike" dirty="0" err="1" smtClean="0">
                          <a:solidFill>
                            <a:schemeClr val="tx1"/>
                          </a:solidFill>
                          <a:latin typeface="Helvetica" charset="0"/>
                          <a:ea typeface="Helvetica" charset="0"/>
                          <a:cs typeface="Helvetica" charset="0"/>
                        </a:rPr>
                        <a:t>Hauptkriterien</a:t>
                      </a:r>
                      <a:r>
                        <a:rPr lang="en-GB" sz="1050" strike="noStrike" dirty="0" smtClean="0">
                          <a:solidFill>
                            <a:schemeClr val="tx1"/>
                          </a:solidFill>
                          <a:latin typeface="Helvetica" charset="0"/>
                          <a:ea typeface="Helvetica" charset="0"/>
                          <a:cs typeface="Helvetica" charset="0"/>
                        </a:rPr>
                        <a:t> </a:t>
                      </a:r>
                      <a:r>
                        <a:rPr lang="en-GB" sz="1050" strike="noStrike" dirty="0">
                          <a:solidFill>
                            <a:schemeClr val="tx1"/>
                          </a:solidFill>
                          <a:latin typeface="Helvetica" charset="0"/>
                          <a:ea typeface="Helvetica" charset="0"/>
                          <a:cs typeface="Helvetica" charset="0"/>
                        </a:rPr>
                        <a:t>die </a:t>
                      </a:r>
                      <a:r>
                        <a:rPr lang="en-GB" sz="1050" strike="noStrike" dirty="0" err="1">
                          <a:solidFill>
                            <a:schemeClr val="tx1"/>
                          </a:solidFill>
                          <a:latin typeface="Helvetica" charset="0"/>
                          <a:ea typeface="Helvetica" charset="0"/>
                          <a:cs typeface="Helvetica" charset="0"/>
                        </a:rPr>
                        <a:t>für</a:t>
                      </a:r>
                      <a:r>
                        <a:rPr lang="en-GB" sz="1050" strike="noStrike" dirty="0">
                          <a:solidFill>
                            <a:schemeClr val="tx1"/>
                          </a:solidFill>
                          <a:latin typeface="Helvetica" charset="0"/>
                          <a:ea typeface="Helvetica" charset="0"/>
                          <a:cs typeface="Helvetica" charset="0"/>
                        </a:rPr>
                        <a:t> die </a:t>
                      </a:r>
                      <a:r>
                        <a:rPr lang="en-GB" sz="1050" strike="noStrike" dirty="0" err="1">
                          <a:solidFill>
                            <a:schemeClr val="tx1"/>
                          </a:solidFill>
                          <a:latin typeface="Helvetica" charset="0"/>
                          <a:ea typeface="Helvetica" charset="0"/>
                          <a:cs typeface="Helvetica" charset="0"/>
                        </a:rPr>
                        <a:t>Kategorisierung</a:t>
                      </a:r>
                      <a:r>
                        <a:rPr lang="en-GB" sz="1050" strike="noStrike" dirty="0">
                          <a:solidFill>
                            <a:schemeClr val="tx1"/>
                          </a:solidFill>
                          <a:latin typeface="Helvetica" charset="0"/>
                          <a:ea typeface="Helvetica" charset="0"/>
                          <a:cs typeface="Helvetica" charset="0"/>
                        </a:rPr>
                        <a:t> </a:t>
                      </a:r>
                      <a:r>
                        <a:rPr lang="en-GB" sz="1050" strike="noStrike" dirty="0" err="1">
                          <a:solidFill>
                            <a:schemeClr val="tx1"/>
                          </a:solidFill>
                          <a:latin typeface="Helvetica" charset="0"/>
                          <a:ea typeface="Helvetica" charset="0"/>
                          <a:cs typeface="Helvetica" charset="0"/>
                        </a:rPr>
                        <a:t>verwendet</a:t>
                      </a:r>
                      <a:r>
                        <a:rPr lang="en-GB" sz="1050" strike="noStrike" dirty="0">
                          <a:solidFill>
                            <a:schemeClr val="tx1"/>
                          </a:solidFill>
                          <a:latin typeface="Helvetica" charset="0"/>
                          <a:ea typeface="Helvetica" charset="0"/>
                          <a:cs typeface="Helvetica" charset="0"/>
                        </a:rPr>
                        <a:t> </a:t>
                      </a:r>
                      <a:r>
                        <a:rPr lang="en-GB" sz="1050" strike="noStrike" dirty="0" err="1" smtClean="0">
                          <a:solidFill>
                            <a:schemeClr val="tx1"/>
                          </a:solidFill>
                          <a:latin typeface="Helvetica" charset="0"/>
                          <a:ea typeface="Helvetica" charset="0"/>
                          <a:cs typeface="Helvetica" charset="0"/>
                        </a:rPr>
                        <a:t>wurden</a:t>
                      </a:r>
                      <a:r>
                        <a:rPr lang="en-GB" sz="1050" strike="noStrike" dirty="0" smtClean="0">
                          <a:solidFill>
                            <a:schemeClr val="tx1"/>
                          </a:solidFill>
                          <a:latin typeface="Helvetica" charset="0"/>
                          <a:ea typeface="Helvetica" charset="0"/>
                          <a:cs typeface="Helvetica" charset="0"/>
                        </a:rPr>
                        <a:t>.</a:t>
                      </a:r>
                      <a:endParaRPr lang="en-GB" sz="1050" strike="noStrike" dirty="0">
                        <a:solidFill>
                          <a:schemeClr val="tx1"/>
                        </a:solidFill>
                        <a:latin typeface="Helvetica" charset="0"/>
                        <a:ea typeface="Helvetica" charset="0"/>
                        <a:cs typeface="Helvetica" charset="0"/>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endParaRPr lang="en-GB" sz="1050" strike="noStrike" dirty="0">
                        <a:solidFill>
                          <a:schemeClr val="tx1"/>
                        </a:solidFill>
                        <a:latin typeface="Helvetica" charset="0"/>
                        <a:ea typeface="Helvetica" charset="0"/>
                        <a:cs typeface="Helvetica" charset="0"/>
                      </a:endParaRPr>
                    </a:p>
                    <a:p>
                      <a:pPr marL="0" marR="0" lvl="2" indent="0" algn="l" defTabSz="457200" rtl="0" eaLnBrk="1" fontAlgn="auto" latinLnBrk="0" hangingPunct="1">
                        <a:lnSpc>
                          <a:spcPct val="100000"/>
                        </a:lnSpc>
                        <a:spcBef>
                          <a:spcPts val="0"/>
                        </a:spcBef>
                        <a:spcAft>
                          <a:spcPts val="0"/>
                        </a:spcAft>
                        <a:buClrTx/>
                        <a:buSzTx/>
                        <a:buFont typeface="Arial"/>
                        <a:buNone/>
                        <a:tabLst/>
                        <a:defRPr/>
                      </a:pPr>
                      <a:r>
                        <a:rPr lang="en-GB" sz="1050" dirty="0" err="1">
                          <a:solidFill>
                            <a:schemeClr val="tx1"/>
                          </a:solidFill>
                          <a:latin typeface="Helvetica" charset="0"/>
                          <a:ea typeface="Helvetica" charset="0"/>
                          <a:cs typeface="Helvetica" charset="0"/>
                        </a:rPr>
                        <a:t>Auch</a:t>
                      </a:r>
                      <a:r>
                        <a:rPr lang="en-GB" sz="1050" dirty="0">
                          <a:solidFill>
                            <a:schemeClr val="tx1"/>
                          </a:solidFill>
                          <a:latin typeface="Helvetica" charset="0"/>
                          <a:ea typeface="Helvetica" charset="0"/>
                          <a:cs typeface="Helvetica" charset="0"/>
                        </a:rPr>
                        <a:t> </a:t>
                      </a:r>
                      <a:r>
                        <a:rPr lang="en-GB" sz="1050" dirty="0" err="1">
                          <a:solidFill>
                            <a:schemeClr val="tx1"/>
                          </a:solidFill>
                          <a:latin typeface="Helvetica" charset="0"/>
                          <a:ea typeface="Helvetica" charset="0"/>
                          <a:cs typeface="Helvetica" charset="0"/>
                        </a:rPr>
                        <a:t>wenn</a:t>
                      </a:r>
                      <a:r>
                        <a:rPr lang="en-GB" sz="1050" dirty="0">
                          <a:solidFill>
                            <a:schemeClr val="tx1"/>
                          </a:solidFill>
                          <a:latin typeface="Helvetica" charset="0"/>
                          <a:ea typeface="Helvetica" charset="0"/>
                          <a:cs typeface="Helvetica" charset="0"/>
                        </a:rPr>
                        <a:t> </a:t>
                      </a:r>
                      <a:r>
                        <a:rPr lang="en-GB" sz="1050" dirty="0" err="1">
                          <a:solidFill>
                            <a:schemeClr val="tx1"/>
                          </a:solidFill>
                          <a:latin typeface="Helvetica" charset="0"/>
                          <a:ea typeface="Helvetica" charset="0"/>
                          <a:cs typeface="Helvetica" charset="0"/>
                        </a:rPr>
                        <a:t>nicht</a:t>
                      </a:r>
                      <a:r>
                        <a:rPr lang="en-GB" sz="1050" dirty="0">
                          <a:solidFill>
                            <a:schemeClr val="tx1"/>
                          </a:solidFill>
                          <a:latin typeface="Helvetica" charset="0"/>
                          <a:ea typeface="Helvetica" charset="0"/>
                          <a:cs typeface="Helvetica" charset="0"/>
                        </a:rPr>
                        <a:t> den OPTN 5A </a:t>
                      </a:r>
                      <a:r>
                        <a:rPr lang="en-GB" sz="1050" dirty="0" err="1">
                          <a:solidFill>
                            <a:schemeClr val="tx1"/>
                          </a:solidFill>
                          <a:latin typeface="Helvetica" charset="0"/>
                          <a:ea typeface="Helvetica" charset="0"/>
                          <a:cs typeface="Helvetica" charset="0"/>
                        </a:rPr>
                        <a:t>oder</a:t>
                      </a:r>
                      <a:r>
                        <a:rPr lang="en-GB" sz="1050" dirty="0">
                          <a:solidFill>
                            <a:schemeClr val="tx1"/>
                          </a:solidFill>
                          <a:latin typeface="Helvetica" charset="0"/>
                          <a:ea typeface="Helvetica" charset="0"/>
                          <a:cs typeface="Helvetica" charset="0"/>
                        </a:rPr>
                        <a:t> 5B </a:t>
                      </a:r>
                      <a:r>
                        <a:rPr lang="en-GB" sz="1050" dirty="0" err="1">
                          <a:solidFill>
                            <a:schemeClr val="tx1"/>
                          </a:solidFill>
                          <a:latin typeface="Helvetica" charset="0"/>
                          <a:ea typeface="Helvetica" charset="0"/>
                          <a:cs typeface="Helvetica" charset="0"/>
                        </a:rPr>
                        <a:t>Kriterien</a:t>
                      </a:r>
                      <a:r>
                        <a:rPr lang="en-GB" sz="1050" dirty="0">
                          <a:solidFill>
                            <a:schemeClr val="tx1"/>
                          </a:solidFill>
                          <a:latin typeface="Helvetica" charset="0"/>
                          <a:ea typeface="Helvetica" charset="0"/>
                          <a:cs typeface="Helvetica" charset="0"/>
                        </a:rPr>
                        <a:t> </a:t>
                      </a:r>
                      <a:r>
                        <a:rPr lang="en-GB" sz="1050" dirty="0" err="1">
                          <a:solidFill>
                            <a:schemeClr val="tx1"/>
                          </a:solidFill>
                          <a:latin typeface="Helvetica" charset="0"/>
                          <a:ea typeface="Helvetica" charset="0"/>
                          <a:cs typeface="Helvetica" charset="0"/>
                        </a:rPr>
                        <a:t>entsprechend</a:t>
                      </a:r>
                      <a:r>
                        <a:rPr lang="en-GB" sz="1050" dirty="0">
                          <a:solidFill>
                            <a:schemeClr val="tx1"/>
                          </a:solidFill>
                          <a:latin typeface="Helvetica" charset="0"/>
                          <a:ea typeface="Helvetica" charset="0"/>
                          <a:cs typeface="Helvetica" charset="0"/>
                        </a:rPr>
                        <a:t>: </a:t>
                      </a: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en-GB" sz="1050" dirty="0">
                          <a:solidFill>
                            <a:schemeClr val="tx1"/>
                          </a:solidFill>
                          <a:latin typeface="Helvetica" charset="0"/>
                          <a:ea typeface="Helvetica" charset="0"/>
                          <a:cs typeface="Helvetica" charset="0"/>
                        </a:rPr>
                        <a:t>LR-M</a:t>
                      </a:r>
                      <a:r>
                        <a:rPr lang="en-GB" sz="1050" baseline="0" dirty="0">
                          <a:solidFill>
                            <a:schemeClr val="tx1"/>
                          </a:solidFill>
                          <a:latin typeface="Helvetica" charset="0"/>
                          <a:ea typeface="Helvetica" charset="0"/>
                          <a:cs typeface="Helvetica" charset="0"/>
                        </a:rPr>
                        <a:t> und </a:t>
                      </a:r>
                      <a:r>
                        <a:rPr lang="en-GB" sz="1050" dirty="0">
                          <a:solidFill>
                            <a:schemeClr val="tx1"/>
                          </a:solidFill>
                          <a:latin typeface="Helvetica" charset="0"/>
                          <a:ea typeface="Helvetica" charset="0"/>
                          <a:cs typeface="Helvetica" charset="0"/>
                        </a:rPr>
                        <a:t>LR-TIV</a:t>
                      </a:r>
                      <a:r>
                        <a:rPr lang="en-GB" sz="1050" baseline="0" dirty="0">
                          <a:solidFill>
                            <a:schemeClr val="tx1"/>
                          </a:solidFill>
                          <a:latin typeface="Helvetica" charset="0"/>
                          <a:ea typeface="Helvetica" charset="0"/>
                          <a:cs typeface="Helvetica" charset="0"/>
                        </a:rPr>
                        <a:t> </a:t>
                      </a:r>
                      <a:r>
                        <a:rPr lang="en-GB" sz="1050" dirty="0" err="1">
                          <a:solidFill>
                            <a:schemeClr val="tx1"/>
                          </a:solidFill>
                          <a:latin typeface="Helvetica" charset="0"/>
                          <a:ea typeface="Helvetica" charset="0"/>
                          <a:cs typeface="Helvetica" charset="0"/>
                        </a:rPr>
                        <a:t>sollten</a:t>
                      </a:r>
                      <a:r>
                        <a:rPr lang="en-GB" sz="1050" dirty="0">
                          <a:solidFill>
                            <a:schemeClr val="tx1"/>
                          </a:solidFill>
                          <a:latin typeface="Helvetica" charset="0"/>
                          <a:ea typeface="Helvetica" charset="0"/>
                          <a:cs typeface="Helvetica" charset="0"/>
                        </a:rPr>
                        <a:t> </a:t>
                      </a:r>
                      <a:r>
                        <a:rPr lang="en-GB" sz="1050" dirty="0" err="1">
                          <a:solidFill>
                            <a:schemeClr val="tx1"/>
                          </a:solidFill>
                          <a:latin typeface="Helvetica" charset="0"/>
                          <a:ea typeface="Helvetica" charset="0"/>
                          <a:cs typeface="Helvetica" charset="0"/>
                        </a:rPr>
                        <a:t>angegeben</a:t>
                      </a:r>
                      <a:r>
                        <a:rPr lang="en-GB" sz="1050" dirty="0">
                          <a:solidFill>
                            <a:schemeClr val="tx1"/>
                          </a:solidFill>
                          <a:latin typeface="Helvetica" charset="0"/>
                          <a:ea typeface="Helvetica" charset="0"/>
                          <a:cs typeface="Helvetica" charset="0"/>
                        </a:rPr>
                        <a:t> </a:t>
                      </a:r>
                      <a:r>
                        <a:rPr lang="en-GB" sz="1050" dirty="0" err="1" smtClean="0">
                          <a:solidFill>
                            <a:schemeClr val="tx1"/>
                          </a:solidFill>
                          <a:latin typeface="Helvetica" charset="0"/>
                          <a:ea typeface="Helvetica" charset="0"/>
                          <a:cs typeface="Helvetica" charset="0"/>
                        </a:rPr>
                        <a:t>werden</a:t>
                      </a:r>
                      <a:r>
                        <a:rPr lang="en-GB" sz="1050" dirty="0">
                          <a:solidFill>
                            <a:schemeClr val="tx1"/>
                          </a:solidFill>
                          <a:latin typeface="Helvetica" charset="0"/>
                          <a:ea typeface="Helvetica" charset="0"/>
                          <a:cs typeface="Helvetica" charset="0"/>
                        </a:rPr>
                        <a:t>, da </a:t>
                      </a:r>
                      <a:r>
                        <a:rPr lang="en-GB" sz="1050" dirty="0" err="1">
                          <a:solidFill>
                            <a:schemeClr val="tx1"/>
                          </a:solidFill>
                          <a:latin typeface="Helvetica" charset="0"/>
                          <a:ea typeface="Helvetica" charset="0"/>
                          <a:cs typeface="Helvetica" charset="0"/>
                        </a:rPr>
                        <a:t>u.U</a:t>
                      </a:r>
                      <a:r>
                        <a:rPr lang="en-GB" sz="1050" dirty="0">
                          <a:solidFill>
                            <a:schemeClr val="tx1"/>
                          </a:solidFill>
                          <a:latin typeface="Helvetica" charset="0"/>
                          <a:ea typeface="Helvetica" charset="0"/>
                          <a:cs typeface="Helvetica" charset="0"/>
                        </a:rPr>
                        <a:t>. das Workup </a:t>
                      </a:r>
                      <a:r>
                        <a:rPr lang="en-GB" sz="1050" dirty="0" err="1">
                          <a:solidFill>
                            <a:schemeClr val="tx1"/>
                          </a:solidFill>
                          <a:latin typeface="Helvetica" charset="0"/>
                          <a:ea typeface="Helvetica" charset="0"/>
                          <a:cs typeface="Helvetica" charset="0"/>
                        </a:rPr>
                        <a:t>vor</a:t>
                      </a:r>
                      <a:r>
                        <a:rPr lang="en-GB" sz="1050" dirty="0">
                          <a:solidFill>
                            <a:schemeClr val="tx1"/>
                          </a:solidFill>
                          <a:latin typeface="Helvetica" charset="0"/>
                          <a:ea typeface="Helvetica" charset="0"/>
                          <a:cs typeface="Helvetica" charset="0"/>
                        </a:rPr>
                        <a:t> Transplantation  und/</a:t>
                      </a:r>
                      <a:r>
                        <a:rPr lang="en-GB" sz="1050" dirty="0" err="1">
                          <a:solidFill>
                            <a:schemeClr val="tx1"/>
                          </a:solidFill>
                          <a:latin typeface="Helvetica" charset="0"/>
                          <a:ea typeface="Helvetica" charset="0"/>
                          <a:cs typeface="Helvetica" charset="0"/>
                        </a:rPr>
                        <a:t>oder</a:t>
                      </a:r>
                      <a:r>
                        <a:rPr lang="en-GB" sz="1050" dirty="0">
                          <a:solidFill>
                            <a:schemeClr val="tx1"/>
                          </a:solidFill>
                          <a:latin typeface="Helvetica" charset="0"/>
                          <a:ea typeface="Helvetica" charset="0"/>
                          <a:cs typeface="Helvetica" charset="0"/>
                        </a:rPr>
                        <a:t> die </a:t>
                      </a:r>
                      <a:r>
                        <a:rPr lang="en-GB" sz="1050" dirty="0" err="1">
                          <a:solidFill>
                            <a:schemeClr val="tx1"/>
                          </a:solidFill>
                          <a:latin typeface="Helvetica" charset="0"/>
                          <a:ea typeface="Helvetica" charset="0"/>
                          <a:cs typeface="Helvetica" charset="0"/>
                        </a:rPr>
                        <a:t>Transplantationseignung</a:t>
                      </a:r>
                      <a:r>
                        <a:rPr lang="en-GB" sz="1050" dirty="0">
                          <a:solidFill>
                            <a:schemeClr val="tx1"/>
                          </a:solidFill>
                          <a:latin typeface="Helvetica" charset="0"/>
                          <a:ea typeface="Helvetica" charset="0"/>
                          <a:cs typeface="Helvetica" charset="0"/>
                        </a:rPr>
                        <a:t> </a:t>
                      </a:r>
                      <a:r>
                        <a:rPr lang="en-GB" sz="1050" dirty="0" err="1" smtClean="0">
                          <a:solidFill>
                            <a:schemeClr val="tx1"/>
                          </a:solidFill>
                          <a:latin typeface="Helvetica" charset="0"/>
                          <a:ea typeface="Helvetica" charset="0"/>
                          <a:cs typeface="Helvetica" charset="0"/>
                        </a:rPr>
                        <a:t>beeinflu</a:t>
                      </a:r>
                      <a:r>
                        <a:rPr lang="en-GB" sz="1050" b="0" dirty="0" err="1" smtClean="0">
                          <a:solidFill>
                            <a:srgbClr val="000000"/>
                          </a:solidFill>
                          <a:latin typeface="Helvetica" charset="0"/>
                          <a:ea typeface="Helvetica" charset="0"/>
                          <a:cs typeface="Helvetica" charset="0"/>
                        </a:rPr>
                        <a:t>ss</a:t>
                      </a:r>
                      <a:r>
                        <a:rPr lang="en-GB" sz="1050" dirty="0" err="1" smtClean="0">
                          <a:solidFill>
                            <a:schemeClr val="tx1"/>
                          </a:solidFill>
                          <a:latin typeface="Helvetica" charset="0"/>
                          <a:ea typeface="Helvetica" charset="0"/>
                          <a:cs typeface="Helvetica" charset="0"/>
                        </a:rPr>
                        <a:t>t</a:t>
                      </a:r>
                      <a:r>
                        <a:rPr lang="en-GB" sz="1050" dirty="0" smtClean="0">
                          <a:solidFill>
                            <a:schemeClr val="tx1"/>
                          </a:solidFill>
                          <a:latin typeface="Helvetica" charset="0"/>
                          <a:ea typeface="Helvetica" charset="0"/>
                          <a:cs typeface="Helvetica" charset="0"/>
                        </a:rPr>
                        <a:t> </a:t>
                      </a:r>
                      <a:r>
                        <a:rPr lang="en-GB" sz="1050" dirty="0" err="1" smtClean="0">
                          <a:solidFill>
                            <a:schemeClr val="tx1"/>
                          </a:solidFill>
                          <a:latin typeface="Helvetica" charset="0"/>
                          <a:ea typeface="Helvetica" charset="0"/>
                          <a:cs typeface="Helvetica" charset="0"/>
                        </a:rPr>
                        <a:t>wird</a:t>
                      </a:r>
                      <a:r>
                        <a:rPr lang="en-GB" sz="1050" dirty="0" smtClean="0">
                          <a:solidFill>
                            <a:schemeClr val="tx1"/>
                          </a:solidFill>
                          <a:latin typeface="Helvetica" charset="0"/>
                          <a:ea typeface="Helvetica" charset="0"/>
                          <a:cs typeface="Helvetica" charset="0"/>
                        </a:rPr>
                        <a:t>.</a:t>
                      </a:r>
                      <a:endParaRPr lang="en-GB" sz="1050" strike="noStrike" dirty="0">
                        <a:solidFill>
                          <a:schemeClr val="tx1"/>
                        </a:solidFill>
                        <a:latin typeface="Helvetica" charset="0"/>
                        <a:ea typeface="Helvetica" charset="0"/>
                        <a:cs typeface="Helvetica" charset="0"/>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en-US" sz="1050" dirty="0">
                          <a:solidFill>
                            <a:schemeClr val="tx1"/>
                          </a:solidFill>
                          <a:latin typeface="Helvetica" charset="0"/>
                          <a:ea typeface="Helvetica" charset="0"/>
                          <a:cs typeface="Helvetica" charset="0"/>
                        </a:rPr>
                        <a:t>LR-4</a:t>
                      </a:r>
                      <a:r>
                        <a:rPr lang="en-US" sz="1050" baseline="0" dirty="0">
                          <a:solidFill>
                            <a:schemeClr val="tx1"/>
                          </a:solidFill>
                          <a:latin typeface="Helvetica" charset="0"/>
                          <a:ea typeface="Helvetica" charset="0"/>
                          <a:cs typeface="Helvetica" charset="0"/>
                        </a:rPr>
                        <a:t> und LR-5us </a:t>
                      </a:r>
                      <a:r>
                        <a:rPr lang="en-US" sz="1050" baseline="0" dirty="0" err="1">
                          <a:solidFill>
                            <a:schemeClr val="tx1"/>
                          </a:solidFill>
                          <a:latin typeface="Helvetica" charset="0"/>
                          <a:ea typeface="Helvetica" charset="0"/>
                          <a:cs typeface="Helvetica" charset="0"/>
                        </a:rPr>
                        <a:t>Observationen</a:t>
                      </a:r>
                      <a:r>
                        <a:rPr lang="en-US" sz="1050" baseline="0" dirty="0">
                          <a:solidFill>
                            <a:schemeClr val="tx1"/>
                          </a:solidFill>
                          <a:latin typeface="Helvetica" charset="0"/>
                          <a:ea typeface="Helvetica" charset="0"/>
                          <a:cs typeface="Helvetica" charset="0"/>
                        </a:rPr>
                        <a:t> </a:t>
                      </a:r>
                      <a:r>
                        <a:rPr lang="en-US" sz="1050" baseline="0" dirty="0" err="1">
                          <a:solidFill>
                            <a:schemeClr val="tx1"/>
                          </a:solidFill>
                          <a:latin typeface="Helvetica" charset="0"/>
                          <a:ea typeface="Helvetica" charset="0"/>
                          <a:cs typeface="Helvetica" charset="0"/>
                        </a:rPr>
                        <a:t>sollten</a:t>
                      </a:r>
                      <a:r>
                        <a:rPr lang="en-US" sz="1050" baseline="0" dirty="0">
                          <a:solidFill>
                            <a:schemeClr val="tx1"/>
                          </a:solidFill>
                          <a:latin typeface="Helvetica" charset="0"/>
                          <a:ea typeface="Helvetica" charset="0"/>
                          <a:cs typeface="Helvetica" charset="0"/>
                        </a:rPr>
                        <a:t> </a:t>
                      </a:r>
                      <a:r>
                        <a:rPr lang="en-US" sz="1050" baseline="0" dirty="0" err="1">
                          <a:solidFill>
                            <a:schemeClr val="tx1"/>
                          </a:solidFill>
                          <a:latin typeface="Helvetica" charset="0"/>
                          <a:ea typeface="Helvetica" charset="0"/>
                          <a:cs typeface="Helvetica" charset="0"/>
                        </a:rPr>
                        <a:t>angegeben</a:t>
                      </a:r>
                      <a:r>
                        <a:rPr lang="en-US" sz="1050" baseline="0" dirty="0">
                          <a:solidFill>
                            <a:schemeClr val="tx1"/>
                          </a:solidFill>
                          <a:latin typeface="Helvetica" charset="0"/>
                          <a:ea typeface="Helvetica" charset="0"/>
                          <a:cs typeface="Helvetica" charset="0"/>
                        </a:rPr>
                        <a:t> </a:t>
                      </a:r>
                      <a:r>
                        <a:rPr lang="en-US" sz="1050" baseline="0" dirty="0" err="1">
                          <a:solidFill>
                            <a:schemeClr val="tx1"/>
                          </a:solidFill>
                          <a:latin typeface="Helvetica" charset="0"/>
                          <a:ea typeface="Helvetica" charset="0"/>
                          <a:cs typeface="Helvetica" charset="0"/>
                        </a:rPr>
                        <a:t>werden</a:t>
                      </a:r>
                      <a:r>
                        <a:rPr lang="en-US" sz="1050" baseline="0" dirty="0">
                          <a:solidFill>
                            <a:schemeClr val="tx1"/>
                          </a:solidFill>
                          <a:latin typeface="Helvetica" charset="0"/>
                          <a:ea typeface="Helvetica" charset="0"/>
                          <a:cs typeface="Helvetica" charset="0"/>
                        </a:rPr>
                        <a:t>, </a:t>
                      </a:r>
                      <a:r>
                        <a:rPr lang="en-US" sz="1050" baseline="0" dirty="0" smtClean="0">
                          <a:solidFill>
                            <a:schemeClr val="tx1"/>
                          </a:solidFill>
                          <a:latin typeface="Helvetica" charset="0"/>
                          <a:ea typeface="Helvetica" charset="0"/>
                          <a:cs typeface="Helvetica" charset="0"/>
                        </a:rPr>
                        <a:t>da </a:t>
                      </a:r>
                      <a:r>
                        <a:rPr lang="en-US" sz="1050" baseline="0" dirty="0" err="1">
                          <a:solidFill>
                            <a:schemeClr val="tx1"/>
                          </a:solidFill>
                          <a:latin typeface="Helvetica" charset="0"/>
                          <a:ea typeface="Helvetica" charset="0"/>
                          <a:cs typeface="Helvetica" charset="0"/>
                        </a:rPr>
                        <a:t>sie</a:t>
                      </a:r>
                      <a:r>
                        <a:rPr lang="en-US" sz="1050" baseline="0" dirty="0">
                          <a:solidFill>
                            <a:schemeClr val="tx1"/>
                          </a:solidFill>
                          <a:latin typeface="Helvetica" charset="0"/>
                          <a:ea typeface="Helvetica" charset="0"/>
                          <a:cs typeface="Helvetica" charset="0"/>
                        </a:rPr>
                        <a:t> </a:t>
                      </a:r>
                      <a:r>
                        <a:rPr lang="en-US" sz="1050" baseline="0" dirty="0" err="1">
                          <a:solidFill>
                            <a:schemeClr val="tx1"/>
                          </a:solidFill>
                          <a:latin typeface="Helvetica" charset="0"/>
                          <a:ea typeface="Helvetica" charset="0"/>
                          <a:cs typeface="Helvetica" charset="0"/>
                        </a:rPr>
                        <a:t>mit</a:t>
                      </a:r>
                      <a:r>
                        <a:rPr lang="en-US" sz="1050" baseline="0" dirty="0">
                          <a:solidFill>
                            <a:schemeClr val="tx1"/>
                          </a:solidFill>
                          <a:latin typeface="Helvetica" charset="0"/>
                          <a:ea typeface="Helvetica" charset="0"/>
                          <a:cs typeface="Helvetica" charset="0"/>
                        </a:rPr>
                        <a:t> </a:t>
                      </a:r>
                      <a:r>
                        <a:rPr lang="en-US" sz="1050" baseline="0" dirty="0" err="1">
                          <a:solidFill>
                            <a:schemeClr val="tx1"/>
                          </a:solidFill>
                          <a:latin typeface="Helvetica" charset="0"/>
                          <a:ea typeface="Helvetica" charset="0"/>
                          <a:cs typeface="Helvetica" charset="0"/>
                        </a:rPr>
                        <a:t>hoher</a:t>
                      </a:r>
                      <a:r>
                        <a:rPr lang="en-US" sz="1050" baseline="0" dirty="0">
                          <a:solidFill>
                            <a:schemeClr val="tx1"/>
                          </a:solidFill>
                          <a:latin typeface="Helvetica" charset="0"/>
                          <a:ea typeface="Helvetica" charset="0"/>
                          <a:cs typeface="Helvetica" charset="0"/>
                        </a:rPr>
                        <a:t> </a:t>
                      </a:r>
                      <a:r>
                        <a:rPr lang="en-US" sz="1050" baseline="0" dirty="0" err="1">
                          <a:solidFill>
                            <a:schemeClr val="tx1"/>
                          </a:solidFill>
                          <a:latin typeface="Helvetica" charset="0"/>
                          <a:ea typeface="Helvetica" charset="0"/>
                          <a:cs typeface="Helvetica" charset="0"/>
                        </a:rPr>
                        <a:t>Wahrscheinlichkeit</a:t>
                      </a:r>
                      <a:r>
                        <a:rPr lang="en-US" sz="1050" baseline="0" dirty="0">
                          <a:solidFill>
                            <a:schemeClr val="tx1"/>
                          </a:solidFill>
                          <a:latin typeface="Helvetica" charset="0"/>
                          <a:ea typeface="Helvetica" charset="0"/>
                          <a:cs typeface="Helvetica" charset="0"/>
                        </a:rPr>
                        <a:t> das </a:t>
                      </a:r>
                      <a:r>
                        <a:rPr lang="en-US" sz="1050" baseline="0" dirty="0" err="1">
                          <a:solidFill>
                            <a:schemeClr val="tx1"/>
                          </a:solidFill>
                          <a:latin typeface="Helvetica" charset="0"/>
                          <a:ea typeface="Helvetica" charset="0"/>
                          <a:cs typeface="Helvetica" charset="0"/>
                        </a:rPr>
                        <a:t>Vorhandensein</a:t>
                      </a:r>
                      <a:r>
                        <a:rPr lang="en-US" sz="1050" baseline="0" dirty="0">
                          <a:solidFill>
                            <a:schemeClr val="tx1"/>
                          </a:solidFill>
                          <a:latin typeface="Helvetica" charset="0"/>
                          <a:ea typeface="Helvetica" charset="0"/>
                          <a:cs typeface="Helvetica" charset="0"/>
                        </a:rPr>
                        <a:t> </a:t>
                      </a:r>
                      <a:r>
                        <a:rPr lang="en-US" sz="1050" baseline="0" dirty="0" err="1">
                          <a:solidFill>
                            <a:schemeClr val="tx1"/>
                          </a:solidFill>
                          <a:latin typeface="Helvetica" charset="0"/>
                          <a:ea typeface="Helvetica" charset="0"/>
                          <a:cs typeface="Helvetica" charset="0"/>
                        </a:rPr>
                        <a:t>eines</a:t>
                      </a:r>
                      <a:r>
                        <a:rPr lang="en-US" sz="1050" baseline="0" dirty="0">
                          <a:solidFill>
                            <a:schemeClr val="tx1"/>
                          </a:solidFill>
                          <a:latin typeface="Helvetica" charset="0"/>
                          <a:ea typeface="Helvetica" charset="0"/>
                          <a:cs typeface="Helvetica" charset="0"/>
                        </a:rPr>
                        <a:t> HCC </a:t>
                      </a:r>
                      <a:r>
                        <a:rPr lang="en-US" sz="1050" baseline="0" dirty="0" err="1">
                          <a:solidFill>
                            <a:schemeClr val="tx1"/>
                          </a:solidFill>
                          <a:latin typeface="Helvetica" charset="0"/>
                          <a:ea typeface="Helvetica" charset="0"/>
                          <a:cs typeface="Helvetica" charset="0"/>
                        </a:rPr>
                        <a:t>darstellen</a:t>
                      </a:r>
                      <a:r>
                        <a:rPr lang="en-US" sz="1050" baseline="0" dirty="0">
                          <a:solidFill>
                            <a:schemeClr val="tx1"/>
                          </a:solidFill>
                          <a:latin typeface="Helvetica" charset="0"/>
                          <a:ea typeface="Helvetica" charset="0"/>
                          <a:cs typeface="Helvetica" charset="0"/>
                        </a:rPr>
                        <a:t> und das </a:t>
                      </a:r>
                      <a:r>
                        <a:rPr lang="en-US" sz="1050" baseline="0" dirty="0" err="1">
                          <a:solidFill>
                            <a:schemeClr val="tx1"/>
                          </a:solidFill>
                          <a:latin typeface="Helvetica" charset="0"/>
                          <a:ea typeface="Helvetica" charset="0"/>
                          <a:cs typeface="Helvetica" charset="0"/>
                        </a:rPr>
                        <a:t>Vorliegen</a:t>
                      </a:r>
                      <a:r>
                        <a:rPr lang="en-US" sz="1050" baseline="0" dirty="0">
                          <a:solidFill>
                            <a:schemeClr val="tx1"/>
                          </a:solidFill>
                          <a:latin typeface="Helvetica" charset="0"/>
                          <a:ea typeface="Helvetica" charset="0"/>
                          <a:cs typeface="Helvetica" charset="0"/>
                        </a:rPr>
                        <a:t> </a:t>
                      </a:r>
                      <a:r>
                        <a:rPr lang="en-US" sz="1050" baseline="0" dirty="0" err="1">
                          <a:solidFill>
                            <a:schemeClr val="tx1"/>
                          </a:solidFill>
                          <a:latin typeface="Helvetica" charset="0"/>
                          <a:ea typeface="Helvetica" charset="0"/>
                          <a:cs typeface="Helvetica" charset="0"/>
                        </a:rPr>
                        <a:t>eines</a:t>
                      </a:r>
                      <a:r>
                        <a:rPr lang="en-US" sz="1050" baseline="0" dirty="0">
                          <a:solidFill>
                            <a:schemeClr val="tx1"/>
                          </a:solidFill>
                          <a:latin typeface="Helvetica" charset="0"/>
                          <a:ea typeface="Helvetica" charset="0"/>
                          <a:cs typeface="Helvetica" charset="0"/>
                        </a:rPr>
                        <a:t> </a:t>
                      </a:r>
                      <a:r>
                        <a:rPr lang="en-US" sz="1050" baseline="0" dirty="0" err="1">
                          <a:solidFill>
                            <a:schemeClr val="tx1"/>
                          </a:solidFill>
                          <a:latin typeface="Helvetica" charset="0"/>
                          <a:ea typeface="Helvetica" charset="0"/>
                          <a:cs typeface="Helvetica" charset="0"/>
                        </a:rPr>
                        <a:t>multifokalen</a:t>
                      </a:r>
                      <a:r>
                        <a:rPr lang="en-US" sz="1050" baseline="0" dirty="0">
                          <a:solidFill>
                            <a:schemeClr val="tx1"/>
                          </a:solidFill>
                          <a:latin typeface="Helvetica" charset="0"/>
                          <a:ea typeface="Helvetica" charset="0"/>
                          <a:cs typeface="Helvetica" charset="0"/>
                        </a:rPr>
                        <a:t> HCC </a:t>
                      </a:r>
                      <a:r>
                        <a:rPr lang="en-US" sz="1050" baseline="0" dirty="0" err="1">
                          <a:solidFill>
                            <a:schemeClr val="tx1"/>
                          </a:solidFill>
                          <a:latin typeface="Helvetica" charset="0"/>
                          <a:ea typeface="Helvetica" charset="0"/>
                          <a:cs typeface="Helvetica" charset="0"/>
                        </a:rPr>
                        <a:t>nahelegen</a:t>
                      </a:r>
                      <a:r>
                        <a:rPr lang="en-US" sz="1050" baseline="0" dirty="0">
                          <a:solidFill>
                            <a:schemeClr val="tx1"/>
                          </a:solidFill>
                          <a:latin typeface="Helvetica" charset="0"/>
                          <a:ea typeface="Helvetica" charset="0"/>
                          <a:cs typeface="Helvetica" charset="0"/>
                        </a:rPr>
                        <a:t>.</a:t>
                      </a: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3"/>
                  </a:ext>
                </a:extLst>
              </a:tr>
              <a:tr h="0">
                <a:tc rowSpan="8">
                  <a:txBody>
                    <a:bodyPr/>
                    <a:lstStyle/>
                    <a:p>
                      <a:pPr marL="0" marR="0" lvl="2" indent="-171450" algn="l" defTabSz="457200" rtl="0" eaLnBrk="1" fontAlgn="auto" latinLnBrk="0" hangingPunct="1">
                        <a:lnSpc>
                          <a:spcPct val="100000"/>
                        </a:lnSpc>
                        <a:spcBef>
                          <a:spcPts val="0"/>
                        </a:spcBef>
                        <a:spcAft>
                          <a:spcPts val="600"/>
                        </a:spcAft>
                        <a:buClrTx/>
                        <a:buSzTx/>
                        <a:buFont typeface="Arial"/>
                        <a:buNone/>
                        <a:tabLst/>
                        <a:defRPr/>
                      </a:pPr>
                      <a:r>
                        <a:rPr lang="en-GB" sz="1050" b="1" i="0" strike="noStrike" dirty="0">
                          <a:solidFill>
                            <a:schemeClr val="tx1"/>
                          </a:solidFill>
                          <a:latin typeface="Helvetica" charset="0"/>
                          <a:ea typeface="Helvetica" charset="0"/>
                          <a:cs typeface="Helvetica" charset="0"/>
                        </a:rPr>
                        <a:t>Caveats</a:t>
                      </a: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1050" b="1" baseline="0" dirty="0" err="1">
                          <a:solidFill>
                            <a:schemeClr val="tx1"/>
                          </a:solidFill>
                          <a:latin typeface="Helvetica" charset="0"/>
                          <a:ea typeface="Helvetica" charset="0"/>
                          <a:cs typeface="Helvetica" charset="0"/>
                        </a:rPr>
                        <a:t>Unterschied</a:t>
                      </a:r>
                      <a:r>
                        <a:rPr lang="en-US" sz="1050" b="1" baseline="0" dirty="0">
                          <a:solidFill>
                            <a:schemeClr val="tx1"/>
                          </a:solidFill>
                          <a:latin typeface="Helvetica" charset="0"/>
                          <a:ea typeface="Helvetica" charset="0"/>
                          <a:cs typeface="Helvetica" charset="0"/>
                        </a:rPr>
                        <a:t> </a:t>
                      </a:r>
                      <a:r>
                        <a:rPr lang="en-US" sz="1050" b="1" baseline="0" dirty="0" err="1">
                          <a:solidFill>
                            <a:schemeClr val="tx1"/>
                          </a:solidFill>
                          <a:latin typeface="Helvetica" charset="0"/>
                          <a:ea typeface="Helvetica" charset="0"/>
                          <a:cs typeface="Helvetica" charset="0"/>
                        </a:rPr>
                        <a:t>zwischen</a:t>
                      </a:r>
                      <a:r>
                        <a:rPr lang="en-US" sz="1050" b="1" baseline="0" dirty="0">
                          <a:solidFill>
                            <a:schemeClr val="tx1"/>
                          </a:solidFill>
                          <a:latin typeface="Helvetica" charset="0"/>
                          <a:ea typeface="Helvetica" charset="0"/>
                          <a:cs typeface="Helvetica" charset="0"/>
                        </a:rPr>
                        <a:t> OPTN und LI-RADS </a:t>
                      </a:r>
                      <a:r>
                        <a:rPr lang="en-US" sz="1050" b="1" baseline="0" dirty="0" err="1">
                          <a:solidFill>
                            <a:schemeClr val="tx1"/>
                          </a:solidFill>
                          <a:latin typeface="Helvetica" charset="0"/>
                          <a:ea typeface="Helvetica" charset="0"/>
                          <a:cs typeface="Helvetica" charset="0"/>
                        </a:rPr>
                        <a:t>Definitionen</a:t>
                      </a:r>
                      <a:r>
                        <a:rPr lang="en-US" sz="1050" b="1" baseline="0" dirty="0">
                          <a:solidFill>
                            <a:schemeClr val="tx1"/>
                          </a:solidFill>
                          <a:latin typeface="Helvetica" charset="0"/>
                          <a:ea typeface="Helvetica" charset="0"/>
                          <a:cs typeface="Helvetica" charset="0"/>
                        </a:rPr>
                        <a:t> </a:t>
                      </a:r>
                      <a:r>
                        <a:rPr lang="en-US" sz="1050" b="1" baseline="0" dirty="0" err="1">
                          <a:solidFill>
                            <a:schemeClr val="tx1"/>
                          </a:solidFill>
                          <a:latin typeface="Helvetica" charset="0"/>
                          <a:ea typeface="Helvetica" charset="0"/>
                          <a:cs typeface="Helvetica" charset="0"/>
                        </a:rPr>
                        <a:t>für</a:t>
                      </a:r>
                      <a:r>
                        <a:rPr lang="en-US" sz="1050" b="1" baseline="0" dirty="0">
                          <a:solidFill>
                            <a:schemeClr val="tx1"/>
                          </a:solidFill>
                          <a:latin typeface="Helvetica" charset="0"/>
                          <a:ea typeface="Helvetica" charset="0"/>
                          <a:cs typeface="Helvetica" charset="0"/>
                        </a:rPr>
                        <a:t> </a:t>
                      </a:r>
                      <a:r>
                        <a:rPr lang="en-US" sz="1050" b="1" baseline="0" dirty="0" err="1">
                          <a:solidFill>
                            <a:schemeClr val="tx1"/>
                          </a:solidFill>
                          <a:latin typeface="Helvetica" charset="0"/>
                          <a:ea typeface="Helvetica" charset="0"/>
                          <a:cs typeface="Helvetica" charset="0"/>
                        </a:rPr>
                        <a:t>Schwellenwachstum</a:t>
                      </a:r>
                      <a:endParaRPr lang="en-US" sz="1050" b="1" baseline="0" dirty="0">
                        <a:solidFill>
                          <a:schemeClr val="tx1"/>
                        </a:solidFill>
                        <a:latin typeface="Helvetica" charset="0"/>
                        <a:ea typeface="Helvetica" charset="0"/>
                        <a:cs typeface="Helvetica" charset="0"/>
                      </a:endParaRPr>
                    </a:p>
                  </a:txBody>
                  <a:tcPr marT="182880" marB="914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4"/>
                  </a:ext>
                </a:extLst>
              </a:tr>
              <a:tr h="202462">
                <a:tc vMerge="1">
                  <a:txBody>
                    <a:bodyPr/>
                    <a:lstStyle/>
                    <a:p>
                      <a:endParaRPr lang="en-US"/>
                    </a:p>
                  </a:txBody>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050" u="none" baseline="0" dirty="0">
                          <a:solidFill>
                            <a:schemeClr val="tx1"/>
                          </a:solidFill>
                          <a:latin typeface="Helvetica" charset="0"/>
                          <a:ea typeface="Helvetica" charset="0"/>
                          <a:cs typeface="Helvetica" charset="0"/>
                        </a:rPr>
                        <a:t>OPTN</a:t>
                      </a:r>
                    </a:p>
                  </a:txBody>
                  <a:tcPr marT="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en-US" sz="1050" dirty="0">
                        <a:latin typeface="Helvetica" charset="0"/>
                        <a:ea typeface="Helvetica" charset="0"/>
                        <a:cs typeface="Helvetica" charset="0"/>
                      </a:endParaRPr>
                    </a:p>
                  </a:txBody>
                  <a:tcPr marL="0" marR="0" marT="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050" baseline="0" dirty="0">
                          <a:solidFill>
                            <a:schemeClr val="tx1"/>
                          </a:solidFill>
                          <a:latin typeface="Helvetica" charset="0"/>
                          <a:ea typeface="Helvetica" charset="0"/>
                          <a:cs typeface="Helvetica" charset="0"/>
                        </a:rPr>
                        <a:t>LI-RADS</a:t>
                      </a:r>
                    </a:p>
                  </a:txBody>
                  <a:tcPr marT="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566895">
                <a:tc vMerge="1">
                  <a:txBody>
                    <a:bodyPr/>
                    <a:lstStyle/>
                    <a:p>
                      <a:pPr marL="171450" marR="0" lvl="2" indent="-171450" algn="l" defTabSz="457200" rtl="0" eaLnBrk="1" fontAlgn="auto" latinLnBrk="0" hangingPunct="1">
                        <a:lnSpc>
                          <a:spcPct val="100000"/>
                        </a:lnSpc>
                        <a:spcBef>
                          <a:spcPts val="0"/>
                        </a:spcBef>
                        <a:spcAft>
                          <a:spcPts val="600"/>
                        </a:spcAft>
                        <a:buClrTx/>
                        <a:buSzTx/>
                        <a:buFont typeface="Arial"/>
                        <a:buNone/>
                        <a:tabLst/>
                        <a:defRPr/>
                      </a:pPr>
                      <a:endParaRPr lang="en-GB" sz="1100" b="1" strike="noStrike" dirty="0">
                        <a:solidFill>
                          <a:schemeClr val="tx1"/>
                        </a:solidFill>
                        <a:latin typeface="Helvetica"/>
                        <a:cs typeface="Helvetica"/>
                      </a:endParaRP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FFFF"/>
                    </a:solidFill>
                  </a:tcPr>
                </a:tc>
                <a:tc>
                  <a:txBody>
                    <a:bodyPr/>
                    <a:lstStyle/>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endParaRPr lang="en-US" sz="1050" u="sng" baseline="0" dirty="0">
                        <a:solidFill>
                          <a:schemeClr val="tx1"/>
                        </a:solidFill>
                        <a:latin typeface="Helvetica" charset="0"/>
                        <a:ea typeface="Helvetica" charset="0"/>
                        <a:cs typeface="Helvetica" charset="0"/>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endParaRPr lang="en-US" sz="1050" u="sng" baseline="0" dirty="0">
                        <a:solidFill>
                          <a:schemeClr val="tx1"/>
                        </a:solidFill>
                        <a:latin typeface="Helvetica" charset="0"/>
                        <a:ea typeface="Helvetica" charset="0"/>
                        <a:cs typeface="Helvetica" charset="0"/>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050" u="sng" baseline="0" dirty="0">
                          <a:solidFill>
                            <a:schemeClr val="tx1"/>
                          </a:solidFill>
                          <a:latin typeface="Helvetica" charset="0"/>
                          <a:ea typeface="Helvetica" charset="0"/>
                          <a:cs typeface="Helvetica" charset="0"/>
                        </a:rPr>
                        <a:t>&gt;</a:t>
                      </a:r>
                      <a:r>
                        <a:rPr lang="en-US" sz="1050" baseline="0" dirty="0">
                          <a:solidFill>
                            <a:schemeClr val="tx1"/>
                          </a:solidFill>
                          <a:latin typeface="Helvetica" charset="0"/>
                          <a:ea typeface="Helvetica" charset="0"/>
                          <a:cs typeface="Helvetica" charset="0"/>
                        </a:rPr>
                        <a:t> 50% </a:t>
                      </a:r>
                      <a:r>
                        <a:rPr lang="en-US" sz="1050" baseline="0" dirty="0" err="1">
                          <a:solidFill>
                            <a:schemeClr val="tx1"/>
                          </a:solidFill>
                          <a:latin typeface="Helvetica" charset="0"/>
                          <a:ea typeface="Helvetica" charset="0"/>
                          <a:cs typeface="Helvetica" charset="0"/>
                        </a:rPr>
                        <a:t>Größenzunahme</a:t>
                      </a:r>
                      <a:r>
                        <a:rPr lang="en-US" sz="1050" baseline="0" dirty="0">
                          <a:solidFill>
                            <a:schemeClr val="tx1"/>
                          </a:solidFill>
                          <a:latin typeface="Helvetica" charset="0"/>
                          <a:ea typeface="Helvetica" charset="0"/>
                          <a:cs typeface="Helvetica" charset="0"/>
                        </a:rPr>
                        <a:t> in </a:t>
                      </a:r>
                      <a:r>
                        <a:rPr lang="en-US" sz="1050" u="sng" baseline="0" dirty="0">
                          <a:solidFill>
                            <a:schemeClr val="tx1"/>
                          </a:solidFill>
                          <a:latin typeface="Helvetica" charset="0"/>
                          <a:ea typeface="Helvetica" charset="0"/>
                          <a:cs typeface="Helvetica" charset="0"/>
                        </a:rPr>
                        <a:t>&lt;</a:t>
                      </a:r>
                      <a:r>
                        <a:rPr lang="en-US" sz="1050" baseline="0" dirty="0">
                          <a:solidFill>
                            <a:schemeClr val="tx1"/>
                          </a:solidFill>
                          <a:latin typeface="Helvetica" charset="0"/>
                          <a:ea typeface="Helvetica" charset="0"/>
                          <a:cs typeface="Helvetica" charset="0"/>
                        </a:rPr>
                        <a:t> 6 Mon.</a:t>
                      </a:r>
                    </a:p>
                  </a:txBody>
                  <a:tcPr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endParaRPr lang="en-US" sz="1050" dirty="0">
                        <a:latin typeface="Helvetica" charset="0"/>
                        <a:ea typeface="Helvetica" charset="0"/>
                        <a:cs typeface="Helvetica" charset="0"/>
                      </a:endParaRPr>
                    </a:p>
                  </a:txBody>
                  <a:tcPr marL="0"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1050" dirty="0" err="1">
                          <a:solidFill>
                            <a:schemeClr val="tx1"/>
                          </a:solidFill>
                          <a:latin typeface="Helvetica"/>
                          <a:cs typeface="Helvetica"/>
                        </a:rPr>
                        <a:t>Größenzunahme</a:t>
                      </a:r>
                      <a:r>
                        <a:rPr lang="en-US" sz="1050" dirty="0">
                          <a:solidFill>
                            <a:schemeClr val="tx1"/>
                          </a:solidFill>
                          <a:latin typeface="Helvetica"/>
                          <a:cs typeface="Helvetica"/>
                        </a:rPr>
                        <a:t> </a:t>
                      </a:r>
                      <a:r>
                        <a:rPr lang="en-US" sz="1050" dirty="0" err="1">
                          <a:solidFill>
                            <a:schemeClr val="tx1"/>
                          </a:solidFill>
                          <a:latin typeface="Helvetica"/>
                          <a:cs typeface="Helvetica"/>
                        </a:rPr>
                        <a:t>einer</a:t>
                      </a:r>
                      <a:r>
                        <a:rPr lang="en-US" sz="1050" dirty="0">
                          <a:solidFill>
                            <a:schemeClr val="tx1"/>
                          </a:solidFill>
                          <a:latin typeface="Helvetica"/>
                          <a:cs typeface="Helvetica"/>
                        </a:rPr>
                        <a:t> </a:t>
                      </a:r>
                      <a:r>
                        <a:rPr lang="en-US" sz="1050" dirty="0" err="1">
                          <a:solidFill>
                            <a:schemeClr val="tx1"/>
                          </a:solidFill>
                          <a:latin typeface="Helvetica"/>
                          <a:cs typeface="Helvetica"/>
                        </a:rPr>
                        <a:t>Raumforderung</a:t>
                      </a:r>
                      <a:r>
                        <a:rPr lang="en-US" sz="1050" dirty="0">
                          <a:solidFill>
                            <a:schemeClr val="tx1"/>
                          </a:solidFill>
                          <a:latin typeface="Helvetica"/>
                          <a:cs typeface="Helvetica"/>
                        </a:rPr>
                        <a:t> um minimal 5 mm </a:t>
                      </a:r>
                      <a:r>
                        <a:rPr lang="en-US" sz="1050" dirty="0" smtClean="0">
                          <a:solidFill>
                            <a:schemeClr val="tx1"/>
                          </a:solidFill>
                          <a:latin typeface="Helvetica"/>
                          <a:cs typeface="Helvetica"/>
                        </a:rPr>
                        <a:t>UND</a:t>
                      </a:r>
                      <a:r>
                        <a:rPr lang="en-US" sz="1050" baseline="0" dirty="0" smtClean="0">
                          <a:solidFill>
                            <a:schemeClr val="tx1"/>
                          </a:solidFill>
                          <a:latin typeface="Helvetica"/>
                          <a:cs typeface="Helvetica"/>
                        </a:rPr>
                        <a:t>: </a:t>
                      </a:r>
                      <a:endParaRPr lang="en-US" sz="1050" b="0" u="none" baseline="0" dirty="0">
                        <a:solidFill>
                          <a:schemeClr val="tx1"/>
                        </a:solidFill>
                        <a:latin typeface="Helvetica" charset="0"/>
                        <a:ea typeface="Helvetica" charset="0"/>
                        <a:cs typeface="Helvetica" charset="0"/>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050" u="sng" baseline="0" dirty="0">
                          <a:solidFill>
                            <a:schemeClr val="tx1"/>
                          </a:solidFill>
                          <a:latin typeface="Helvetica" charset="0"/>
                          <a:ea typeface="Helvetica" charset="0"/>
                          <a:cs typeface="Helvetica" charset="0"/>
                        </a:rPr>
                        <a:t>&gt;</a:t>
                      </a:r>
                      <a:r>
                        <a:rPr lang="en-US" sz="1050" baseline="0" dirty="0">
                          <a:solidFill>
                            <a:schemeClr val="tx1"/>
                          </a:solidFill>
                          <a:latin typeface="Helvetica" charset="0"/>
                          <a:ea typeface="Helvetica" charset="0"/>
                          <a:cs typeface="Helvetica" charset="0"/>
                        </a:rPr>
                        <a:t> 50% </a:t>
                      </a:r>
                      <a:r>
                        <a:rPr lang="en-US" sz="1050" baseline="0" dirty="0" err="1">
                          <a:solidFill>
                            <a:schemeClr val="tx1"/>
                          </a:solidFill>
                          <a:latin typeface="Helvetica" charset="0"/>
                          <a:ea typeface="Helvetica" charset="0"/>
                          <a:cs typeface="Helvetica" charset="0"/>
                        </a:rPr>
                        <a:t>Größenzunahme</a:t>
                      </a:r>
                      <a:r>
                        <a:rPr lang="en-US" sz="1050" baseline="0" dirty="0">
                          <a:solidFill>
                            <a:schemeClr val="tx1"/>
                          </a:solidFill>
                          <a:latin typeface="Helvetica" charset="0"/>
                          <a:ea typeface="Helvetica" charset="0"/>
                          <a:cs typeface="Helvetica" charset="0"/>
                        </a:rPr>
                        <a:t> in </a:t>
                      </a:r>
                      <a:r>
                        <a:rPr lang="en-US" sz="1050" u="sng" baseline="0" dirty="0">
                          <a:solidFill>
                            <a:schemeClr val="tx1"/>
                          </a:solidFill>
                          <a:latin typeface="Helvetica" charset="0"/>
                          <a:ea typeface="Helvetica" charset="0"/>
                          <a:cs typeface="Helvetica" charset="0"/>
                        </a:rPr>
                        <a:t>&lt;</a:t>
                      </a:r>
                      <a:r>
                        <a:rPr lang="en-US" sz="1050" baseline="0" dirty="0">
                          <a:solidFill>
                            <a:schemeClr val="tx1"/>
                          </a:solidFill>
                          <a:latin typeface="Helvetica" charset="0"/>
                          <a:ea typeface="Helvetica" charset="0"/>
                          <a:cs typeface="Helvetica" charset="0"/>
                        </a:rPr>
                        <a:t> 6 Mon. </a:t>
                      </a:r>
                      <a:r>
                        <a:rPr lang="en-US" sz="1050" b="1" baseline="0" dirty="0">
                          <a:solidFill>
                            <a:schemeClr val="tx1"/>
                          </a:solidFill>
                          <a:latin typeface="Helvetica" charset="0"/>
                          <a:ea typeface="Helvetica" charset="0"/>
                          <a:cs typeface="Helvetica" charset="0"/>
                        </a:rPr>
                        <a:t>ODER</a:t>
                      </a: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050" kern="1200" dirty="0">
                          <a:solidFill>
                            <a:schemeClr val="tx1"/>
                          </a:solidFill>
                          <a:latin typeface="Helvetica" charset="0"/>
                          <a:ea typeface="Helvetica" charset="0"/>
                          <a:cs typeface="Helvetica" charset="0"/>
                        </a:rPr>
                        <a:t>≥ </a:t>
                      </a:r>
                      <a:r>
                        <a:rPr lang="en-US" sz="1050" dirty="0">
                          <a:solidFill>
                            <a:schemeClr val="tx1"/>
                          </a:solidFill>
                          <a:latin typeface="Helvetica" charset="0"/>
                          <a:ea typeface="Helvetica" charset="0"/>
                          <a:cs typeface="Helvetica" charset="0"/>
                        </a:rPr>
                        <a:t>100% </a:t>
                      </a:r>
                      <a:r>
                        <a:rPr lang="en-US" sz="1050" baseline="0" dirty="0" err="1">
                          <a:solidFill>
                            <a:schemeClr val="tx1"/>
                          </a:solidFill>
                          <a:latin typeface="Helvetica" charset="0"/>
                          <a:ea typeface="Helvetica" charset="0"/>
                          <a:cs typeface="Helvetica" charset="0"/>
                        </a:rPr>
                        <a:t>Größenzunahme</a:t>
                      </a:r>
                      <a:r>
                        <a:rPr lang="en-US" sz="1050" baseline="0" dirty="0">
                          <a:solidFill>
                            <a:schemeClr val="tx1"/>
                          </a:solidFill>
                          <a:latin typeface="Helvetica" charset="0"/>
                          <a:ea typeface="Helvetica" charset="0"/>
                          <a:cs typeface="Helvetica" charset="0"/>
                        </a:rPr>
                        <a:t> </a:t>
                      </a:r>
                      <a:r>
                        <a:rPr lang="en-US" sz="1050" dirty="0">
                          <a:solidFill>
                            <a:schemeClr val="tx1"/>
                          </a:solidFill>
                          <a:latin typeface="Helvetica" charset="0"/>
                          <a:ea typeface="Helvetica" charset="0"/>
                          <a:cs typeface="Helvetica" charset="0"/>
                        </a:rPr>
                        <a:t>in &gt; 6 Mon. </a:t>
                      </a:r>
                      <a:r>
                        <a:rPr lang="en-US" sz="1050" b="1" dirty="0">
                          <a:solidFill>
                            <a:schemeClr val="tx1"/>
                          </a:solidFill>
                          <a:latin typeface="Helvetica" charset="0"/>
                          <a:ea typeface="Helvetica" charset="0"/>
                          <a:cs typeface="Helvetica" charset="0"/>
                        </a:rPr>
                        <a:t>ODER</a:t>
                      </a: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050" i="0" baseline="0" dirty="0" err="1">
                          <a:solidFill>
                            <a:schemeClr val="tx1"/>
                          </a:solidFill>
                          <a:latin typeface="Helvetica" charset="0"/>
                          <a:ea typeface="Helvetica" charset="0"/>
                          <a:cs typeface="Helvetica" charset="0"/>
                        </a:rPr>
                        <a:t>Bisher</a:t>
                      </a:r>
                      <a:r>
                        <a:rPr lang="en-US" sz="1050" i="0" baseline="0" dirty="0">
                          <a:solidFill>
                            <a:schemeClr val="tx1"/>
                          </a:solidFill>
                          <a:latin typeface="Helvetica" charset="0"/>
                          <a:ea typeface="Helvetica" charset="0"/>
                          <a:cs typeface="Helvetica" charset="0"/>
                        </a:rPr>
                        <a:t> </a:t>
                      </a:r>
                      <a:r>
                        <a:rPr lang="en-US" sz="1050" i="0" baseline="0" dirty="0" err="1">
                          <a:solidFill>
                            <a:schemeClr val="tx1"/>
                          </a:solidFill>
                          <a:latin typeface="Helvetica" charset="0"/>
                          <a:ea typeface="Helvetica" charset="0"/>
                          <a:cs typeface="Helvetica" charset="0"/>
                        </a:rPr>
                        <a:t>unerkannt</a:t>
                      </a:r>
                      <a:r>
                        <a:rPr lang="en-US" sz="1050" i="0" baseline="0" dirty="0">
                          <a:solidFill>
                            <a:schemeClr val="tx1"/>
                          </a:solidFill>
                          <a:latin typeface="Helvetica" charset="0"/>
                          <a:ea typeface="Helvetica" charset="0"/>
                          <a:cs typeface="Helvetica" charset="0"/>
                        </a:rPr>
                        <a:t> in CT </a:t>
                      </a:r>
                      <a:r>
                        <a:rPr lang="en-US" sz="1050" i="0" baseline="0" dirty="0" err="1">
                          <a:solidFill>
                            <a:schemeClr val="tx1"/>
                          </a:solidFill>
                          <a:latin typeface="Helvetica" charset="0"/>
                          <a:ea typeface="Helvetica" charset="0"/>
                          <a:cs typeface="Helvetica" charset="0"/>
                        </a:rPr>
                        <a:t>oder</a:t>
                      </a:r>
                      <a:r>
                        <a:rPr lang="en-US" sz="1050" i="0" baseline="0" dirty="0">
                          <a:solidFill>
                            <a:schemeClr val="tx1"/>
                          </a:solidFill>
                          <a:latin typeface="Helvetica" charset="0"/>
                          <a:ea typeface="Helvetica" charset="0"/>
                          <a:cs typeface="Helvetica" charset="0"/>
                        </a:rPr>
                        <a:t> MRT, </a:t>
                      </a:r>
                      <a:r>
                        <a:rPr lang="en-US" sz="1050" i="0" baseline="0" dirty="0" err="1">
                          <a:solidFill>
                            <a:schemeClr val="tx1"/>
                          </a:solidFill>
                          <a:latin typeface="Helvetica" charset="0"/>
                          <a:ea typeface="Helvetica" charset="0"/>
                          <a:cs typeface="Helvetica" charset="0"/>
                        </a:rPr>
                        <a:t>aktuell</a:t>
                      </a:r>
                      <a:r>
                        <a:rPr lang="en-US" sz="1050" i="0" baseline="0" dirty="0">
                          <a:solidFill>
                            <a:schemeClr val="tx1"/>
                          </a:solidFill>
                          <a:latin typeface="Helvetica" charset="0"/>
                          <a:ea typeface="Helvetica" charset="0"/>
                          <a:cs typeface="Helvetica" charset="0"/>
                        </a:rPr>
                        <a:t> </a:t>
                      </a:r>
                      <a:r>
                        <a:rPr lang="en-US" sz="1050" i="0" dirty="0">
                          <a:solidFill>
                            <a:schemeClr val="tx1"/>
                          </a:solidFill>
                          <a:latin typeface="Helvetica" charset="0"/>
                          <a:ea typeface="Helvetica" charset="0"/>
                          <a:cs typeface="Helvetica" charset="0"/>
                        </a:rPr>
                        <a:t>≥ 10 mm, in ≤</a:t>
                      </a:r>
                      <a:r>
                        <a:rPr lang="en-US" sz="1050" i="0" baseline="0" dirty="0">
                          <a:solidFill>
                            <a:schemeClr val="tx1"/>
                          </a:solidFill>
                          <a:latin typeface="Helvetica" charset="0"/>
                          <a:ea typeface="Helvetica" charset="0"/>
                          <a:cs typeface="Helvetica" charset="0"/>
                        </a:rPr>
                        <a:t> </a:t>
                      </a:r>
                      <a:r>
                        <a:rPr lang="en-US" sz="1050" i="0" dirty="0">
                          <a:solidFill>
                            <a:schemeClr val="tx1"/>
                          </a:solidFill>
                          <a:latin typeface="Helvetica" charset="0"/>
                          <a:ea typeface="Helvetica" charset="0"/>
                          <a:cs typeface="Helvetica" charset="0"/>
                        </a:rPr>
                        <a:t>24 Mon.</a:t>
                      </a:r>
                    </a:p>
                  </a:txBody>
                  <a:tcPr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455540">
                <a:tc vMerge="1">
                  <a:txBody>
                    <a:bodyPr/>
                    <a:lstStyle/>
                    <a:p>
                      <a:endParaRPr lang="en-US"/>
                    </a:p>
                  </a:txBody>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1050" i="0" baseline="0" dirty="0" err="1">
                          <a:latin typeface="Helvetica" charset="0"/>
                          <a:ea typeface="Helvetica" charset="0"/>
                          <a:cs typeface="Helvetica" charset="0"/>
                        </a:rPr>
                        <a:t>Implikation</a:t>
                      </a:r>
                      <a:r>
                        <a:rPr lang="en-US" sz="1050" i="0" baseline="0" dirty="0">
                          <a:latin typeface="Helvetica" charset="0"/>
                          <a:ea typeface="Helvetica" charset="0"/>
                          <a:cs typeface="Helvetica" charset="0"/>
                        </a:rPr>
                        <a:t>: </a:t>
                      </a:r>
                      <a:r>
                        <a:rPr lang="en-US" sz="1050" i="0" baseline="0" dirty="0" err="1">
                          <a:solidFill>
                            <a:schemeClr val="tx1"/>
                          </a:solidFill>
                          <a:latin typeface="Helvetica" charset="0"/>
                          <a:ea typeface="Helvetica" charset="0"/>
                          <a:cs typeface="Helvetica" charset="0"/>
                        </a:rPr>
                        <a:t>Manche</a:t>
                      </a:r>
                      <a:r>
                        <a:rPr lang="en-US" sz="1050" i="0" baseline="0" dirty="0">
                          <a:solidFill>
                            <a:schemeClr val="tx1"/>
                          </a:solidFill>
                          <a:latin typeface="Helvetica" charset="0"/>
                          <a:ea typeface="Helvetica" charset="0"/>
                          <a:cs typeface="Helvetica" charset="0"/>
                        </a:rPr>
                        <a:t> LR-5 </a:t>
                      </a:r>
                      <a:r>
                        <a:rPr lang="en-US" sz="1050" i="0" baseline="0" dirty="0" err="1">
                          <a:latin typeface="Helvetica" charset="0"/>
                          <a:ea typeface="Helvetica" charset="0"/>
                          <a:cs typeface="Helvetica" charset="0"/>
                        </a:rPr>
                        <a:t>Observationen</a:t>
                      </a:r>
                      <a:r>
                        <a:rPr lang="en-US" sz="1050" i="0" baseline="0" dirty="0">
                          <a:latin typeface="Helvetica" charset="0"/>
                          <a:ea typeface="Helvetica" charset="0"/>
                          <a:cs typeface="Helvetica" charset="0"/>
                        </a:rPr>
                        <a:t> </a:t>
                      </a:r>
                      <a:r>
                        <a:rPr lang="en-US" sz="1050" i="0" baseline="0" dirty="0" err="1">
                          <a:latin typeface="Helvetica" charset="0"/>
                          <a:ea typeface="Helvetica" charset="0"/>
                          <a:cs typeface="Helvetica" charset="0"/>
                        </a:rPr>
                        <a:t>entsprechen</a:t>
                      </a:r>
                      <a:r>
                        <a:rPr lang="en-US" sz="1050" i="0" baseline="0" dirty="0">
                          <a:latin typeface="Helvetica" charset="0"/>
                          <a:ea typeface="Helvetica" charset="0"/>
                          <a:cs typeface="Helvetica" charset="0"/>
                        </a:rPr>
                        <a:t> </a:t>
                      </a:r>
                      <a:r>
                        <a:rPr lang="en-US" sz="1050" i="0" baseline="0" dirty="0" err="1">
                          <a:latin typeface="Helvetica" charset="0"/>
                          <a:ea typeface="Helvetica" charset="0"/>
                          <a:cs typeface="Helvetica" charset="0"/>
                        </a:rPr>
                        <a:t>nicht</a:t>
                      </a:r>
                      <a:r>
                        <a:rPr lang="en-US" sz="1050" i="0" baseline="0" dirty="0">
                          <a:latin typeface="Helvetica" charset="0"/>
                          <a:ea typeface="Helvetica" charset="0"/>
                          <a:cs typeface="Helvetica" charset="0"/>
                        </a:rPr>
                        <a:t> OPTN 5. Dies gilt </a:t>
                      </a:r>
                      <a:r>
                        <a:rPr lang="en-US" sz="1050" i="0" baseline="0" dirty="0" err="1">
                          <a:latin typeface="Helvetica" charset="0"/>
                          <a:ea typeface="Helvetica" charset="0"/>
                          <a:cs typeface="Helvetica" charset="0"/>
                        </a:rPr>
                        <a:t>i</a:t>
                      </a:r>
                      <a:r>
                        <a:rPr lang="en-US" sz="1050" i="0" baseline="0" dirty="0" err="1">
                          <a:solidFill>
                            <a:schemeClr val="tx1"/>
                          </a:solidFill>
                          <a:latin typeface="Helvetica" charset="0"/>
                          <a:ea typeface="Helvetica" charset="0"/>
                          <a:cs typeface="Helvetica" charset="0"/>
                        </a:rPr>
                        <a:t>nsbesondere</a:t>
                      </a:r>
                      <a:r>
                        <a:rPr lang="en-US" sz="1050" i="0" baseline="0" dirty="0">
                          <a:solidFill>
                            <a:schemeClr val="tx1"/>
                          </a:solidFill>
                          <a:latin typeface="Helvetica" charset="0"/>
                          <a:ea typeface="Helvetica" charset="0"/>
                          <a:cs typeface="Helvetica" charset="0"/>
                        </a:rPr>
                        <a:t> </a:t>
                      </a:r>
                      <a:r>
                        <a:rPr lang="en-US" sz="1050" i="0" baseline="0" dirty="0" err="1" smtClean="0">
                          <a:solidFill>
                            <a:schemeClr val="tx1"/>
                          </a:solidFill>
                          <a:latin typeface="Helvetica" charset="0"/>
                          <a:ea typeface="Helvetica" charset="0"/>
                          <a:cs typeface="Helvetica" charset="0"/>
                        </a:rPr>
                        <a:t>für</a:t>
                      </a:r>
                      <a:r>
                        <a:rPr lang="en-US" sz="1050" i="0" baseline="0" dirty="0" smtClean="0">
                          <a:solidFill>
                            <a:schemeClr val="tx1"/>
                          </a:solidFill>
                          <a:latin typeface="Helvetica" charset="0"/>
                          <a:ea typeface="Helvetica" charset="0"/>
                          <a:cs typeface="Helvetica" charset="0"/>
                        </a:rPr>
                        <a:t> </a:t>
                      </a:r>
                      <a:r>
                        <a:rPr lang="en-US" sz="1050" i="0" baseline="0" dirty="0">
                          <a:solidFill>
                            <a:schemeClr val="tx1"/>
                          </a:solidFill>
                          <a:latin typeface="Helvetica" charset="0"/>
                          <a:ea typeface="Helvetica" charset="0"/>
                          <a:cs typeface="Helvetica" charset="0"/>
                        </a:rPr>
                        <a:t>die LR-5 </a:t>
                      </a:r>
                      <a:r>
                        <a:rPr lang="en-US" sz="1050" i="0" baseline="0" dirty="0" err="1" smtClean="0">
                          <a:solidFill>
                            <a:schemeClr val="tx1"/>
                          </a:solidFill>
                          <a:latin typeface="Helvetica" charset="0"/>
                          <a:ea typeface="Helvetica" charset="0"/>
                          <a:cs typeface="Helvetica" charset="0"/>
                        </a:rPr>
                        <a:t>Ob</a:t>
                      </a:r>
                      <a:r>
                        <a:rPr lang="en-US" sz="1050" i="0" baseline="0" dirty="0" err="1" smtClean="0">
                          <a:latin typeface="Helvetica" charset="0"/>
                          <a:ea typeface="Helvetica" charset="0"/>
                          <a:cs typeface="Helvetica" charset="0"/>
                        </a:rPr>
                        <a:t>servationen</a:t>
                      </a:r>
                      <a:r>
                        <a:rPr lang="en-US" sz="1050" i="0" baseline="0" dirty="0" smtClean="0">
                          <a:latin typeface="Helvetica" charset="0"/>
                          <a:ea typeface="Helvetica" charset="0"/>
                          <a:cs typeface="Helvetica" charset="0"/>
                        </a:rPr>
                        <a:t> </a:t>
                      </a:r>
                      <a:r>
                        <a:rPr lang="en-US" sz="1050" i="0" baseline="0" dirty="0" err="1">
                          <a:latin typeface="Helvetica" charset="0"/>
                          <a:ea typeface="Helvetica" charset="0"/>
                          <a:cs typeface="Helvetica" charset="0"/>
                        </a:rPr>
                        <a:t>mit</a:t>
                      </a:r>
                      <a:r>
                        <a:rPr lang="en-US" sz="1050" i="0" baseline="0" dirty="0">
                          <a:latin typeface="Helvetica" charset="0"/>
                          <a:ea typeface="Helvetica" charset="0"/>
                          <a:cs typeface="Helvetica" charset="0"/>
                        </a:rPr>
                        <a:t> ≥ 50% </a:t>
                      </a:r>
                      <a:r>
                        <a:rPr lang="en-US" sz="1050" baseline="0" dirty="0" err="1">
                          <a:solidFill>
                            <a:schemeClr val="tx1"/>
                          </a:solidFill>
                          <a:latin typeface="Helvetica" charset="0"/>
                          <a:ea typeface="Helvetica" charset="0"/>
                          <a:cs typeface="Helvetica" charset="0"/>
                        </a:rPr>
                        <a:t>Größenzunahme</a:t>
                      </a:r>
                      <a:r>
                        <a:rPr lang="en-US" sz="1050" baseline="0" dirty="0">
                          <a:solidFill>
                            <a:schemeClr val="tx1"/>
                          </a:solidFill>
                          <a:latin typeface="Helvetica" charset="0"/>
                          <a:ea typeface="Helvetica" charset="0"/>
                          <a:cs typeface="Helvetica" charset="0"/>
                        </a:rPr>
                        <a:t> </a:t>
                      </a:r>
                      <a:r>
                        <a:rPr lang="en-US" sz="1050" i="0" baseline="0" dirty="0">
                          <a:latin typeface="Helvetica" charset="0"/>
                          <a:ea typeface="Helvetica" charset="0"/>
                          <a:cs typeface="Helvetica" charset="0"/>
                        </a:rPr>
                        <a:t>in ≤ 6 Mon., die </a:t>
                      </a:r>
                      <a:r>
                        <a:rPr lang="en-US" sz="1050" i="0" baseline="0" dirty="0" err="1">
                          <a:latin typeface="Helvetica" charset="0"/>
                          <a:ea typeface="Helvetica" charset="0"/>
                          <a:cs typeface="Helvetica" charset="0"/>
                        </a:rPr>
                        <a:t>als</a:t>
                      </a:r>
                      <a:r>
                        <a:rPr lang="en-US" sz="1050" i="0" baseline="0" dirty="0">
                          <a:latin typeface="Helvetica" charset="0"/>
                          <a:ea typeface="Helvetica" charset="0"/>
                          <a:cs typeface="Helvetica" charset="0"/>
                        </a:rPr>
                        <a:t> OPTN 5 </a:t>
                      </a:r>
                      <a:r>
                        <a:rPr lang="en-US" sz="1050" i="0" baseline="0" dirty="0" err="1">
                          <a:latin typeface="Helvetica" charset="0"/>
                          <a:ea typeface="Helvetica" charset="0"/>
                          <a:cs typeface="Helvetica" charset="0"/>
                        </a:rPr>
                        <a:t>betrachtet</a:t>
                      </a:r>
                      <a:r>
                        <a:rPr lang="en-US" sz="1050" i="0" baseline="0" dirty="0">
                          <a:latin typeface="Helvetica" charset="0"/>
                          <a:ea typeface="Helvetica" charset="0"/>
                          <a:cs typeface="Helvetica" charset="0"/>
                        </a:rPr>
                        <a:t> </a:t>
                      </a:r>
                      <a:r>
                        <a:rPr lang="en-US" sz="1050" i="0" baseline="0" dirty="0" err="1">
                          <a:latin typeface="Helvetica" charset="0"/>
                          <a:ea typeface="Helvetica" charset="0"/>
                          <a:cs typeface="Helvetica" charset="0"/>
                        </a:rPr>
                        <a:t>werden</a:t>
                      </a:r>
                      <a:r>
                        <a:rPr lang="en-US" sz="1050" i="0" baseline="0" dirty="0">
                          <a:latin typeface="Helvetica" charset="0"/>
                          <a:ea typeface="Helvetica" charset="0"/>
                          <a:cs typeface="Helvetica" charset="0"/>
                        </a:rPr>
                        <a:t>.</a:t>
                      </a:r>
                      <a:endParaRPr lang="en-US" sz="1050" i="0" baseline="0" dirty="0">
                        <a:solidFill>
                          <a:schemeClr val="tx1"/>
                        </a:solidFill>
                        <a:latin typeface="Helvetica" charset="0"/>
                        <a:ea typeface="Helvetica" charset="0"/>
                        <a:cs typeface="Helvetica" charset="0"/>
                      </a:endParaRPr>
                    </a:p>
                  </a:txBody>
                  <a:tcPr marT="91440" marB="914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7"/>
                  </a:ext>
                </a:extLst>
              </a:tr>
              <a:tr h="0">
                <a:tc vMerge="1">
                  <a:txBody>
                    <a:bodyPr/>
                    <a:lstStyle/>
                    <a:p>
                      <a:endParaRPr lang="en-US"/>
                    </a:p>
                  </a:txBody>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1050" b="1" baseline="0" dirty="0">
                          <a:solidFill>
                            <a:schemeClr val="tx1"/>
                          </a:solidFill>
                          <a:latin typeface="Helvetica" charset="0"/>
                          <a:ea typeface="Helvetica" charset="0"/>
                          <a:cs typeface="Helvetica" charset="0"/>
                        </a:rPr>
                        <a:t>OPTN und LI-RADS </a:t>
                      </a:r>
                      <a:r>
                        <a:rPr lang="en-US" sz="1050" b="1" baseline="0" dirty="0" err="1">
                          <a:solidFill>
                            <a:schemeClr val="tx1"/>
                          </a:solidFill>
                          <a:latin typeface="Helvetica" charset="0"/>
                          <a:ea typeface="Helvetica" charset="0"/>
                          <a:cs typeface="Helvetica" charset="0"/>
                        </a:rPr>
                        <a:t>Populationen</a:t>
                      </a:r>
                      <a:r>
                        <a:rPr lang="en-US" sz="1050" b="1" baseline="0" dirty="0">
                          <a:solidFill>
                            <a:schemeClr val="tx1"/>
                          </a:solidFill>
                          <a:latin typeface="Helvetica" charset="0"/>
                          <a:ea typeface="Helvetica" charset="0"/>
                          <a:cs typeface="Helvetica" charset="0"/>
                        </a:rPr>
                        <a:t> </a:t>
                      </a:r>
                      <a:r>
                        <a:rPr lang="en-US" sz="1050" b="1" baseline="0" dirty="0" err="1">
                          <a:solidFill>
                            <a:schemeClr val="tx1"/>
                          </a:solidFill>
                          <a:latin typeface="Helvetica" charset="0"/>
                          <a:ea typeface="Helvetica" charset="0"/>
                          <a:cs typeface="Helvetica" charset="0"/>
                        </a:rPr>
                        <a:t>unterscheiden</a:t>
                      </a:r>
                      <a:r>
                        <a:rPr lang="en-US" sz="1050" b="1" baseline="0" dirty="0">
                          <a:solidFill>
                            <a:schemeClr val="tx1"/>
                          </a:solidFill>
                          <a:latin typeface="Helvetica" charset="0"/>
                          <a:ea typeface="Helvetica" charset="0"/>
                          <a:cs typeface="Helvetica" charset="0"/>
                        </a:rPr>
                        <a:t> </a:t>
                      </a:r>
                      <a:r>
                        <a:rPr lang="en-US" sz="1050" b="1" baseline="0" dirty="0" err="1">
                          <a:solidFill>
                            <a:schemeClr val="tx1"/>
                          </a:solidFill>
                          <a:latin typeface="Helvetica" charset="0"/>
                          <a:ea typeface="Helvetica" charset="0"/>
                          <a:cs typeface="Helvetica" charset="0"/>
                        </a:rPr>
                        <a:t>sich</a:t>
                      </a:r>
                      <a:r>
                        <a:rPr lang="en-US" sz="1050" b="1" baseline="0" dirty="0">
                          <a:solidFill>
                            <a:schemeClr val="tx1"/>
                          </a:solidFill>
                          <a:latin typeface="Helvetica" charset="0"/>
                          <a:ea typeface="Helvetica" charset="0"/>
                          <a:cs typeface="Helvetica" charset="0"/>
                        </a:rPr>
                        <a:t>: </a:t>
                      </a:r>
                    </a:p>
                  </a:txBody>
                  <a:tcPr marT="18288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sz="200" dirty="0">
                        <a:latin typeface="Helvetica" charset="0"/>
                        <a:ea typeface="Helvetica" charset="0"/>
                        <a:cs typeface="Helvetica" charset="0"/>
                      </a:endParaRPr>
                    </a:p>
                  </a:txBody>
                  <a:tcPr marL="0" marR="0" marT="9144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endParaRPr lang="en-US" sz="1100" baseline="0" dirty="0">
                        <a:solidFill>
                          <a:schemeClr val="tx1"/>
                        </a:solidFill>
                        <a:latin typeface="Helvetica" charset="0"/>
                        <a:ea typeface="Helvetica" charset="0"/>
                        <a:cs typeface="Helvetica" charset="0"/>
                      </a:endParaRPr>
                    </a:p>
                  </a:txBody>
                  <a:tcPr marT="9144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232832">
                <a:tc vMerge="1">
                  <a:txBody>
                    <a:bodyPr/>
                    <a:lstStyle/>
                    <a:p>
                      <a:endParaRPr lang="en-US"/>
                    </a:p>
                  </a:txBody>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050" u="none" baseline="0" dirty="0">
                          <a:solidFill>
                            <a:schemeClr val="tx1"/>
                          </a:solidFill>
                          <a:latin typeface="Helvetica" charset="0"/>
                          <a:ea typeface="Helvetica" charset="0"/>
                          <a:cs typeface="Helvetica" charset="0"/>
                        </a:rPr>
                        <a:t>OPTN</a:t>
                      </a:r>
                    </a:p>
                  </a:txBody>
                  <a:tcPr marT="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US" sz="1050" dirty="0">
                        <a:latin typeface="Helvetica" charset="0"/>
                        <a:ea typeface="Helvetica" charset="0"/>
                        <a:cs typeface="Helvetica" charset="0"/>
                      </a:endParaRPr>
                    </a:p>
                  </a:txBody>
                  <a:tcPr marL="0" marR="0" marT="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050" baseline="0" dirty="0">
                          <a:solidFill>
                            <a:schemeClr val="tx1"/>
                          </a:solidFill>
                          <a:latin typeface="Helvetica" charset="0"/>
                          <a:ea typeface="Helvetica" charset="0"/>
                          <a:cs typeface="Helvetica" charset="0"/>
                        </a:rPr>
                        <a:t>LI-RADS</a:t>
                      </a:r>
                    </a:p>
                  </a:txBody>
                  <a:tcPr marT="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344186">
                <a:tc vMerge="1">
                  <a:txBody>
                    <a:bodyPr/>
                    <a:lstStyle/>
                    <a:p>
                      <a:endParaRPr lang="en-US"/>
                    </a:p>
                  </a:txBody>
                  <a:tcPr/>
                </a:tc>
                <a:tc>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1050" u="none" baseline="0" dirty="0" err="1">
                          <a:solidFill>
                            <a:schemeClr val="tx1"/>
                          </a:solidFill>
                          <a:latin typeface="Helvetica" charset="0"/>
                          <a:ea typeface="Helvetica" charset="0"/>
                          <a:cs typeface="Helvetica" charset="0"/>
                        </a:rPr>
                        <a:t>Bezieht</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sich</a:t>
                      </a:r>
                      <a:r>
                        <a:rPr lang="en-US" sz="1050" u="none" baseline="0" dirty="0">
                          <a:solidFill>
                            <a:schemeClr val="tx1"/>
                          </a:solidFill>
                          <a:latin typeface="Helvetica" charset="0"/>
                          <a:ea typeface="Helvetica" charset="0"/>
                          <a:cs typeface="Helvetica" charset="0"/>
                        </a:rPr>
                        <a:t> auf </a:t>
                      </a:r>
                      <a:r>
                        <a:rPr lang="en-US" sz="1050" u="none" baseline="0" dirty="0" err="1">
                          <a:solidFill>
                            <a:schemeClr val="tx1"/>
                          </a:solidFill>
                          <a:latin typeface="Helvetica" charset="0"/>
                          <a:ea typeface="Helvetica" charset="0"/>
                          <a:cs typeface="Helvetica" charset="0"/>
                        </a:rPr>
                        <a:t>alle</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Transplan-</a:t>
                      </a:r>
                      <a:r>
                        <a:rPr lang="en-US" sz="1050" u="none" baseline="0" dirty="0" err="1" smtClean="0">
                          <a:solidFill>
                            <a:schemeClr val="tx1"/>
                          </a:solidFill>
                          <a:latin typeface="Helvetica" charset="0"/>
                          <a:ea typeface="Helvetica" charset="0"/>
                          <a:cs typeface="Helvetica" charset="0"/>
                        </a:rPr>
                        <a:t>tationskandidaten</a:t>
                      </a:r>
                      <a:r>
                        <a:rPr lang="en-US" sz="1050" u="none" baseline="0" dirty="0" smtClean="0">
                          <a:solidFill>
                            <a:schemeClr val="tx1"/>
                          </a:solidFill>
                          <a:latin typeface="Helvetica" charset="0"/>
                          <a:ea typeface="Helvetica" charset="0"/>
                          <a:cs typeface="Helvetica" charset="0"/>
                        </a:rPr>
                        <a:t>.</a:t>
                      </a:r>
                      <a:endParaRPr lang="en-US" sz="1050" u="none" baseline="0" dirty="0">
                        <a:solidFill>
                          <a:schemeClr val="tx1"/>
                        </a:solidFill>
                        <a:latin typeface="Helvetica" charset="0"/>
                        <a:ea typeface="Helvetica" charset="0"/>
                        <a:cs typeface="Helvetica" charset="0"/>
                      </a:endParaRPr>
                    </a:p>
                  </a:txBody>
                  <a:tcPr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endParaRPr lang="en-US" sz="1050" dirty="0">
                        <a:latin typeface="Helvetica" charset="0"/>
                        <a:ea typeface="Helvetica" charset="0"/>
                        <a:cs typeface="Helvetica" charset="0"/>
                      </a:endParaRPr>
                    </a:p>
                  </a:txBody>
                  <a:tcPr marL="0"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1050" u="none" baseline="0" dirty="0" err="1">
                          <a:solidFill>
                            <a:schemeClr val="tx1"/>
                          </a:solidFill>
                          <a:latin typeface="Helvetica" charset="0"/>
                          <a:ea typeface="Helvetica" charset="0"/>
                          <a:cs typeface="Helvetica" charset="0"/>
                        </a:rPr>
                        <a:t>Bezieht</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sich</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nur</a:t>
                      </a:r>
                      <a:r>
                        <a:rPr lang="en-US" sz="1050" u="none" baseline="0" dirty="0">
                          <a:solidFill>
                            <a:schemeClr val="tx1"/>
                          </a:solidFill>
                          <a:latin typeface="Helvetica" charset="0"/>
                          <a:ea typeface="Helvetica" charset="0"/>
                          <a:cs typeface="Helvetica" charset="0"/>
                        </a:rPr>
                        <a:t> auf </a:t>
                      </a:r>
                      <a:r>
                        <a:rPr lang="en-US" sz="1050" u="none" baseline="0" dirty="0" err="1" smtClean="0">
                          <a:solidFill>
                            <a:schemeClr val="tx1"/>
                          </a:solidFill>
                          <a:latin typeface="Helvetica" charset="0"/>
                          <a:ea typeface="Helvetica" charset="0"/>
                          <a:cs typeface="Helvetica" charset="0"/>
                        </a:rPr>
                        <a:t>Transplantationskandidaten</a:t>
                      </a:r>
                      <a:r>
                        <a:rPr lang="en-US" sz="1050" u="none" baseline="0" dirty="0">
                          <a:solidFill>
                            <a:schemeClr val="tx1"/>
                          </a:solidFill>
                          <a:latin typeface="Helvetica" charset="0"/>
                          <a:ea typeface="Helvetica" charset="0"/>
                          <a:cs typeface="Helvetica" charset="0"/>
                        </a:rPr>
                        <a:t>, die die </a:t>
                      </a:r>
                      <a:r>
                        <a:rPr lang="en-US" sz="1050" u="none" baseline="0" dirty="0" err="1">
                          <a:solidFill>
                            <a:schemeClr val="tx1"/>
                          </a:solidFill>
                          <a:latin typeface="Helvetica" charset="0"/>
                          <a:ea typeface="Helvetica" charset="0"/>
                          <a:cs typeface="Helvetica" charset="0"/>
                        </a:rPr>
                        <a:t>Eignungskriterien</a:t>
                      </a:r>
                      <a:r>
                        <a:rPr lang="en-US" sz="1050" u="none" baseline="0" dirty="0">
                          <a:solidFill>
                            <a:schemeClr val="tx1"/>
                          </a:solidFill>
                          <a:latin typeface="Helvetica" charset="0"/>
                          <a:ea typeface="Helvetica" charset="0"/>
                          <a:cs typeface="Helvetica" charset="0"/>
                        </a:rPr>
                        <a:t> </a:t>
                      </a:r>
                      <a:r>
                        <a:rPr lang="en-US" sz="1050" u="none" baseline="0" dirty="0" err="1" smtClean="0">
                          <a:solidFill>
                            <a:schemeClr val="tx1"/>
                          </a:solidFill>
                          <a:latin typeface="Helvetica" charset="0"/>
                          <a:ea typeface="Helvetica" charset="0"/>
                          <a:cs typeface="Helvetica" charset="0"/>
                        </a:rPr>
                        <a:t>erfüllen</a:t>
                      </a:r>
                      <a:r>
                        <a:rPr lang="en-US" sz="1050" u="none" baseline="0" dirty="0" smtClean="0">
                          <a:solidFill>
                            <a:schemeClr val="tx1"/>
                          </a:solidFill>
                          <a:latin typeface="Helvetica" charset="0"/>
                          <a:ea typeface="Helvetica" charset="0"/>
                          <a:cs typeface="Helvetica" charset="0"/>
                        </a:rPr>
                        <a:t>. </a:t>
                      </a:r>
                      <a:r>
                        <a:rPr lang="en-US" sz="1050" u="none" baseline="0" dirty="0">
                          <a:solidFill>
                            <a:schemeClr val="tx1"/>
                          </a:solidFill>
                          <a:latin typeface="Helvetica" charset="0"/>
                          <a:ea typeface="Helvetica" charset="0"/>
                          <a:cs typeface="Helvetica" charset="0"/>
                        </a:rPr>
                        <a:t>( s.</a:t>
                      </a:r>
                      <a:r>
                        <a:rPr lang="en-US" sz="1050" baseline="0" dirty="0">
                          <a:solidFill>
                            <a:schemeClr val="tx1"/>
                          </a:solidFill>
                          <a:latin typeface="Helvetica" charset="0"/>
                          <a:ea typeface="Helvetica" charset="0"/>
                          <a:cs typeface="Helvetica" charset="0"/>
                        </a:rPr>
                        <a:t> </a:t>
                      </a:r>
                      <a:r>
                        <a:rPr lang="en-US" sz="1050" i="1" u="sng" baseline="0" dirty="0">
                          <a:solidFill>
                            <a:srgbClr val="0432FF"/>
                          </a:solidFill>
                          <a:latin typeface="Helvetica" charset="0"/>
                          <a:ea typeface="Helvetica" charset="0"/>
                          <a:cs typeface="Helvetica" charset="0"/>
                          <a:hlinkClick r:id="rId3" action="ppaction://hlinksldjump"/>
                        </a:rPr>
                        <a:t>S. 5</a:t>
                      </a:r>
                      <a:r>
                        <a:rPr lang="en-US" sz="1050" baseline="0" dirty="0">
                          <a:solidFill>
                            <a:schemeClr val="tx1"/>
                          </a:solidFill>
                          <a:latin typeface="Helvetica" charset="0"/>
                          <a:ea typeface="Helvetica" charset="0"/>
                          <a:cs typeface="Helvetica" charset="0"/>
                        </a:rPr>
                        <a:t>)</a:t>
                      </a:r>
                      <a:endParaRPr lang="en-US" sz="1050" i="0" dirty="0">
                        <a:solidFill>
                          <a:schemeClr val="tx1"/>
                        </a:solidFill>
                        <a:latin typeface="Helvetica" charset="0"/>
                        <a:ea typeface="Helvetica" charset="0"/>
                        <a:cs typeface="Helvetica" charset="0"/>
                      </a:endParaRPr>
                    </a:p>
                  </a:txBody>
                  <a:tcPr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455540">
                <a:tc vMerge="1">
                  <a:txBody>
                    <a:bodyPr/>
                    <a:lstStyle/>
                    <a:p>
                      <a:pPr marL="0" marR="0" lvl="2" indent="-171450" algn="l" defTabSz="457200" rtl="0" eaLnBrk="1" fontAlgn="auto" latinLnBrk="0" hangingPunct="1">
                        <a:lnSpc>
                          <a:spcPct val="100000"/>
                        </a:lnSpc>
                        <a:spcBef>
                          <a:spcPts val="0"/>
                        </a:spcBef>
                        <a:spcAft>
                          <a:spcPts val="600"/>
                        </a:spcAft>
                        <a:buClrTx/>
                        <a:buSzTx/>
                        <a:buFont typeface="Arial"/>
                        <a:buNone/>
                        <a:tabLst/>
                        <a:defRPr/>
                      </a:pPr>
                      <a:endParaRPr lang="en-GB" sz="1100" b="1" strike="noStrike" dirty="0">
                        <a:solidFill>
                          <a:schemeClr val="tx1"/>
                        </a:solidFill>
                        <a:latin typeface="Helvetica"/>
                        <a:cs typeface="Helvetica"/>
                      </a:endParaRP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FFFF"/>
                    </a:solidFill>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1050" u="none" baseline="0" dirty="0" err="1">
                          <a:solidFill>
                            <a:schemeClr val="tx1"/>
                          </a:solidFill>
                          <a:latin typeface="Helvetica" charset="0"/>
                          <a:ea typeface="Helvetica" charset="0"/>
                          <a:cs typeface="Helvetica" charset="0"/>
                        </a:rPr>
                        <a:t>Implikation</a:t>
                      </a:r>
                      <a:r>
                        <a:rPr lang="en-US" sz="1050" u="none" baseline="0" dirty="0">
                          <a:solidFill>
                            <a:schemeClr val="tx1"/>
                          </a:solidFill>
                          <a:latin typeface="Helvetica" charset="0"/>
                          <a:ea typeface="Helvetica" charset="0"/>
                          <a:cs typeface="Helvetica" charset="0"/>
                        </a:rPr>
                        <a:t>: OPTN </a:t>
                      </a:r>
                      <a:r>
                        <a:rPr lang="en-US" sz="1050" u="none" baseline="0" dirty="0" err="1">
                          <a:solidFill>
                            <a:schemeClr val="tx1"/>
                          </a:solidFill>
                          <a:latin typeface="Helvetica" charset="0"/>
                          <a:ea typeface="Helvetica" charset="0"/>
                          <a:cs typeface="Helvetica" charset="0"/>
                        </a:rPr>
                        <a:t>geeignet</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für</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einzelne</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Transplantationskandidaten</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bei</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denen</a:t>
                      </a:r>
                      <a:r>
                        <a:rPr lang="en-US" sz="1050" u="none" baseline="0" dirty="0">
                          <a:solidFill>
                            <a:schemeClr val="tx1"/>
                          </a:solidFill>
                          <a:latin typeface="Helvetica" charset="0"/>
                          <a:ea typeface="Helvetica" charset="0"/>
                          <a:cs typeface="Helvetica" charset="0"/>
                        </a:rPr>
                        <a:t> LI-RADS </a:t>
                      </a:r>
                      <a:r>
                        <a:rPr lang="en-US" sz="1050" u="none" baseline="0" dirty="0" err="1">
                          <a:solidFill>
                            <a:schemeClr val="tx1"/>
                          </a:solidFill>
                          <a:latin typeface="Helvetica" charset="0"/>
                          <a:ea typeface="Helvetica" charset="0"/>
                          <a:cs typeface="Helvetica" charset="0"/>
                        </a:rPr>
                        <a:t>nicht</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empfohlen</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wird</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wegen</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invollständiger</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Validierung</a:t>
                      </a:r>
                      <a:r>
                        <a:rPr lang="en-US" sz="1050" u="none" baseline="0" dirty="0">
                          <a:solidFill>
                            <a:schemeClr val="tx1"/>
                          </a:solidFill>
                          <a:latin typeface="Helvetica" charset="0"/>
                          <a:ea typeface="Helvetica" charset="0"/>
                          <a:cs typeface="Helvetica" charset="0"/>
                        </a:rPr>
                        <a:t> der </a:t>
                      </a:r>
                      <a:r>
                        <a:rPr lang="en-US" sz="1050" u="none" baseline="0" dirty="0" err="1">
                          <a:solidFill>
                            <a:schemeClr val="tx1"/>
                          </a:solidFill>
                          <a:latin typeface="Helvetica" charset="0"/>
                          <a:ea typeface="Helvetica" charset="0"/>
                          <a:cs typeface="Helvetica" charset="0"/>
                        </a:rPr>
                        <a:t>nicht-invasiven</a:t>
                      </a:r>
                      <a:r>
                        <a:rPr lang="en-US" sz="1050" u="none" baseline="0" dirty="0">
                          <a:solidFill>
                            <a:schemeClr val="tx1"/>
                          </a:solidFill>
                          <a:latin typeface="Helvetica" charset="0"/>
                          <a:ea typeface="Helvetica" charset="0"/>
                          <a:cs typeface="Helvetica" charset="0"/>
                        </a:rPr>
                        <a:t> HCC </a:t>
                      </a:r>
                      <a:r>
                        <a:rPr lang="en-US" sz="1050" u="none" baseline="0" dirty="0" err="1">
                          <a:solidFill>
                            <a:schemeClr val="tx1"/>
                          </a:solidFill>
                          <a:latin typeface="Helvetica" charset="0"/>
                          <a:ea typeface="Helvetica" charset="0"/>
                          <a:cs typeface="Helvetica" charset="0"/>
                        </a:rPr>
                        <a:t>Diagnostik</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z.B</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pädiatrische</a:t>
                      </a:r>
                      <a:r>
                        <a:rPr lang="en-US" sz="1050" u="none" baseline="0" dirty="0">
                          <a:solidFill>
                            <a:schemeClr val="tx1"/>
                          </a:solidFill>
                          <a:latin typeface="Helvetica" charset="0"/>
                          <a:ea typeface="Helvetica" charset="0"/>
                          <a:cs typeface="Helvetica" charset="0"/>
                        </a:rPr>
                        <a:t> </a:t>
                      </a:r>
                      <a:r>
                        <a:rPr lang="en-US" sz="1050" u="none" baseline="0" dirty="0" err="1" smtClean="0">
                          <a:solidFill>
                            <a:schemeClr val="tx1"/>
                          </a:solidFill>
                          <a:latin typeface="Helvetica" charset="0"/>
                          <a:ea typeface="Helvetica" charset="0"/>
                          <a:cs typeface="Helvetica" charset="0"/>
                        </a:rPr>
                        <a:t>Patienten</a:t>
                      </a:r>
                      <a:r>
                        <a:rPr lang="en-US" sz="1050" u="none" baseline="0" dirty="0" smtClean="0">
                          <a:solidFill>
                            <a:schemeClr val="tx1"/>
                          </a:solidFill>
                          <a:latin typeface="Helvetica" charset="0"/>
                          <a:ea typeface="Helvetica" charset="0"/>
                          <a:cs typeface="Helvetica" charset="0"/>
                        </a:rPr>
                        <a:t> </a:t>
                      </a:r>
                      <a:r>
                        <a:rPr lang="en-US" sz="1050" u="none" baseline="0" dirty="0">
                          <a:solidFill>
                            <a:schemeClr val="tx1"/>
                          </a:solidFill>
                          <a:latin typeface="Helvetica" charset="0"/>
                          <a:ea typeface="Helvetica" charset="0"/>
                          <a:cs typeface="Helvetica" charset="0"/>
                        </a:rPr>
                        <a:t>und </a:t>
                      </a:r>
                      <a:r>
                        <a:rPr lang="en-US" sz="1050" u="none" baseline="0" dirty="0" err="1">
                          <a:solidFill>
                            <a:schemeClr val="tx1"/>
                          </a:solidFill>
                          <a:latin typeface="Helvetica" charset="0"/>
                          <a:ea typeface="Helvetica" charset="0"/>
                          <a:cs typeface="Helvetica" charset="0"/>
                        </a:rPr>
                        <a:t>vaskulär</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bedingte</a:t>
                      </a:r>
                      <a:r>
                        <a:rPr lang="en-US" sz="1050" u="none" baseline="0" dirty="0">
                          <a:solidFill>
                            <a:schemeClr val="tx1"/>
                          </a:solidFill>
                          <a:latin typeface="Helvetica" charset="0"/>
                          <a:ea typeface="Helvetica" charset="0"/>
                          <a:cs typeface="Helvetica" charset="0"/>
                        </a:rPr>
                        <a:t> </a:t>
                      </a:r>
                      <a:r>
                        <a:rPr lang="en-US" sz="1050" u="none" baseline="0" dirty="0" err="1">
                          <a:solidFill>
                            <a:schemeClr val="tx1"/>
                          </a:solidFill>
                          <a:latin typeface="Helvetica" charset="0"/>
                          <a:ea typeface="Helvetica" charset="0"/>
                          <a:cs typeface="Helvetica" charset="0"/>
                        </a:rPr>
                        <a:t>Zirrhosen</a:t>
                      </a:r>
                      <a:r>
                        <a:rPr lang="en-US" sz="1050" u="none" baseline="0" dirty="0">
                          <a:solidFill>
                            <a:schemeClr val="tx1"/>
                          </a:solidFill>
                          <a:latin typeface="Helvetica" charset="0"/>
                          <a:ea typeface="Helvetica" charset="0"/>
                          <a:cs typeface="Helvetica" charset="0"/>
                        </a:rPr>
                        <a:t>).</a:t>
                      </a:r>
                    </a:p>
                  </a:txBody>
                  <a:tcPr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endParaRPr lang="en-US" sz="1100" i="0" dirty="0">
                        <a:solidFill>
                          <a:srgbClr val="000000"/>
                        </a:solidFill>
                        <a:latin typeface="Helvetica"/>
                        <a:cs typeface="Helvetica"/>
                      </a:endParaRPr>
                    </a:p>
                  </a:txBody>
                  <a:tcPr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1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132214859"/>
              </p:ext>
            </p:extLst>
          </p:nvPr>
        </p:nvGraphicFramePr>
        <p:xfrm>
          <a:off x="6350" y="8776277"/>
          <a:ext cx="6858000" cy="310896"/>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xmlns="" val="20000"/>
                    </a:ext>
                  </a:extLst>
                </a:gridCol>
              </a:tblGrid>
              <a:tr h="310896">
                <a:tc>
                  <a:txBody>
                    <a:bodyPr/>
                    <a:lstStyle/>
                    <a:p>
                      <a:pPr algn="ctr"/>
                      <a:r>
                        <a:rPr lang="en-US" sz="900" b="0" i="1" baseline="0" dirty="0" err="1">
                          <a:solidFill>
                            <a:schemeClr val="tx1"/>
                          </a:solidFill>
                          <a:latin typeface="Helvetica" charset="0"/>
                          <a:ea typeface="Helvetica" charset="0"/>
                          <a:cs typeface="Helvetica" charset="0"/>
                        </a:rPr>
                        <a:t>Weiter</a:t>
                      </a:r>
                      <a:r>
                        <a:rPr lang="en-US" sz="900" b="0" i="1" baseline="0" dirty="0">
                          <a:solidFill>
                            <a:schemeClr val="tx1"/>
                          </a:solidFill>
                          <a:latin typeface="Helvetica" charset="0"/>
                          <a:ea typeface="Helvetica" charset="0"/>
                          <a:cs typeface="Helvetica" charset="0"/>
                        </a:rPr>
                        <a:t> </a:t>
                      </a:r>
                      <a:r>
                        <a:rPr lang="en-US" sz="900" b="0" i="1" baseline="0" dirty="0" err="1">
                          <a:solidFill>
                            <a:schemeClr val="tx1"/>
                          </a:solidFill>
                          <a:latin typeface="Helvetica" charset="0"/>
                          <a:ea typeface="Helvetica" charset="0"/>
                          <a:cs typeface="Helvetica" charset="0"/>
                        </a:rPr>
                        <a:t>detaillierter</a:t>
                      </a:r>
                      <a:r>
                        <a:rPr lang="en-US" sz="900" b="0" i="1" baseline="0" dirty="0">
                          <a:solidFill>
                            <a:schemeClr val="tx1"/>
                          </a:solidFill>
                          <a:latin typeface="Helvetica" charset="0"/>
                          <a:ea typeface="Helvetica" charset="0"/>
                          <a:cs typeface="Helvetica" charset="0"/>
                        </a:rPr>
                        <a:t> </a:t>
                      </a:r>
                      <a:r>
                        <a:rPr lang="en-US" sz="900" b="0" i="1" baseline="0" dirty="0" err="1">
                          <a:solidFill>
                            <a:schemeClr val="tx1"/>
                          </a:solidFill>
                          <a:latin typeface="Helvetica" charset="0"/>
                          <a:ea typeface="Helvetica" charset="0"/>
                          <a:cs typeface="Helvetica" charset="0"/>
                        </a:rPr>
                        <a:t>Informationen</a:t>
                      </a:r>
                      <a:r>
                        <a:rPr lang="en-US" sz="900" b="0" i="1" baseline="0" dirty="0">
                          <a:solidFill>
                            <a:schemeClr val="tx1"/>
                          </a:solidFill>
                          <a:latin typeface="Helvetica" charset="0"/>
                          <a:ea typeface="Helvetica" charset="0"/>
                          <a:cs typeface="Helvetica" charset="0"/>
                        </a:rPr>
                        <a:t> </a:t>
                      </a:r>
                      <a:r>
                        <a:rPr lang="en-US" sz="900" b="0" i="1" baseline="0" dirty="0" err="1">
                          <a:solidFill>
                            <a:schemeClr val="tx1"/>
                          </a:solidFill>
                          <a:latin typeface="Helvetica" charset="0"/>
                          <a:ea typeface="Helvetica" charset="0"/>
                          <a:cs typeface="Helvetica" charset="0"/>
                        </a:rPr>
                        <a:t>zu</a:t>
                      </a:r>
                      <a:r>
                        <a:rPr lang="en-US" sz="900" b="0" i="1" baseline="0" dirty="0">
                          <a:solidFill>
                            <a:schemeClr val="tx1"/>
                          </a:solidFill>
                          <a:latin typeface="Helvetica" charset="0"/>
                          <a:ea typeface="Helvetica" charset="0"/>
                          <a:cs typeface="Helvetica" charset="0"/>
                        </a:rPr>
                        <a:t> OPTN Tumor Staging und LI-RADS </a:t>
                      </a:r>
                      <a:r>
                        <a:rPr lang="en-US" sz="900" b="0" i="1" baseline="0" dirty="0" smtClean="0">
                          <a:solidFill>
                            <a:schemeClr val="tx1"/>
                          </a:solidFill>
                          <a:latin typeface="Helvetica" charset="0"/>
                          <a:ea typeface="Helvetica" charset="0"/>
                          <a:cs typeface="Helvetica" charset="0"/>
                        </a:rPr>
                        <a:t>in </a:t>
                      </a:r>
                      <a:r>
                        <a:rPr lang="en-US" sz="900" b="0" i="1" baseline="0" dirty="0">
                          <a:solidFill>
                            <a:schemeClr val="tx1"/>
                          </a:solidFill>
                          <a:latin typeface="Helvetica" charset="0"/>
                          <a:ea typeface="Helvetica" charset="0"/>
                          <a:cs typeface="Helvetica" charset="0"/>
                        </a:rPr>
                        <a:t>OPTN (Manual, in </a:t>
                      </a:r>
                      <a:r>
                        <a:rPr lang="en-US" sz="900" b="0" i="1" baseline="0" dirty="0" err="1">
                          <a:solidFill>
                            <a:schemeClr val="tx1"/>
                          </a:solidFill>
                          <a:latin typeface="Helvetica" charset="0"/>
                          <a:ea typeface="Helvetica" charset="0"/>
                          <a:cs typeface="Helvetica" charset="0"/>
                        </a:rPr>
                        <a:t>Arbeit</a:t>
                      </a:r>
                      <a:r>
                        <a:rPr lang="en-US" sz="900" b="0" i="1" baseline="0" dirty="0">
                          <a:solidFill>
                            <a:schemeClr val="tx1"/>
                          </a:solidFill>
                          <a:latin typeface="Helvetica" charset="0"/>
                          <a:ea typeface="Helvetica" charset="0"/>
                          <a:cs typeface="Helvetica" charset="0"/>
                        </a:rPr>
                        <a:t>)</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bl>
          </a:graphicData>
        </a:graphic>
      </p:graphicFrame>
      <p:sp>
        <p:nvSpPr>
          <p:cNvPr id="14" name="Slide Number Placeholder 7"/>
          <p:cNvSpPr>
            <a:spLocks noGrp="1"/>
          </p:cNvSpPr>
          <p:nvPr>
            <p:ph type="sldNum" sz="quarter" idx="12"/>
          </p:nvPr>
        </p:nvSpPr>
        <p:spPr>
          <a:xfrm>
            <a:off x="6409944" y="8882390"/>
            <a:ext cx="448056" cy="261610"/>
          </a:xfrm>
        </p:spPr>
        <p:txBody>
          <a:bodyPr wrap="none" anchor="ctr">
            <a:noAutofit/>
          </a:bodyPr>
          <a:lstStyle/>
          <a:p>
            <a:pPr algn="r"/>
            <a:fld id="{17C788EF-2973-4E4A-A657-5D40DB046574}" type="slidenum">
              <a:rPr lang="en-US" sz="1100" smtClean="0">
                <a:latin typeface="Helvetica"/>
                <a:cs typeface="Helvetica"/>
              </a:rPr>
              <a:pPr algn="r"/>
              <a:t>14</a:t>
            </a:fld>
            <a:endParaRPr lang="en-US" sz="1100" dirty="0">
              <a:latin typeface="Helvetica"/>
              <a:cs typeface="Helvetica"/>
            </a:endParaRPr>
          </a:p>
        </p:txBody>
      </p:sp>
      <p:sp>
        <p:nvSpPr>
          <p:cNvPr id="11" name="Right Triangle 10"/>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5" name="TextBox 1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Management</a:t>
            </a:r>
          </a:p>
        </p:txBody>
      </p:sp>
    </p:spTree>
    <p:extLst>
      <p:ext uri="{BB962C8B-B14F-4D97-AF65-F5344CB8AC3E}">
        <p14:creationId xmlns:p14="http://schemas.microsoft.com/office/powerpoint/2010/main" val="810056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29725839"/>
              </p:ext>
            </p:extLst>
          </p:nvPr>
        </p:nvGraphicFramePr>
        <p:xfrm>
          <a:off x="228600" y="365760"/>
          <a:ext cx="6400800" cy="9716450"/>
        </p:xfrm>
        <a:graphic>
          <a:graphicData uri="http://schemas.openxmlformats.org/drawingml/2006/table">
            <a:tbl>
              <a:tblPr firstRow="1" bandRow="1">
                <a:tableStyleId>{2D5ABB26-0587-4C30-8999-92F81FD0307C}</a:tableStyleId>
              </a:tblPr>
              <a:tblGrid>
                <a:gridCol w="6400800">
                  <a:extLst>
                    <a:ext uri="{9D8B030D-6E8A-4147-A177-3AD203B41FA5}">
                      <a16:colId xmlns:a16="http://schemas.microsoft.com/office/drawing/2014/main" xmlns="" val="20000"/>
                    </a:ext>
                  </a:extLst>
                </a:gridCol>
              </a:tblGrid>
              <a:tr h="50697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Helvetica"/>
                          <a:cs typeface="Helvetica"/>
                        </a:rPr>
                        <a:t>CT/MRT LI-RADS</a:t>
                      </a:r>
                      <a:r>
                        <a:rPr lang="en-US" sz="1800" b="1" baseline="30000" dirty="0">
                          <a:solidFill>
                            <a:srgbClr val="000000"/>
                          </a:solidFill>
                          <a:latin typeface="Helvetica"/>
                          <a:cs typeface="Helvetica"/>
                        </a:rPr>
                        <a:t>®</a:t>
                      </a:r>
                      <a:r>
                        <a:rPr lang="en-US" sz="1800" b="1" dirty="0">
                          <a:solidFill>
                            <a:srgbClr val="000000"/>
                          </a:solidFill>
                          <a:latin typeface="Helvetica"/>
                          <a:cs typeface="Helvetica"/>
                        </a:rPr>
                        <a:t> v2017 </a:t>
                      </a:r>
                      <a:r>
                        <a:rPr lang="en-US" sz="1800" b="1" dirty="0" err="1">
                          <a:solidFill>
                            <a:srgbClr val="000000"/>
                          </a:solidFill>
                          <a:latin typeface="Helvetica"/>
                          <a:cs typeface="Helvetica"/>
                        </a:rPr>
                        <a:t>Befundung</a:t>
                      </a:r>
                      <a:r>
                        <a:rPr lang="en-US" sz="1800" b="1" dirty="0">
                          <a:solidFill>
                            <a:srgbClr val="000000"/>
                          </a:solidFill>
                          <a:latin typeface="Helvetica"/>
                          <a:cs typeface="Helvetica"/>
                        </a:rPr>
                        <a:t>:</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baseline="0" dirty="0" err="1">
                          <a:solidFill>
                            <a:schemeClr val="tx1"/>
                          </a:solidFill>
                          <a:latin typeface="Helvetica"/>
                          <a:cs typeface="Helvetica"/>
                        </a:rPr>
                        <a:t>Zu</a:t>
                      </a:r>
                      <a:r>
                        <a:rPr lang="en-US" sz="1800" b="1" baseline="0" dirty="0">
                          <a:solidFill>
                            <a:schemeClr val="tx1"/>
                          </a:solidFill>
                          <a:latin typeface="Helvetica"/>
                          <a:cs typeface="Helvetica"/>
                        </a:rPr>
                        <a:t> </a:t>
                      </a:r>
                      <a:r>
                        <a:rPr lang="en-US" sz="1800" b="1" baseline="0" dirty="0" err="1">
                          <a:solidFill>
                            <a:schemeClr val="tx1"/>
                          </a:solidFill>
                          <a:latin typeface="Helvetica"/>
                          <a:cs typeface="Helvetica"/>
                        </a:rPr>
                        <a:t>berücksichtigen</a:t>
                      </a:r>
                      <a:r>
                        <a:rPr lang="en-US" sz="1800" b="1" baseline="0" dirty="0">
                          <a:solidFill>
                            <a:schemeClr val="tx1"/>
                          </a:solidFill>
                          <a:latin typeface="Helvetica"/>
                          <a:cs typeface="Helvetica"/>
                        </a:rPr>
                        <a:t> </a:t>
                      </a:r>
                      <a:r>
                        <a:rPr lang="en-US" sz="1800" b="1" baseline="0" dirty="0" err="1">
                          <a:solidFill>
                            <a:schemeClr val="tx1"/>
                          </a:solidFill>
                          <a:latin typeface="Helvetica"/>
                          <a:cs typeface="Helvetica"/>
                        </a:rPr>
                        <a:t>bei</a:t>
                      </a:r>
                      <a:r>
                        <a:rPr lang="en-US" sz="1800" b="1" baseline="0" dirty="0">
                          <a:solidFill>
                            <a:schemeClr val="tx1"/>
                          </a:solidFill>
                          <a:latin typeface="Helvetica"/>
                          <a:cs typeface="Helvetica"/>
                        </a:rPr>
                        <a:t> der </a:t>
                      </a:r>
                      <a:r>
                        <a:rPr lang="en-US" sz="1800" b="1" dirty="0">
                          <a:solidFill>
                            <a:schemeClr val="tx1"/>
                          </a:solidFill>
                          <a:latin typeface="Helvetica"/>
                          <a:cs typeface="Helvetica"/>
                        </a:rPr>
                        <a:t>LI-RADS</a:t>
                      </a:r>
                      <a:r>
                        <a:rPr lang="en-US" sz="1800" b="1" baseline="30000" dirty="0">
                          <a:solidFill>
                            <a:schemeClr val="tx1"/>
                          </a:solidFill>
                          <a:latin typeface="Helvetica"/>
                          <a:cs typeface="Helvetica"/>
                        </a:rPr>
                        <a:t>®</a:t>
                      </a:r>
                      <a:r>
                        <a:rPr lang="en-US" sz="1800" b="1" dirty="0">
                          <a:solidFill>
                            <a:schemeClr val="tx1"/>
                          </a:solidFill>
                          <a:latin typeface="Helvetica"/>
                          <a:cs typeface="Helvetica"/>
                        </a:rPr>
                        <a:t> </a:t>
                      </a:r>
                      <a:r>
                        <a:rPr lang="en-US" sz="1800" b="1" dirty="0" err="1">
                          <a:solidFill>
                            <a:schemeClr val="tx1"/>
                          </a:solidFill>
                          <a:latin typeface="Helvetica"/>
                          <a:cs typeface="Helvetica"/>
                        </a:rPr>
                        <a:t>Befunderstellung</a:t>
                      </a:r>
                      <a:endParaRPr lang="en-US" sz="1800" b="1" dirty="0">
                        <a:solidFill>
                          <a:schemeClr val="tx1"/>
                        </a:solidFill>
                        <a:latin typeface="Helvetica"/>
                        <a:cs typeface="Helvetica"/>
                      </a:endParaRPr>
                    </a:p>
                  </a:txBody>
                  <a:tcPr marT="0" marB="137160" anchor="b"/>
                </a:tc>
                <a:extLst>
                  <a:ext uri="{0D108BD9-81ED-4DB2-BD59-A6C34878D82A}">
                    <a16:rowId xmlns:a16="http://schemas.microsoft.com/office/drawing/2014/main" xmlns="" val="10000"/>
                  </a:ext>
                </a:extLst>
              </a:tr>
              <a:tr h="397190">
                <a:tc>
                  <a:txBody>
                    <a:bodyPr/>
                    <a:lstStyle/>
                    <a:p>
                      <a:pPr marL="0" marR="0" indent="0" algn="l" defTabSz="457200" rtl="0" eaLnBrk="1" fontAlgn="auto" latinLnBrk="0" hangingPunct="1">
                        <a:lnSpc>
                          <a:spcPct val="100000"/>
                        </a:lnSpc>
                        <a:spcBef>
                          <a:spcPts val="1200"/>
                        </a:spcBef>
                        <a:spcAft>
                          <a:spcPts val="0"/>
                        </a:spcAft>
                        <a:buClrTx/>
                        <a:buSzTx/>
                        <a:buFontTx/>
                        <a:buNone/>
                        <a:tabLst/>
                        <a:defRPr/>
                      </a:pPr>
                      <a:r>
                        <a:rPr lang="en-US" sz="1100" baseline="0" dirty="0" err="1">
                          <a:solidFill>
                            <a:srgbClr val="005493"/>
                          </a:solidFill>
                          <a:latin typeface="Helvetica"/>
                          <a:cs typeface="Helvetica"/>
                        </a:rPr>
                        <a:t>Beurteilen</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Sie</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mit</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gesundem</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Menschenverstand</a:t>
                      </a:r>
                      <a:r>
                        <a:rPr lang="en-US" sz="1100" baseline="0" dirty="0" smtClean="0">
                          <a:solidFill>
                            <a:srgbClr val="005493"/>
                          </a:solidFill>
                          <a:latin typeface="Helvetica"/>
                          <a:cs typeface="Helvetica"/>
                        </a:rPr>
                        <a:t>”.</a:t>
                      </a:r>
                      <a:endParaRPr lang="en-US" sz="1100" baseline="0" dirty="0">
                        <a:solidFill>
                          <a:srgbClr val="005493"/>
                        </a:solidFill>
                        <a:latin typeface="Helvetica"/>
                        <a:cs typeface="Helvetica"/>
                      </a:endParaRPr>
                    </a:p>
                  </a:txBody>
                  <a:tcPr marT="137160" marB="91440">
                    <a:solidFill>
                      <a:schemeClr val="bg1"/>
                    </a:solidFill>
                  </a:tcPr>
                </a:tc>
                <a:extLst>
                  <a:ext uri="{0D108BD9-81ED-4DB2-BD59-A6C34878D82A}">
                    <a16:rowId xmlns:a16="http://schemas.microsoft.com/office/drawing/2014/main" xmlns="" val="10001"/>
                  </a:ext>
                </a:extLst>
              </a:tr>
              <a:tr h="1237015">
                <a:tc>
                  <a:txBody>
                    <a:bodyPr/>
                    <a:lstStyle/>
                    <a:p>
                      <a:pPr marL="0" marR="0" lvl="2" indent="0" algn="l" defTabSz="457200" rtl="0" eaLnBrk="1" fontAlgn="auto" latinLnBrk="0" hangingPunct="1">
                        <a:lnSpc>
                          <a:spcPct val="100000"/>
                        </a:lnSpc>
                        <a:spcBef>
                          <a:spcPts val="0"/>
                        </a:spcBef>
                        <a:spcAft>
                          <a:spcPts val="0"/>
                        </a:spcAft>
                        <a:buClrTx/>
                        <a:buSzTx/>
                        <a:buFont typeface="Arial"/>
                        <a:buNone/>
                        <a:tabLst/>
                        <a:defRPr/>
                      </a:pPr>
                      <a:r>
                        <a:rPr lang="en-US" sz="1100" dirty="0">
                          <a:solidFill>
                            <a:srgbClr val="000000"/>
                          </a:solidFill>
                          <a:latin typeface="Helvetica"/>
                          <a:cs typeface="Helvetica"/>
                        </a:rPr>
                        <a:t>Hat </a:t>
                      </a:r>
                      <a:r>
                        <a:rPr lang="en-US" sz="1100" dirty="0" err="1">
                          <a:solidFill>
                            <a:srgbClr val="000000"/>
                          </a:solidFill>
                          <a:latin typeface="Helvetica"/>
                          <a:cs typeface="Helvetica"/>
                        </a:rPr>
                        <a:t>ein</a:t>
                      </a:r>
                      <a:r>
                        <a:rPr lang="en-US" sz="1100" dirty="0">
                          <a:solidFill>
                            <a:srgbClr val="000000"/>
                          </a:solidFill>
                          <a:latin typeface="Helvetica"/>
                          <a:cs typeface="Helvetica"/>
                        </a:rPr>
                        <a:t> Patient </a:t>
                      </a:r>
                      <a:r>
                        <a:rPr lang="en-US" sz="1100" dirty="0" err="1">
                          <a:solidFill>
                            <a:srgbClr val="000000"/>
                          </a:solidFill>
                          <a:latin typeface="Helvetica"/>
                          <a:cs typeface="Helvetica"/>
                        </a:rPr>
                        <a:t>mehrere</a:t>
                      </a:r>
                      <a:r>
                        <a:rPr lang="en-US" sz="1100" dirty="0">
                          <a:solidFill>
                            <a:srgbClr val="000000"/>
                          </a:solidFill>
                          <a:latin typeface="Helvetica"/>
                          <a:cs typeface="Helvetica"/>
                        </a:rPr>
                        <a:t> </a:t>
                      </a:r>
                      <a:r>
                        <a:rPr lang="en-US" sz="1100" dirty="0" err="1">
                          <a:solidFill>
                            <a:srgbClr val="000000"/>
                          </a:solidFill>
                          <a:latin typeface="Helvetica"/>
                          <a:cs typeface="Helvetica"/>
                        </a:rPr>
                        <a:t>Observationen</a:t>
                      </a:r>
                      <a:r>
                        <a:rPr lang="en-US" sz="1100" dirty="0">
                          <a:solidFill>
                            <a:srgbClr val="000000"/>
                          </a:solidFill>
                          <a:latin typeface="Helvetica"/>
                          <a:cs typeface="Helvetica"/>
                        </a:rPr>
                        <a:t>: </a:t>
                      </a: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en-US" sz="1100" dirty="0" err="1">
                          <a:solidFill>
                            <a:srgbClr val="000000"/>
                          </a:solidFill>
                          <a:latin typeface="Helvetica"/>
                          <a:cs typeface="Helvetica"/>
                        </a:rPr>
                        <a:t>Entscheiden</a:t>
                      </a:r>
                      <a:r>
                        <a:rPr lang="en-US" sz="1100" dirty="0">
                          <a:solidFill>
                            <a:srgbClr val="000000"/>
                          </a:solidFill>
                          <a:latin typeface="Helvetica"/>
                          <a:cs typeface="Helvetica"/>
                        </a:rPr>
                        <a:t> </a:t>
                      </a:r>
                      <a:r>
                        <a:rPr lang="en-US" sz="1100" dirty="0" err="1">
                          <a:solidFill>
                            <a:srgbClr val="000000"/>
                          </a:solidFill>
                          <a:latin typeface="Helvetica"/>
                          <a:cs typeface="Helvetica"/>
                        </a:rPr>
                        <a:t>Sie</a:t>
                      </a:r>
                      <a:r>
                        <a:rPr lang="en-US" sz="1100" dirty="0">
                          <a:solidFill>
                            <a:srgbClr val="000000"/>
                          </a:solidFill>
                          <a:latin typeface="Helvetica"/>
                          <a:cs typeface="Helvetica"/>
                        </a:rPr>
                        <a:t> </a:t>
                      </a:r>
                      <a:r>
                        <a:rPr lang="en-US" sz="1100" dirty="0" err="1">
                          <a:solidFill>
                            <a:srgbClr val="000000"/>
                          </a:solidFill>
                          <a:latin typeface="Helvetica"/>
                          <a:cs typeface="Helvetica"/>
                        </a:rPr>
                        <a:t>ob</a:t>
                      </a:r>
                      <a:r>
                        <a:rPr lang="en-US" sz="1100" dirty="0">
                          <a:solidFill>
                            <a:srgbClr val="000000"/>
                          </a:solidFill>
                          <a:latin typeface="Helvetica"/>
                          <a:cs typeface="Helvetica"/>
                        </a:rPr>
                        <a:t> die </a:t>
                      </a:r>
                      <a:r>
                        <a:rPr lang="en-US" sz="1100" dirty="0" err="1">
                          <a:solidFill>
                            <a:srgbClr val="000000"/>
                          </a:solidFill>
                          <a:latin typeface="Helvetica"/>
                          <a:cs typeface="Helvetica"/>
                        </a:rPr>
                        <a:t>Observationen</a:t>
                      </a:r>
                      <a:r>
                        <a:rPr lang="en-US" sz="1100" dirty="0">
                          <a:solidFill>
                            <a:srgbClr val="000000"/>
                          </a:solidFill>
                          <a:latin typeface="Helvetica"/>
                          <a:cs typeface="Helvetica"/>
                        </a:rPr>
                        <a:t> </a:t>
                      </a:r>
                      <a:r>
                        <a:rPr lang="en-US" sz="1100" dirty="0" err="1">
                          <a:solidFill>
                            <a:srgbClr val="000000"/>
                          </a:solidFill>
                          <a:latin typeface="Helvetica"/>
                          <a:cs typeface="Helvetica"/>
                        </a:rPr>
                        <a:t>einzeln</a:t>
                      </a:r>
                      <a:r>
                        <a:rPr lang="en-US" sz="1100" dirty="0">
                          <a:solidFill>
                            <a:srgbClr val="000000"/>
                          </a:solidFill>
                          <a:latin typeface="Helvetica"/>
                          <a:cs typeface="Helvetica"/>
                        </a:rPr>
                        <a:t>, </a:t>
                      </a:r>
                      <a:r>
                        <a:rPr lang="en-US" sz="1100" dirty="0" err="1">
                          <a:solidFill>
                            <a:srgbClr val="000000"/>
                          </a:solidFill>
                          <a:latin typeface="Helvetica"/>
                          <a:cs typeface="Helvetica"/>
                        </a:rPr>
                        <a:t>zusammengefasst</a:t>
                      </a:r>
                      <a:r>
                        <a:rPr lang="en-US" sz="1100" dirty="0">
                          <a:solidFill>
                            <a:srgbClr val="000000"/>
                          </a:solidFill>
                          <a:latin typeface="Helvetica"/>
                          <a:cs typeface="Helvetica"/>
                        </a:rPr>
                        <a:t> </a:t>
                      </a:r>
                      <a:r>
                        <a:rPr lang="en-US" sz="1100" dirty="0" err="1">
                          <a:solidFill>
                            <a:srgbClr val="000000"/>
                          </a:solidFill>
                          <a:latin typeface="Helvetica"/>
                          <a:cs typeface="Helvetica"/>
                        </a:rPr>
                        <a:t>oder</a:t>
                      </a:r>
                      <a:r>
                        <a:rPr lang="en-US" sz="1100" dirty="0">
                          <a:solidFill>
                            <a:srgbClr val="000000"/>
                          </a:solidFill>
                          <a:latin typeface="Helvetica"/>
                          <a:cs typeface="Helvetica"/>
                        </a:rPr>
                        <a:t> </a:t>
                      </a:r>
                      <a:r>
                        <a:rPr lang="en-US" sz="1100" dirty="0" err="1">
                          <a:solidFill>
                            <a:srgbClr val="000000"/>
                          </a:solidFill>
                          <a:latin typeface="Helvetica"/>
                          <a:cs typeface="Helvetica"/>
                        </a:rPr>
                        <a:t>kombiniert</a:t>
                      </a:r>
                      <a:r>
                        <a:rPr lang="en-US" sz="1100" dirty="0">
                          <a:solidFill>
                            <a:srgbClr val="000000"/>
                          </a:solidFill>
                          <a:latin typeface="Helvetica"/>
                          <a:cs typeface="Helvetica"/>
                        </a:rPr>
                        <a:t> </a:t>
                      </a:r>
                      <a:r>
                        <a:rPr lang="en-US" sz="1100" dirty="0" err="1">
                          <a:solidFill>
                            <a:srgbClr val="000000"/>
                          </a:solidFill>
                          <a:latin typeface="Helvetica"/>
                          <a:cs typeface="Helvetica"/>
                        </a:rPr>
                        <a:t>dargestellt</a:t>
                      </a:r>
                      <a:r>
                        <a:rPr lang="en-US" sz="1100" dirty="0">
                          <a:solidFill>
                            <a:srgbClr val="000000"/>
                          </a:solidFill>
                          <a:latin typeface="Helvetica"/>
                          <a:cs typeface="Helvetica"/>
                        </a:rPr>
                        <a:t> </a:t>
                      </a:r>
                      <a:r>
                        <a:rPr lang="en-US" sz="1100" dirty="0" err="1" smtClean="0">
                          <a:solidFill>
                            <a:srgbClr val="000000"/>
                          </a:solidFill>
                          <a:latin typeface="Helvetica"/>
                          <a:cs typeface="Helvetica"/>
                        </a:rPr>
                        <a:t>werden</a:t>
                      </a:r>
                      <a:r>
                        <a:rPr lang="en-US" sz="1100" dirty="0">
                          <a:solidFill>
                            <a:srgbClr val="000000"/>
                          </a:solidFill>
                          <a:latin typeface="Helvetica"/>
                          <a:cs typeface="Helvetica"/>
                        </a:rPr>
                        <a:t>, </a:t>
                      </a:r>
                      <a:r>
                        <a:rPr lang="en-US" sz="1100" dirty="0" err="1">
                          <a:solidFill>
                            <a:srgbClr val="000000"/>
                          </a:solidFill>
                          <a:latin typeface="Helvetica"/>
                          <a:cs typeface="Helvetica"/>
                        </a:rPr>
                        <a:t>mit</a:t>
                      </a:r>
                      <a:r>
                        <a:rPr lang="en-US" sz="1100" dirty="0">
                          <a:solidFill>
                            <a:srgbClr val="000000"/>
                          </a:solidFill>
                          <a:latin typeface="Helvetica"/>
                          <a:cs typeface="Helvetica"/>
                        </a:rPr>
                        <a:t> </a:t>
                      </a:r>
                      <a:r>
                        <a:rPr lang="en-US" sz="1100" dirty="0" err="1">
                          <a:solidFill>
                            <a:srgbClr val="000000"/>
                          </a:solidFill>
                          <a:latin typeface="Helvetica"/>
                          <a:cs typeface="Helvetica"/>
                        </a:rPr>
                        <a:t>dem</a:t>
                      </a:r>
                      <a:r>
                        <a:rPr lang="en-US" sz="1100" dirty="0">
                          <a:solidFill>
                            <a:srgbClr val="000000"/>
                          </a:solidFill>
                          <a:latin typeface="Helvetica"/>
                          <a:cs typeface="Helvetica"/>
                        </a:rPr>
                        <a:t> </a:t>
                      </a:r>
                      <a:r>
                        <a:rPr lang="en-US" sz="1100" dirty="0" err="1">
                          <a:solidFill>
                            <a:srgbClr val="000000"/>
                          </a:solidFill>
                          <a:latin typeface="Helvetica"/>
                          <a:cs typeface="Helvetica"/>
                        </a:rPr>
                        <a:t>Ziel</a:t>
                      </a:r>
                      <a:r>
                        <a:rPr lang="en-US" sz="1100" dirty="0">
                          <a:solidFill>
                            <a:srgbClr val="000000"/>
                          </a:solidFill>
                          <a:latin typeface="Helvetica"/>
                          <a:cs typeface="Helvetica"/>
                        </a:rPr>
                        <a:t>, den </a:t>
                      </a:r>
                      <a:r>
                        <a:rPr lang="en-US" sz="1100" dirty="0" err="1">
                          <a:solidFill>
                            <a:srgbClr val="000000"/>
                          </a:solidFill>
                          <a:latin typeface="Helvetica"/>
                          <a:cs typeface="Helvetica"/>
                        </a:rPr>
                        <a:t>Befund</a:t>
                      </a:r>
                      <a:r>
                        <a:rPr lang="en-US" sz="1100" dirty="0">
                          <a:solidFill>
                            <a:srgbClr val="000000"/>
                          </a:solidFill>
                          <a:latin typeface="Helvetica"/>
                          <a:cs typeface="Helvetica"/>
                        </a:rPr>
                        <a:t> </a:t>
                      </a:r>
                      <a:r>
                        <a:rPr lang="en-US" sz="1100" dirty="0" err="1">
                          <a:solidFill>
                            <a:srgbClr val="000000"/>
                          </a:solidFill>
                          <a:latin typeface="Helvetica"/>
                          <a:cs typeface="Helvetica"/>
                        </a:rPr>
                        <a:t>möglichst</a:t>
                      </a:r>
                      <a:r>
                        <a:rPr lang="en-US" sz="1100" dirty="0">
                          <a:solidFill>
                            <a:srgbClr val="000000"/>
                          </a:solidFill>
                          <a:latin typeface="Helvetica"/>
                          <a:cs typeface="Helvetica"/>
                        </a:rPr>
                        <a:t> </a:t>
                      </a:r>
                      <a:r>
                        <a:rPr lang="en-US" sz="1100" dirty="0" err="1">
                          <a:solidFill>
                            <a:srgbClr val="000000"/>
                          </a:solidFill>
                          <a:latin typeface="Helvetica"/>
                          <a:cs typeface="Helvetica"/>
                        </a:rPr>
                        <a:t>klar</a:t>
                      </a:r>
                      <a:r>
                        <a:rPr lang="en-US" sz="1100" dirty="0">
                          <a:solidFill>
                            <a:srgbClr val="000000"/>
                          </a:solidFill>
                          <a:latin typeface="Helvetica"/>
                          <a:cs typeface="Helvetica"/>
                        </a:rPr>
                        <a:t> und </a:t>
                      </a:r>
                      <a:r>
                        <a:rPr lang="en-US" sz="1100" dirty="0" err="1">
                          <a:solidFill>
                            <a:srgbClr val="000000"/>
                          </a:solidFill>
                          <a:latin typeface="Helvetica"/>
                          <a:cs typeface="Helvetica"/>
                        </a:rPr>
                        <a:t>eindeutig</a:t>
                      </a:r>
                      <a:r>
                        <a:rPr lang="en-US" sz="1100" dirty="0">
                          <a:solidFill>
                            <a:srgbClr val="000000"/>
                          </a:solidFill>
                          <a:latin typeface="Helvetica"/>
                          <a:cs typeface="Helvetica"/>
                        </a:rPr>
                        <a:t> </a:t>
                      </a:r>
                      <a:r>
                        <a:rPr lang="en-US" sz="1100" dirty="0" err="1">
                          <a:solidFill>
                            <a:srgbClr val="000000"/>
                          </a:solidFill>
                          <a:latin typeface="Helvetica"/>
                          <a:cs typeface="Helvetica"/>
                        </a:rPr>
                        <a:t>darzustellen</a:t>
                      </a:r>
                      <a:r>
                        <a:rPr lang="en-US" sz="1100" dirty="0">
                          <a:solidFill>
                            <a:srgbClr val="000000"/>
                          </a:solidFill>
                          <a:latin typeface="Helvetica"/>
                          <a:cs typeface="Helvetica"/>
                        </a:rPr>
                        <a:t>.</a:t>
                      </a:r>
                      <a:endParaRPr lang="en-US" sz="1100" baseline="0" dirty="0">
                        <a:solidFill>
                          <a:srgbClr val="000000"/>
                        </a:solidFill>
                        <a:latin typeface="Helvetica"/>
                        <a:cs typeface="Helvetica"/>
                      </a:endParaRPr>
                    </a:p>
                    <a:p>
                      <a:pPr marL="0" marR="0" indent="0" algn="l" defTabSz="457200" rtl="0" eaLnBrk="1" fontAlgn="auto" latinLnBrk="0" hangingPunct="1">
                        <a:lnSpc>
                          <a:spcPct val="100000"/>
                        </a:lnSpc>
                        <a:spcBef>
                          <a:spcPts val="600"/>
                        </a:spcBef>
                        <a:spcAft>
                          <a:spcPts val="0"/>
                        </a:spcAft>
                        <a:buClrTx/>
                        <a:buSzTx/>
                        <a:buFont typeface="Arial"/>
                        <a:buNone/>
                        <a:tabLst/>
                        <a:defRPr/>
                      </a:pPr>
                      <a:r>
                        <a:rPr lang="en-US" sz="1100" baseline="0" dirty="0" err="1">
                          <a:solidFill>
                            <a:schemeClr val="tx1"/>
                          </a:solidFill>
                          <a:latin typeface="Helvetica"/>
                          <a:cs typeface="Helvetica"/>
                        </a:rPr>
                        <a:t>Stimmen</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Sie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Ihren</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Befund</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individuell</a:t>
                      </a:r>
                      <a:r>
                        <a:rPr lang="en-US" sz="1100" baseline="0" dirty="0">
                          <a:solidFill>
                            <a:schemeClr val="tx1"/>
                          </a:solidFill>
                          <a:latin typeface="Helvetica"/>
                          <a:cs typeface="Helvetica"/>
                        </a:rPr>
                        <a:t> auf den </a:t>
                      </a:r>
                      <a:r>
                        <a:rPr lang="en-US" sz="1100" baseline="0" dirty="0" err="1">
                          <a:solidFill>
                            <a:schemeClr val="tx1"/>
                          </a:solidFill>
                          <a:latin typeface="Helvetica"/>
                          <a:cs typeface="Helvetica"/>
                        </a:rPr>
                        <a:t>Patienen</a:t>
                      </a:r>
                      <a:r>
                        <a:rPr lang="en-US" sz="1100" baseline="0" dirty="0">
                          <a:solidFill>
                            <a:schemeClr val="tx1"/>
                          </a:solidFill>
                          <a:latin typeface="Helvetica"/>
                          <a:cs typeface="Helvetica"/>
                        </a:rPr>
                        <a:t> ab: </a:t>
                      </a:r>
                      <a:endParaRPr lang="en-US" sz="1100" dirty="0">
                        <a:solidFill>
                          <a:schemeClr val="tx1"/>
                        </a:solidFill>
                        <a:latin typeface="Helvetica"/>
                        <a:cs typeface="Helvetica"/>
                      </a:endParaRPr>
                    </a:p>
                    <a:p>
                      <a:pPr marL="365760" marR="0" lvl="1" indent="-182880" algn="l" defTabSz="457200" rtl="0" eaLnBrk="1" fontAlgn="auto" latinLnBrk="0" hangingPunct="1">
                        <a:lnSpc>
                          <a:spcPct val="100000"/>
                        </a:lnSpc>
                        <a:spcBef>
                          <a:spcPts val="0"/>
                        </a:spcBef>
                        <a:spcAft>
                          <a:spcPts val="0"/>
                        </a:spcAft>
                        <a:buClr>
                          <a:schemeClr val="tx1"/>
                        </a:buClr>
                        <a:buSzTx/>
                        <a:buFont typeface="Arial"/>
                        <a:buChar char="•"/>
                        <a:tabLst/>
                        <a:defRPr/>
                      </a:pPr>
                      <a:r>
                        <a:rPr lang="en-US" sz="1100" i="1" baseline="0" dirty="0">
                          <a:solidFill>
                            <a:srgbClr val="0000FF"/>
                          </a:solidFill>
                          <a:latin typeface="Helvetica"/>
                          <a:cs typeface="Helvetica"/>
                          <a:hlinkClick r:id="rId3" action="ppaction://hlinksldjump"/>
                        </a:rPr>
                        <a:t>Seite </a:t>
                      </a:r>
                      <a:r>
                        <a:rPr lang="en-US" sz="1100" i="1" dirty="0">
                          <a:solidFill>
                            <a:srgbClr val="0000FF"/>
                          </a:solidFill>
                          <a:latin typeface="Helvetica"/>
                          <a:cs typeface="Helvetica"/>
                          <a:hlinkClick r:id="rId3" action="ppaction://hlinksldjump"/>
                        </a:rPr>
                        <a:t>13</a:t>
                      </a:r>
                      <a:r>
                        <a:rPr lang="en-US" sz="1100" i="0" u="none" dirty="0">
                          <a:solidFill>
                            <a:srgbClr val="0000FF"/>
                          </a:solidFill>
                          <a:latin typeface="Helvetica"/>
                          <a:cs typeface="Helvetica"/>
                        </a:rPr>
                        <a:t> </a:t>
                      </a:r>
                      <a:r>
                        <a:rPr lang="en-US" sz="1100" dirty="0" err="1">
                          <a:solidFill>
                            <a:schemeClr val="tx1"/>
                          </a:solidFill>
                          <a:latin typeface="Helvetica"/>
                          <a:cs typeface="Helvetica"/>
                        </a:rPr>
                        <a:t>liefert</a:t>
                      </a:r>
                      <a:r>
                        <a:rPr lang="en-US" sz="1100" dirty="0">
                          <a:solidFill>
                            <a:schemeClr val="tx1"/>
                          </a:solidFill>
                          <a:latin typeface="Helvetica"/>
                          <a:cs typeface="Helvetica"/>
                        </a:rPr>
                        <a:t> </a:t>
                      </a:r>
                      <a:r>
                        <a:rPr lang="en-US" sz="1100" dirty="0" err="1">
                          <a:solidFill>
                            <a:schemeClr val="tx1"/>
                          </a:solidFill>
                          <a:latin typeface="Helvetica"/>
                          <a:cs typeface="Helvetica"/>
                        </a:rPr>
                        <a:t>Anweisungen</a:t>
                      </a:r>
                      <a:r>
                        <a:rPr lang="en-US" sz="1100" dirty="0">
                          <a:solidFill>
                            <a:schemeClr val="tx1"/>
                          </a:solidFill>
                          <a:latin typeface="Helvetica"/>
                          <a:cs typeface="Helvetica"/>
                        </a:rPr>
                        <a:t> </a:t>
                      </a:r>
                      <a:r>
                        <a:rPr lang="en-US" sz="1100" dirty="0" err="1">
                          <a:solidFill>
                            <a:schemeClr val="tx1"/>
                          </a:solidFill>
                          <a:latin typeface="Helvetica"/>
                          <a:cs typeface="Helvetica"/>
                        </a:rPr>
                        <a:t>für</a:t>
                      </a:r>
                      <a:r>
                        <a:rPr lang="en-US" sz="1100" dirty="0">
                          <a:solidFill>
                            <a:schemeClr val="tx1"/>
                          </a:solidFill>
                          <a:latin typeface="Helvetica"/>
                          <a:cs typeface="Helvetica"/>
                        </a:rPr>
                        <a:t> die </a:t>
                      </a:r>
                      <a:r>
                        <a:rPr lang="en-US" sz="1100" dirty="0" err="1">
                          <a:solidFill>
                            <a:schemeClr val="tx1"/>
                          </a:solidFill>
                          <a:latin typeface="Helvetica"/>
                          <a:cs typeface="Helvetica"/>
                        </a:rPr>
                        <a:t>bildgebende</a:t>
                      </a:r>
                      <a:r>
                        <a:rPr lang="en-US" sz="1100" dirty="0">
                          <a:solidFill>
                            <a:schemeClr val="tx1"/>
                          </a:solidFill>
                          <a:latin typeface="Helvetica"/>
                          <a:cs typeface="Helvetica"/>
                        </a:rPr>
                        <a:t> </a:t>
                      </a:r>
                      <a:r>
                        <a:rPr lang="en-US" sz="1100" dirty="0" err="1">
                          <a:solidFill>
                            <a:schemeClr val="tx1"/>
                          </a:solidFill>
                          <a:latin typeface="Helvetica"/>
                          <a:cs typeface="Helvetica"/>
                        </a:rPr>
                        <a:t>Diagnostik</a:t>
                      </a:r>
                      <a:r>
                        <a:rPr lang="en-US" sz="1100" dirty="0">
                          <a:solidFill>
                            <a:schemeClr val="tx1"/>
                          </a:solidFill>
                          <a:latin typeface="Helvetica"/>
                          <a:cs typeface="Helvetica"/>
                        </a:rPr>
                        <a:t>, </a:t>
                      </a:r>
                      <a:r>
                        <a:rPr lang="en-US" sz="1100" dirty="0" err="1">
                          <a:solidFill>
                            <a:schemeClr val="tx1"/>
                          </a:solidFill>
                          <a:latin typeface="Helvetica"/>
                          <a:cs typeface="Helvetica"/>
                        </a:rPr>
                        <a:t>dennoch</a:t>
                      </a:r>
                      <a:r>
                        <a:rPr lang="en-US" sz="1100" dirty="0">
                          <a:solidFill>
                            <a:schemeClr val="tx1"/>
                          </a:solidFill>
                          <a:latin typeface="Helvetica"/>
                          <a:cs typeface="Helvetica"/>
                        </a:rPr>
                        <a:t> mag das </a:t>
                      </a:r>
                      <a:r>
                        <a:rPr lang="en-US" sz="1100" dirty="0" err="1">
                          <a:solidFill>
                            <a:schemeClr val="tx1"/>
                          </a:solidFill>
                          <a:latin typeface="Helvetica"/>
                          <a:cs typeface="Helvetica"/>
                        </a:rPr>
                        <a:t>optimale</a:t>
                      </a:r>
                      <a:r>
                        <a:rPr lang="en-US" sz="1100" dirty="0">
                          <a:solidFill>
                            <a:schemeClr val="tx1"/>
                          </a:solidFill>
                          <a:latin typeface="Helvetica"/>
                          <a:cs typeface="Helvetica"/>
                        </a:rPr>
                        <a:t> Management </a:t>
                      </a:r>
                      <a:r>
                        <a:rPr lang="en-US" sz="1100" dirty="0" err="1">
                          <a:solidFill>
                            <a:schemeClr val="tx1"/>
                          </a:solidFill>
                          <a:latin typeface="Helvetica"/>
                          <a:cs typeface="Helvetica"/>
                        </a:rPr>
                        <a:t>für</a:t>
                      </a:r>
                      <a:r>
                        <a:rPr lang="en-US" sz="1100" dirty="0">
                          <a:solidFill>
                            <a:schemeClr val="tx1"/>
                          </a:solidFill>
                          <a:latin typeface="Helvetica"/>
                          <a:cs typeface="Helvetica"/>
                        </a:rPr>
                        <a:t> </a:t>
                      </a:r>
                      <a:r>
                        <a:rPr lang="en-US" sz="1100" dirty="0" err="1" smtClean="0">
                          <a:solidFill>
                            <a:schemeClr val="tx1"/>
                          </a:solidFill>
                          <a:latin typeface="Helvetica"/>
                          <a:cs typeface="Helvetica"/>
                        </a:rPr>
                        <a:t>einzelne</a:t>
                      </a:r>
                      <a:r>
                        <a:rPr lang="en-US" sz="1100" dirty="0" smtClean="0">
                          <a:solidFill>
                            <a:schemeClr val="tx1"/>
                          </a:solidFill>
                          <a:latin typeface="Helvetica"/>
                          <a:cs typeface="Helvetica"/>
                        </a:rPr>
                        <a:t> </a:t>
                      </a:r>
                      <a:r>
                        <a:rPr lang="en-US" sz="1100" dirty="0" err="1">
                          <a:solidFill>
                            <a:schemeClr val="tx1"/>
                          </a:solidFill>
                          <a:latin typeface="Helvetica"/>
                          <a:cs typeface="Helvetica"/>
                        </a:rPr>
                        <a:t>Patietenn</a:t>
                      </a:r>
                      <a:r>
                        <a:rPr lang="en-US" sz="1100" dirty="0">
                          <a:solidFill>
                            <a:schemeClr val="tx1"/>
                          </a:solidFill>
                          <a:latin typeface="Helvetica"/>
                          <a:cs typeface="Helvetica"/>
                        </a:rPr>
                        <a:t> </a:t>
                      </a:r>
                      <a:r>
                        <a:rPr lang="en-US" sz="1100" dirty="0" err="1">
                          <a:solidFill>
                            <a:schemeClr val="tx1"/>
                          </a:solidFill>
                          <a:latin typeface="Helvetica"/>
                          <a:cs typeface="Helvetica"/>
                        </a:rPr>
                        <a:t>variieren</a:t>
                      </a:r>
                      <a:r>
                        <a:rPr lang="en-US" sz="1100" dirty="0">
                          <a:solidFill>
                            <a:schemeClr val="tx1"/>
                          </a:solidFill>
                          <a:latin typeface="Helvetica"/>
                          <a:cs typeface="Helvetica"/>
                        </a:rPr>
                        <a:t>.</a:t>
                      </a:r>
                    </a:p>
                  </a:txBody>
                  <a:tcPr marT="91440" marB="91440">
                    <a:solidFill>
                      <a:srgbClr val="E1E1E1"/>
                    </a:solidFill>
                  </a:tcPr>
                </a:tc>
                <a:extLst>
                  <a:ext uri="{0D108BD9-81ED-4DB2-BD59-A6C34878D82A}">
                    <a16:rowId xmlns:a16="http://schemas.microsoft.com/office/drawing/2014/main" xmlns="" val="10002"/>
                  </a:ext>
                </a:extLst>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en-US" sz="1100" baseline="0" dirty="0" err="1">
                          <a:solidFill>
                            <a:srgbClr val="005493"/>
                          </a:solidFill>
                          <a:latin typeface="Helvetica"/>
                          <a:cs typeface="Helvetica"/>
                        </a:rPr>
                        <a:t>Liegt</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für</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eine</a:t>
                      </a:r>
                      <a:r>
                        <a:rPr lang="en-US" sz="1100" baseline="0" dirty="0">
                          <a:solidFill>
                            <a:srgbClr val="005493"/>
                          </a:solidFill>
                          <a:latin typeface="Helvetica"/>
                          <a:cs typeface="Helvetica"/>
                        </a:rPr>
                        <a:t> Observation </a:t>
                      </a:r>
                      <a:r>
                        <a:rPr lang="en-US" sz="1100" baseline="0" dirty="0" err="1">
                          <a:solidFill>
                            <a:srgbClr val="005493"/>
                          </a:solidFill>
                          <a:latin typeface="Helvetica"/>
                          <a:cs typeface="Helvetica"/>
                        </a:rPr>
                        <a:t>schon</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eine</a:t>
                      </a:r>
                      <a:r>
                        <a:rPr lang="en-US" sz="1100" baseline="0" dirty="0">
                          <a:solidFill>
                            <a:srgbClr val="005493"/>
                          </a:solidFill>
                          <a:latin typeface="Helvetica"/>
                          <a:cs typeface="Helvetica"/>
                        </a:rPr>
                        <a:t> </a:t>
                      </a:r>
                      <a:r>
                        <a:rPr lang="en-US" sz="1100" baseline="0" dirty="0" err="1" smtClean="0">
                          <a:solidFill>
                            <a:srgbClr val="005493"/>
                          </a:solidFill>
                          <a:latin typeface="Helvetica"/>
                          <a:cs typeface="Helvetica"/>
                        </a:rPr>
                        <a:t>bioptisch</a:t>
                      </a:r>
                      <a:r>
                        <a:rPr lang="en-US" sz="1100" baseline="0" dirty="0" smtClean="0">
                          <a:solidFill>
                            <a:srgbClr val="005493"/>
                          </a:solidFill>
                          <a:latin typeface="Helvetica"/>
                          <a:cs typeface="Helvetica"/>
                        </a:rPr>
                        <a:t> </a:t>
                      </a:r>
                      <a:r>
                        <a:rPr lang="en-US" sz="1100" baseline="0" dirty="0" err="1" smtClean="0">
                          <a:solidFill>
                            <a:srgbClr val="005493"/>
                          </a:solidFill>
                          <a:latin typeface="Helvetica"/>
                          <a:cs typeface="Helvetica"/>
                        </a:rPr>
                        <a:t>histopathologische</a:t>
                      </a:r>
                      <a:r>
                        <a:rPr lang="en-US" sz="1100" baseline="0" dirty="0" smtClean="0">
                          <a:solidFill>
                            <a:srgbClr val="005493"/>
                          </a:solidFill>
                          <a:latin typeface="Helvetica"/>
                          <a:cs typeface="Helvetica"/>
                        </a:rPr>
                        <a:t> </a:t>
                      </a:r>
                      <a:r>
                        <a:rPr lang="en-US" sz="1100" baseline="0" dirty="0" err="1">
                          <a:solidFill>
                            <a:srgbClr val="005493"/>
                          </a:solidFill>
                          <a:latin typeface="Helvetica"/>
                          <a:cs typeface="Helvetica"/>
                        </a:rPr>
                        <a:t>Sicherung</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vor</a:t>
                      </a:r>
                      <a:r>
                        <a:rPr lang="en-US" sz="1100" baseline="0" dirty="0">
                          <a:solidFill>
                            <a:srgbClr val="005493"/>
                          </a:solidFill>
                          <a:latin typeface="Helvetica"/>
                          <a:cs typeface="Helvetica"/>
                        </a:rPr>
                        <a:t>?</a:t>
                      </a:r>
                      <a:endParaRPr lang="en-US" sz="1100" i="0" dirty="0">
                        <a:solidFill>
                          <a:srgbClr val="005493"/>
                        </a:solidFill>
                        <a:latin typeface="Helvetica"/>
                        <a:ea typeface="MS Mincho"/>
                        <a:cs typeface="Helvetica"/>
                      </a:endParaRPr>
                    </a:p>
                  </a:txBody>
                  <a:tcPr marT="137160" marB="91440">
                    <a:solidFill>
                      <a:srgbClr val="FFFFFF"/>
                    </a:solidFill>
                  </a:tcPr>
                </a:tc>
                <a:extLst>
                  <a:ext uri="{0D108BD9-81ED-4DB2-BD59-A6C34878D82A}">
                    <a16:rowId xmlns:a16="http://schemas.microsoft.com/office/drawing/2014/main" xmlns="" val="10003"/>
                  </a:ext>
                </a:extLst>
              </a:tr>
              <a:tr h="344742">
                <a:tc>
                  <a:txBody>
                    <a:bodyPr/>
                    <a:lstStyle/>
                    <a:p>
                      <a:pPr marL="0" marR="0" lvl="2" indent="0" algn="l" defTabSz="457200" rtl="0" eaLnBrk="1" fontAlgn="auto" latinLnBrk="0" hangingPunct="1">
                        <a:lnSpc>
                          <a:spcPct val="100000"/>
                        </a:lnSpc>
                        <a:spcBef>
                          <a:spcPts val="0"/>
                        </a:spcBef>
                        <a:spcAft>
                          <a:spcPts val="600"/>
                        </a:spcAft>
                        <a:buClrTx/>
                        <a:buSzTx/>
                        <a:buFontTx/>
                        <a:buNone/>
                        <a:tabLst/>
                        <a:defRPr/>
                      </a:pPr>
                      <a:r>
                        <a:rPr lang="en-GB" sz="1100" dirty="0" err="1">
                          <a:solidFill>
                            <a:schemeClr val="tx1"/>
                          </a:solidFill>
                          <a:latin typeface="Helvetica" charset="0"/>
                          <a:ea typeface="Helvetica" charset="0"/>
                          <a:cs typeface="Helvetica" charset="0"/>
                        </a:rPr>
                        <a:t>Wurde</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eine</a:t>
                      </a:r>
                      <a:r>
                        <a:rPr lang="en-GB" sz="1100" dirty="0">
                          <a:solidFill>
                            <a:schemeClr val="tx1"/>
                          </a:solidFill>
                          <a:latin typeface="Helvetica" charset="0"/>
                          <a:ea typeface="Helvetica" charset="0"/>
                          <a:cs typeface="Helvetica" charset="0"/>
                        </a:rPr>
                        <a:t> Observation </a:t>
                      </a:r>
                      <a:r>
                        <a:rPr lang="en-GB" sz="1100" dirty="0" err="1">
                          <a:solidFill>
                            <a:schemeClr val="tx1"/>
                          </a:solidFill>
                          <a:latin typeface="Helvetica" charset="0"/>
                          <a:ea typeface="Helvetica" charset="0"/>
                          <a:cs typeface="Helvetica" charset="0"/>
                        </a:rPr>
                        <a:t>schon</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biopsiert</a:t>
                      </a:r>
                      <a:r>
                        <a:rPr lang="en-GB" sz="1100" dirty="0">
                          <a:solidFill>
                            <a:schemeClr val="tx1"/>
                          </a:solidFill>
                          <a:latin typeface="Helvetica" charset="0"/>
                          <a:ea typeface="Helvetica" charset="0"/>
                          <a:cs typeface="Helvetica" charset="0"/>
                        </a:rPr>
                        <a:t> und die </a:t>
                      </a:r>
                      <a:r>
                        <a:rPr lang="en-GB" sz="1100" dirty="0" err="1">
                          <a:solidFill>
                            <a:schemeClr val="tx1"/>
                          </a:solidFill>
                          <a:latin typeface="Helvetica" charset="0"/>
                          <a:ea typeface="Helvetica" charset="0"/>
                          <a:cs typeface="Helvetica" charset="0"/>
                        </a:rPr>
                        <a:t>pathologische</a:t>
                      </a:r>
                      <a:r>
                        <a:rPr lang="en-GB" sz="1100" dirty="0">
                          <a:solidFill>
                            <a:schemeClr val="tx1"/>
                          </a:solidFill>
                          <a:latin typeface="Helvetica" charset="0"/>
                          <a:ea typeface="Helvetica" charset="0"/>
                          <a:cs typeface="Helvetica" charset="0"/>
                        </a:rPr>
                        <a:t> Diagnose </a:t>
                      </a:r>
                      <a:r>
                        <a:rPr lang="en-GB" sz="1100" dirty="0" err="1">
                          <a:solidFill>
                            <a:schemeClr val="tx1"/>
                          </a:solidFill>
                          <a:latin typeface="Helvetica" charset="0"/>
                          <a:ea typeface="Helvetica" charset="0"/>
                          <a:cs typeface="Helvetica" charset="0"/>
                        </a:rPr>
                        <a:t>ist</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eindeutig</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z.B</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bestätigt</a:t>
                      </a:r>
                      <a:r>
                        <a:rPr lang="en-GB" sz="1100" dirty="0">
                          <a:solidFill>
                            <a:schemeClr val="tx1"/>
                          </a:solidFill>
                          <a:latin typeface="Helvetica" charset="0"/>
                          <a:ea typeface="Helvetica" charset="0"/>
                          <a:cs typeface="Helvetica" charset="0"/>
                        </a:rPr>
                        <a:t> die </a:t>
                      </a:r>
                      <a:r>
                        <a:rPr lang="en-GB" sz="1100" dirty="0" err="1">
                          <a:solidFill>
                            <a:schemeClr val="tx1"/>
                          </a:solidFill>
                          <a:latin typeface="Helvetica" charset="0"/>
                          <a:ea typeface="Helvetica" charset="0"/>
                          <a:cs typeface="Helvetica" charset="0"/>
                        </a:rPr>
                        <a:t>Pathologie</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ein</a:t>
                      </a:r>
                      <a:r>
                        <a:rPr lang="en-GB" sz="1100" dirty="0">
                          <a:solidFill>
                            <a:schemeClr val="tx1"/>
                          </a:solidFill>
                          <a:latin typeface="Helvetica" charset="0"/>
                          <a:ea typeface="Helvetica" charset="0"/>
                          <a:cs typeface="Helvetica" charset="0"/>
                        </a:rPr>
                        <a:t> HCC </a:t>
                      </a:r>
                      <a:r>
                        <a:rPr lang="en-GB" sz="1100" dirty="0" err="1">
                          <a:solidFill>
                            <a:schemeClr val="tx1"/>
                          </a:solidFill>
                          <a:latin typeface="Helvetica" charset="0"/>
                          <a:ea typeface="Helvetica" charset="0"/>
                          <a:cs typeface="Helvetica" charset="0"/>
                        </a:rPr>
                        <a:t>oder</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ein</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Hämangiom</a:t>
                      </a:r>
                      <a:r>
                        <a:rPr lang="en-GB" sz="1100" dirty="0">
                          <a:solidFill>
                            <a:schemeClr val="tx1"/>
                          </a:solidFill>
                          <a:latin typeface="Helvetica" charset="0"/>
                          <a:ea typeface="Helvetica" charset="0"/>
                          <a:cs typeface="Helvetica" charset="0"/>
                        </a:rPr>
                        <a:t>),</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dann</a:t>
                      </a:r>
                      <a:r>
                        <a:rPr lang="en-GB" sz="1100" baseline="0" dirty="0">
                          <a:solidFill>
                            <a:schemeClr val="tx1"/>
                          </a:solidFill>
                          <a:latin typeface="Helvetica" charset="0"/>
                          <a:ea typeface="Helvetica" charset="0"/>
                          <a:cs typeface="Helvetica" charset="0"/>
                        </a:rPr>
                        <a:t> muss die </a:t>
                      </a:r>
                      <a:r>
                        <a:rPr lang="en-GB" sz="1100" baseline="0" dirty="0" err="1">
                          <a:solidFill>
                            <a:schemeClr val="tx1"/>
                          </a:solidFill>
                          <a:latin typeface="Helvetica" charset="0"/>
                          <a:ea typeface="Helvetica" charset="0"/>
                          <a:cs typeface="Helvetica" charset="0"/>
                        </a:rPr>
                        <a:t>pathologische</a:t>
                      </a:r>
                      <a:r>
                        <a:rPr lang="en-GB" sz="1100" baseline="0" dirty="0">
                          <a:solidFill>
                            <a:schemeClr val="tx1"/>
                          </a:solidFill>
                          <a:latin typeface="Helvetica" charset="0"/>
                          <a:ea typeface="Helvetica" charset="0"/>
                          <a:cs typeface="Helvetica" charset="0"/>
                        </a:rPr>
                        <a:t> Diagnose </a:t>
                      </a:r>
                      <a:r>
                        <a:rPr lang="en-GB" sz="1100" baseline="0" dirty="0" err="1">
                          <a:solidFill>
                            <a:schemeClr val="tx1"/>
                          </a:solidFill>
                          <a:latin typeface="Helvetica" charset="0"/>
                          <a:ea typeface="Helvetica" charset="0"/>
                          <a:cs typeface="Helvetica" charset="0"/>
                        </a:rPr>
                        <a:t>anstatt</a:t>
                      </a:r>
                      <a:r>
                        <a:rPr lang="en-GB" sz="1100" baseline="0" dirty="0">
                          <a:solidFill>
                            <a:schemeClr val="tx1"/>
                          </a:solidFill>
                          <a:latin typeface="Helvetica" charset="0"/>
                          <a:ea typeface="Helvetica" charset="0"/>
                          <a:cs typeface="Helvetica" charset="0"/>
                        </a:rPr>
                        <a:t> der LI-RADS </a:t>
                      </a:r>
                      <a:r>
                        <a:rPr lang="en-GB" sz="1100" baseline="0" dirty="0" err="1" smtClean="0">
                          <a:solidFill>
                            <a:schemeClr val="tx1"/>
                          </a:solidFill>
                          <a:latin typeface="Helvetica" charset="0"/>
                          <a:ea typeface="Helvetica" charset="0"/>
                          <a:cs typeface="Helvetica" charset="0"/>
                        </a:rPr>
                        <a:t>Kategorie</a:t>
                      </a:r>
                      <a:r>
                        <a:rPr lang="en-GB" sz="1100" baseline="0" dirty="0" smtClean="0">
                          <a:solidFill>
                            <a:schemeClr val="tx1"/>
                          </a:solidFill>
                          <a:latin typeface="Helvetica" charset="0"/>
                          <a:ea typeface="Helvetica" charset="0"/>
                          <a:cs typeface="Helvetica" charset="0"/>
                        </a:rPr>
                        <a:t> </a:t>
                      </a:r>
                      <a:r>
                        <a:rPr lang="en-GB" sz="1100" baseline="0" dirty="0" err="1" smtClean="0">
                          <a:solidFill>
                            <a:schemeClr val="tx1"/>
                          </a:solidFill>
                          <a:latin typeface="Helvetica" charset="0"/>
                          <a:ea typeface="Helvetica" charset="0"/>
                          <a:cs typeface="Helvetica" charset="0"/>
                        </a:rPr>
                        <a:t>angegeben</a:t>
                      </a:r>
                      <a:r>
                        <a:rPr lang="en-GB" sz="1100" baseline="0" dirty="0" smtClean="0">
                          <a:solidFill>
                            <a:schemeClr val="tx1"/>
                          </a:solidFill>
                          <a:latin typeface="Helvetica" charset="0"/>
                          <a:ea typeface="Helvetica" charset="0"/>
                          <a:cs typeface="Helvetica" charset="0"/>
                        </a:rPr>
                        <a:t> </a:t>
                      </a:r>
                      <a:r>
                        <a:rPr lang="en-GB" sz="1100" baseline="0" dirty="0">
                          <a:solidFill>
                            <a:schemeClr val="tx1"/>
                          </a:solidFill>
                          <a:latin typeface="Helvetica" charset="0"/>
                          <a:ea typeface="Helvetica" charset="0"/>
                          <a:cs typeface="Helvetica" charset="0"/>
                        </a:rPr>
                        <a:t>warden. </a:t>
                      </a:r>
                      <a:endParaRPr lang="en-US" sz="1100" baseline="0" dirty="0">
                        <a:solidFill>
                          <a:schemeClr val="tx1"/>
                        </a:solidFill>
                        <a:latin typeface="Helvetica" charset="0"/>
                        <a:ea typeface="Helvetica" charset="0"/>
                        <a:cs typeface="Helvetica" charset="0"/>
                      </a:endParaRPr>
                    </a:p>
                    <a:p>
                      <a:pPr marL="0" marR="0" lvl="2" indent="0" algn="l" defTabSz="457200" rtl="0" eaLnBrk="1" fontAlgn="auto" latinLnBrk="0" hangingPunct="1">
                        <a:lnSpc>
                          <a:spcPct val="100000"/>
                        </a:lnSpc>
                        <a:spcBef>
                          <a:spcPts val="0"/>
                        </a:spcBef>
                        <a:spcAft>
                          <a:spcPts val="600"/>
                        </a:spcAft>
                        <a:buClrTx/>
                        <a:buSzTx/>
                        <a:buFontTx/>
                        <a:buNone/>
                        <a:tabLst/>
                        <a:defRPr/>
                      </a:pPr>
                      <a:r>
                        <a:rPr lang="en-GB" sz="1100" dirty="0" err="1">
                          <a:solidFill>
                            <a:schemeClr val="tx1"/>
                          </a:solidFill>
                          <a:latin typeface="Helvetica" charset="0"/>
                          <a:ea typeface="Helvetica" charset="0"/>
                          <a:cs typeface="Helvetica" charset="0"/>
                        </a:rPr>
                        <a:t>Wurde</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eine</a:t>
                      </a:r>
                      <a:r>
                        <a:rPr lang="en-GB" sz="1100" dirty="0">
                          <a:solidFill>
                            <a:schemeClr val="tx1"/>
                          </a:solidFill>
                          <a:latin typeface="Helvetica" charset="0"/>
                          <a:ea typeface="Helvetica" charset="0"/>
                          <a:cs typeface="Helvetica" charset="0"/>
                        </a:rPr>
                        <a:t> Observation </a:t>
                      </a:r>
                      <a:r>
                        <a:rPr lang="en-GB" sz="1100" dirty="0" err="1">
                          <a:solidFill>
                            <a:schemeClr val="tx1"/>
                          </a:solidFill>
                          <a:latin typeface="Helvetica" charset="0"/>
                          <a:ea typeface="Helvetica" charset="0"/>
                          <a:cs typeface="Helvetica" charset="0"/>
                        </a:rPr>
                        <a:t>schon</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biopsiert</a:t>
                      </a:r>
                      <a:r>
                        <a:rPr lang="en-GB" sz="1100" dirty="0">
                          <a:solidFill>
                            <a:schemeClr val="tx1"/>
                          </a:solidFill>
                          <a:latin typeface="Helvetica" charset="0"/>
                          <a:ea typeface="Helvetica" charset="0"/>
                          <a:cs typeface="Helvetica" charset="0"/>
                        </a:rPr>
                        <a:t> und die </a:t>
                      </a:r>
                      <a:r>
                        <a:rPr lang="en-GB" sz="1100" dirty="0" err="1">
                          <a:solidFill>
                            <a:schemeClr val="tx1"/>
                          </a:solidFill>
                          <a:latin typeface="Helvetica" charset="0"/>
                          <a:ea typeface="Helvetica" charset="0"/>
                          <a:cs typeface="Helvetica" charset="0"/>
                        </a:rPr>
                        <a:t>pathologische</a:t>
                      </a:r>
                      <a:r>
                        <a:rPr lang="en-GB" sz="1100" dirty="0">
                          <a:solidFill>
                            <a:schemeClr val="tx1"/>
                          </a:solidFill>
                          <a:latin typeface="Helvetica" charset="0"/>
                          <a:ea typeface="Helvetica" charset="0"/>
                          <a:cs typeface="Helvetica" charset="0"/>
                        </a:rPr>
                        <a:t> Diagnose </a:t>
                      </a:r>
                      <a:r>
                        <a:rPr lang="en-GB" sz="1100" dirty="0" err="1">
                          <a:solidFill>
                            <a:schemeClr val="tx1"/>
                          </a:solidFill>
                          <a:latin typeface="Helvetica" charset="0"/>
                          <a:ea typeface="Helvetica" charset="0"/>
                          <a:cs typeface="Helvetica" charset="0"/>
                        </a:rPr>
                        <a:t>ist</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nicht</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eindeutig</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oder</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legt</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eine</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potentielle</a:t>
                      </a:r>
                      <a:r>
                        <a:rPr lang="en-GB" sz="1100" dirty="0">
                          <a:solidFill>
                            <a:schemeClr val="tx1"/>
                          </a:solidFill>
                          <a:latin typeface="Helvetica" charset="0"/>
                          <a:ea typeface="Helvetica" charset="0"/>
                          <a:cs typeface="Helvetica" charset="0"/>
                        </a:rPr>
                        <a:t> </a:t>
                      </a:r>
                      <a:r>
                        <a:rPr lang="en-GB" sz="1100" dirty="0" smtClean="0">
                          <a:solidFill>
                            <a:schemeClr val="tx1"/>
                          </a:solidFill>
                          <a:latin typeface="Helvetica" charset="0"/>
                          <a:ea typeface="Helvetica" charset="0"/>
                          <a:cs typeface="Helvetica" charset="0"/>
                        </a:rPr>
                        <a:t>HCC </a:t>
                      </a:r>
                      <a:r>
                        <a:rPr lang="en-GB" sz="1100" dirty="0" err="1">
                          <a:solidFill>
                            <a:schemeClr val="tx1"/>
                          </a:solidFill>
                          <a:latin typeface="Helvetica" charset="0"/>
                          <a:ea typeface="Helvetica" charset="0"/>
                          <a:cs typeface="Helvetica" charset="0"/>
                        </a:rPr>
                        <a:t>Präkanzerose</a:t>
                      </a:r>
                      <a:r>
                        <a:rPr lang="en-GB" sz="1100" dirty="0">
                          <a:solidFill>
                            <a:schemeClr val="tx1"/>
                          </a:solidFill>
                          <a:latin typeface="Helvetica" charset="0"/>
                          <a:ea typeface="Helvetica" charset="0"/>
                          <a:cs typeface="Helvetica" charset="0"/>
                        </a:rPr>
                        <a:t> </a:t>
                      </a:r>
                      <a:r>
                        <a:rPr lang="en-US" sz="1100" baseline="0" dirty="0">
                          <a:solidFill>
                            <a:schemeClr val="tx1"/>
                          </a:solidFill>
                          <a:latin typeface="Helvetica" charset="0"/>
                          <a:ea typeface="Helvetica" charset="0"/>
                          <a:cs typeface="Helvetica" charset="0"/>
                        </a:rPr>
                        <a:t>(</a:t>
                      </a:r>
                      <a:r>
                        <a:rPr lang="en-US" sz="1100" baseline="0" dirty="0" err="1">
                          <a:solidFill>
                            <a:schemeClr val="tx1"/>
                          </a:solidFill>
                          <a:latin typeface="Helvetica" charset="0"/>
                          <a:ea typeface="Helvetica" charset="0"/>
                          <a:cs typeface="Helvetica" charset="0"/>
                        </a:rPr>
                        <a:t>z.B</a:t>
                      </a:r>
                      <a:r>
                        <a:rPr lang="en-US"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regenerativer</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oder</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dysplastischer</a:t>
                      </a:r>
                      <a:r>
                        <a:rPr lang="en-GB" sz="1100" baseline="0" dirty="0">
                          <a:solidFill>
                            <a:schemeClr val="tx1"/>
                          </a:solidFill>
                          <a:latin typeface="Helvetica" charset="0"/>
                          <a:ea typeface="Helvetica" charset="0"/>
                          <a:cs typeface="Helvetica" charset="0"/>
                        </a:rPr>
                        <a:t> </a:t>
                      </a:r>
                      <a:r>
                        <a:rPr lang="en-GB" sz="1100" baseline="0" dirty="0" err="1" smtClean="0">
                          <a:solidFill>
                            <a:schemeClr val="tx1"/>
                          </a:solidFill>
                          <a:latin typeface="Helvetica" charset="0"/>
                          <a:ea typeface="Helvetica" charset="0"/>
                          <a:cs typeface="Helvetica" charset="0"/>
                        </a:rPr>
                        <a:t>Knoten</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geben</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Sie</a:t>
                      </a:r>
                      <a:r>
                        <a:rPr lang="en-GB" sz="1100" baseline="0" dirty="0">
                          <a:solidFill>
                            <a:schemeClr val="tx1"/>
                          </a:solidFill>
                          <a:latin typeface="Helvetica" charset="0"/>
                          <a:ea typeface="Helvetica" charset="0"/>
                          <a:cs typeface="Helvetica" charset="0"/>
                        </a:rPr>
                        <a:t> die  LI-RADS </a:t>
                      </a:r>
                      <a:r>
                        <a:rPr lang="en-GB" sz="1100" baseline="0" dirty="0" err="1">
                          <a:solidFill>
                            <a:schemeClr val="tx1"/>
                          </a:solidFill>
                          <a:latin typeface="Helvetica" charset="0"/>
                          <a:ea typeface="Helvetica" charset="0"/>
                          <a:cs typeface="Helvetica" charset="0"/>
                        </a:rPr>
                        <a:t>Kategorie</a:t>
                      </a:r>
                      <a:r>
                        <a:rPr lang="en-GB" sz="1100" baseline="0" dirty="0">
                          <a:solidFill>
                            <a:schemeClr val="tx1"/>
                          </a:solidFill>
                          <a:latin typeface="Helvetica" charset="0"/>
                          <a:ea typeface="Helvetica" charset="0"/>
                          <a:cs typeface="Helvetica" charset="0"/>
                        </a:rPr>
                        <a:t> und die </a:t>
                      </a:r>
                      <a:r>
                        <a:rPr lang="en-GB" sz="1100" baseline="0" dirty="0" err="1">
                          <a:solidFill>
                            <a:schemeClr val="tx1"/>
                          </a:solidFill>
                          <a:latin typeface="Helvetica" charset="0"/>
                          <a:ea typeface="Helvetica" charset="0"/>
                          <a:cs typeface="Helvetica" charset="0"/>
                        </a:rPr>
                        <a:t>pathologische</a:t>
                      </a:r>
                      <a:r>
                        <a:rPr lang="en-GB" sz="1100" baseline="0" dirty="0">
                          <a:solidFill>
                            <a:schemeClr val="tx1"/>
                          </a:solidFill>
                          <a:latin typeface="Helvetica" charset="0"/>
                          <a:ea typeface="Helvetica" charset="0"/>
                          <a:cs typeface="Helvetica" charset="0"/>
                        </a:rPr>
                        <a:t> Diagnose an. Die Rationale </a:t>
                      </a:r>
                      <a:r>
                        <a:rPr lang="en-GB" sz="1100" baseline="0" dirty="0" err="1">
                          <a:solidFill>
                            <a:schemeClr val="tx1"/>
                          </a:solidFill>
                          <a:latin typeface="Helvetica" charset="0"/>
                          <a:ea typeface="Helvetica" charset="0"/>
                          <a:cs typeface="Helvetica" charset="0"/>
                        </a:rPr>
                        <a:t>hierfür</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ist</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dass</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beide</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Befunde</a:t>
                      </a:r>
                      <a:r>
                        <a:rPr lang="en-GB" sz="1100" baseline="0" dirty="0">
                          <a:solidFill>
                            <a:schemeClr val="tx1"/>
                          </a:solidFill>
                          <a:latin typeface="Helvetica" charset="0"/>
                          <a:ea typeface="Helvetica" charset="0"/>
                          <a:cs typeface="Helvetica" charset="0"/>
                        </a:rPr>
                        <a:t> auf </a:t>
                      </a:r>
                      <a:r>
                        <a:rPr lang="en-GB" sz="1100" baseline="0" dirty="0" err="1">
                          <a:solidFill>
                            <a:schemeClr val="tx1"/>
                          </a:solidFill>
                          <a:latin typeface="Helvetica" charset="0"/>
                          <a:ea typeface="Helvetica" charset="0"/>
                          <a:cs typeface="Helvetica" charset="0"/>
                        </a:rPr>
                        <a:t>eine</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mögliche</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falsch</a:t>
                      </a:r>
                      <a:r>
                        <a:rPr lang="en-GB" sz="1100" baseline="0" dirty="0">
                          <a:solidFill>
                            <a:schemeClr val="tx1"/>
                          </a:solidFill>
                          <a:latin typeface="Helvetica" charset="0"/>
                          <a:ea typeface="Helvetica" charset="0"/>
                          <a:cs typeface="Helvetica" charset="0"/>
                        </a:rPr>
                        <a:t>-negative </a:t>
                      </a:r>
                      <a:r>
                        <a:rPr lang="en-GB" sz="1100" baseline="0" dirty="0" err="1">
                          <a:solidFill>
                            <a:schemeClr val="tx1"/>
                          </a:solidFill>
                          <a:latin typeface="Helvetica" charset="0"/>
                          <a:ea typeface="Helvetica" charset="0"/>
                          <a:cs typeface="Helvetica" charset="0"/>
                        </a:rPr>
                        <a:t>Biopsie</a:t>
                      </a:r>
                      <a:r>
                        <a:rPr lang="en-GB" sz="1100" baseline="0" dirty="0">
                          <a:solidFill>
                            <a:schemeClr val="tx1"/>
                          </a:solidFill>
                          <a:latin typeface="Helvetica" charset="0"/>
                          <a:ea typeface="Helvetica" charset="0"/>
                          <a:cs typeface="Helvetica" charset="0"/>
                        </a:rPr>
                        <a:t> und/</a:t>
                      </a:r>
                      <a:r>
                        <a:rPr lang="en-GB" sz="1100" baseline="0" dirty="0" err="1">
                          <a:solidFill>
                            <a:schemeClr val="tx1"/>
                          </a:solidFill>
                          <a:latin typeface="Helvetica" charset="0"/>
                          <a:ea typeface="Helvetica" charset="0"/>
                          <a:cs typeface="Helvetica" charset="0"/>
                        </a:rPr>
                        <a:t>oder</a:t>
                      </a:r>
                      <a:r>
                        <a:rPr lang="en-GB" sz="1100" baseline="0" dirty="0">
                          <a:solidFill>
                            <a:schemeClr val="tx1"/>
                          </a:solidFill>
                          <a:latin typeface="Helvetica" charset="0"/>
                          <a:ea typeface="Helvetica" charset="0"/>
                          <a:cs typeface="Helvetica" charset="0"/>
                        </a:rPr>
                        <a:t> auf </a:t>
                      </a:r>
                      <a:r>
                        <a:rPr lang="en-GB" sz="1100" baseline="0" dirty="0" err="1">
                          <a:solidFill>
                            <a:schemeClr val="tx1"/>
                          </a:solidFill>
                          <a:latin typeface="Helvetica" charset="0"/>
                          <a:ea typeface="Helvetica" charset="0"/>
                          <a:cs typeface="Helvetica" charset="0"/>
                        </a:rPr>
                        <a:t>eine</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kurzfristige</a:t>
                      </a:r>
                      <a:r>
                        <a:rPr lang="en-GB" sz="1100" baseline="0" dirty="0">
                          <a:solidFill>
                            <a:schemeClr val="tx1"/>
                          </a:solidFill>
                          <a:latin typeface="Helvetica" charset="0"/>
                          <a:ea typeface="Helvetica" charset="0"/>
                          <a:cs typeface="Helvetica" charset="0"/>
                        </a:rPr>
                        <a:t> Follow-up </a:t>
                      </a:r>
                      <a:r>
                        <a:rPr lang="en-GB" sz="1100" baseline="0" dirty="0" err="1">
                          <a:solidFill>
                            <a:schemeClr val="tx1"/>
                          </a:solidFill>
                          <a:latin typeface="Helvetica" charset="0"/>
                          <a:ea typeface="Helvetica" charset="0"/>
                          <a:cs typeface="Helvetica" charset="0"/>
                        </a:rPr>
                        <a:t>Untersuchung</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aufmerksam</a:t>
                      </a:r>
                      <a:r>
                        <a:rPr lang="en-GB" sz="1100" baseline="0" dirty="0">
                          <a:solidFill>
                            <a:schemeClr val="tx1"/>
                          </a:solidFill>
                          <a:latin typeface="Helvetica" charset="0"/>
                          <a:ea typeface="Helvetica" charset="0"/>
                          <a:cs typeface="Helvetica" charset="0"/>
                        </a:rPr>
                        <a:t> </a:t>
                      </a:r>
                      <a:r>
                        <a:rPr lang="en-GB" sz="1100" baseline="0" dirty="0" err="1" smtClean="0">
                          <a:solidFill>
                            <a:schemeClr val="tx1"/>
                          </a:solidFill>
                          <a:latin typeface="Helvetica" charset="0"/>
                          <a:ea typeface="Helvetica" charset="0"/>
                          <a:cs typeface="Helvetica" charset="0"/>
                        </a:rPr>
                        <a:t>machen</a:t>
                      </a:r>
                      <a:r>
                        <a:rPr lang="en-GB" sz="1100" baseline="0" dirty="0">
                          <a:solidFill>
                            <a:schemeClr val="tx1"/>
                          </a:solidFill>
                          <a:latin typeface="Helvetica" charset="0"/>
                          <a:ea typeface="Helvetica" charset="0"/>
                          <a:cs typeface="Helvetica" charset="0"/>
                        </a:rPr>
                        <a:t>. </a:t>
                      </a:r>
                    </a:p>
                    <a:p>
                      <a:pPr marL="0" marR="0" lvl="2" indent="0" algn="l" defTabSz="457200" rtl="0" eaLnBrk="1" fontAlgn="auto" latinLnBrk="0" hangingPunct="1">
                        <a:lnSpc>
                          <a:spcPct val="100000"/>
                        </a:lnSpc>
                        <a:spcBef>
                          <a:spcPts val="0"/>
                        </a:spcBef>
                        <a:spcAft>
                          <a:spcPts val="600"/>
                        </a:spcAft>
                        <a:buClrTx/>
                        <a:buSzTx/>
                        <a:buFontTx/>
                        <a:buNone/>
                        <a:tabLst/>
                        <a:defRPr/>
                      </a:pPr>
                      <a:r>
                        <a:rPr lang="en-GB" sz="1100" baseline="0" dirty="0">
                          <a:solidFill>
                            <a:schemeClr val="tx1"/>
                          </a:solidFill>
                          <a:latin typeface="Helvetica" charset="0"/>
                          <a:ea typeface="Helvetica" charset="0"/>
                          <a:cs typeface="Helvetica" charset="0"/>
                        </a:rPr>
                        <a:t>S. </a:t>
                      </a:r>
                      <a:r>
                        <a:rPr lang="en-GB" sz="1100" i="1" baseline="0" dirty="0">
                          <a:solidFill>
                            <a:schemeClr val="tx1"/>
                          </a:solidFill>
                          <a:latin typeface="Helvetica" charset="0"/>
                          <a:ea typeface="Helvetica" charset="0"/>
                          <a:cs typeface="Helvetica" charset="0"/>
                          <a:hlinkClick r:id="" action="ppaction://noaction"/>
                        </a:rPr>
                        <a:t>Seite 31</a:t>
                      </a:r>
                      <a:r>
                        <a:rPr lang="en-GB" sz="1100" i="1"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für</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weitere</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Informationen</a:t>
                      </a:r>
                      <a:r>
                        <a:rPr lang="en-GB" sz="1100" baseline="0" dirty="0">
                          <a:solidFill>
                            <a:schemeClr val="tx1"/>
                          </a:solidFill>
                          <a:latin typeface="Helvetica" charset="0"/>
                          <a:ea typeface="Helvetica" charset="0"/>
                          <a:cs typeface="Helvetica" charset="0"/>
                        </a:rPr>
                        <a:t>.</a:t>
                      </a:r>
                    </a:p>
                  </a:txBody>
                  <a:tcPr marT="91440" marB="91440">
                    <a:solidFill>
                      <a:srgbClr val="E2E2E2"/>
                    </a:solidFill>
                  </a:tcPr>
                </a:tc>
                <a:extLst>
                  <a:ext uri="{0D108BD9-81ED-4DB2-BD59-A6C34878D82A}">
                    <a16:rowId xmlns:a16="http://schemas.microsoft.com/office/drawing/2014/main" xmlns="" val="10004"/>
                  </a:ext>
                </a:extLst>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en-US" sz="1100" baseline="0" dirty="0" err="1">
                          <a:solidFill>
                            <a:srgbClr val="005493"/>
                          </a:solidFill>
                          <a:latin typeface="Helvetica"/>
                          <a:cs typeface="Helvetica"/>
                        </a:rPr>
                        <a:t>Liegt</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ein</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venöser</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Tumoreinbruch</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vor</a:t>
                      </a:r>
                      <a:r>
                        <a:rPr lang="en-US" sz="1100" baseline="0" dirty="0">
                          <a:solidFill>
                            <a:srgbClr val="005493"/>
                          </a:solidFill>
                          <a:latin typeface="Helvetica"/>
                          <a:cs typeface="Helvetica"/>
                        </a:rPr>
                        <a:t>?</a:t>
                      </a:r>
                      <a:endParaRPr lang="en-US" sz="1100" i="0" dirty="0">
                        <a:solidFill>
                          <a:srgbClr val="005493"/>
                        </a:solidFill>
                        <a:latin typeface="Helvetica"/>
                        <a:ea typeface="MS Mincho"/>
                        <a:cs typeface="Helvetica"/>
                      </a:endParaRPr>
                    </a:p>
                  </a:txBody>
                  <a:tcPr marT="137160" marB="91440">
                    <a:solidFill>
                      <a:srgbClr val="FFFFFF"/>
                    </a:solidFill>
                  </a:tcPr>
                </a:tc>
                <a:extLst>
                  <a:ext uri="{0D108BD9-81ED-4DB2-BD59-A6C34878D82A}">
                    <a16:rowId xmlns:a16="http://schemas.microsoft.com/office/drawing/2014/main" xmlns="" val="10005"/>
                  </a:ext>
                </a:extLst>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en-US" sz="1100" i="0" dirty="0" err="1">
                          <a:solidFill>
                            <a:schemeClr val="tx1"/>
                          </a:solidFill>
                          <a:latin typeface="Helvetica"/>
                          <a:ea typeface="MS Mincho"/>
                          <a:cs typeface="Helvetica"/>
                        </a:rPr>
                        <a:t>Wenn</a:t>
                      </a:r>
                      <a:r>
                        <a:rPr lang="en-US" sz="1100" i="0" dirty="0">
                          <a:solidFill>
                            <a:schemeClr val="tx1"/>
                          </a:solidFill>
                          <a:latin typeface="Helvetica"/>
                          <a:ea typeface="MS Mincho"/>
                          <a:cs typeface="Helvetica"/>
                        </a:rPr>
                        <a:t> ja, </a:t>
                      </a:r>
                      <a:r>
                        <a:rPr lang="en-US" sz="1100" i="0" dirty="0" err="1">
                          <a:solidFill>
                            <a:schemeClr val="tx1"/>
                          </a:solidFill>
                          <a:latin typeface="Helvetica"/>
                          <a:ea typeface="MS Mincho"/>
                          <a:cs typeface="Helvetica"/>
                        </a:rPr>
                        <a:t>geben</a:t>
                      </a:r>
                      <a:r>
                        <a:rPr lang="en-US" sz="1100" i="0" dirty="0">
                          <a:solidFill>
                            <a:schemeClr val="tx1"/>
                          </a:solidFill>
                          <a:latin typeface="Helvetica"/>
                          <a:ea typeface="MS Mincho"/>
                          <a:cs typeface="Helvetica"/>
                        </a:rPr>
                        <a:t> Sie die </a:t>
                      </a:r>
                      <a:r>
                        <a:rPr lang="en-US" sz="1100" i="0" dirty="0" err="1">
                          <a:solidFill>
                            <a:schemeClr val="tx1"/>
                          </a:solidFill>
                          <a:latin typeface="Helvetica"/>
                          <a:ea typeface="MS Mincho"/>
                          <a:cs typeface="Helvetica"/>
                        </a:rPr>
                        <a:t>wahrscheinlichste</a:t>
                      </a:r>
                      <a:r>
                        <a:rPr lang="en-US" sz="1100" i="0" dirty="0">
                          <a:solidFill>
                            <a:schemeClr val="tx1"/>
                          </a:solidFill>
                          <a:latin typeface="Helvetica"/>
                          <a:ea typeface="MS Mincho"/>
                          <a:cs typeface="Helvetica"/>
                        </a:rPr>
                        <a:t> </a:t>
                      </a:r>
                      <a:r>
                        <a:rPr lang="en-US" sz="1100" i="0" dirty="0" err="1">
                          <a:solidFill>
                            <a:schemeClr val="tx1"/>
                          </a:solidFill>
                          <a:latin typeface="Helvetica"/>
                          <a:ea typeface="MS Mincho"/>
                          <a:cs typeface="Helvetica"/>
                        </a:rPr>
                        <a:t>Ätiologie</a:t>
                      </a:r>
                      <a:r>
                        <a:rPr lang="en-US" sz="1100" i="0" dirty="0">
                          <a:solidFill>
                            <a:schemeClr val="tx1"/>
                          </a:solidFill>
                          <a:latin typeface="Helvetica"/>
                          <a:ea typeface="MS Mincho"/>
                          <a:cs typeface="Helvetica"/>
                        </a:rPr>
                        <a:t> an. Die </a:t>
                      </a:r>
                      <a:r>
                        <a:rPr lang="en-US" sz="1100" i="0" dirty="0" err="1">
                          <a:solidFill>
                            <a:schemeClr val="tx1"/>
                          </a:solidFill>
                          <a:latin typeface="Helvetica"/>
                          <a:ea typeface="MS Mincho"/>
                          <a:cs typeface="Helvetica"/>
                        </a:rPr>
                        <a:t>meisten</a:t>
                      </a:r>
                      <a:r>
                        <a:rPr lang="en-US" sz="1100" i="0" dirty="0">
                          <a:solidFill>
                            <a:schemeClr val="tx1"/>
                          </a:solidFill>
                          <a:latin typeface="Helvetica"/>
                          <a:ea typeface="MS Mincho"/>
                          <a:cs typeface="Helvetica"/>
                        </a:rPr>
                        <a:t> LR-TIV Observation</a:t>
                      </a:r>
                      <a:r>
                        <a:rPr lang="en-US" sz="1100" i="0" baseline="0" dirty="0">
                          <a:solidFill>
                            <a:schemeClr val="tx1"/>
                          </a:solidFill>
                          <a:latin typeface="Helvetica"/>
                          <a:ea typeface="MS Mincho"/>
                          <a:cs typeface="Helvetica"/>
                        </a:rPr>
                        <a:t> </a:t>
                      </a:r>
                      <a:r>
                        <a:rPr lang="en-US" sz="1100" i="0" baseline="0" dirty="0" err="1">
                          <a:solidFill>
                            <a:schemeClr val="tx1"/>
                          </a:solidFill>
                          <a:latin typeface="Helvetica"/>
                          <a:ea typeface="MS Mincho"/>
                          <a:cs typeface="Helvetica"/>
                        </a:rPr>
                        <a:t>sind</a:t>
                      </a:r>
                      <a:r>
                        <a:rPr lang="en-US" sz="1100" i="0" baseline="0" dirty="0">
                          <a:solidFill>
                            <a:schemeClr val="tx1"/>
                          </a:solidFill>
                          <a:latin typeface="Helvetica"/>
                          <a:ea typeface="MS Mincho"/>
                          <a:cs typeface="Helvetica"/>
                        </a:rPr>
                        <a:t> HCC, </a:t>
                      </a:r>
                      <a:r>
                        <a:rPr lang="en-US" sz="1100" i="0" baseline="0" dirty="0" err="1">
                          <a:solidFill>
                            <a:schemeClr val="tx1"/>
                          </a:solidFill>
                          <a:latin typeface="Helvetica"/>
                          <a:ea typeface="MS Mincho"/>
                          <a:cs typeface="Helvetica"/>
                        </a:rPr>
                        <a:t>dennoch</a:t>
                      </a:r>
                      <a:r>
                        <a:rPr lang="en-US" sz="1100" i="0" baseline="0" dirty="0">
                          <a:solidFill>
                            <a:schemeClr val="tx1"/>
                          </a:solidFill>
                          <a:latin typeface="Helvetica"/>
                          <a:ea typeface="MS Mincho"/>
                          <a:cs typeface="Helvetica"/>
                        </a:rPr>
                        <a:t> </a:t>
                      </a:r>
                      <a:r>
                        <a:rPr lang="en-US" sz="1100" i="0" baseline="0" dirty="0" err="1">
                          <a:solidFill>
                            <a:schemeClr val="tx1"/>
                          </a:solidFill>
                          <a:latin typeface="Helvetica"/>
                          <a:ea typeface="MS Mincho"/>
                          <a:cs typeface="Helvetica"/>
                        </a:rPr>
                        <a:t>können</a:t>
                      </a:r>
                      <a:r>
                        <a:rPr lang="en-US" sz="1100" i="0" baseline="0" dirty="0">
                          <a:solidFill>
                            <a:schemeClr val="tx1"/>
                          </a:solidFill>
                          <a:latin typeface="Helvetica"/>
                          <a:ea typeface="MS Mincho"/>
                          <a:cs typeface="Helvetica"/>
                        </a:rPr>
                        <a:t> ICC, H-</a:t>
                      </a:r>
                      <a:r>
                        <a:rPr lang="en-US" sz="1100" i="0" baseline="0" dirty="0" err="1">
                          <a:solidFill>
                            <a:schemeClr val="tx1"/>
                          </a:solidFill>
                          <a:latin typeface="Helvetica"/>
                          <a:ea typeface="MS Mincho"/>
                          <a:cs typeface="Helvetica"/>
                        </a:rPr>
                        <a:t>ChC</a:t>
                      </a:r>
                      <a:r>
                        <a:rPr lang="en-US" sz="1100" i="0" baseline="0" dirty="0">
                          <a:solidFill>
                            <a:schemeClr val="tx1"/>
                          </a:solidFill>
                          <a:latin typeface="Helvetica"/>
                          <a:ea typeface="MS Mincho"/>
                          <a:cs typeface="Helvetica"/>
                        </a:rPr>
                        <a:t> </a:t>
                      </a:r>
                      <a:r>
                        <a:rPr lang="en-US" sz="1100" i="0" baseline="0" dirty="0" err="1">
                          <a:solidFill>
                            <a:schemeClr val="tx1"/>
                          </a:solidFill>
                          <a:latin typeface="Helvetica"/>
                          <a:ea typeface="MS Mincho"/>
                          <a:cs typeface="Helvetica"/>
                        </a:rPr>
                        <a:t>oder</a:t>
                      </a:r>
                      <a:r>
                        <a:rPr lang="en-US" sz="1100" i="0" baseline="0" dirty="0">
                          <a:solidFill>
                            <a:schemeClr val="tx1"/>
                          </a:solidFill>
                          <a:latin typeface="Helvetica"/>
                          <a:ea typeface="MS Mincho"/>
                          <a:cs typeface="Helvetica"/>
                        </a:rPr>
                        <a:t> </a:t>
                      </a:r>
                      <a:r>
                        <a:rPr lang="en-US" sz="1100" i="0" baseline="0" dirty="0" err="1">
                          <a:solidFill>
                            <a:schemeClr val="tx1"/>
                          </a:solidFill>
                          <a:latin typeface="Helvetica"/>
                          <a:ea typeface="MS Mincho"/>
                          <a:cs typeface="Helvetica"/>
                        </a:rPr>
                        <a:t>andere</a:t>
                      </a:r>
                      <a:r>
                        <a:rPr lang="en-US" sz="1100" i="0" baseline="0" dirty="0">
                          <a:solidFill>
                            <a:schemeClr val="tx1"/>
                          </a:solidFill>
                          <a:latin typeface="Helvetica"/>
                          <a:ea typeface="MS Mincho"/>
                          <a:cs typeface="Helvetica"/>
                        </a:rPr>
                        <a:t> </a:t>
                      </a:r>
                      <a:r>
                        <a:rPr lang="en-US" sz="1100" i="0" baseline="0" dirty="0" err="1">
                          <a:solidFill>
                            <a:schemeClr val="tx1"/>
                          </a:solidFill>
                          <a:latin typeface="Helvetica"/>
                          <a:ea typeface="MS Mincho"/>
                          <a:cs typeface="Helvetica"/>
                        </a:rPr>
                        <a:t>nicht</a:t>
                      </a:r>
                      <a:r>
                        <a:rPr lang="en-US" sz="1100" i="0" baseline="0" dirty="0">
                          <a:solidFill>
                            <a:schemeClr val="tx1"/>
                          </a:solidFill>
                          <a:latin typeface="Helvetica"/>
                          <a:ea typeface="MS Mincho"/>
                          <a:cs typeface="Helvetica"/>
                        </a:rPr>
                        <a:t>-HCC </a:t>
                      </a:r>
                      <a:r>
                        <a:rPr lang="en-US" sz="1100" i="0" baseline="0" dirty="0" err="1">
                          <a:solidFill>
                            <a:schemeClr val="tx1"/>
                          </a:solidFill>
                          <a:latin typeface="Helvetica"/>
                          <a:ea typeface="MS Mincho"/>
                          <a:cs typeface="Helvetica"/>
                        </a:rPr>
                        <a:t>Malignome</a:t>
                      </a:r>
                      <a:r>
                        <a:rPr lang="en-US" sz="1100" i="0" baseline="0" dirty="0">
                          <a:solidFill>
                            <a:schemeClr val="tx1"/>
                          </a:solidFill>
                          <a:latin typeface="Helvetica"/>
                          <a:ea typeface="MS Mincho"/>
                          <a:cs typeface="Helvetica"/>
                        </a:rPr>
                        <a:t> </a:t>
                      </a:r>
                      <a:r>
                        <a:rPr lang="en-US" sz="1100" i="0" baseline="0" dirty="0" err="1">
                          <a:solidFill>
                            <a:schemeClr val="tx1"/>
                          </a:solidFill>
                          <a:latin typeface="Helvetica"/>
                          <a:ea typeface="MS Mincho"/>
                          <a:cs typeface="Helvetica"/>
                        </a:rPr>
                        <a:t>vorkommen</a:t>
                      </a:r>
                      <a:r>
                        <a:rPr lang="en-US" sz="1100" i="0" baseline="0" dirty="0">
                          <a:solidFill>
                            <a:schemeClr val="tx1"/>
                          </a:solidFill>
                          <a:latin typeface="Helvetica"/>
                          <a:ea typeface="MS Mincho"/>
                          <a:cs typeface="Helvetica"/>
                        </a:rPr>
                        <a:t>. S. </a:t>
                      </a:r>
                      <a:r>
                        <a:rPr lang="en-US" sz="1100" i="1" baseline="0" dirty="0">
                          <a:solidFill>
                            <a:srgbClr val="0432FF"/>
                          </a:solidFill>
                          <a:latin typeface="Helvetica"/>
                          <a:ea typeface="MS Mincho"/>
                          <a:cs typeface="Helvetica"/>
                          <a:hlinkClick r:id="" action="ppaction://noaction"/>
                        </a:rPr>
                        <a:t>Seite 19</a:t>
                      </a:r>
                      <a:r>
                        <a:rPr lang="en-US" sz="1100" i="0" baseline="0" dirty="0">
                          <a:solidFill>
                            <a:schemeClr val="tx1"/>
                          </a:solidFill>
                          <a:latin typeface="Helvetica"/>
                          <a:ea typeface="MS Mincho"/>
                          <a:cs typeface="Helvetica"/>
                        </a:rPr>
                        <a:t> </a:t>
                      </a:r>
                      <a:r>
                        <a:rPr lang="en-US" sz="1100" i="0" baseline="0" dirty="0" err="1">
                          <a:solidFill>
                            <a:schemeClr val="tx1"/>
                          </a:solidFill>
                          <a:latin typeface="Helvetica"/>
                          <a:ea typeface="MS Mincho"/>
                          <a:cs typeface="Helvetica"/>
                        </a:rPr>
                        <a:t>zur</a:t>
                      </a:r>
                      <a:r>
                        <a:rPr lang="en-US" sz="1100" i="0" baseline="0" dirty="0">
                          <a:solidFill>
                            <a:schemeClr val="tx1"/>
                          </a:solidFill>
                          <a:latin typeface="Helvetica"/>
                          <a:ea typeface="MS Mincho"/>
                          <a:cs typeface="Helvetica"/>
                        </a:rPr>
                        <a:t> </a:t>
                      </a:r>
                      <a:r>
                        <a:rPr lang="en-US" sz="1100" i="0" baseline="0" dirty="0" err="1">
                          <a:solidFill>
                            <a:schemeClr val="tx1"/>
                          </a:solidFill>
                          <a:latin typeface="Helvetica"/>
                          <a:ea typeface="MS Mincho"/>
                          <a:cs typeface="Helvetica"/>
                        </a:rPr>
                        <a:t>Befundanleitung</a:t>
                      </a:r>
                      <a:r>
                        <a:rPr lang="en-US" sz="1100" i="0" baseline="0" dirty="0">
                          <a:solidFill>
                            <a:schemeClr val="tx1"/>
                          </a:solidFill>
                          <a:latin typeface="Helvetica"/>
                          <a:ea typeface="MS Mincho"/>
                          <a:cs typeface="Helvetica"/>
                        </a:rPr>
                        <a:t>  </a:t>
                      </a:r>
                      <a:r>
                        <a:rPr lang="en-US" sz="1100" i="0" baseline="0" dirty="0" err="1">
                          <a:solidFill>
                            <a:schemeClr val="tx1"/>
                          </a:solidFill>
                          <a:latin typeface="Helvetica"/>
                          <a:ea typeface="MS Mincho"/>
                          <a:cs typeface="Helvetica"/>
                        </a:rPr>
                        <a:t>für</a:t>
                      </a:r>
                      <a:r>
                        <a:rPr lang="en-US" sz="1100" i="0" baseline="0" dirty="0">
                          <a:solidFill>
                            <a:schemeClr val="tx1"/>
                          </a:solidFill>
                          <a:latin typeface="Helvetica"/>
                          <a:ea typeface="MS Mincho"/>
                          <a:cs typeface="Helvetica"/>
                        </a:rPr>
                        <a:t> LR-TIV.</a:t>
                      </a:r>
                      <a:endParaRPr lang="en-US" sz="1100" i="0" dirty="0">
                        <a:solidFill>
                          <a:schemeClr val="tx1"/>
                        </a:solidFill>
                        <a:latin typeface="Helvetica"/>
                        <a:ea typeface="MS Mincho"/>
                        <a:cs typeface="Helvetica"/>
                      </a:endParaRPr>
                    </a:p>
                  </a:txBody>
                  <a:tcPr marT="91440" marB="91440">
                    <a:solidFill>
                      <a:srgbClr val="E1E3E2"/>
                    </a:solidFill>
                  </a:tcPr>
                </a:tc>
                <a:extLst>
                  <a:ext uri="{0D108BD9-81ED-4DB2-BD59-A6C34878D82A}">
                    <a16:rowId xmlns:a16="http://schemas.microsoft.com/office/drawing/2014/main" xmlns="" val="10006"/>
                  </a:ext>
                </a:extLst>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en-US" sz="1100" baseline="0" dirty="0" err="1">
                          <a:solidFill>
                            <a:srgbClr val="005493"/>
                          </a:solidFill>
                          <a:latin typeface="Helvetica"/>
                          <a:cs typeface="Helvetica"/>
                        </a:rPr>
                        <a:t>Ist</a:t>
                      </a:r>
                      <a:r>
                        <a:rPr lang="en-US" sz="1100" baseline="0" dirty="0">
                          <a:solidFill>
                            <a:srgbClr val="005493"/>
                          </a:solidFill>
                          <a:latin typeface="Helvetica"/>
                          <a:cs typeface="Helvetica"/>
                        </a:rPr>
                        <a:t> der Patient </a:t>
                      </a:r>
                      <a:r>
                        <a:rPr lang="en-US" sz="1100" baseline="0" dirty="0" err="1">
                          <a:solidFill>
                            <a:srgbClr val="005493"/>
                          </a:solidFill>
                          <a:latin typeface="Helvetica"/>
                          <a:cs typeface="Helvetica"/>
                        </a:rPr>
                        <a:t>Kandidat</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für</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eine</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Lebertransplanation</a:t>
                      </a:r>
                      <a:r>
                        <a:rPr lang="en-US" sz="1100" baseline="0" dirty="0">
                          <a:solidFill>
                            <a:srgbClr val="005493"/>
                          </a:solidFill>
                          <a:latin typeface="Helvetica"/>
                          <a:cs typeface="Helvetica"/>
                        </a:rPr>
                        <a:t>?</a:t>
                      </a:r>
                      <a:endParaRPr lang="en-US" sz="1100" i="0" dirty="0">
                        <a:solidFill>
                          <a:srgbClr val="005493"/>
                        </a:solidFill>
                        <a:latin typeface="Helvetica"/>
                        <a:ea typeface="MS Mincho"/>
                        <a:cs typeface="Helvetica"/>
                      </a:endParaRPr>
                    </a:p>
                  </a:txBody>
                  <a:tcPr marT="137160" marB="91440">
                    <a:solidFill>
                      <a:srgbClr val="FFFFFF"/>
                    </a:solidFill>
                  </a:tcPr>
                </a:tc>
                <a:extLst>
                  <a:ext uri="{0D108BD9-81ED-4DB2-BD59-A6C34878D82A}">
                    <a16:rowId xmlns:a16="http://schemas.microsoft.com/office/drawing/2014/main" xmlns="" val="10007"/>
                  </a:ext>
                </a:extLst>
              </a:tr>
              <a:tr h="344742">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Helvetica" charset="0"/>
                          <a:ea typeface="Helvetica" charset="0"/>
                          <a:cs typeface="Helvetica" charset="0"/>
                        </a:rPr>
                        <a:t>Wen </a:t>
                      </a:r>
                      <a:r>
                        <a:rPr lang="en-GB" sz="1100" dirty="0" err="1">
                          <a:solidFill>
                            <a:schemeClr val="tx1"/>
                          </a:solidFill>
                          <a:latin typeface="Helvetica" charset="0"/>
                          <a:ea typeface="Helvetica" charset="0"/>
                          <a:cs typeface="Helvetica" charset="0"/>
                        </a:rPr>
                        <a:t>ja</a:t>
                      </a:r>
                      <a:r>
                        <a:rPr lang="en-GB" sz="1100" dirty="0">
                          <a:solidFill>
                            <a:schemeClr val="tx1"/>
                          </a:solidFill>
                          <a:latin typeface="Helvetica" charset="0"/>
                          <a:ea typeface="Helvetica" charset="0"/>
                          <a:cs typeface="Helvetica" charset="0"/>
                        </a:rPr>
                        <a:t>, </a:t>
                      </a:r>
                      <a:r>
                        <a:rPr lang="en-GB" sz="1100" dirty="0" smtClean="0">
                          <a:solidFill>
                            <a:schemeClr val="tx1"/>
                          </a:solidFill>
                          <a:latin typeface="Helvetica" charset="0"/>
                          <a:ea typeface="Helvetica" charset="0"/>
                          <a:cs typeface="Helvetica" charset="0"/>
                        </a:rPr>
                        <a:t>muss </a:t>
                      </a:r>
                      <a:r>
                        <a:rPr lang="en-GB" sz="1100" dirty="0">
                          <a:solidFill>
                            <a:schemeClr val="tx1"/>
                          </a:solidFill>
                          <a:latin typeface="Helvetica" charset="0"/>
                          <a:ea typeface="Helvetica" charset="0"/>
                          <a:cs typeface="Helvetica" charset="0"/>
                        </a:rPr>
                        <a:t>der </a:t>
                      </a:r>
                      <a:r>
                        <a:rPr lang="en-GB" sz="1100" dirty="0" err="1">
                          <a:solidFill>
                            <a:schemeClr val="tx1"/>
                          </a:solidFill>
                          <a:latin typeface="Helvetica" charset="0"/>
                          <a:ea typeface="Helvetica" charset="0"/>
                          <a:cs typeface="Helvetica" charset="0"/>
                        </a:rPr>
                        <a:t>Radiologe</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oder</a:t>
                      </a:r>
                      <a:r>
                        <a:rPr lang="en-GB" sz="1100" dirty="0">
                          <a:solidFill>
                            <a:schemeClr val="tx1"/>
                          </a:solidFill>
                          <a:latin typeface="Helvetica" charset="0"/>
                          <a:ea typeface="Helvetica" charset="0"/>
                          <a:cs typeface="Helvetica" charset="0"/>
                        </a:rPr>
                        <a:t> das </a:t>
                      </a:r>
                      <a:r>
                        <a:rPr lang="en-GB" sz="1100" dirty="0" err="1">
                          <a:solidFill>
                            <a:schemeClr val="tx1"/>
                          </a:solidFill>
                          <a:latin typeface="Helvetica" charset="0"/>
                          <a:ea typeface="Helvetica" charset="0"/>
                          <a:cs typeface="Helvetica" charset="0"/>
                        </a:rPr>
                        <a:t>Transplantationsteam</a:t>
                      </a:r>
                      <a:r>
                        <a:rPr lang="en-GB" sz="1100" dirty="0">
                          <a:solidFill>
                            <a:schemeClr val="tx1"/>
                          </a:solidFill>
                          <a:latin typeface="Helvetica" charset="0"/>
                          <a:ea typeface="Helvetica" charset="0"/>
                          <a:cs typeface="Helvetica" charset="0"/>
                        </a:rPr>
                        <a:t> die  LI-RADS </a:t>
                      </a:r>
                      <a:r>
                        <a:rPr lang="en-GB" sz="1100" dirty="0" err="1">
                          <a:solidFill>
                            <a:schemeClr val="tx1"/>
                          </a:solidFill>
                          <a:latin typeface="Helvetica" charset="0"/>
                          <a:ea typeface="Helvetica" charset="0"/>
                          <a:cs typeface="Helvetica" charset="0"/>
                        </a:rPr>
                        <a:t>Kategorie</a:t>
                      </a:r>
                      <a:r>
                        <a:rPr lang="en-GB" sz="1100" dirty="0">
                          <a:solidFill>
                            <a:schemeClr val="tx1"/>
                          </a:solidFill>
                          <a:latin typeface="Helvetica" charset="0"/>
                          <a:ea typeface="Helvetica" charset="0"/>
                          <a:cs typeface="Helvetica" charset="0"/>
                        </a:rPr>
                        <a:t> in die OPTN </a:t>
                      </a:r>
                      <a:r>
                        <a:rPr lang="en-GB" sz="1100" dirty="0" err="1">
                          <a:solidFill>
                            <a:schemeClr val="tx1"/>
                          </a:solidFill>
                          <a:latin typeface="Helvetica" charset="0"/>
                          <a:ea typeface="Helvetica" charset="0"/>
                          <a:cs typeface="Helvetica" charset="0"/>
                        </a:rPr>
                        <a:t>Klasse</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überführen</a:t>
                      </a:r>
                      <a:r>
                        <a:rPr lang="en-GB" sz="1100" dirty="0">
                          <a:solidFill>
                            <a:schemeClr val="tx1"/>
                          </a:solidFill>
                          <a:latin typeface="Helvetica" charset="0"/>
                          <a:ea typeface="Helvetica" charset="0"/>
                          <a:cs typeface="Helvetica" charset="0"/>
                        </a:rPr>
                        <a:t>. Die </a:t>
                      </a:r>
                      <a:r>
                        <a:rPr lang="en-GB" sz="1100" dirty="0" err="1">
                          <a:solidFill>
                            <a:schemeClr val="tx1"/>
                          </a:solidFill>
                          <a:latin typeface="Helvetica" charset="0"/>
                          <a:ea typeface="Helvetica" charset="0"/>
                          <a:cs typeface="Helvetica" charset="0"/>
                        </a:rPr>
                        <a:t>Übertragung</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ist</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vollständig</a:t>
                      </a:r>
                      <a:r>
                        <a:rPr lang="en-GB" sz="1100" dirty="0">
                          <a:solidFill>
                            <a:schemeClr val="tx1"/>
                          </a:solidFill>
                          <a:latin typeface="Helvetica" charset="0"/>
                          <a:ea typeface="Helvetica" charset="0"/>
                          <a:cs typeface="Helvetica" charset="0"/>
                        </a:rPr>
                        <a:t> und </a:t>
                      </a:r>
                      <a:r>
                        <a:rPr lang="en-GB" sz="1100" dirty="0" err="1">
                          <a:solidFill>
                            <a:schemeClr val="tx1"/>
                          </a:solidFill>
                          <a:latin typeface="Helvetica" charset="0"/>
                          <a:ea typeface="Helvetica" charset="0"/>
                          <a:cs typeface="Helvetica" charset="0"/>
                        </a:rPr>
                        <a:t>unkompliziert</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wenn</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Folgendes</a:t>
                      </a:r>
                      <a:r>
                        <a:rPr lang="en-GB" sz="1100" dirty="0">
                          <a:solidFill>
                            <a:schemeClr val="tx1"/>
                          </a:solidFill>
                          <a:latin typeface="Helvetica" charset="0"/>
                          <a:ea typeface="Helvetica" charset="0"/>
                          <a:cs typeface="Helvetica" charset="0"/>
                        </a:rPr>
                        <a:t> </a:t>
                      </a:r>
                      <a:r>
                        <a:rPr lang="en-GB" sz="1100" dirty="0" err="1" smtClean="0">
                          <a:solidFill>
                            <a:schemeClr val="tx1"/>
                          </a:solidFill>
                          <a:latin typeface="Helvetica" charset="0"/>
                          <a:ea typeface="Helvetica" charset="0"/>
                          <a:cs typeface="Helvetica" charset="0"/>
                        </a:rPr>
                        <a:t>angegeben</a:t>
                      </a:r>
                      <a:r>
                        <a:rPr lang="en-GB" sz="1100" dirty="0" smtClean="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wird</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Größe</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Haupteigenschaften</a:t>
                      </a:r>
                      <a:r>
                        <a:rPr lang="en-GB" sz="1100" dirty="0">
                          <a:solidFill>
                            <a:schemeClr val="tx1"/>
                          </a:solidFill>
                          <a:latin typeface="Helvetica" charset="0"/>
                          <a:ea typeface="Helvetica" charset="0"/>
                          <a:cs typeface="Helvetica" charset="0"/>
                        </a:rPr>
                        <a:t>, </a:t>
                      </a:r>
                      <a:r>
                        <a:rPr lang="en-GB" sz="1100" dirty="0" err="1">
                          <a:solidFill>
                            <a:schemeClr val="tx1"/>
                          </a:solidFill>
                          <a:latin typeface="Helvetica" charset="0"/>
                          <a:ea typeface="Helvetica" charset="0"/>
                          <a:cs typeface="Helvetica" charset="0"/>
                        </a:rPr>
                        <a:t>Anzahl</a:t>
                      </a:r>
                      <a:r>
                        <a:rPr lang="en-GB" sz="1100" dirty="0">
                          <a:solidFill>
                            <a:schemeClr val="tx1"/>
                          </a:solidFill>
                          <a:latin typeface="Helvetica" charset="0"/>
                          <a:ea typeface="Helvetica" charset="0"/>
                          <a:cs typeface="Helvetica" charset="0"/>
                        </a:rPr>
                        <a:t> der</a:t>
                      </a:r>
                      <a:r>
                        <a:rPr lang="en-GB" sz="1100" dirty="0">
                          <a:solidFill>
                            <a:schemeClr val="tx1"/>
                          </a:solidFill>
                          <a:latin typeface="Helvetica"/>
                          <a:cs typeface="Helvetica"/>
                        </a:rPr>
                        <a:t> LR-5</a:t>
                      </a:r>
                      <a:r>
                        <a:rPr lang="en-GB" sz="1100" baseline="0" dirty="0">
                          <a:solidFill>
                            <a:schemeClr val="tx1"/>
                          </a:solidFill>
                          <a:latin typeface="Helvetica"/>
                          <a:cs typeface="Helvetica"/>
                        </a:rPr>
                        <a:t> und </a:t>
                      </a:r>
                      <a:r>
                        <a:rPr lang="en-GB" sz="1100" dirty="0">
                          <a:solidFill>
                            <a:schemeClr val="tx1"/>
                          </a:solidFill>
                          <a:latin typeface="Helvetica"/>
                          <a:cs typeface="Helvetica"/>
                        </a:rPr>
                        <a:t>LR-5g</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Observationen</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Pathologie</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gesicherte</a:t>
                      </a:r>
                      <a:r>
                        <a:rPr lang="en-GB" sz="1100" baseline="0" dirty="0">
                          <a:solidFill>
                            <a:schemeClr val="tx1"/>
                          </a:solidFill>
                          <a:latin typeface="Helvetica"/>
                          <a:cs typeface="Helvetica"/>
                        </a:rPr>
                        <a:t> HCC</a:t>
                      </a:r>
                      <a:r>
                        <a:rPr lang="en-GB" sz="1100" dirty="0">
                          <a:solidFill>
                            <a:schemeClr val="tx1"/>
                          </a:solidFill>
                          <a:latin typeface="Helvetica"/>
                          <a:cs typeface="Helvetica"/>
                        </a:rPr>
                        <a:t> </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oder</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vitale</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Tumorgröße</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im</a:t>
                      </a:r>
                      <a:r>
                        <a:rPr lang="en-GB" sz="1100" baseline="0" dirty="0">
                          <a:solidFill>
                            <a:schemeClr val="tx1"/>
                          </a:solidFill>
                          <a:latin typeface="Helvetica"/>
                          <a:cs typeface="Helvetica"/>
                        </a:rPr>
                        <a:t> </a:t>
                      </a:r>
                      <a:r>
                        <a:rPr lang="en-GB" sz="1100" baseline="0" dirty="0" err="1" smtClean="0">
                          <a:solidFill>
                            <a:schemeClr val="tx1"/>
                          </a:solidFill>
                          <a:latin typeface="Helvetica"/>
                          <a:cs typeface="Helvetica"/>
                        </a:rPr>
                        <a:t>Behandlungsfall</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Bei</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fortgeschritteneren</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Erkrankungen</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geben</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Sie</a:t>
                      </a:r>
                      <a:r>
                        <a:rPr lang="en-GB" sz="1100" baseline="0" dirty="0">
                          <a:solidFill>
                            <a:schemeClr val="tx1"/>
                          </a:solidFill>
                          <a:latin typeface="Helvetica"/>
                          <a:cs typeface="Helvetica"/>
                        </a:rPr>
                        <a:t> das </a:t>
                      </a:r>
                      <a:r>
                        <a:rPr lang="en-GB" sz="1100" baseline="0" dirty="0" err="1">
                          <a:solidFill>
                            <a:schemeClr val="tx1"/>
                          </a:solidFill>
                          <a:latin typeface="Helvetica"/>
                          <a:cs typeface="Helvetica"/>
                        </a:rPr>
                        <a:t>Vorhandensein</a:t>
                      </a:r>
                      <a:r>
                        <a:rPr lang="en-GB" sz="1100" baseline="0" dirty="0">
                          <a:solidFill>
                            <a:schemeClr val="tx1"/>
                          </a:solidFill>
                          <a:latin typeface="Helvetica"/>
                          <a:cs typeface="Helvetica"/>
                        </a:rPr>
                        <a:t> von </a:t>
                      </a:r>
                      <a:r>
                        <a:rPr lang="en-GB" sz="1100" baseline="0" dirty="0" err="1">
                          <a:solidFill>
                            <a:schemeClr val="tx1"/>
                          </a:solidFill>
                          <a:latin typeface="Helvetica"/>
                          <a:cs typeface="Helvetica"/>
                        </a:rPr>
                        <a:t>Lymphknoten</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oder</a:t>
                      </a:r>
                      <a:r>
                        <a:rPr lang="en-GB" sz="1100" baseline="0" dirty="0">
                          <a:solidFill>
                            <a:schemeClr val="tx1"/>
                          </a:solidFill>
                          <a:latin typeface="Helvetica"/>
                          <a:cs typeface="Helvetica"/>
                        </a:rPr>
                        <a:t> </a:t>
                      </a:r>
                      <a:r>
                        <a:rPr lang="en-GB" sz="1100" baseline="0" dirty="0" err="1" smtClean="0">
                          <a:solidFill>
                            <a:schemeClr val="tx1"/>
                          </a:solidFill>
                          <a:latin typeface="Helvetica"/>
                          <a:cs typeface="Helvetica"/>
                        </a:rPr>
                        <a:t>Fernmetastasen</a:t>
                      </a:r>
                      <a:r>
                        <a:rPr lang="en-GB" sz="1100" baseline="0" dirty="0" smtClean="0">
                          <a:solidFill>
                            <a:schemeClr val="tx1"/>
                          </a:solidFill>
                          <a:latin typeface="Helvetica"/>
                          <a:cs typeface="Helvetica"/>
                        </a:rPr>
                        <a:t> </a:t>
                      </a:r>
                      <a:r>
                        <a:rPr lang="en-GB" sz="1100" baseline="0" dirty="0" err="1">
                          <a:solidFill>
                            <a:schemeClr val="tx1"/>
                          </a:solidFill>
                          <a:latin typeface="Helvetica"/>
                          <a:cs typeface="Helvetica"/>
                        </a:rPr>
                        <a:t>sowie</a:t>
                      </a:r>
                      <a:r>
                        <a:rPr lang="en-GB" sz="1100" baseline="0" dirty="0">
                          <a:solidFill>
                            <a:schemeClr val="tx1"/>
                          </a:solidFill>
                          <a:latin typeface="Helvetica"/>
                          <a:cs typeface="Helvetica"/>
                        </a:rPr>
                        <a:t> LR-TIV </a:t>
                      </a:r>
                      <a:r>
                        <a:rPr lang="en-GB" sz="1100" baseline="0" dirty="0" err="1">
                          <a:solidFill>
                            <a:schemeClr val="tx1"/>
                          </a:solidFill>
                          <a:latin typeface="Helvetica"/>
                          <a:cs typeface="Helvetica"/>
                        </a:rPr>
                        <a:t>Observationen</a:t>
                      </a:r>
                      <a:r>
                        <a:rPr lang="en-GB" sz="1100" baseline="0" dirty="0">
                          <a:solidFill>
                            <a:schemeClr val="tx1"/>
                          </a:solidFill>
                          <a:latin typeface="Helvetica"/>
                          <a:cs typeface="Helvetica"/>
                        </a:rPr>
                        <a:t> an. </a:t>
                      </a:r>
                      <a:r>
                        <a:rPr lang="en-GB" sz="1100" baseline="0" dirty="0" err="1">
                          <a:solidFill>
                            <a:schemeClr val="tx1"/>
                          </a:solidFill>
                          <a:latin typeface="Helvetica"/>
                          <a:cs typeface="Helvetica"/>
                        </a:rPr>
                        <a:t>Geben</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Sie</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ebenfalls</a:t>
                      </a:r>
                      <a:r>
                        <a:rPr lang="en-GB" sz="1100" baseline="0" dirty="0">
                          <a:solidFill>
                            <a:schemeClr val="tx1"/>
                          </a:solidFill>
                          <a:latin typeface="Helvetica"/>
                          <a:cs typeface="Helvetica"/>
                        </a:rPr>
                        <a:t> LR-M </a:t>
                      </a:r>
                      <a:r>
                        <a:rPr lang="en-GB" sz="1100" baseline="0" dirty="0" err="1" smtClean="0">
                          <a:solidFill>
                            <a:schemeClr val="tx1"/>
                          </a:solidFill>
                          <a:latin typeface="Helvetica"/>
                          <a:cs typeface="Helvetica"/>
                        </a:rPr>
                        <a:t>Observationen</a:t>
                      </a:r>
                      <a:r>
                        <a:rPr lang="en-GB" sz="1100" baseline="0" dirty="0" smtClean="0">
                          <a:solidFill>
                            <a:schemeClr val="tx1"/>
                          </a:solidFill>
                          <a:latin typeface="Helvetica"/>
                          <a:cs typeface="Helvetica"/>
                        </a:rPr>
                        <a:t> </a:t>
                      </a:r>
                      <a:r>
                        <a:rPr lang="en-GB" sz="1100" baseline="0" dirty="0">
                          <a:solidFill>
                            <a:schemeClr val="tx1"/>
                          </a:solidFill>
                          <a:latin typeface="Helvetica"/>
                          <a:cs typeface="Helvetica"/>
                        </a:rPr>
                        <a:t>an, da die </a:t>
                      </a:r>
                      <a:r>
                        <a:rPr lang="en-GB" sz="1100" baseline="0" dirty="0" err="1">
                          <a:solidFill>
                            <a:schemeClr val="tx1"/>
                          </a:solidFill>
                          <a:latin typeface="Helvetica"/>
                          <a:cs typeface="Helvetica"/>
                        </a:rPr>
                        <a:t>Transplanationseignung</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hiervon</a:t>
                      </a:r>
                      <a:r>
                        <a:rPr lang="en-GB" sz="1100" baseline="0" dirty="0">
                          <a:solidFill>
                            <a:schemeClr val="tx1"/>
                          </a:solidFill>
                          <a:latin typeface="Helvetica"/>
                          <a:cs typeface="Helvetica"/>
                        </a:rPr>
                        <a:t> </a:t>
                      </a:r>
                      <a:r>
                        <a:rPr lang="en-GB" sz="1100" baseline="0" dirty="0" err="1">
                          <a:solidFill>
                            <a:schemeClr val="tx1"/>
                          </a:solidFill>
                          <a:latin typeface="Helvetica"/>
                          <a:cs typeface="Helvetica"/>
                        </a:rPr>
                        <a:t>beeinflusst</a:t>
                      </a:r>
                      <a:r>
                        <a:rPr lang="en-GB" sz="1100" baseline="0" dirty="0">
                          <a:solidFill>
                            <a:schemeClr val="tx1"/>
                          </a:solidFill>
                          <a:latin typeface="Helvetica"/>
                          <a:cs typeface="Helvetica"/>
                        </a:rPr>
                        <a:t> </a:t>
                      </a:r>
                      <a:r>
                        <a:rPr lang="en-GB" sz="1100" b="0" baseline="0" dirty="0" err="1" smtClean="0">
                          <a:solidFill>
                            <a:srgbClr val="000000"/>
                          </a:solidFill>
                          <a:latin typeface="Helvetica"/>
                          <a:cs typeface="Helvetica"/>
                        </a:rPr>
                        <a:t>we</a:t>
                      </a:r>
                      <a:r>
                        <a:rPr lang="en-GB" sz="1100" baseline="0" dirty="0" err="1" smtClean="0">
                          <a:solidFill>
                            <a:schemeClr val="tx1"/>
                          </a:solidFill>
                          <a:latin typeface="Helvetica"/>
                          <a:cs typeface="Helvetica"/>
                        </a:rPr>
                        <a:t>rden</a:t>
                      </a:r>
                      <a:r>
                        <a:rPr lang="en-GB" sz="1100" baseline="0" dirty="0" smtClean="0">
                          <a:solidFill>
                            <a:schemeClr val="tx1"/>
                          </a:solidFill>
                          <a:latin typeface="Helvetica"/>
                          <a:cs typeface="Helvetica"/>
                        </a:rPr>
                        <a:t> </a:t>
                      </a:r>
                      <a:r>
                        <a:rPr lang="en-GB" sz="1100" baseline="0" dirty="0" err="1">
                          <a:solidFill>
                            <a:schemeClr val="tx1"/>
                          </a:solidFill>
                          <a:latin typeface="Helvetica"/>
                          <a:cs typeface="Helvetica"/>
                        </a:rPr>
                        <a:t>kann</a:t>
                      </a:r>
                      <a:r>
                        <a:rPr lang="en-GB" sz="1100" baseline="0" dirty="0">
                          <a:solidFill>
                            <a:schemeClr val="tx1"/>
                          </a:solidFill>
                          <a:latin typeface="Helvetica"/>
                          <a:cs typeface="Helvetica"/>
                        </a:rPr>
                        <a:t>.</a:t>
                      </a:r>
                      <a:endParaRPr lang="en-GB" sz="1100" dirty="0">
                        <a:solidFill>
                          <a:schemeClr val="tx1"/>
                        </a:solidFill>
                        <a:latin typeface="Helvetica"/>
                        <a:cs typeface="Helvetica"/>
                      </a:endParaRPr>
                    </a:p>
                    <a:p>
                      <a:endParaRPr lang="en-GB" sz="1100" i="1" dirty="0">
                        <a:solidFill>
                          <a:schemeClr val="tx1"/>
                        </a:solidFill>
                        <a:latin typeface="Helvetica" charset="0"/>
                        <a:ea typeface="Helvetica" charset="0"/>
                        <a:cs typeface="Helvetica" charset="0"/>
                      </a:endParaRPr>
                    </a:p>
                    <a:p>
                      <a:r>
                        <a:rPr lang="en-GB" sz="1100" baseline="0" dirty="0">
                          <a:solidFill>
                            <a:schemeClr val="tx1"/>
                          </a:solidFill>
                          <a:latin typeface="Helvetica"/>
                          <a:cs typeface="Helvetica"/>
                        </a:rPr>
                        <a:t>S. Manual (in </a:t>
                      </a:r>
                      <a:r>
                        <a:rPr lang="en-GB" sz="1100" baseline="0" dirty="0" err="1">
                          <a:solidFill>
                            <a:schemeClr val="tx1"/>
                          </a:solidFill>
                          <a:latin typeface="Helvetica"/>
                          <a:cs typeface="Helvetica"/>
                        </a:rPr>
                        <a:t>Arbeit</a:t>
                      </a:r>
                      <a:r>
                        <a:rPr lang="en-GB" sz="1100" baseline="0" dirty="0">
                          <a:solidFill>
                            <a:schemeClr val="tx1"/>
                          </a:solidFill>
                          <a:latin typeface="Helvetica"/>
                          <a:cs typeface="Helvetica"/>
                        </a:rPr>
                        <a:t>)</a:t>
                      </a:r>
                      <a:r>
                        <a:rPr lang="en-US" sz="1100" i="1" dirty="0">
                          <a:solidFill>
                            <a:srgbClr val="0000FF"/>
                          </a:solidFill>
                          <a:latin typeface="Helvetica"/>
                          <a:cs typeface="Helvetica"/>
                        </a:rPr>
                        <a:t> </a:t>
                      </a:r>
                      <a:r>
                        <a:rPr lang="en-US" sz="1100" i="0" baseline="0" dirty="0" err="1">
                          <a:solidFill>
                            <a:schemeClr val="tx1"/>
                          </a:solidFill>
                          <a:latin typeface="Helvetica"/>
                          <a:cs typeface="Helvetica"/>
                        </a:rPr>
                        <a:t>für</a:t>
                      </a:r>
                      <a:r>
                        <a:rPr lang="en-US" sz="1100" i="1" baseline="0" dirty="0">
                          <a:solidFill>
                            <a:srgbClr val="0000FF"/>
                          </a:solidFill>
                          <a:latin typeface="Helvetica"/>
                          <a:cs typeface="Helvetica"/>
                        </a:rPr>
                        <a:t> </a:t>
                      </a:r>
                      <a:r>
                        <a:rPr lang="en-US" sz="1100" i="0" baseline="0" dirty="0" err="1">
                          <a:solidFill>
                            <a:schemeClr val="tx1"/>
                          </a:solidFill>
                          <a:latin typeface="Helvetica"/>
                          <a:cs typeface="Helvetica"/>
                        </a:rPr>
                        <a:t>detailierte</a:t>
                      </a:r>
                      <a:r>
                        <a:rPr lang="en-US" sz="1100" i="1" baseline="0" dirty="0">
                          <a:solidFill>
                            <a:schemeClr val="tx1"/>
                          </a:solidFill>
                          <a:latin typeface="Helvetica"/>
                          <a:cs typeface="Helvetica"/>
                        </a:rPr>
                        <a:t> </a:t>
                      </a:r>
                      <a:r>
                        <a:rPr lang="en-GB" sz="1100" dirty="0">
                          <a:solidFill>
                            <a:schemeClr val="tx1"/>
                          </a:solidFill>
                          <a:latin typeface="Helvetica" charset="0"/>
                          <a:ea typeface="Helvetica" charset="0"/>
                          <a:cs typeface="Helvetica" charset="0"/>
                        </a:rPr>
                        <a:t>LI-RADS</a:t>
                      </a:r>
                      <a:r>
                        <a:rPr lang="en-GB" sz="1100" baseline="0" dirty="0">
                          <a:solidFill>
                            <a:schemeClr val="tx1"/>
                          </a:solidFill>
                          <a:latin typeface="Helvetica" charset="0"/>
                          <a:ea typeface="Helvetica" charset="0"/>
                          <a:cs typeface="Helvetica" charset="0"/>
                        </a:rPr>
                        <a:t> </a:t>
                      </a:r>
                      <a:r>
                        <a:rPr lang="en-GB" sz="1100" baseline="0" dirty="0" err="1">
                          <a:solidFill>
                            <a:schemeClr val="tx1"/>
                          </a:solidFill>
                          <a:latin typeface="Helvetica" charset="0"/>
                          <a:ea typeface="Helvetica" charset="0"/>
                          <a:cs typeface="Helvetica" charset="0"/>
                        </a:rPr>
                        <a:t>zu</a:t>
                      </a:r>
                      <a:r>
                        <a:rPr lang="en-GB" sz="1100" baseline="0" dirty="0">
                          <a:solidFill>
                            <a:schemeClr val="tx1"/>
                          </a:solidFill>
                          <a:latin typeface="Helvetica" charset="0"/>
                          <a:ea typeface="Helvetica" charset="0"/>
                          <a:cs typeface="Helvetica" charset="0"/>
                        </a:rPr>
                        <a:t> OPTN </a:t>
                      </a:r>
                      <a:r>
                        <a:rPr lang="en-GB" sz="1100" dirty="0" err="1">
                          <a:solidFill>
                            <a:schemeClr val="tx1"/>
                          </a:solidFill>
                          <a:latin typeface="Helvetica" charset="0"/>
                          <a:ea typeface="Helvetica" charset="0"/>
                          <a:cs typeface="Helvetica" charset="0"/>
                        </a:rPr>
                        <a:t>Konvertierungsanleitung</a:t>
                      </a:r>
                      <a:r>
                        <a:rPr lang="en-GB" sz="1100" dirty="0">
                          <a:solidFill>
                            <a:schemeClr val="tx1"/>
                          </a:solidFill>
                          <a:latin typeface="Helvetica" charset="0"/>
                          <a:ea typeface="Helvetica" charset="0"/>
                          <a:cs typeface="Helvetica" charset="0"/>
                        </a:rPr>
                        <a:t>. </a:t>
                      </a:r>
                      <a:endParaRPr lang="en-GB" sz="1100" i="1" dirty="0">
                        <a:solidFill>
                          <a:srgbClr val="0432FF"/>
                        </a:solidFill>
                        <a:latin typeface="Helvetica"/>
                        <a:cs typeface="Helvetica"/>
                      </a:endParaRPr>
                    </a:p>
                  </a:txBody>
                  <a:tcPr marT="91440" marB="91440">
                    <a:solidFill>
                      <a:srgbClr val="E1E1E1"/>
                    </a:solidFill>
                  </a:tcPr>
                </a:tc>
                <a:extLst>
                  <a:ext uri="{0D108BD9-81ED-4DB2-BD59-A6C34878D82A}">
                    <a16:rowId xmlns:a16="http://schemas.microsoft.com/office/drawing/2014/main" xmlns="" val="10008"/>
                  </a:ext>
                </a:extLst>
              </a:tr>
              <a:tr h="344742">
                <a:tc>
                  <a:txBody>
                    <a:bodyPr/>
                    <a:lstStyle/>
                    <a:p>
                      <a:pPr>
                        <a:spcBef>
                          <a:spcPts val="1200"/>
                        </a:spcBef>
                        <a:spcAft>
                          <a:spcPts val="300"/>
                        </a:spcAft>
                      </a:pPr>
                      <a:r>
                        <a:rPr lang="en-US" sz="1100" baseline="0" dirty="0" err="1">
                          <a:solidFill>
                            <a:srgbClr val="005493"/>
                          </a:solidFill>
                          <a:latin typeface="Helvetica"/>
                          <a:cs typeface="Helvetica"/>
                        </a:rPr>
                        <a:t>Vermeiden</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Sie</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Formulierungen</a:t>
                      </a:r>
                      <a:r>
                        <a:rPr lang="en-US" sz="1100" baseline="0" dirty="0">
                          <a:solidFill>
                            <a:srgbClr val="005493"/>
                          </a:solidFill>
                          <a:latin typeface="Helvetica"/>
                          <a:cs typeface="Helvetica"/>
                        </a:rPr>
                        <a:t>, die </a:t>
                      </a:r>
                      <a:r>
                        <a:rPr lang="en-US" sz="1100" baseline="0" dirty="0" err="1">
                          <a:solidFill>
                            <a:srgbClr val="005493"/>
                          </a:solidFill>
                          <a:latin typeface="Helvetica"/>
                          <a:cs typeface="Helvetica"/>
                        </a:rPr>
                        <a:t>eine</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Biopsie</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oder</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anderweitig</a:t>
                      </a:r>
                      <a:r>
                        <a:rPr lang="en-US" sz="1100" baseline="0" dirty="0">
                          <a:solidFill>
                            <a:srgbClr val="005493"/>
                          </a:solidFill>
                          <a:latin typeface="Helvetica"/>
                          <a:cs typeface="Helvetica"/>
                        </a:rPr>
                        <a:t> invasive </a:t>
                      </a:r>
                      <a:r>
                        <a:rPr lang="en-US" sz="1100" baseline="0" dirty="0" err="1">
                          <a:solidFill>
                            <a:srgbClr val="005493"/>
                          </a:solidFill>
                          <a:latin typeface="Helvetica"/>
                          <a:cs typeface="Helvetica"/>
                        </a:rPr>
                        <a:t>Abklärung</a:t>
                      </a:r>
                      <a:r>
                        <a:rPr lang="en-US" sz="1100" baseline="0" dirty="0">
                          <a:solidFill>
                            <a:srgbClr val="005493"/>
                          </a:solidFill>
                          <a:latin typeface="Helvetica"/>
                          <a:cs typeface="Helvetica"/>
                        </a:rPr>
                        <a:t> </a:t>
                      </a:r>
                      <a:r>
                        <a:rPr lang="en-US" sz="1100" baseline="0" dirty="0" err="1">
                          <a:solidFill>
                            <a:srgbClr val="005493"/>
                          </a:solidFill>
                          <a:latin typeface="Helvetica"/>
                          <a:cs typeface="Helvetica"/>
                        </a:rPr>
                        <a:t>erzwingen</a:t>
                      </a:r>
                      <a:endParaRPr lang="en-US" sz="1100" baseline="0" dirty="0">
                        <a:solidFill>
                          <a:srgbClr val="005493"/>
                        </a:solidFill>
                        <a:latin typeface="Helvetica"/>
                        <a:cs typeface="Helvetica"/>
                      </a:endParaRPr>
                    </a:p>
                  </a:txBody>
                  <a:tcPr marT="137160" marB="91440">
                    <a:solidFill>
                      <a:srgbClr val="FFFFFF"/>
                    </a:solidFill>
                  </a:tcPr>
                </a:tc>
                <a:extLst>
                  <a:ext uri="{0D108BD9-81ED-4DB2-BD59-A6C34878D82A}">
                    <a16:rowId xmlns:a16="http://schemas.microsoft.com/office/drawing/2014/main" xmlns="" val="10009"/>
                  </a:ext>
                </a:extLst>
              </a:tr>
              <a:tr h="344742">
                <a:tc>
                  <a:txBody>
                    <a:bodyPr/>
                    <a:lstStyle/>
                    <a:p>
                      <a:pPr marL="182880" indent="-182880">
                        <a:spcBef>
                          <a:spcPts val="0"/>
                        </a:spcBef>
                        <a:spcAft>
                          <a:spcPts val="300"/>
                        </a:spcAft>
                        <a:buFont typeface="Arial"/>
                        <a:buChar char="•"/>
                      </a:pPr>
                      <a:r>
                        <a:rPr lang="en-US" sz="1100" baseline="0" dirty="0">
                          <a:solidFill>
                            <a:schemeClr val="tx1"/>
                          </a:solidFill>
                          <a:latin typeface="Helvetica"/>
                          <a:cs typeface="Helvetica"/>
                        </a:rPr>
                        <a:t>Falls </a:t>
                      </a:r>
                      <a:r>
                        <a:rPr lang="en-US" sz="1100" baseline="0" dirty="0" err="1">
                          <a:solidFill>
                            <a:schemeClr val="tx1"/>
                          </a:solidFill>
                          <a:latin typeface="Helvetica"/>
                          <a:cs typeface="Helvetica"/>
                        </a:rPr>
                        <a:t>eine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Leberbiopsie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angezeigt</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erscheint</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verwenden</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Sie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folgende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Formulierungen</a:t>
                      </a:r>
                      <a:r>
                        <a:rPr lang="en-US" sz="1100" baseline="0" dirty="0">
                          <a:solidFill>
                            <a:schemeClr val="tx1"/>
                          </a:solidFill>
                          <a:latin typeface="Helvetica"/>
                          <a:cs typeface="Helvetica"/>
                        </a:rPr>
                        <a:t>:</a:t>
                      </a:r>
                    </a:p>
                    <a:p>
                      <a:pPr marL="365760" indent="-182880">
                        <a:buFont typeface="Arial"/>
                        <a:buChar char="•"/>
                      </a:pPr>
                      <a:r>
                        <a:rPr lang="en-US" sz="1100" baseline="0" dirty="0">
                          <a:solidFill>
                            <a:schemeClr val="tx1"/>
                          </a:solidFill>
                          <a:latin typeface="Helvetica"/>
                          <a:cs typeface="Helvetica"/>
                        </a:rPr>
                        <a:t>“</a:t>
                      </a:r>
                      <a:r>
                        <a:rPr lang="en-US" sz="1100" baseline="0" dirty="0" err="1">
                          <a:solidFill>
                            <a:schemeClr val="tx1"/>
                          </a:solidFill>
                          <a:latin typeface="Helvetica"/>
                          <a:cs typeface="Helvetica"/>
                        </a:rPr>
                        <a:t>Optionen</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für</a:t>
                      </a:r>
                      <a:r>
                        <a:rPr lang="en-US" sz="1100" baseline="0" dirty="0">
                          <a:solidFill>
                            <a:schemeClr val="tx1"/>
                          </a:solidFill>
                          <a:latin typeface="Helvetica"/>
                          <a:cs typeface="Helvetica"/>
                        </a:rPr>
                        <a:t> die </a:t>
                      </a:r>
                      <a:r>
                        <a:rPr lang="en-US" sz="1100" baseline="0" dirty="0" err="1">
                          <a:solidFill>
                            <a:schemeClr val="tx1"/>
                          </a:solidFill>
                          <a:latin typeface="Helvetica"/>
                          <a:cs typeface="Helvetica"/>
                        </a:rPr>
                        <a:t>diagnostische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Ausarbeitung</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beinhalten</a:t>
                      </a:r>
                      <a:r>
                        <a:rPr lang="en-US" sz="1100" baseline="0" dirty="0">
                          <a:solidFill>
                            <a:schemeClr val="tx1"/>
                          </a:solidFill>
                          <a:latin typeface="Helvetica"/>
                          <a:cs typeface="Helvetica"/>
                        </a:rPr>
                        <a:t>  ____ und </a:t>
                      </a:r>
                      <a:r>
                        <a:rPr lang="en-US" sz="1100" baseline="0" dirty="0" err="1">
                          <a:solidFill>
                            <a:schemeClr val="tx1"/>
                          </a:solidFill>
                          <a:latin typeface="Helvetica"/>
                          <a:cs typeface="Helvetica"/>
                        </a:rPr>
                        <a:t>ggf</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eine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Biopsie</a:t>
                      </a:r>
                      <a:r>
                        <a:rPr lang="en-US" sz="1100" baseline="0" dirty="0">
                          <a:solidFill>
                            <a:schemeClr val="tx1"/>
                          </a:solidFill>
                          <a:latin typeface="Helvetica"/>
                          <a:cs typeface="Helvetica"/>
                        </a:rPr>
                        <a:t>.”</a:t>
                      </a:r>
                    </a:p>
                    <a:p>
                      <a:pPr marL="365760" indent="-182880">
                        <a:buFont typeface="Arial"/>
                        <a:buChar char="•"/>
                      </a:pPr>
                      <a:r>
                        <a:rPr lang="en-US" sz="1100" baseline="0" dirty="0">
                          <a:solidFill>
                            <a:schemeClr val="tx1"/>
                          </a:solidFill>
                          <a:latin typeface="Helvetica"/>
                          <a:cs typeface="Helvetica"/>
                        </a:rPr>
                        <a:t>“die </a:t>
                      </a:r>
                      <a:r>
                        <a:rPr lang="en-US" sz="1100" baseline="0" dirty="0" err="1">
                          <a:solidFill>
                            <a:schemeClr val="tx1"/>
                          </a:solidFill>
                          <a:latin typeface="Helvetica"/>
                          <a:cs typeface="Helvetica"/>
                        </a:rPr>
                        <a:t>Unterscheidung</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eines</a:t>
                      </a:r>
                      <a:r>
                        <a:rPr lang="en-US" sz="1100" baseline="0" dirty="0">
                          <a:solidFill>
                            <a:schemeClr val="tx1"/>
                          </a:solidFill>
                          <a:latin typeface="Helvetica"/>
                          <a:cs typeface="Helvetica"/>
                        </a:rPr>
                        <a:t> HCC und ___ </a:t>
                      </a:r>
                      <a:r>
                        <a:rPr lang="en-US" sz="1100" baseline="0" dirty="0" err="1">
                          <a:solidFill>
                            <a:schemeClr val="tx1"/>
                          </a:solidFill>
                          <a:latin typeface="Helvetica"/>
                          <a:cs typeface="Helvetica"/>
                        </a:rPr>
                        <a:t>kann</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bei</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diesem</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Patieten</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nicht</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durch</a:t>
                      </a:r>
                      <a:r>
                        <a:rPr lang="en-US" sz="1100" baseline="0" dirty="0">
                          <a:solidFill>
                            <a:schemeClr val="tx1"/>
                          </a:solidFill>
                          <a:latin typeface="Helvetica"/>
                          <a:cs typeface="Helvetica"/>
                        </a:rPr>
                        <a:t> die </a:t>
                      </a:r>
                      <a:r>
                        <a:rPr lang="en-US" sz="1100" baseline="0" dirty="0" err="1">
                          <a:solidFill>
                            <a:schemeClr val="tx1"/>
                          </a:solidFill>
                          <a:latin typeface="Helvetica"/>
                          <a:cs typeface="Helvetica"/>
                        </a:rPr>
                        <a:t>Bildgebung</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alleine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erfolgen</a:t>
                      </a:r>
                      <a:r>
                        <a:rPr lang="en-US" sz="1100" baseline="0" dirty="0">
                          <a:solidFill>
                            <a:schemeClr val="tx1"/>
                          </a:solidFill>
                          <a:latin typeface="Helvetica"/>
                          <a:cs typeface="Helvetica"/>
                        </a:rPr>
                        <a:t>. Falls die </a:t>
                      </a:r>
                      <a:r>
                        <a:rPr lang="en-US" sz="1100" baseline="0" dirty="0" err="1">
                          <a:solidFill>
                            <a:schemeClr val="tx1"/>
                          </a:solidFill>
                          <a:latin typeface="Helvetica"/>
                          <a:cs typeface="Helvetica"/>
                        </a:rPr>
                        <a:t>Unterscheidung</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für</a:t>
                      </a:r>
                      <a:r>
                        <a:rPr lang="en-US" sz="1100" baseline="0" dirty="0">
                          <a:solidFill>
                            <a:schemeClr val="tx1"/>
                          </a:solidFill>
                          <a:latin typeface="Helvetica"/>
                          <a:cs typeface="Helvetica"/>
                        </a:rPr>
                        <a:t> das </a:t>
                      </a:r>
                      <a:r>
                        <a:rPr lang="en-US" sz="1100" baseline="0" dirty="0" err="1">
                          <a:solidFill>
                            <a:schemeClr val="tx1"/>
                          </a:solidFill>
                          <a:latin typeface="Helvetica"/>
                          <a:cs typeface="Helvetica"/>
                        </a:rPr>
                        <a:t>Patientenmanagement</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entscheidend</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ist</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sollte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eine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Biopsie</a:t>
                      </a:r>
                      <a:r>
                        <a:rPr lang="en-US" sz="1100" baseline="0" dirty="0">
                          <a:solidFill>
                            <a:schemeClr val="tx1"/>
                          </a:solidFill>
                          <a:latin typeface="Helvetica"/>
                          <a:cs typeface="Helvetica"/>
                        </a:rPr>
                        <a:t> in </a:t>
                      </a:r>
                      <a:r>
                        <a:rPr lang="en-US" sz="1100" baseline="0" dirty="0" err="1">
                          <a:solidFill>
                            <a:schemeClr val="tx1"/>
                          </a:solidFill>
                          <a:latin typeface="Helvetica"/>
                          <a:cs typeface="Helvetica"/>
                        </a:rPr>
                        <a:t>Betracht</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gezogen</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werden</a:t>
                      </a:r>
                      <a:r>
                        <a:rPr lang="en-US" sz="1100" baseline="0" dirty="0">
                          <a:solidFill>
                            <a:schemeClr val="tx1"/>
                          </a:solidFill>
                          <a:latin typeface="Helvetica"/>
                          <a:cs typeface="Helvetica"/>
                        </a:rPr>
                        <a:t>.”</a:t>
                      </a:r>
                    </a:p>
                    <a:p>
                      <a:pPr marL="365760" indent="-182880">
                        <a:buFont typeface="Arial"/>
                        <a:buChar char="•"/>
                      </a:pPr>
                      <a:r>
                        <a:rPr lang="en-US" sz="1100" baseline="0" dirty="0">
                          <a:solidFill>
                            <a:schemeClr val="tx1"/>
                          </a:solidFill>
                          <a:latin typeface="Helvetica"/>
                          <a:cs typeface="Helvetica"/>
                        </a:rPr>
                        <a:t>“</a:t>
                      </a:r>
                      <a:r>
                        <a:rPr lang="en-US" sz="1100" baseline="0" dirty="0" err="1">
                          <a:solidFill>
                            <a:schemeClr val="tx1"/>
                          </a:solidFill>
                          <a:latin typeface="Helvetica"/>
                          <a:cs typeface="Helvetica"/>
                        </a:rPr>
                        <a:t>Eine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Biopsie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ist</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notwendig</a:t>
                      </a:r>
                      <a:r>
                        <a:rPr lang="en-US" sz="1100" baseline="0" dirty="0">
                          <a:solidFill>
                            <a:schemeClr val="tx1"/>
                          </a:solidFill>
                          <a:latin typeface="Helvetica"/>
                          <a:cs typeface="Helvetica"/>
                        </a:rPr>
                        <a:t> um </a:t>
                      </a:r>
                      <a:r>
                        <a:rPr lang="en-US" sz="1100" baseline="0" dirty="0" err="1">
                          <a:solidFill>
                            <a:schemeClr val="tx1"/>
                          </a:solidFill>
                          <a:latin typeface="Helvetica"/>
                          <a:cs typeface="Helvetica"/>
                        </a:rPr>
                        <a:t>zwischen</a:t>
                      </a:r>
                      <a:r>
                        <a:rPr lang="en-US" sz="1100" baseline="0" dirty="0">
                          <a:solidFill>
                            <a:schemeClr val="tx1"/>
                          </a:solidFill>
                          <a:latin typeface="Helvetica"/>
                          <a:cs typeface="Helvetica"/>
                        </a:rPr>
                        <a:t> HCC und ___ </a:t>
                      </a:r>
                      <a:r>
                        <a:rPr lang="en-US" sz="1100" baseline="0" dirty="0" err="1">
                          <a:solidFill>
                            <a:schemeClr val="tx1"/>
                          </a:solidFill>
                          <a:latin typeface="Helvetica"/>
                          <a:cs typeface="Helvetica"/>
                        </a:rPr>
                        <a:t>zu</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differenzieren</a:t>
                      </a:r>
                      <a:r>
                        <a:rPr lang="en-US" sz="1100" baseline="0" dirty="0">
                          <a:solidFill>
                            <a:schemeClr val="tx1"/>
                          </a:solidFill>
                          <a:latin typeface="Helvetica"/>
                          <a:cs typeface="Helvetica"/>
                        </a:rPr>
                        <a:t>.”</a:t>
                      </a:r>
                    </a:p>
                    <a:p>
                      <a:pPr marL="365760" indent="-182880">
                        <a:buFont typeface="Arial"/>
                        <a:buChar char="•"/>
                      </a:pPr>
                      <a:r>
                        <a:rPr lang="en-US" sz="1100" baseline="0" dirty="0">
                          <a:solidFill>
                            <a:schemeClr val="tx1"/>
                          </a:solidFill>
                          <a:latin typeface="Helvetica"/>
                          <a:cs typeface="Helvetica"/>
                        </a:rPr>
                        <a:t>“…</a:t>
                      </a:r>
                      <a:r>
                        <a:rPr lang="en-US" sz="1100" baseline="0" dirty="0" err="1">
                          <a:solidFill>
                            <a:schemeClr val="tx1"/>
                          </a:solidFill>
                          <a:latin typeface="Helvetica"/>
                          <a:cs typeface="Helvetica"/>
                        </a:rPr>
                        <a:t>wahrscheinlich</a:t>
                      </a:r>
                      <a:r>
                        <a:rPr lang="en-US" sz="1100" baseline="0" dirty="0">
                          <a:solidFill>
                            <a:schemeClr val="tx1"/>
                          </a:solidFill>
                          <a:latin typeface="Helvetica"/>
                          <a:cs typeface="Helvetica"/>
                        </a:rPr>
                        <a:t> HCC. </a:t>
                      </a:r>
                      <a:r>
                        <a:rPr lang="en-US" sz="1100" baseline="0" dirty="0" err="1">
                          <a:solidFill>
                            <a:schemeClr val="tx1"/>
                          </a:solidFill>
                          <a:latin typeface="Helvetica"/>
                          <a:cs typeface="Helvetica"/>
                        </a:rPr>
                        <a:t>Für</a:t>
                      </a:r>
                      <a:r>
                        <a:rPr lang="en-US" sz="1100" baseline="0" dirty="0">
                          <a:solidFill>
                            <a:schemeClr val="tx1"/>
                          </a:solidFill>
                          <a:latin typeface="Helvetica"/>
                          <a:cs typeface="Helvetica"/>
                        </a:rPr>
                        <a:t> die </a:t>
                      </a:r>
                      <a:r>
                        <a:rPr lang="en-US" sz="1100" baseline="0" dirty="0" err="1">
                          <a:solidFill>
                            <a:schemeClr val="tx1"/>
                          </a:solidFill>
                          <a:latin typeface="Helvetica"/>
                          <a:cs typeface="Helvetica"/>
                        </a:rPr>
                        <a:t>endgültige</a:t>
                      </a:r>
                      <a:r>
                        <a:rPr lang="en-US" sz="1100" baseline="0" dirty="0">
                          <a:solidFill>
                            <a:schemeClr val="tx1"/>
                          </a:solidFill>
                          <a:latin typeface="Helvetica"/>
                          <a:cs typeface="Helvetica"/>
                        </a:rPr>
                        <a:t> Diagnose </a:t>
                      </a:r>
                      <a:r>
                        <a:rPr lang="en-US" sz="1100" baseline="0" dirty="0" smtClean="0">
                          <a:solidFill>
                            <a:schemeClr val="tx1"/>
                          </a:solidFill>
                          <a:latin typeface="Helvetica"/>
                          <a:cs typeface="Helvetica"/>
                        </a:rPr>
                        <a:t>mu</a:t>
                      </a:r>
                      <a:r>
                        <a:rPr lang="en-US" sz="1100" b="0" baseline="0" dirty="0" smtClean="0">
                          <a:solidFill>
                            <a:srgbClr val="000000"/>
                          </a:solidFill>
                          <a:latin typeface="Helvetica"/>
                          <a:cs typeface="Helvetica"/>
                        </a:rPr>
                        <a:t>ss</a:t>
                      </a:r>
                      <a:r>
                        <a:rPr lang="en-US" sz="1100" baseline="0" dirty="0" smtClean="0">
                          <a:solidFill>
                            <a:schemeClr val="tx1"/>
                          </a:solidFill>
                          <a:latin typeface="Helvetica"/>
                          <a:cs typeface="Helvetica"/>
                        </a:rPr>
                        <a:t> </a:t>
                      </a:r>
                      <a:r>
                        <a:rPr lang="en-US" sz="1100" baseline="0" dirty="0" err="1">
                          <a:solidFill>
                            <a:schemeClr val="tx1"/>
                          </a:solidFill>
                          <a:latin typeface="Helvetica"/>
                          <a:cs typeface="Helvetica"/>
                        </a:rPr>
                        <a:t>eine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Biopsie</a:t>
                      </a:r>
                      <a:r>
                        <a:rPr lang="en-US" sz="1100" baseline="0" dirty="0">
                          <a:solidFill>
                            <a:schemeClr val="tx1"/>
                          </a:solidFill>
                          <a:latin typeface="Helvetica"/>
                          <a:cs typeface="Helvetica"/>
                        </a:rPr>
                        <a:t> in </a:t>
                      </a:r>
                      <a:r>
                        <a:rPr lang="en-US" sz="1100" baseline="0" dirty="0" err="1">
                          <a:solidFill>
                            <a:schemeClr val="tx1"/>
                          </a:solidFill>
                          <a:latin typeface="Helvetica"/>
                          <a:cs typeface="Helvetica"/>
                        </a:rPr>
                        <a:t>Betrach</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gezogen</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werden</a:t>
                      </a:r>
                      <a:r>
                        <a:rPr lang="en-US" sz="1100" baseline="0" dirty="0">
                          <a:solidFill>
                            <a:schemeClr val="tx1"/>
                          </a:solidFill>
                          <a:latin typeface="Helvetica"/>
                          <a:cs typeface="Helvetica"/>
                        </a:rPr>
                        <a:t>.” </a:t>
                      </a:r>
                    </a:p>
                  </a:txBody>
                  <a:tcPr marT="91440" marB="91440">
                    <a:solidFill>
                      <a:srgbClr val="E1E1E1"/>
                    </a:solidFill>
                  </a:tcPr>
                </a:tc>
                <a:extLst>
                  <a:ext uri="{0D108BD9-81ED-4DB2-BD59-A6C34878D82A}">
                    <a16:rowId xmlns:a16="http://schemas.microsoft.com/office/drawing/2014/main" xmlns="" val="10010"/>
                  </a:ext>
                </a:extLst>
              </a:tr>
            </a:tbl>
          </a:graphicData>
        </a:graphic>
      </p:graphicFrame>
      <p:sp>
        <p:nvSpPr>
          <p:cNvPr id="1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266911DD-84D6-A641-ACA4-91290CA364D8}" type="slidenum">
              <a:rPr lang="en-US" sz="1100" smtClean="0">
                <a:latin typeface="Helvetica" panose="020B0604020202020204" pitchFamily="34" charset="0"/>
                <a:cs typeface="Helvetica" panose="020B0604020202020204" pitchFamily="34" charset="0"/>
              </a:rPr>
              <a:pPr algn="r"/>
              <a:t>15</a:t>
            </a:fld>
            <a:endParaRPr lang="en-US" sz="1100" dirty="0">
              <a:latin typeface="Helvetica" panose="020B0604020202020204" pitchFamily="34" charset="0"/>
              <a:cs typeface="Helvetica" panose="020B0604020202020204" pitchFamily="34" charset="0"/>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latin typeface="Helvetica" panose="020B0604020202020204" pitchFamily="34" charset="0"/>
              <a:cs typeface="Helvetica" panose="020B0604020202020204" pitchFamily="34" charset="0"/>
            </a:endParaRPr>
          </a:p>
        </p:txBody>
      </p:sp>
      <p:sp>
        <p:nvSpPr>
          <p:cNvPr id="8" name="TextBox 7"/>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panose="020B0604020202020204" pitchFamily="34" charset="0"/>
                <a:cs typeface="Helvetica" panose="020B0604020202020204" pitchFamily="34" charset="0"/>
              </a:rPr>
              <a:t>Report</a:t>
            </a:r>
            <a:endParaRPr lang="en-US" sz="1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16657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107893288"/>
              </p:ext>
            </p:extLst>
          </p:nvPr>
        </p:nvGraphicFramePr>
        <p:xfrm>
          <a:off x="223434" y="218570"/>
          <a:ext cx="6400801" cy="8925430"/>
        </p:xfrm>
        <a:graphic>
          <a:graphicData uri="http://schemas.openxmlformats.org/drawingml/2006/table">
            <a:tbl>
              <a:tblPr firstRow="1" bandRow="1">
                <a:tableStyleId>{5C22544A-7EE6-4342-B048-85BDC9FD1C3A}</a:tableStyleId>
              </a:tblPr>
              <a:tblGrid>
                <a:gridCol w="1618464">
                  <a:extLst>
                    <a:ext uri="{9D8B030D-6E8A-4147-A177-3AD203B41FA5}">
                      <a16:colId xmlns:a16="http://schemas.microsoft.com/office/drawing/2014/main" xmlns="" val="20000"/>
                    </a:ext>
                  </a:extLst>
                </a:gridCol>
                <a:gridCol w="2119145">
                  <a:extLst>
                    <a:ext uri="{9D8B030D-6E8A-4147-A177-3AD203B41FA5}">
                      <a16:colId xmlns:a16="http://schemas.microsoft.com/office/drawing/2014/main" xmlns="" val="20001"/>
                    </a:ext>
                  </a:extLst>
                </a:gridCol>
                <a:gridCol w="2663192">
                  <a:extLst>
                    <a:ext uri="{9D8B030D-6E8A-4147-A177-3AD203B41FA5}">
                      <a16:colId xmlns:a16="http://schemas.microsoft.com/office/drawing/2014/main" xmlns="" val="20002"/>
                    </a:ext>
                  </a:extLst>
                </a:gridCol>
              </a:tblGrid>
              <a:tr h="411598">
                <a:tc gridSpan="3">
                  <a:txBody>
                    <a:bodyPr/>
                    <a:lstStyle/>
                    <a:p>
                      <a:pPr marL="0" marR="0" indent="0" algn="ctr" defTabSz="457200" rtl="0" eaLnBrk="1" fontAlgn="auto" latinLnBrk="0" hangingPunct="1">
                        <a:lnSpc>
                          <a:spcPct val="100000"/>
                        </a:lnSpc>
                        <a:spcBef>
                          <a:spcPts val="300"/>
                        </a:spcBef>
                        <a:spcAft>
                          <a:spcPts val="300"/>
                        </a:spcAft>
                        <a:buClrTx/>
                        <a:buSzTx/>
                        <a:buFontTx/>
                        <a:buNone/>
                        <a:tabLst/>
                        <a:defRPr/>
                      </a:pPr>
                      <a:r>
                        <a:rPr lang="en-US" sz="1600" b="1" dirty="0">
                          <a:solidFill>
                            <a:srgbClr val="000000"/>
                          </a:solidFill>
                          <a:latin typeface="Helvetica"/>
                          <a:cs typeface="Helvetica"/>
                        </a:rPr>
                        <a:t>CT/MRI</a:t>
                      </a:r>
                      <a:r>
                        <a:rPr lang="en-US" sz="1600" b="1" baseline="0" dirty="0">
                          <a:solidFill>
                            <a:srgbClr val="000000"/>
                          </a:solidFill>
                          <a:latin typeface="Helvetica"/>
                          <a:cs typeface="Helvetica"/>
                        </a:rPr>
                        <a:t> </a:t>
                      </a:r>
                      <a:r>
                        <a:rPr lang="en-US" sz="1600" b="1" dirty="0">
                          <a:solidFill>
                            <a:srgbClr val="000000"/>
                          </a:solidFill>
                          <a:latin typeface="Helvetica"/>
                          <a:cs typeface="Helvetica"/>
                        </a:rPr>
                        <a:t>LI-RADS</a:t>
                      </a:r>
                      <a:r>
                        <a:rPr lang="en-US" sz="1600" b="1" baseline="30000" dirty="0">
                          <a:solidFill>
                            <a:srgbClr val="000000"/>
                          </a:solidFill>
                          <a:latin typeface="Helvetica"/>
                          <a:cs typeface="Helvetica"/>
                        </a:rPr>
                        <a:t>®</a:t>
                      </a:r>
                      <a:r>
                        <a:rPr lang="en-US" sz="1600" b="1" dirty="0">
                          <a:solidFill>
                            <a:srgbClr val="000000"/>
                          </a:solidFill>
                          <a:latin typeface="Helvetica"/>
                          <a:cs typeface="Helvetica"/>
                        </a:rPr>
                        <a:t> v2017 </a:t>
                      </a:r>
                      <a:r>
                        <a:rPr lang="en-US" sz="1600" b="1" dirty="0" err="1">
                          <a:solidFill>
                            <a:srgbClr val="000000"/>
                          </a:solidFill>
                          <a:latin typeface="Helvetica"/>
                          <a:cs typeface="Helvetica"/>
                        </a:rPr>
                        <a:t>Befundung</a:t>
                      </a:r>
                      <a:endParaRPr lang="en-US" sz="1600" b="1" dirty="0">
                        <a:solidFill>
                          <a:srgbClr val="000000"/>
                        </a:solidFill>
                        <a:latin typeface="Helvetica"/>
                        <a:cs typeface="Helvetica"/>
                      </a:endParaRPr>
                    </a:p>
                  </a:txBody>
                  <a:tcPr marT="0" marB="13716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508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1" u="none" dirty="0" err="1">
                          <a:effectLst/>
                          <a:latin typeface="Helvetica"/>
                          <a:ea typeface="MS Mincho"/>
                          <a:cs typeface="Helvetica"/>
                        </a:rPr>
                        <a:t>Unbehandelte</a:t>
                      </a:r>
                      <a:r>
                        <a:rPr lang="en-US" sz="900" b="1" u="none" baseline="0" dirty="0">
                          <a:effectLst/>
                          <a:latin typeface="Helvetica"/>
                          <a:ea typeface="MS Mincho"/>
                          <a:cs typeface="Helvetica"/>
                        </a:rPr>
                        <a:t> O</a:t>
                      </a:r>
                      <a:r>
                        <a:rPr lang="en-US" sz="900" b="1" u="none" dirty="0">
                          <a:effectLst/>
                          <a:latin typeface="Helvetica"/>
                          <a:ea typeface="MS Mincho"/>
                          <a:cs typeface="Helvetica"/>
                        </a:rPr>
                        <a:t>bservation</a:t>
                      </a:r>
                      <a:endParaRPr lang="en-US" sz="900" b="1" u="none" baseline="0" dirty="0">
                        <a:effectLst/>
                        <a:latin typeface="Helvetica"/>
                        <a:ea typeface="MS Mincho"/>
                        <a:cs typeface="Helvetica"/>
                      </a:endParaRPr>
                    </a:p>
                  </a:txBody>
                  <a:tcPr marL="68580" marR="68580" marT="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543050" marR="0" indent="-1543050" algn="ctr">
                        <a:spcBef>
                          <a:spcPts val="0"/>
                        </a:spcBef>
                        <a:spcAft>
                          <a:spcPts val="0"/>
                        </a:spcAft>
                      </a:pPr>
                      <a:r>
                        <a:rPr lang="en-US" sz="1000" b="1" u="none" dirty="0" err="1">
                          <a:effectLst/>
                          <a:latin typeface="Helvetica"/>
                          <a:ea typeface="MS Mincho"/>
                          <a:cs typeface="Helvetica"/>
                        </a:rPr>
                        <a:t>Befunderfordernis</a:t>
                      </a:r>
                      <a:r>
                        <a:rPr lang="en-US" sz="1000" b="1" u="none" baseline="0" dirty="0">
                          <a:effectLst/>
                          <a:latin typeface="Helvetica"/>
                          <a:ea typeface="MS Mincho"/>
                          <a:cs typeface="Helvetica"/>
                        </a:rPr>
                        <a:t> </a:t>
                      </a:r>
                      <a:endParaRPr lang="en-US" sz="1000" b="1" u="none" dirty="0">
                        <a:effectLst/>
                        <a:latin typeface="Helvetica"/>
                        <a:ea typeface="MS Mincho"/>
                        <a:cs typeface="Helvetica"/>
                      </a:endParaRPr>
                    </a:p>
                  </a:txBody>
                  <a:tcPr marL="0" marR="0" marT="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1543050" marR="0" indent="-1543050" algn="ctr" defTabSz="457200" rtl="0" eaLnBrk="1" fontAlgn="auto" latinLnBrk="0" hangingPunct="1">
                        <a:lnSpc>
                          <a:spcPct val="100000"/>
                        </a:lnSpc>
                        <a:spcBef>
                          <a:spcPts val="0"/>
                        </a:spcBef>
                        <a:spcAft>
                          <a:spcPts val="0"/>
                        </a:spcAft>
                        <a:buClrTx/>
                        <a:buSzTx/>
                        <a:buFontTx/>
                        <a:buNone/>
                        <a:tabLst/>
                        <a:defRPr/>
                      </a:pPr>
                      <a:r>
                        <a:rPr lang="en-US" sz="1000" b="1" u="none" baseline="0" dirty="0" err="1">
                          <a:effectLst/>
                          <a:latin typeface="Helvetica"/>
                          <a:ea typeface="MS Mincho"/>
                          <a:cs typeface="Helvetica"/>
                        </a:rPr>
                        <a:t>Empfohlener</a:t>
                      </a:r>
                      <a:r>
                        <a:rPr lang="en-US" sz="1000" b="1" u="none" baseline="0" dirty="0">
                          <a:effectLst/>
                          <a:latin typeface="Helvetica"/>
                          <a:ea typeface="MS Mincho"/>
                          <a:cs typeface="Helvetica"/>
                        </a:rPr>
                        <a:t> </a:t>
                      </a:r>
                      <a:r>
                        <a:rPr lang="en-US" sz="1000" b="1" u="none" baseline="0" dirty="0" err="1">
                          <a:effectLst/>
                          <a:latin typeface="Helvetica"/>
                          <a:ea typeface="MS Mincho"/>
                          <a:cs typeface="Helvetica"/>
                        </a:rPr>
                        <a:t>Befundinhalt</a:t>
                      </a:r>
                      <a:endParaRPr lang="en-US" sz="1000" b="1" u="none" dirty="0">
                        <a:effectLst/>
                        <a:latin typeface="Helvetica"/>
                        <a:ea typeface="MS Mincho"/>
                        <a:cs typeface="Helvetica"/>
                      </a:endParaRPr>
                    </a:p>
                  </a:txBody>
                  <a:tcPr marL="0" marR="0" marT="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xmlns="" val="10001"/>
                  </a:ext>
                </a:extLst>
              </a:tr>
              <a:tr h="518309">
                <a:tc>
                  <a:txBody>
                    <a:bodyPr/>
                    <a:lstStyle/>
                    <a:p>
                      <a:pPr marL="0" marR="0" algn="ctr">
                        <a:spcBef>
                          <a:spcPts val="300"/>
                        </a:spcBef>
                        <a:spcAft>
                          <a:spcPts val="300"/>
                        </a:spcAft>
                      </a:pPr>
                      <a:r>
                        <a:rPr lang="en-US" sz="900" dirty="0" err="1">
                          <a:effectLst/>
                          <a:latin typeface="Helvetica"/>
                          <a:ea typeface="MS Mincho"/>
                          <a:cs typeface="Helvetica"/>
                        </a:rPr>
                        <a:t>Keine</a:t>
                      </a:r>
                      <a:r>
                        <a:rPr lang="en-US" sz="900" dirty="0">
                          <a:effectLst/>
                          <a:latin typeface="Helvetica"/>
                          <a:ea typeface="MS Mincho"/>
                          <a:cs typeface="Helvetica"/>
                        </a:rPr>
                        <a:t> Observation</a:t>
                      </a: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000" b="0" dirty="0">
                          <a:solidFill>
                            <a:schemeClr val="tx1"/>
                          </a:solidFill>
                          <a:effectLst/>
                          <a:latin typeface="Helvetica"/>
                          <a:ea typeface="MS Mincho"/>
                          <a:cs typeface="Helvetica"/>
                        </a:rPr>
                        <a:t>Soll </a:t>
                      </a:r>
                      <a:r>
                        <a:rPr lang="en-US" sz="1000" b="0" dirty="0" err="1">
                          <a:solidFill>
                            <a:schemeClr val="tx1"/>
                          </a:solidFill>
                          <a:effectLst/>
                          <a:latin typeface="Helvetica"/>
                          <a:ea typeface="MS Mincho"/>
                          <a:cs typeface="Helvetica"/>
                        </a:rPr>
                        <a:t>ausdrücklich</a:t>
                      </a:r>
                      <a:r>
                        <a:rPr lang="en-US" sz="1000" b="0" dirty="0">
                          <a:solidFill>
                            <a:schemeClr val="tx1"/>
                          </a:solidFill>
                          <a:effectLst/>
                          <a:latin typeface="Helvetica"/>
                          <a:ea typeface="MS Mincho"/>
                          <a:cs typeface="Helvetica"/>
                        </a:rPr>
                        <a:t> </a:t>
                      </a:r>
                      <a:r>
                        <a:rPr lang="en-US" sz="1000" b="0" dirty="0" err="1">
                          <a:solidFill>
                            <a:schemeClr val="tx1"/>
                          </a:solidFill>
                          <a:effectLst/>
                          <a:latin typeface="Helvetica"/>
                          <a:ea typeface="MS Mincho"/>
                          <a:cs typeface="Helvetica"/>
                        </a:rPr>
                        <a:t>angegeben</a:t>
                      </a:r>
                      <a:r>
                        <a:rPr lang="en-US" sz="1000" b="0" dirty="0">
                          <a:solidFill>
                            <a:schemeClr val="tx1"/>
                          </a:solidFill>
                          <a:effectLst/>
                          <a:latin typeface="Helvetica"/>
                          <a:ea typeface="MS Mincho"/>
                          <a:cs typeface="Helvetica"/>
                        </a:rPr>
                        <a:t> </a:t>
                      </a:r>
                      <a:r>
                        <a:rPr lang="en-US" sz="1000" b="0" dirty="0" err="1" smtClean="0">
                          <a:solidFill>
                            <a:schemeClr val="tx1"/>
                          </a:solidFill>
                          <a:effectLst/>
                          <a:latin typeface="Helvetica"/>
                          <a:ea typeface="MS Mincho"/>
                          <a:cs typeface="Helvetica"/>
                        </a:rPr>
                        <a:t>werden</a:t>
                      </a:r>
                      <a:r>
                        <a:rPr lang="en-US" sz="1000" b="0" dirty="0" smtClean="0">
                          <a:solidFill>
                            <a:schemeClr val="tx1"/>
                          </a:solidFill>
                          <a:effectLst/>
                          <a:latin typeface="Helvetica"/>
                          <a:ea typeface="MS Mincho"/>
                          <a:cs typeface="Helvetica"/>
                        </a:rPr>
                        <a:t>.</a:t>
                      </a:r>
                      <a:endParaRPr lang="en-US" sz="1000" b="0" baseline="0" dirty="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000" b="0" baseline="0" dirty="0">
                          <a:solidFill>
                            <a:schemeClr val="tx1"/>
                          </a:solidFill>
                          <a:effectLst/>
                          <a:latin typeface="Helvetica"/>
                          <a:ea typeface="MS Mincho"/>
                          <a:cs typeface="Helvetica"/>
                        </a:rPr>
                        <a:t>“</a:t>
                      </a:r>
                      <a:r>
                        <a:rPr lang="en-US" sz="1000" b="0" baseline="0" dirty="0" err="1">
                          <a:solidFill>
                            <a:schemeClr val="tx1"/>
                          </a:solidFill>
                          <a:effectLst/>
                          <a:latin typeface="Helvetica"/>
                          <a:ea typeface="MS Mincho"/>
                          <a:cs typeface="Helvetica"/>
                        </a:rPr>
                        <a:t>Es</a:t>
                      </a:r>
                      <a:r>
                        <a:rPr lang="en-US" sz="1000" b="0" baseline="0" dirty="0">
                          <a:solidFill>
                            <a:schemeClr val="tx1"/>
                          </a:solidFill>
                          <a:effectLst/>
                          <a:latin typeface="Helvetica"/>
                          <a:ea typeface="MS Mincho"/>
                          <a:cs typeface="Helvetica"/>
                        </a:rPr>
                        <a:t> </a:t>
                      </a:r>
                      <a:r>
                        <a:rPr lang="en-US" sz="1000" b="0" baseline="0" dirty="0" err="1">
                          <a:solidFill>
                            <a:schemeClr val="tx1"/>
                          </a:solidFill>
                          <a:effectLst/>
                          <a:latin typeface="Helvetica"/>
                          <a:ea typeface="MS Mincho"/>
                          <a:cs typeface="Helvetica"/>
                        </a:rPr>
                        <a:t>gibt</a:t>
                      </a:r>
                      <a:r>
                        <a:rPr lang="en-US" sz="1000" b="0" baseline="0" dirty="0">
                          <a:solidFill>
                            <a:schemeClr val="tx1"/>
                          </a:solidFill>
                          <a:effectLst/>
                          <a:latin typeface="Helvetica"/>
                          <a:ea typeface="MS Mincho"/>
                          <a:cs typeface="Helvetica"/>
                        </a:rPr>
                        <a:t> </a:t>
                      </a:r>
                      <a:r>
                        <a:rPr lang="en-US" sz="1000" b="0" baseline="0" dirty="0" err="1">
                          <a:solidFill>
                            <a:schemeClr val="tx1"/>
                          </a:solidFill>
                          <a:effectLst/>
                          <a:latin typeface="Helvetica"/>
                          <a:ea typeface="MS Mincho"/>
                          <a:cs typeface="Helvetica"/>
                        </a:rPr>
                        <a:t>keine</a:t>
                      </a:r>
                      <a:r>
                        <a:rPr lang="en-US" sz="1000" b="0" baseline="0" dirty="0">
                          <a:solidFill>
                            <a:schemeClr val="tx1"/>
                          </a:solidFill>
                          <a:effectLst/>
                          <a:latin typeface="Helvetica"/>
                          <a:ea typeface="MS Mincho"/>
                          <a:cs typeface="Helvetica"/>
                        </a:rPr>
                        <a:t> LI-RADS </a:t>
                      </a:r>
                      <a:r>
                        <a:rPr lang="en-US" sz="1000" b="0" baseline="0" dirty="0" err="1">
                          <a:solidFill>
                            <a:schemeClr val="tx1"/>
                          </a:solidFill>
                          <a:effectLst/>
                          <a:latin typeface="Helvetica"/>
                          <a:ea typeface="MS Mincho"/>
                          <a:cs typeface="Helvetica"/>
                        </a:rPr>
                        <a:t>Observationen</a:t>
                      </a:r>
                      <a:r>
                        <a:rPr lang="en-US" sz="1000" b="0" baseline="0" dirty="0">
                          <a:solidFill>
                            <a:schemeClr val="tx1"/>
                          </a:solidFill>
                          <a:effectLst/>
                          <a:latin typeface="Helvetica"/>
                          <a:ea typeface="MS Mincho"/>
                          <a:cs typeface="Helvetica"/>
                        </a:rPr>
                        <a:t>.”</a:t>
                      </a:r>
                      <a:endParaRPr lang="en-US" sz="1000" b="0" dirty="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xmlns="" val="10002"/>
                  </a:ext>
                </a:extLst>
              </a:tr>
              <a:tr h="518309">
                <a:tc>
                  <a:txBody>
                    <a:bodyPr/>
                    <a:lstStyle/>
                    <a:p>
                      <a:pPr marL="0" marR="0" algn="ctr">
                        <a:spcBef>
                          <a:spcPts val="300"/>
                        </a:spcBef>
                        <a:spcAft>
                          <a:spcPts val="300"/>
                        </a:spcAft>
                      </a:pPr>
                      <a:endParaRPr lang="en-US" sz="9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000" dirty="0">
                          <a:solidFill>
                            <a:schemeClr val="tx1"/>
                          </a:solidFill>
                          <a:latin typeface="Helvetica"/>
                          <a:cs typeface="Helvetica"/>
                        </a:rPr>
                        <a:t>Muss </a:t>
                      </a:r>
                      <a:r>
                        <a:rPr lang="en-US" sz="1000" dirty="0" err="1">
                          <a:solidFill>
                            <a:schemeClr val="tx1"/>
                          </a:solidFill>
                          <a:latin typeface="Helvetica"/>
                          <a:cs typeface="Helvetica"/>
                        </a:rPr>
                        <a:t>ausdrücklich</a:t>
                      </a:r>
                      <a:r>
                        <a:rPr lang="en-US" sz="1000" dirty="0">
                          <a:solidFill>
                            <a:schemeClr val="tx1"/>
                          </a:solidFill>
                          <a:latin typeface="Helvetica"/>
                          <a:cs typeface="Helvetica"/>
                        </a:rPr>
                        <a:t> </a:t>
                      </a:r>
                      <a:r>
                        <a:rPr lang="en-US" sz="1000" dirty="0" err="1">
                          <a:solidFill>
                            <a:schemeClr val="tx1"/>
                          </a:solidFill>
                          <a:latin typeface="Helvetica"/>
                          <a:cs typeface="Helvetica"/>
                        </a:rPr>
                        <a:t>angegeben</a:t>
                      </a:r>
                      <a:r>
                        <a:rPr lang="en-US" sz="1000" dirty="0">
                          <a:solidFill>
                            <a:schemeClr val="tx1"/>
                          </a:solidFill>
                          <a:latin typeface="Helvetica"/>
                          <a:cs typeface="Helvetica"/>
                        </a:rPr>
                        <a:t> </a:t>
                      </a:r>
                      <a:r>
                        <a:rPr lang="en-US" sz="1000" dirty="0" err="1">
                          <a:solidFill>
                            <a:schemeClr val="tx1"/>
                          </a:solidFill>
                          <a:latin typeface="Helvetica"/>
                          <a:cs typeface="Helvetica"/>
                        </a:rPr>
                        <a:t>werden</a:t>
                      </a:r>
                      <a:r>
                        <a:rPr lang="en-US" sz="1000" dirty="0">
                          <a:solidFill>
                            <a:schemeClr val="tx1"/>
                          </a:solidFill>
                          <a:latin typeface="Helvetica"/>
                          <a:cs typeface="Helvetica"/>
                        </a:rPr>
                        <a:t>.</a:t>
                      </a:r>
                      <a:endParaRPr lang="en-US" sz="1000" baseline="0" dirty="0">
                        <a:solidFill>
                          <a:schemeClr val="tx1"/>
                        </a:solidFill>
                        <a:latin typeface="Helvetica"/>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000" baseline="0" dirty="0" err="1" smtClean="0">
                          <a:solidFill>
                            <a:schemeClr val="tx1"/>
                          </a:solidFill>
                          <a:latin typeface="Helvetica"/>
                          <a:cs typeface="Helvetica"/>
                        </a:rPr>
                        <a:t>Erläuterung</a:t>
                      </a:r>
                      <a:r>
                        <a:rPr lang="en-US" sz="1000" baseline="0" dirty="0" smtClean="0">
                          <a:solidFill>
                            <a:schemeClr val="tx1"/>
                          </a:solidFill>
                          <a:latin typeface="Helvetica"/>
                          <a:cs typeface="Helvetica"/>
                        </a:rPr>
                        <a:t> der </a:t>
                      </a:r>
                      <a:r>
                        <a:rPr lang="en-US" sz="1000" baseline="0" dirty="0" err="1" smtClean="0">
                          <a:solidFill>
                            <a:schemeClr val="tx1"/>
                          </a:solidFill>
                          <a:latin typeface="Helvetica"/>
                          <a:cs typeface="Helvetica"/>
                        </a:rPr>
                        <a:t>technischen</a:t>
                      </a:r>
                      <a:r>
                        <a:rPr lang="en-US" sz="1000" baseline="0" dirty="0" smtClean="0">
                          <a:solidFill>
                            <a:schemeClr val="tx1"/>
                          </a:solidFill>
                          <a:latin typeface="Helvetica"/>
                          <a:cs typeface="Helvetica"/>
                        </a:rPr>
                        <a:t> </a:t>
                      </a:r>
                      <a:r>
                        <a:rPr lang="en-US" sz="1000" baseline="0" dirty="0" err="1" smtClean="0">
                          <a:solidFill>
                            <a:schemeClr val="tx1"/>
                          </a:solidFill>
                          <a:latin typeface="Helvetica"/>
                          <a:cs typeface="Helvetica"/>
                        </a:rPr>
                        <a:t>Limitationen</a:t>
                      </a:r>
                      <a:r>
                        <a:rPr lang="en-US" sz="1000" baseline="0" dirty="0" smtClean="0">
                          <a:solidFill>
                            <a:schemeClr val="tx1"/>
                          </a:solidFill>
                          <a:latin typeface="Helvetica"/>
                          <a:cs typeface="Helvetica"/>
                        </a:rPr>
                        <a:t> </a:t>
                      </a:r>
                      <a:r>
                        <a:rPr lang="en-US" sz="1000" baseline="0" dirty="0" err="1">
                          <a:solidFill>
                            <a:schemeClr val="tx1"/>
                          </a:solidFill>
                          <a:latin typeface="Helvetica"/>
                          <a:cs typeface="Helvetica"/>
                        </a:rPr>
                        <a:t>oder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Artefakte</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Empfehlung</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für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weiteres</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Vorgehen</a:t>
                      </a:r>
                      <a:r>
                        <a:rPr lang="en-US" sz="1000" baseline="0" dirty="0">
                          <a:solidFill>
                            <a:schemeClr val="tx1"/>
                          </a:solidFill>
                          <a:latin typeface="Helvetica"/>
                          <a:cs typeface="Helvetica"/>
                        </a:rPr>
                        <a:t>.</a:t>
                      </a:r>
                      <a:endParaRPr lang="en-US" sz="1000" dirty="0">
                        <a:solidFill>
                          <a:schemeClr val="tx1"/>
                        </a:solidFill>
                        <a:latin typeface="Helvetica"/>
                        <a:cs typeface="Helvetica"/>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xmlns="" val="10003"/>
                  </a:ext>
                </a:extLst>
              </a:tr>
              <a:tr h="1021374">
                <a:tc>
                  <a:txBody>
                    <a:bodyPr/>
                    <a:lstStyle/>
                    <a:p>
                      <a:pPr marL="0" marR="0" algn="ctr">
                        <a:spcBef>
                          <a:spcPts val="300"/>
                        </a:spcBef>
                        <a:spcAft>
                          <a:spcPts val="300"/>
                        </a:spcAft>
                      </a:pPr>
                      <a:endParaRPr lang="en-US" sz="9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en-US" sz="1000" baseline="0" dirty="0" err="1">
                          <a:solidFill>
                            <a:schemeClr val="tx1"/>
                          </a:solidFill>
                          <a:effectLst/>
                          <a:latin typeface="Helvetica"/>
                          <a:ea typeface="MS Mincho"/>
                          <a:cs typeface="Helvetica"/>
                        </a:rPr>
                        <a:t>Gesamtbefund</a:t>
                      </a:r>
                      <a:r>
                        <a:rPr lang="en-US" sz="1000" baseline="0" dirty="0">
                          <a:solidFill>
                            <a:schemeClr val="tx1"/>
                          </a:solidFill>
                          <a:effectLst/>
                          <a:latin typeface="Helvetica"/>
                          <a:ea typeface="MS Mincho"/>
                          <a:cs typeface="Helvetica"/>
                        </a:rPr>
                        <a:t> </a:t>
                      </a:r>
                      <a:r>
                        <a:rPr lang="en-US" sz="1000" b="1" i="0" baseline="0" dirty="0">
                          <a:solidFill>
                            <a:schemeClr val="tx1"/>
                          </a:solidFill>
                          <a:effectLst/>
                          <a:latin typeface="Helvetica"/>
                          <a:ea typeface="MS Mincho"/>
                          <a:cs typeface="Helvetica"/>
                        </a:rPr>
                        <a:t>ODER</a:t>
                      </a:r>
                    </a:p>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en-US" sz="1000" i="0" dirty="0" err="1">
                          <a:solidFill>
                            <a:schemeClr val="tx1"/>
                          </a:solidFill>
                          <a:effectLst/>
                          <a:latin typeface="Helvetica"/>
                          <a:ea typeface="MS Mincho"/>
                          <a:cs typeface="Helvetica"/>
                        </a:rPr>
                        <a:t>Bericht</a:t>
                      </a:r>
                      <a:r>
                        <a:rPr lang="en-US" sz="1000" i="0" dirty="0">
                          <a:solidFill>
                            <a:schemeClr val="tx1"/>
                          </a:solidFill>
                          <a:effectLst/>
                          <a:latin typeface="Helvetica"/>
                          <a:ea typeface="MS Mincho"/>
                          <a:cs typeface="Helvetica"/>
                        </a:rPr>
                        <a:t> des </a:t>
                      </a:r>
                      <a:r>
                        <a:rPr lang="en-US" sz="1000" i="0" dirty="0" err="1">
                          <a:solidFill>
                            <a:schemeClr val="tx1"/>
                          </a:solidFill>
                          <a:effectLst/>
                          <a:latin typeface="Helvetica"/>
                          <a:ea typeface="MS Mincho"/>
                          <a:cs typeface="Helvetica"/>
                        </a:rPr>
                        <a:t>Gesamteindruckes</a:t>
                      </a:r>
                      <a:r>
                        <a:rPr lang="en-US" sz="1000" i="0" dirty="0">
                          <a:solidFill>
                            <a:schemeClr val="tx1"/>
                          </a:solidFill>
                          <a:effectLst/>
                          <a:latin typeface="Helvetica"/>
                          <a:ea typeface="MS Mincho"/>
                          <a:cs typeface="Helvetica"/>
                        </a:rPr>
                        <a:t> </a:t>
                      </a:r>
                      <a:r>
                        <a:rPr lang="en-US" sz="1000" i="0" dirty="0" err="1" smtClean="0">
                          <a:solidFill>
                            <a:schemeClr val="tx1"/>
                          </a:solidFill>
                          <a:effectLst/>
                          <a:latin typeface="Helvetica"/>
                          <a:ea typeface="MS Mincho"/>
                          <a:cs typeface="Helvetica"/>
                        </a:rPr>
                        <a:t>wenn</a:t>
                      </a:r>
                      <a:r>
                        <a:rPr lang="en-US" sz="1000" i="0" dirty="0" smtClean="0">
                          <a:solidFill>
                            <a:schemeClr val="tx1"/>
                          </a:solidFill>
                          <a:effectLst/>
                          <a:latin typeface="Helvetica"/>
                          <a:ea typeface="MS Mincho"/>
                          <a:cs typeface="Helvetica"/>
                        </a:rPr>
                        <a:t>: </a:t>
                      </a:r>
                      <a:r>
                        <a:rPr lang="en-US" sz="1000" i="0" dirty="0" err="1">
                          <a:solidFill>
                            <a:schemeClr val="tx1"/>
                          </a:solidFill>
                          <a:effectLst/>
                          <a:latin typeface="Helvetica"/>
                          <a:ea typeface="MS Mincho"/>
                          <a:cs typeface="Helvetica"/>
                        </a:rPr>
                        <a:t>verdächtiger</a:t>
                      </a:r>
                      <a:r>
                        <a:rPr lang="en-US" sz="1000" i="0" dirty="0">
                          <a:solidFill>
                            <a:schemeClr val="tx1"/>
                          </a:solidFill>
                          <a:effectLst/>
                          <a:latin typeface="Helvetica"/>
                          <a:ea typeface="MS Mincho"/>
                          <a:cs typeface="Helvetica"/>
                        </a:rPr>
                        <a:t> </a:t>
                      </a:r>
                      <a:r>
                        <a:rPr lang="en-US" sz="1000" i="0" dirty="0" err="1">
                          <a:solidFill>
                            <a:schemeClr val="tx1"/>
                          </a:solidFill>
                          <a:effectLst/>
                          <a:latin typeface="Helvetica"/>
                          <a:ea typeface="MS Mincho"/>
                          <a:cs typeface="Helvetica"/>
                        </a:rPr>
                        <a:t>Knoten</a:t>
                      </a:r>
                      <a:r>
                        <a:rPr lang="en-US" sz="1000" i="0" dirty="0">
                          <a:solidFill>
                            <a:schemeClr val="tx1"/>
                          </a:solidFill>
                          <a:effectLst/>
                          <a:latin typeface="Helvetica"/>
                          <a:ea typeface="MS Mincho"/>
                          <a:cs typeface="Helvetica"/>
                        </a:rPr>
                        <a:t> </a:t>
                      </a:r>
                      <a:r>
                        <a:rPr lang="en-US" sz="1000" i="0" dirty="0" err="1">
                          <a:solidFill>
                            <a:schemeClr val="tx1"/>
                          </a:solidFill>
                          <a:effectLst/>
                          <a:latin typeface="Helvetica"/>
                          <a:ea typeface="MS Mincho"/>
                          <a:cs typeface="Helvetica"/>
                        </a:rPr>
                        <a:t>im</a:t>
                      </a:r>
                      <a:r>
                        <a:rPr lang="en-US" sz="1000" i="0" dirty="0">
                          <a:solidFill>
                            <a:schemeClr val="tx1"/>
                          </a:solidFill>
                          <a:effectLst/>
                          <a:latin typeface="Helvetica"/>
                          <a:ea typeface="MS Mincho"/>
                          <a:cs typeface="Helvetica"/>
                        </a:rPr>
                        <a:t> </a:t>
                      </a:r>
                      <a:r>
                        <a:rPr lang="en-US" sz="1000" i="0" dirty="0" err="1">
                          <a:solidFill>
                            <a:schemeClr val="tx1"/>
                          </a:solidFill>
                          <a:effectLst/>
                          <a:latin typeface="Helvetica"/>
                          <a:ea typeface="MS Mincho"/>
                          <a:cs typeface="Helvetica"/>
                        </a:rPr>
                        <a:t>vorhergehenden</a:t>
                      </a:r>
                      <a:r>
                        <a:rPr lang="en-US" sz="1000" i="0" dirty="0">
                          <a:solidFill>
                            <a:schemeClr val="tx1"/>
                          </a:solidFill>
                          <a:effectLst/>
                          <a:latin typeface="Helvetica"/>
                          <a:ea typeface="MS Mincho"/>
                          <a:cs typeface="Helvetica"/>
                        </a:rPr>
                        <a:t> US </a:t>
                      </a:r>
                      <a:r>
                        <a:rPr lang="en-US" sz="1000" i="0" dirty="0" err="1">
                          <a:solidFill>
                            <a:schemeClr val="tx1"/>
                          </a:solidFill>
                          <a:effectLst/>
                          <a:latin typeface="Helvetica"/>
                          <a:ea typeface="MS Mincho"/>
                          <a:cs typeface="Helvetica"/>
                        </a:rPr>
                        <a:t>oder</a:t>
                      </a:r>
                      <a:r>
                        <a:rPr lang="en-US" sz="1000" i="0" dirty="0">
                          <a:solidFill>
                            <a:schemeClr val="tx1"/>
                          </a:solidFill>
                          <a:effectLst/>
                          <a:latin typeface="Helvetica"/>
                          <a:ea typeface="MS Mincho"/>
                          <a:cs typeface="Helvetica"/>
                        </a:rPr>
                        <a:t> </a:t>
                      </a:r>
                      <a:r>
                        <a:rPr lang="en-US" sz="1000" i="0" dirty="0" err="1">
                          <a:solidFill>
                            <a:schemeClr val="tx1"/>
                          </a:solidFill>
                          <a:effectLst/>
                          <a:latin typeface="Helvetica"/>
                          <a:ea typeface="MS Mincho"/>
                          <a:cs typeface="Helvetica"/>
                        </a:rPr>
                        <a:t>wenn</a:t>
                      </a:r>
                      <a:r>
                        <a:rPr lang="en-US" sz="1000" i="0" dirty="0">
                          <a:solidFill>
                            <a:schemeClr val="tx1"/>
                          </a:solidFill>
                          <a:effectLst/>
                          <a:latin typeface="Helvetica"/>
                          <a:ea typeface="MS Mincho"/>
                          <a:cs typeface="Helvetica"/>
                        </a:rPr>
                        <a:t> </a:t>
                      </a:r>
                      <a:r>
                        <a:rPr lang="en-US" sz="1000" i="0" baseline="0" dirty="0">
                          <a:solidFill>
                            <a:schemeClr val="tx1"/>
                          </a:solidFill>
                          <a:effectLst/>
                          <a:latin typeface="Helvetica"/>
                          <a:ea typeface="MS Mincho"/>
                          <a:cs typeface="Helvetica"/>
                        </a:rPr>
                        <a:t>LR-4, -5, </a:t>
                      </a:r>
                      <a:r>
                        <a:rPr lang="en-US" sz="1000" i="0" baseline="0" dirty="0" err="1">
                          <a:solidFill>
                            <a:schemeClr val="tx1"/>
                          </a:solidFill>
                          <a:effectLst/>
                          <a:latin typeface="Helvetica"/>
                          <a:ea typeface="MS Mincho"/>
                          <a:cs typeface="Helvetica"/>
                        </a:rPr>
                        <a:t>oder</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früher</a:t>
                      </a:r>
                      <a:r>
                        <a:rPr lang="en-US" sz="1000" i="0" baseline="0" dirty="0">
                          <a:solidFill>
                            <a:schemeClr val="tx1"/>
                          </a:solidFill>
                          <a:effectLst/>
                          <a:latin typeface="Helvetica"/>
                          <a:ea typeface="MS Mincho"/>
                          <a:cs typeface="Helvetica"/>
                        </a:rPr>
                        <a:t> -M</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en-US" sz="1000" i="0" baseline="0" dirty="0" err="1">
                          <a:solidFill>
                            <a:schemeClr val="tx1"/>
                          </a:solidFill>
                          <a:effectLst/>
                          <a:latin typeface="Helvetica"/>
                          <a:ea typeface="MS Mincho"/>
                          <a:cs typeface="Helvetica"/>
                        </a:rPr>
                        <a:t>Angabe</a:t>
                      </a:r>
                      <a:r>
                        <a:rPr lang="en-US" sz="1000" i="0" baseline="0" dirty="0">
                          <a:solidFill>
                            <a:schemeClr val="tx1"/>
                          </a:solidFill>
                          <a:effectLst/>
                          <a:latin typeface="Helvetica"/>
                          <a:ea typeface="MS Mincho"/>
                          <a:cs typeface="Helvetica"/>
                        </a:rPr>
                        <a:t> des </a:t>
                      </a:r>
                      <a:r>
                        <a:rPr lang="en-US" sz="1000" i="0" baseline="0" dirty="0" err="1">
                          <a:solidFill>
                            <a:schemeClr val="tx1"/>
                          </a:solidFill>
                          <a:effectLst/>
                          <a:latin typeface="Helvetica"/>
                          <a:ea typeface="MS Mincho"/>
                          <a:cs typeface="Helvetica"/>
                        </a:rPr>
                        <a:t>Kategorie-Umfangs</a:t>
                      </a:r>
                      <a:r>
                        <a:rPr lang="en-US" sz="1000" i="0" baseline="0" dirty="0">
                          <a:solidFill>
                            <a:schemeClr val="tx1"/>
                          </a:solidFill>
                          <a:effectLst/>
                          <a:latin typeface="Helvetica"/>
                          <a:ea typeface="MS Mincho"/>
                          <a:cs typeface="Helvetica"/>
                        </a:rPr>
                        <a:t> und </a:t>
                      </a:r>
                      <a:r>
                        <a:rPr lang="en-US" sz="1000" i="0" baseline="0" dirty="0" err="1">
                          <a:solidFill>
                            <a:schemeClr val="tx1"/>
                          </a:solidFill>
                          <a:effectLst/>
                          <a:latin typeface="Helvetica"/>
                          <a:ea typeface="MS Mincho"/>
                          <a:cs typeface="Helvetica"/>
                        </a:rPr>
                        <a:t>ungefähre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Anzahl</a:t>
                      </a:r>
                      <a:r>
                        <a:rPr lang="en-US" sz="1000" i="0" baseline="0" dirty="0">
                          <a:solidFill>
                            <a:schemeClr val="tx1"/>
                          </a:solidFill>
                          <a:effectLst/>
                          <a:latin typeface="Helvetica"/>
                          <a:ea typeface="MS Mincho"/>
                          <a:cs typeface="Helvetica"/>
                        </a:rPr>
                        <a:t> der </a:t>
                      </a:r>
                      <a:r>
                        <a:rPr lang="en-US" sz="1000" i="0" baseline="0" dirty="0" err="1">
                          <a:solidFill>
                            <a:schemeClr val="tx1"/>
                          </a:solidFill>
                          <a:effectLst/>
                          <a:latin typeface="Helvetica"/>
                          <a:ea typeface="MS Mincho"/>
                          <a:cs typeface="Helvetica"/>
                        </a:rPr>
                        <a:t>Observationen</a:t>
                      </a:r>
                      <a:endParaRPr lang="en-US" sz="1000" i="0" baseline="0" dirty="0">
                        <a:solidFill>
                          <a:schemeClr val="tx1"/>
                        </a:solidFill>
                        <a:effectLst/>
                        <a:latin typeface="Helvetica"/>
                        <a:ea typeface="MS Mincho"/>
                        <a:cs typeface="Helvetica"/>
                      </a:endParaRPr>
                    </a:p>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en-US" sz="1000" i="0" baseline="0" dirty="0" err="1">
                          <a:solidFill>
                            <a:schemeClr val="tx1"/>
                          </a:solidFill>
                          <a:effectLst/>
                          <a:latin typeface="Helvetica"/>
                          <a:ea typeface="MS Mincho"/>
                          <a:cs typeface="Helvetica"/>
                        </a:rPr>
                        <a:t>Im</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Falle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eines</a:t>
                      </a:r>
                      <a:r>
                        <a:rPr lang="en-US" sz="1000" i="0" baseline="0" dirty="0">
                          <a:solidFill>
                            <a:schemeClr val="tx1"/>
                          </a:solidFill>
                          <a:effectLst/>
                          <a:latin typeface="Helvetica"/>
                          <a:ea typeface="MS Mincho"/>
                          <a:cs typeface="Helvetica"/>
                        </a:rPr>
                        <a:t> Downgrading </a:t>
                      </a:r>
                      <a:r>
                        <a:rPr lang="en-US" sz="1000" i="0" baseline="0" dirty="0" err="1">
                          <a:solidFill>
                            <a:schemeClr val="tx1"/>
                          </a:solidFill>
                          <a:effectLst/>
                          <a:latin typeface="Helvetica"/>
                          <a:ea typeface="MS Mincho"/>
                          <a:cs typeface="Helvetica"/>
                        </a:rPr>
                        <a:t>gegenüber</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früherer</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Untersuchung</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Angabe</a:t>
                      </a:r>
                      <a:r>
                        <a:rPr lang="en-US" sz="1000" i="0" baseline="0" dirty="0">
                          <a:solidFill>
                            <a:schemeClr val="tx1"/>
                          </a:solidFill>
                          <a:effectLst/>
                          <a:latin typeface="Helvetica"/>
                          <a:ea typeface="MS Mincho"/>
                          <a:cs typeface="Helvetica"/>
                        </a:rPr>
                        <a:t> der </a:t>
                      </a:r>
                      <a:r>
                        <a:rPr lang="en-US" sz="1000" i="0" baseline="0" dirty="0" err="1">
                          <a:solidFill>
                            <a:schemeClr val="tx1"/>
                          </a:solidFill>
                          <a:effectLst/>
                          <a:latin typeface="Helvetica"/>
                          <a:ea typeface="MS Mincho"/>
                          <a:cs typeface="Helvetica"/>
                        </a:rPr>
                        <a:t>Begründung</a:t>
                      </a:r>
                      <a:r>
                        <a:rPr lang="en-US" sz="1000" i="0" baseline="0" dirty="0">
                          <a:solidFill>
                            <a:schemeClr val="tx1"/>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xmlns="" val="10004"/>
                  </a:ext>
                </a:extLst>
              </a:tr>
              <a:tr h="853686">
                <a:tc>
                  <a:txBody>
                    <a:bodyPr/>
                    <a:lstStyle/>
                    <a:p>
                      <a:pPr marL="0" marR="0" algn="ctr">
                        <a:spcBef>
                          <a:spcPts val="300"/>
                        </a:spcBef>
                        <a:spcAft>
                          <a:spcPts val="300"/>
                        </a:spcAft>
                      </a:pPr>
                      <a:endParaRPr lang="en-US" sz="9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 typeface="Arial" panose="020B0604020202020204" pitchFamily="34" charset="0"/>
                        <a:buNone/>
                        <a:tabLst>
                          <a:tab pos="182880" algn="l"/>
                        </a:tabLst>
                        <a:defRPr/>
                      </a:pPr>
                      <a:r>
                        <a:rPr lang="en-US" sz="1000" i="0" dirty="0" err="1">
                          <a:solidFill>
                            <a:schemeClr val="tx1"/>
                          </a:solidFill>
                          <a:effectLst/>
                          <a:latin typeface="Helvetica"/>
                          <a:ea typeface="MS Mincho"/>
                          <a:cs typeface="Helvetica"/>
                        </a:rPr>
                        <a:t>Bericht</a:t>
                      </a:r>
                      <a:r>
                        <a:rPr lang="en-US" sz="1000" i="0" dirty="0">
                          <a:solidFill>
                            <a:schemeClr val="tx1"/>
                          </a:solidFill>
                          <a:effectLst/>
                          <a:latin typeface="Helvetica"/>
                          <a:ea typeface="MS Mincho"/>
                          <a:cs typeface="Helvetica"/>
                        </a:rPr>
                        <a:t> des </a:t>
                      </a:r>
                      <a:r>
                        <a:rPr lang="en-US" sz="1000" i="0" dirty="0" err="1">
                          <a:solidFill>
                            <a:schemeClr val="tx1"/>
                          </a:solidFill>
                          <a:effectLst/>
                          <a:latin typeface="Helvetica"/>
                          <a:ea typeface="MS Mincho"/>
                          <a:cs typeface="Helvetica"/>
                        </a:rPr>
                        <a:t>Gesamteindruckes</a:t>
                      </a:r>
                      <a:r>
                        <a:rPr lang="en-US" sz="1000" i="0" dirty="0">
                          <a:solidFill>
                            <a:schemeClr val="tx1"/>
                          </a:solidFill>
                          <a:effectLst/>
                          <a:latin typeface="Helvetica"/>
                          <a:ea typeface="MS Mincho"/>
                          <a:cs typeface="Helvetica"/>
                        </a:rPr>
                        <a:t> </a:t>
                      </a:r>
                      <a:r>
                        <a:rPr lang="en-US" sz="1000" i="0" dirty="0" err="1">
                          <a:solidFill>
                            <a:schemeClr val="tx1"/>
                          </a:solidFill>
                          <a:effectLst/>
                          <a:latin typeface="Helvetica"/>
                          <a:ea typeface="MS Mincho"/>
                          <a:cs typeface="Helvetica"/>
                        </a:rPr>
                        <a:t>wenn</a:t>
                      </a:r>
                      <a:r>
                        <a:rPr lang="en-US" sz="1000" i="0" dirty="0">
                          <a:solidFill>
                            <a:schemeClr val="tx1"/>
                          </a:solidFill>
                          <a:effectLst/>
                          <a:latin typeface="Helvetica"/>
                          <a:ea typeface="MS Mincho"/>
                          <a:cs typeface="Helvetica"/>
                        </a:rPr>
                        <a:t>: </a:t>
                      </a:r>
                      <a:r>
                        <a:rPr lang="en-US" sz="1000" i="0" dirty="0" err="1">
                          <a:solidFill>
                            <a:schemeClr val="tx1"/>
                          </a:solidFill>
                          <a:effectLst/>
                          <a:latin typeface="Helvetica"/>
                          <a:ea typeface="MS Mincho"/>
                          <a:cs typeface="Helvetica"/>
                        </a:rPr>
                        <a:t>keine</a:t>
                      </a:r>
                      <a:r>
                        <a:rPr lang="en-US" sz="1000" i="0" dirty="0">
                          <a:solidFill>
                            <a:schemeClr val="tx1"/>
                          </a:solidFill>
                          <a:effectLst/>
                          <a:latin typeface="Helvetica"/>
                          <a:ea typeface="MS Mincho"/>
                          <a:cs typeface="Helvetica"/>
                        </a:rPr>
                        <a:t> </a:t>
                      </a:r>
                      <a:r>
                        <a:rPr lang="en-US" sz="1000" i="0" dirty="0" err="1">
                          <a:solidFill>
                            <a:schemeClr val="tx1"/>
                          </a:solidFill>
                          <a:effectLst/>
                          <a:latin typeface="Helvetica"/>
                          <a:ea typeface="MS Mincho"/>
                          <a:cs typeface="Helvetica"/>
                        </a:rPr>
                        <a:t>Observationen</a:t>
                      </a:r>
                      <a:r>
                        <a:rPr lang="en-US" sz="1000" i="0" dirty="0">
                          <a:solidFill>
                            <a:schemeClr val="tx1"/>
                          </a:solidFill>
                          <a:effectLst/>
                          <a:latin typeface="Helvetica"/>
                          <a:ea typeface="MS Mincho"/>
                          <a:cs typeface="Helvetica"/>
                        </a:rPr>
                        <a:t> </a:t>
                      </a:r>
                      <a:r>
                        <a:rPr lang="en-US" sz="1000" i="0" dirty="0" err="1">
                          <a:solidFill>
                            <a:schemeClr val="tx1"/>
                          </a:solidFill>
                          <a:effectLst/>
                          <a:latin typeface="Helvetica"/>
                          <a:ea typeface="MS Mincho"/>
                          <a:cs typeface="Helvetica"/>
                        </a:rPr>
                        <a:t>höherer</a:t>
                      </a:r>
                      <a:r>
                        <a:rPr lang="en-US" sz="1000" i="0" dirty="0">
                          <a:solidFill>
                            <a:schemeClr val="tx1"/>
                          </a:solidFill>
                          <a:effectLst/>
                          <a:latin typeface="Helvetica"/>
                          <a:ea typeface="MS Mincho"/>
                          <a:cs typeface="Helvetica"/>
                        </a:rPr>
                        <a:t> </a:t>
                      </a:r>
                      <a:r>
                        <a:rPr lang="en-US" sz="1000" i="0" dirty="0" err="1">
                          <a:solidFill>
                            <a:schemeClr val="tx1"/>
                          </a:solidFill>
                          <a:effectLst/>
                          <a:latin typeface="Helvetica"/>
                          <a:ea typeface="MS Mincho"/>
                          <a:cs typeface="Helvetica"/>
                        </a:rPr>
                        <a:t>Kategorie</a:t>
                      </a:r>
                      <a:r>
                        <a:rPr lang="en-US" sz="1000" i="0" dirty="0">
                          <a:solidFill>
                            <a:schemeClr val="tx1"/>
                          </a:solidFill>
                          <a:effectLst/>
                          <a:latin typeface="Helvetica"/>
                          <a:ea typeface="MS Mincho"/>
                          <a:cs typeface="Helvetica"/>
                        </a:rPr>
                        <a:t> </a:t>
                      </a:r>
                      <a:r>
                        <a:rPr lang="en-US" sz="1000" dirty="0" err="1">
                          <a:solidFill>
                            <a:schemeClr val="tx1"/>
                          </a:solidFill>
                          <a:effectLst/>
                          <a:latin typeface="Helvetica"/>
                          <a:ea typeface="MS Mincho"/>
                          <a:cs typeface="Helvetica"/>
                        </a:rPr>
                        <a:t>oder</a:t>
                      </a:r>
                      <a:r>
                        <a:rPr lang="en-US" sz="1000" dirty="0">
                          <a:solidFill>
                            <a:schemeClr val="tx1"/>
                          </a:solidFill>
                          <a:effectLst/>
                          <a:latin typeface="Helvetica"/>
                          <a:ea typeface="MS Mincho"/>
                          <a:cs typeface="Helvetica"/>
                        </a:rPr>
                        <a:t> </a:t>
                      </a:r>
                      <a:r>
                        <a:rPr lang="en-US" sz="1000" dirty="0" err="1">
                          <a:solidFill>
                            <a:schemeClr val="tx1"/>
                          </a:solidFill>
                          <a:effectLst/>
                          <a:latin typeface="Helvetica"/>
                          <a:ea typeface="MS Mincho"/>
                          <a:cs typeface="Helvetica"/>
                        </a:rPr>
                        <a:t>wenn</a:t>
                      </a:r>
                      <a:r>
                        <a:rPr lang="en-US" sz="1000" baseline="0" dirty="0">
                          <a:solidFill>
                            <a:schemeClr val="tx1"/>
                          </a:solidFill>
                          <a:effectLst/>
                          <a:latin typeface="Helvetica"/>
                          <a:ea typeface="MS Mincho"/>
                          <a:cs typeface="Helvetica"/>
                        </a:rPr>
                        <a:t> </a:t>
                      </a:r>
                      <a:r>
                        <a:rPr lang="en-US" sz="1000" i="0" dirty="0">
                          <a:solidFill>
                            <a:schemeClr val="tx1"/>
                          </a:solidFill>
                          <a:effectLst/>
                          <a:latin typeface="Helvetica"/>
                          <a:ea typeface="MS Mincho"/>
                          <a:cs typeface="Helvetica"/>
                        </a:rPr>
                        <a:t>LR-4,</a:t>
                      </a:r>
                      <a:r>
                        <a:rPr lang="en-US" sz="1000" i="0" baseline="0" dirty="0">
                          <a:solidFill>
                            <a:schemeClr val="tx1"/>
                          </a:solidFill>
                          <a:effectLst/>
                          <a:latin typeface="Helvetica"/>
                          <a:ea typeface="MS Mincho"/>
                          <a:cs typeface="Helvetica"/>
                        </a:rPr>
                        <a:t> </a:t>
                      </a:r>
                      <a:r>
                        <a:rPr lang="en-US" sz="1000" i="0" dirty="0">
                          <a:solidFill>
                            <a:schemeClr val="tx1"/>
                          </a:solidFill>
                          <a:effectLst/>
                          <a:latin typeface="Helvetica"/>
                          <a:ea typeface="MS Mincho"/>
                          <a:cs typeface="Helvetica"/>
                        </a:rPr>
                        <a:t>-5, </a:t>
                      </a:r>
                      <a:r>
                        <a:rPr lang="en-US" sz="1000" i="0" dirty="0" err="1">
                          <a:solidFill>
                            <a:schemeClr val="tx1"/>
                          </a:solidFill>
                          <a:effectLst/>
                          <a:latin typeface="Helvetica"/>
                          <a:ea typeface="MS Mincho"/>
                          <a:cs typeface="Helvetica"/>
                        </a:rPr>
                        <a:t>oder</a:t>
                      </a:r>
                      <a:r>
                        <a:rPr lang="en-US" sz="1000" i="0" dirty="0">
                          <a:solidFill>
                            <a:schemeClr val="tx1"/>
                          </a:solidFill>
                          <a:effectLst/>
                          <a:latin typeface="Helvetica"/>
                          <a:ea typeface="MS Mincho"/>
                          <a:cs typeface="Helvetica"/>
                        </a:rPr>
                        <a:t> </a:t>
                      </a:r>
                      <a:r>
                        <a:rPr lang="en-US" sz="1000" i="0" dirty="0" err="1">
                          <a:solidFill>
                            <a:schemeClr val="tx1"/>
                          </a:solidFill>
                          <a:effectLst/>
                          <a:latin typeface="Helvetica"/>
                          <a:ea typeface="MS Mincho"/>
                          <a:cs typeface="Helvetica"/>
                        </a:rPr>
                        <a:t>früher</a:t>
                      </a:r>
                      <a:r>
                        <a:rPr lang="en-US" sz="1000" i="0" dirty="0">
                          <a:solidFill>
                            <a:schemeClr val="tx1"/>
                          </a:solidFill>
                          <a:effectLst/>
                          <a:latin typeface="Helvetica"/>
                          <a:ea typeface="MS Mincho"/>
                          <a:cs typeface="Helvetica"/>
                        </a:rPr>
                        <a:t> -M.</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 typeface="Arial"/>
                        <a:buNone/>
                        <a:tabLst>
                          <a:tab pos="182880" algn="l"/>
                        </a:tabLst>
                        <a:defRPr/>
                      </a:pPr>
                      <a:r>
                        <a:rPr lang="en-US" sz="1000" i="0" dirty="0" err="1">
                          <a:solidFill>
                            <a:schemeClr val="tx1"/>
                          </a:solidFill>
                          <a:effectLst/>
                          <a:latin typeface="Helvetica"/>
                          <a:ea typeface="MS Mincho"/>
                          <a:cs typeface="Helvetica"/>
                        </a:rPr>
                        <a:t>Angabe</a:t>
                      </a:r>
                      <a:r>
                        <a:rPr lang="en-US" sz="1000" i="0" dirty="0">
                          <a:solidFill>
                            <a:schemeClr val="tx1"/>
                          </a:solidFill>
                          <a:effectLst/>
                          <a:latin typeface="Helvetica"/>
                          <a:ea typeface="MS Mincho"/>
                          <a:cs typeface="Helvetica"/>
                        </a:rPr>
                        <a:t> von </a:t>
                      </a:r>
                      <a:r>
                        <a:rPr lang="en-US" sz="1000" i="0" dirty="0" err="1">
                          <a:solidFill>
                            <a:schemeClr val="tx1"/>
                          </a:solidFill>
                          <a:effectLst/>
                          <a:latin typeface="Helvetica"/>
                          <a:ea typeface="MS Mincho"/>
                          <a:cs typeface="Helvetica"/>
                        </a:rPr>
                        <a:t>Hauptkennzeichen</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Größe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zusätzliche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relevante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Befunde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Relevante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Änderungen</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zu</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früheren</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Befunden</a:t>
                      </a:r>
                      <a:r>
                        <a:rPr lang="en-US" sz="1000" i="0" baseline="0" dirty="0">
                          <a:solidFill>
                            <a:schemeClr val="tx1"/>
                          </a:solidFill>
                          <a:effectLst/>
                          <a:latin typeface="Helvetica"/>
                          <a:ea typeface="MS Mincho"/>
                          <a:cs typeface="Helvetica"/>
                        </a:rPr>
                        <a:t>.</a:t>
                      </a:r>
                      <a:endParaRPr lang="en-US" sz="1000" i="0" dirty="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xmlns="" val="10005"/>
                  </a:ext>
                </a:extLst>
              </a:tr>
              <a:tr h="965478">
                <a:tc>
                  <a:txBody>
                    <a:bodyPr/>
                    <a:lstStyle/>
                    <a:p>
                      <a:pPr marL="0" marR="0" algn="ctr">
                        <a:spcBef>
                          <a:spcPts val="300"/>
                        </a:spcBef>
                        <a:spcAft>
                          <a:spcPts val="300"/>
                        </a:spcAft>
                      </a:pPr>
                      <a:endParaRPr lang="en-US" sz="9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Bericht</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der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Einzelbefunde</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und des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Gesamteindruckes</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a:t>
                      </a:r>
                    </a:p>
                    <a:p>
                      <a:pPr marL="0" marR="0" lvl="0" indent="0" algn="l">
                        <a:spcBef>
                          <a:spcPts val="0"/>
                        </a:spcBef>
                        <a:spcAft>
                          <a:spcPts val="0"/>
                        </a:spcAft>
                        <a:buClr>
                          <a:srgbClr val="19375A"/>
                        </a:buClr>
                        <a:buSzPts val="1100"/>
                        <a:buFontTx/>
                        <a:buNone/>
                        <a:tabLst>
                          <a:tab pos="182880" algn="l"/>
                        </a:tabLst>
                      </a:pPr>
                      <a:endParaRPr lang="en-US" sz="1000" baseline="30000" dirty="0">
                        <a:solidFill>
                          <a:srgbClr val="000000"/>
                        </a:solidFill>
                        <a:latin typeface="Helvetica"/>
                        <a:cs typeface="Helvetica"/>
                      </a:endParaRPr>
                    </a:p>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000" baseline="0" dirty="0" err="1">
                          <a:solidFill>
                            <a:schemeClr val="tx1"/>
                          </a:solidFill>
                          <a:latin typeface="Helvetica"/>
                          <a:cs typeface="Helvetica"/>
                        </a:rPr>
                        <a:t>Zusammenfassung</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zur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klaren</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Darstellung</a:t>
                      </a:r>
                      <a:r>
                        <a:rPr lang="en-US" sz="1000" baseline="0" dirty="0">
                          <a:solidFill>
                            <a:schemeClr val="tx1"/>
                          </a:solidFill>
                          <a:latin typeface="Helvetica"/>
                          <a:cs typeface="Helvetica"/>
                        </a:rPr>
                        <a:t>.</a:t>
                      </a:r>
                      <a:endParaRPr lang="en-US" sz="1000" dirty="0">
                        <a:solidFill>
                          <a:schemeClr val="tx1"/>
                        </a:solidFill>
                        <a:latin typeface="Helvetica"/>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 typeface="Arial"/>
                        <a:buNone/>
                        <a:tabLst>
                          <a:tab pos="182880" algn="l"/>
                        </a:tabLst>
                        <a:defRPr/>
                      </a:pPr>
                      <a:r>
                        <a:rPr lang="en-US" sz="1000" i="0" dirty="0" err="1">
                          <a:solidFill>
                            <a:schemeClr val="tx1"/>
                          </a:solidFill>
                          <a:effectLst/>
                          <a:latin typeface="Helvetica"/>
                          <a:ea typeface="MS Mincho"/>
                          <a:cs typeface="Helvetica"/>
                        </a:rPr>
                        <a:t>Angabe</a:t>
                      </a:r>
                      <a:r>
                        <a:rPr lang="en-US" sz="1000" i="0" dirty="0">
                          <a:solidFill>
                            <a:schemeClr val="tx1"/>
                          </a:solidFill>
                          <a:effectLst/>
                          <a:latin typeface="Helvetica"/>
                          <a:ea typeface="MS Mincho"/>
                          <a:cs typeface="Helvetica"/>
                        </a:rPr>
                        <a:t> von </a:t>
                      </a:r>
                      <a:r>
                        <a:rPr lang="en-US" sz="1000" i="0" dirty="0" err="1">
                          <a:solidFill>
                            <a:schemeClr val="tx1"/>
                          </a:solidFill>
                          <a:effectLst/>
                          <a:latin typeface="Helvetica"/>
                          <a:ea typeface="MS Mincho"/>
                          <a:cs typeface="Helvetica"/>
                        </a:rPr>
                        <a:t>Hauptkennzeichen</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Größe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zusätzliche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relevante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Befunde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Relevante</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Änderungen</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zu</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früheren</a:t>
                      </a:r>
                      <a:r>
                        <a:rPr lang="en-US" sz="1000" i="0" baseline="0" dirty="0">
                          <a:solidFill>
                            <a:schemeClr val="tx1"/>
                          </a:solidFill>
                          <a:effectLst/>
                          <a:latin typeface="Helvetica"/>
                          <a:ea typeface="MS Mincho"/>
                          <a:cs typeface="Helvetica"/>
                        </a:rPr>
                        <a:t> </a:t>
                      </a:r>
                      <a:r>
                        <a:rPr lang="en-US" sz="1000" i="0" baseline="0" dirty="0" err="1">
                          <a:solidFill>
                            <a:schemeClr val="tx1"/>
                          </a:solidFill>
                          <a:effectLst/>
                          <a:latin typeface="Helvetica"/>
                          <a:ea typeface="MS Mincho"/>
                          <a:cs typeface="Helvetica"/>
                        </a:rPr>
                        <a:t>Befunden</a:t>
                      </a:r>
                      <a:r>
                        <a:rPr lang="en-US" sz="1000" i="0" baseline="0" dirty="0">
                          <a:solidFill>
                            <a:schemeClr val="tx1"/>
                          </a:solidFill>
                          <a:effectLst/>
                          <a:latin typeface="Helvetica"/>
                          <a:ea typeface="MS Mincho"/>
                          <a:cs typeface="Helvetica"/>
                        </a:rPr>
                        <a:t>.</a:t>
                      </a:r>
                      <a:endParaRPr lang="en-US" sz="1000" i="0" dirty="0">
                        <a:solidFill>
                          <a:schemeClr val="tx1"/>
                        </a:solidFill>
                        <a:effectLst/>
                        <a:latin typeface="Helvetica"/>
                        <a:ea typeface="MS Mincho"/>
                        <a:cs typeface="Helvetica"/>
                      </a:endParaRPr>
                    </a:p>
                    <a:p>
                      <a:pPr marL="0" marR="0" lvl="0" indent="0" algn="l" defTabSz="457200" rtl="0" eaLnBrk="1" fontAlgn="auto" latinLnBrk="0" hangingPunct="1">
                        <a:lnSpc>
                          <a:spcPct val="100000"/>
                        </a:lnSpc>
                        <a:spcBef>
                          <a:spcPts val="600"/>
                        </a:spcBef>
                        <a:spcAft>
                          <a:spcPts val="0"/>
                        </a:spcAft>
                        <a:buClr>
                          <a:srgbClr val="19375A"/>
                        </a:buClr>
                        <a:buSzPts val="1100"/>
                        <a:buFontTx/>
                        <a:buNone/>
                        <a:tabLst>
                          <a:tab pos="182880" algn="l"/>
                        </a:tabLst>
                        <a:defRPr/>
                      </a:pPr>
                      <a:r>
                        <a:rPr lang="en-US" sz="1000" i="0" baseline="0" dirty="0" err="1">
                          <a:solidFill>
                            <a:schemeClr val="tx1"/>
                          </a:solidFill>
                          <a:effectLst/>
                          <a:latin typeface="Helvetica"/>
                          <a:ea typeface="MS Mincho"/>
                          <a:cs typeface="Helvetica"/>
                        </a:rPr>
                        <a:t>Für</a:t>
                      </a:r>
                      <a:r>
                        <a:rPr lang="en-US" sz="1000" i="0" baseline="0" dirty="0">
                          <a:solidFill>
                            <a:schemeClr val="tx1"/>
                          </a:solidFill>
                          <a:effectLst/>
                          <a:latin typeface="Helvetica"/>
                          <a:ea typeface="MS Mincho"/>
                          <a:cs typeface="Helvetica"/>
                        </a:rPr>
                        <a:t> LR-5: </a:t>
                      </a:r>
                      <a:r>
                        <a:rPr lang="en-US" sz="1000" i="0" baseline="0" dirty="0" err="1">
                          <a:solidFill>
                            <a:schemeClr val="tx1"/>
                          </a:solidFill>
                          <a:effectLst/>
                          <a:latin typeface="Helvetica"/>
                          <a:ea typeface="MS Mincho"/>
                          <a:cs typeface="Helvetica"/>
                        </a:rPr>
                        <a:t>Angabe</a:t>
                      </a:r>
                      <a:r>
                        <a:rPr lang="en-US" sz="1000" i="0" baseline="0" dirty="0">
                          <a:solidFill>
                            <a:schemeClr val="tx1"/>
                          </a:solidFill>
                          <a:effectLst/>
                          <a:latin typeface="Helvetica"/>
                          <a:ea typeface="MS Mincho"/>
                          <a:cs typeface="Helvetica"/>
                        </a:rPr>
                        <a:t> von LR-5g </a:t>
                      </a:r>
                      <a:r>
                        <a:rPr lang="en-US" sz="1000" i="0" baseline="0" dirty="0" err="1">
                          <a:solidFill>
                            <a:schemeClr val="tx1"/>
                          </a:solidFill>
                          <a:effectLst/>
                          <a:latin typeface="Helvetica"/>
                          <a:ea typeface="MS Mincho"/>
                          <a:cs typeface="Helvetica"/>
                        </a:rPr>
                        <a:t>oder</a:t>
                      </a:r>
                      <a:r>
                        <a:rPr lang="en-US" sz="1000" i="0" baseline="0" dirty="0">
                          <a:solidFill>
                            <a:schemeClr val="tx1"/>
                          </a:solidFill>
                          <a:effectLst/>
                          <a:latin typeface="Helvetica"/>
                          <a:ea typeface="MS Mincho"/>
                          <a:cs typeface="Helvetica"/>
                        </a:rPr>
                        <a:t> LR-5us.</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xmlns="" val="10006"/>
                  </a:ext>
                </a:extLst>
              </a:tr>
              <a:tr h="59453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900" b="1" i="0" u="none" dirty="0">
                        <a:effectLst/>
                        <a:latin typeface="Helvetica"/>
                        <a:ea typeface="MS Mincho"/>
                        <a:cs typeface="Helvetica"/>
                      </a:endParaRPr>
                    </a:p>
                  </a:txBody>
                  <a:tcPr marL="68580" marR="68580" marT="0" marB="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Bericht</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der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Einzelbefunde</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und des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Gesamteindruckes</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Angabe</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wahrscheinlicher</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Ätiologie</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(HCC, non-HCC, </a:t>
                      </a:r>
                      <a:r>
                        <a:rPr kumimoji="0" lang="en-US" sz="1000" b="0" i="0" u="none" strike="noStrike" kern="1200" cap="none" spc="0" normalizeH="0" baseline="0" noProof="0" dirty="0" err="1" smtClean="0">
                          <a:ln>
                            <a:noFill/>
                          </a:ln>
                          <a:solidFill>
                            <a:schemeClr val="tx1"/>
                          </a:solidFill>
                          <a:effectLst/>
                          <a:uLnTx/>
                          <a:uFillTx/>
                          <a:latin typeface="Helvetica"/>
                          <a:ea typeface="+mn-ea"/>
                          <a:cs typeface="Helvetica"/>
                        </a:rPr>
                        <a:t>unklar</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Angabe</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von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Gefäßbeteiligung</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(en)</a:t>
                      </a:r>
                      <a:r>
                        <a:rPr kumimoji="0" lang="en-US" sz="1000" b="0" i="0" u="none" strike="noStrike" kern="1200" cap="none" spc="0" normalizeH="0" baseline="0" noProof="0" dirty="0">
                          <a:ln>
                            <a:noFill/>
                          </a:ln>
                          <a:solidFill>
                            <a:schemeClr val="tx1"/>
                          </a:solidFill>
                          <a:effectLst/>
                          <a:uLnTx/>
                          <a:uFillTx/>
                          <a:latin typeface="Helvetica"/>
                          <a:ea typeface="MS Mincho"/>
                          <a:cs typeface="Helvetica"/>
                        </a:rPr>
                        <a:t>.</a:t>
                      </a:r>
                      <a:endParaRPr lang="en-US" sz="1000" b="1" u="none" dirty="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38111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b="1" i="0" u="none" dirty="0" err="1">
                          <a:effectLst/>
                          <a:latin typeface="Helvetica"/>
                          <a:ea typeface="MS Mincho"/>
                          <a:cs typeface="Helvetica"/>
                        </a:rPr>
                        <a:t>Behandelte</a:t>
                      </a:r>
                      <a:r>
                        <a:rPr lang="en-US" sz="1050" b="1" i="0" u="none" dirty="0">
                          <a:effectLst/>
                          <a:latin typeface="Helvetica"/>
                          <a:ea typeface="MS Mincho"/>
                          <a:cs typeface="Helvetica"/>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b="1" i="0" u="none" dirty="0">
                          <a:effectLst/>
                          <a:latin typeface="Helvetica"/>
                          <a:ea typeface="MS Mincho"/>
                          <a:cs typeface="Helvetica"/>
                        </a:rPr>
                        <a:t>Observation</a:t>
                      </a:r>
                    </a:p>
                  </a:txBody>
                  <a:tcPr marL="68580" marR="68580" marT="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543050" marR="0" indent="-1543050" algn="ctr">
                        <a:spcBef>
                          <a:spcPts val="0"/>
                        </a:spcBef>
                        <a:spcAft>
                          <a:spcPts val="0"/>
                        </a:spcAft>
                      </a:pPr>
                      <a:r>
                        <a:rPr lang="en-US" sz="1100" b="1" u="none" dirty="0" err="1">
                          <a:effectLst/>
                          <a:latin typeface="Helvetica"/>
                          <a:ea typeface="MS Mincho"/>
                          <a:cs typeface="Helvetica"/>
                        </a:rPr>
                        <a:t>Befunderfordernis</a:t>
                      </a:r>
                      <a:r>
                        <a:rPr lang="en-US" sz="1100" b="1" u="none" baseline="0" dirty="0">
                          <a:effectLst/>
                          <a:latin typeface="Helvetica"/>
                          <a:ea typeface="MS Mincho"/>
                          <a:cs typeface="Helvetica"/>
                        </a:rPr>
                        <a:t> </a:t>
                      </a:r>
                      <a:endParaRPr lang="en-US" sz="1100" b="1" u="none" dirty="0">
                        <a:effectLst/>
                        <a:latin typeface="Helvetica"/>
                        <a:ea typeface="MS Mincho"/>
                        <a:cs typeface="Helvetica"/>
                      </a:endParaRPr>
                    </a:p>
                  </a:txBody>
                  <a:tcPr marL="0" marR="0" marT="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543050" marR="0" indent="-1543050" algn="ctr" defTabSz="457200" rtl="0" eaLnBrk="1" fontAlgn="auto" latinLnBrk="0" hangingPunct="1">
                        <a:lnSpc>
                          <a:spcPct val="100000"/>
                        </a:lnSpc>
                        <a:spcBef>
                          <a:spcPts val="0"/>
                        </a:spcBef>
                        <a:spcAft>
                          <a:spcPts val="0"/>
                        </a:spcAft>
                        <a:buClrTx/>
                        <a:buSzTx/>
                        <a:buFontTx/>
                        <a:buNone/>
                        <a:tabLst/>
                        <a:defRPr/>
                      </a:pPr>
                      <a:r>
                        <a:rPr lang="en-US" sz="1100" b="1" u="none" baseline="0" dirty="0" err="1">
                          <a:effectLst/>
                          <a:latin typeface="Helvetica"/>
                          <a:ea typeface="MS Mincho"/>
                          <a:cs typeface="Helvetica"/>
                        </a:rPr>
                        <a:t>Empfohlener</a:t>
                      </a:r>
                      <a:r>
                        <a:rPr lang="en-US" sz="1100" b="1" u="none" baseline="0" dirty="0">
                          <a:effectLst/>
                          <a:latin typeface="Helvetica"/>
                          <a:ea typeface="MS Mincho"/>
                          <a:cs typeface="Helvetica"/>
                        </a:rPr>
                        <a:t> </a:t>
                      </a:r>
                      <a:r>
                        <a:rPr lang="en-US" sz="1100" b="1" u="none" baseline="0" dirty="0" err="1">
                          <a:effectLst/>
                          <a:latin typeface="Helvetica"/>
                          <a:ea typeface="MS Mincho"/>
                          <a:cs typeface="Helvetica"/>
                        </a:rPr>
                        <a:t>Befundinhalt</a:t>
                      </a:r>
                      <a:endParaRPr lang="en-US" sz="1100" b="1" u="none" dirty="0">
                        <a:effectLst/>
                        <a:latin typeface="Helvetica"/>
                        <a:ea typeface="MS Mincho"/>
                        <a:cs typeface="Helvetica"/>
                      </a:endParaRPr>
                    </a:p>
                  </a:txBody>
                  <a:tcPr marL="0" marR="0" marT="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518309">
                <a:tc>
                  <a:txBody>
                    <a:bodyPr/>
                    <a:lstStyle/>
                    <a:p>
                      <a:pPr marL="0" marR="0" algn="ctr">
                        <a:spcBef>
                          <a:spcPts val="300"/>
                        </a:spcBef>
                        <a:spcAft>
                          <a:spcPts val="300"/>
                        </a:spcAft>
                      </a:pPr>
                      <a:endParaRPr lang="en-US" sz="9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Bericht</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der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Einzelbefunde</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und des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Gesamteindruckes</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000" baseline="0" dirty="0" err="1" smtClean="0">
                          <a:solidFill>
                            <a:schemeClr val="tx1"/>
                          </a:solidFill>
                          <a:latin typeface="Helvetica"/>
                          <a:cs typeface="Helvetica"/>
                        </a:rPr>
                        <a:t>Erläuterung</a:t>
                      </a:r>
                      <a:r>
                        <a:rPr lang="en-US" sz="1000" baseline="0" dirty="0" smtClean="0">
                          <a:solidFill>
                            <a:schemeClr val="tx1"/>
                          </a:solidFill>
                          <a:latin typeface="Helvetica"/>
                          <a:cs typeface="Helvetica"/>
                        </a:rPr>
                        <a:t> der </a:t>
                      </a:r>
                      <a:r>
                        <a:rPr lang="en-US" sz="1000" baseline="0" dirty="0" err="1" smtClean="0">
                          <a:solidFill>
                            <a:schemeClr val="tx1"/>
                          </a:solidFill>
                          <a:latin typeface="Helvetica"/>
                          <a:cs typeface="Helvetica"/>
                        </a:rPr>
                        <a:t>technischen</a:t>
                      </a:r>
                      <a:r>
                        <a:rPr lang="en-US" sz="1000" baseline="0" dirty="0" smtClean="0">
                          <a:solidFill>
                            <a:schemeClr val="tx1"/>
                          </a:solidFill>
                          <a:latin typeface="Helvetica"/>
                          <a:cs typeface="Helvetica"/>
                        </a:rPr>
                        <a:t> </a:t>
                      </a:r>
                      <a:r>
                        <a:rPr lang="en-US" sz="1000" baseline="0" dirty="0" err="1" smtClean="0">
                          <a:solidFill>
                            <a:schemeClr val="tx1"/>
                          </a:solidFill>
                          <a:latin typeface="Helvetica"/>
                          <a:cs typeface="Helvetica"/>
                        </a:rPr>
                        <a:t>Limitationen</a:t>
                      </a:r>
                      <a:r>
                        <a:rPr lang="en-US" sz="1000" baseline="0" dirty="0" smtClean="0">
                          <a:solidFill>
                            <a:schemeClr val="tx1"/>
                          </a:solidFill>
                          <a:latin typeface="Helvetica"/>
                          <a:cs typeface="Helvetica"/>
                        </a:rPr>
                        <a:t> </a:t>
                      </a:r>
                      <a:r>
                        <a:rPr lang="en-US" sz="1000" baseline="0" dirty="0" err="1">
                          <a:solidFill>
                            <a:schemeClr val="tx1"/>
                          </a:solidFill>
                          <a:latin typeface="Helvetica"/>
                          <a:cs typeface="Helvetica"/>
                        </a:rPr>
                        <a:t>oder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Artefakte</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Empfehlung</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für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weiteres</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Vorgehen</a:t>
                      </a:r>
                      <a:r>
                        <a:rPr lang="en-US" sz="1000" baseline="0" dirty="0">
                          <a:solidFill>
                            <a:schemeClr val="tx1"/>
                          </a:solidFill>
                          <a:latin typeface="Helvetica"/>
                          <a:cs typeface="Helvetica"/>
                        </a:rPr>
                        <a:t>.</a:t>
                      </a:r>
                      <a:endParaRPr lang="en-US" sz="1000" dirty="0">
                        <a:solidFill>
                          <a:schemeClr val="tx1"/>
                        </a:solidFill>
                        <a:latin typeface="Helvetica"/>
                        <a:cs typeface="Helvetica"/>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xmlns="" val="10009"/>
                  </a:ext>
                </a:extLst>
              </a:tr>
              <a:tr h="1265284">
                <a:tc>
                  <a:txBody>
                    <a:bodyPr/>
                    <a:lstStyle/>
                    <a:p>
                      <a:pPr marL="0" marR="0" algn="ctr">
                        <a:spcBef>
                          <a:spcPts val="300"/>
                        </a:spcBef>
                        <a:spcAft>
                          <a:spcPts val="300"/>
                        </a:spcAft>
                      </a:pPr>
                      <a:endParaRPr lang="en-US" sz="9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Bericht</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der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Einzelbefunde</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 und des </a:t>
                      </a:r>
                      <a:r>
                        <a:rPr kumimoji="0" lang="en-US" sz="1000" b="0" i="0" u="none" strike="noStrike" kern="1200" cap="none" spc="0" normalizeH="0" baseline="0" noProof="0" dirty="0" err="1">
                          <a:ln>
                            <a:noFill/>
                          </a:ln>
                          <a:solidFill>
                            <a:schemeClr val="tx1"/>
                          </a:solidFill>
                          <a:effectLst/>
                          <a:uLnTx/>
                          <a:uFillTx/>
                          <a:latin typeface="Helvetica"/>
                          <a:ea typeface="+mn-ea"/>
                          <a:cs typeface="Helvetica"/>
                        </a:rPr>
                        <a:t>Gesamteindruckes</a:t>
                      </a:r>
                      <a:r>
                        <a:rPr kumimoji="0" lang="en-US" sz="1000" b="0" i="0" u="none" strike="noStrike" kern="1200" cap="none" spc="0" normalizeH="0" baseline="0" noProof="0" dirty="0">
                          <a:ln>
                            <a:noFill/>
                          </a:ln>
                          <a:solidFill>
                            <a:schemeClr val="tx1"/>
                          </a:solidFill>
                          <a:effectLst/>
                          <a:uLnTx/>
                          <a:uFillTx/>
                          <a:latin typeface="Helvetica"/>
                          <a:ea typeface="+mn-ea"/>
                          <a:cs typeface="Helvetica"/>
                        </a:rPr>
                        <a:t>.</a:t>
                      </a:r>
                    </a:p>
                    <a:p>
                      <a:pPr marL="0" marR="0" lvl="0" indent="0" algn="l">
                        <a:spcBef>
                          <a:spcPts val="0"/>
                        </a:spcBef>
                        <a:spcAft>
                          <a:spcPts val="0"/>
                        </a:spcAft>
                        <a:buClr>
                          <a:srgbClr val="19375A"/>
                        </a:buClr>
                        <a:buSzPts val="1100"/>
                        <a:buFontTx/>
                        <a:buNone/>
                        <a:tabLst>
                          <a:tab pos="182880" algn="l"/>
                        </a:tabLst>
                      </a:pPr>
                      <a:endParaRPr lang="en-US" sz="1000" baseline="30000" dirty="0">
                        <a:solidFill>
                          <a:srgbClr val="FF0000"/>
                        </a:solidFill>
                        <a:latin typeface="Helvetica"/>
                        <a:cs typeface="Helvetica"/>
                      </a:endParaRPr>
                    </a:p>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000" baseline="0" dirty="0" err="1">
                          <a:solidFill>
                            <a:schemeClr val="tx1"/>
                          </a:solidFill>
                          <a:latin typeface="Helvetica"/>
                          <a:cs typeface="Helvetica"/>
                        </a:rPr>
                        <a:t>Zusammenfassung</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zur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klaren</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Darstellung</a:t>
                      </a:r>
                      <a:r>
                        <a:rPr lang="en-US" sz="1000" baseline="0" dirty="0">
                          <a:solidFill>
                            <a:schemeClr val="tx1"/>
                          </a:solidFill>
                          <a:latin typeface="Helvetica"/>
                          <a:cs typeface="Helvetica"/>
                        </a:rPr>
                        <a:t>.</a:t>
                      </a:r>
                      <a:endParaRPr lang="en-US" sz="1000" dirty="0">
                        <a:solidFill>
                          <a:schemeClr val="tx1"/>
                        </a:solidFill>
                        <a:latin typeface="Helvetica"/>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a:spcBef>
                          <a:spcPts val="0"/>
                        </a:spcBef>
                        <a:spcAft>
                          <a:spcPts val="0"/>
                        </a:spcAft>
                        <a:buClr>
                          <a:srgbClr val="19375A"/>
                        </a:buClr>
                        <a:buSzPts val="1100"/>
                        <a:buFontTx/>
                        <a:buNone/>
                        <a:tabLst>
                          <a:tab pos="182880" algn="l"/>
                        </a:tabLst>
                      </a:pPr>
                      <a:r>
                        <a:rPr lang="en-US" sz="1000" baseline="0" dirty="0" err="1">
                          <a:solidFill>
                            <a:schemeClr val="tx1"/>
                          </a:solidFill>
                          <a:latin typeface="Helvetica"/>
                          <a:cs typeface="Helvetica"/>
                        </a:rPr>
                        <a:t>Angabe</a:t>
                      </a:r>
                      <a:r>
                        <a:rPr lang="en-US" sz="1000" baseline="0" dirty="0">
                          <a:solidFill>
                            <a:schemeClr val="tx1"/>
                          </a:solidFill>
                          <a:latin typeface="Helvetica"/>
                          <a:cs typeface="Helvetica"/>
                        </a:rPr>
                        <a:t>  von </a:t>
                      </a:r>
                      <a:r>
                        <a:rPr lang="en-US" sz="1000" baseline="0" dirty="0" err="1">
                          <a:solidFill>
                            <a:schemeClr val="tx1"/>
                          </a:solidFill>
                          <a:latin typeface="Helvetica"/>
                          <a:cs typeface="Helvetica"/>
                        </a:rPr>
                        <a:t>Kategorie</a:t>
                      </a:r>
                      <a:r>
                        <a:rPr lang="en-US" sz="1000" baseline="0" dirty="0">
                          <a:solidFill>
                            <a:schemeClr val="tx1"/>
                          </a:solidFill>
                          <a:latin typeface="Helvetica"/>
                          <a:cs typeface="Helvetica"/>
                        </a:rPr>
                        <a:t> und </a:t>
                      </a:r>
                      <a:r>
                        <a:rPr lang="en-US" sz="1000" baseline="0" dirty="0" err="1">
                          <a:solidFill>
                            <a:schemeClr val="tx1"/>
                          </a:solidFill>
                          <a:latin typeface="Helvetica"/>
                          <a:cs typeface="Helvetica"/>
                        </a:rPr>
                        <a:t>Größe</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vor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Therapie</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sowie</a:t>
                      </a:r>
                      <a:r>
                        <a:rPr lang="en-US" sz="1000" baseline="0" dirty="0">
                          <a:solidFill>
                            <a:schemeClr val="tx1"/>
                          </a:solidFill>
                          <a:latin typeface="Helvetica"/>
                          <a:cs typeface="Helvetica"/>
                        </a:rPr>
                        <a:t> Response </a:t>
                      </a:r>
                      <a:r>
                        <a:rPr lang="en-US" sz="1000" baseline="0" dirty="0" err="1">
                          <a:solidFill>
                            <a:schemeClr val="tx1"/>
                          </a:solidFill>
                          <a:latin typeface="Helvetica"/>
                          <a:cs typeface="Helvetica"/>
                        </a:rPr>
                        <a:t>Kategorie</a:t>
                      </a:r>
                      <a:r>
                        <a:rPr lang="en-US" sz="1000" baseline="0" dirty="0">
                          <a:solidFill>
                            <a:schemeClr val="tx1"/>
                          </a:solidFill>
                          <a:latin typeface="Helvetica"/>
                          <a:cs typeface="Helvetica"/>
                        </a:rPr>
                        <a:t>.</a:t>
                      </a:r>
                    </a:p>
                    <a:p>
                      <a:pPr marL="0" marR="0" lvl="0" indent="0" algn="l">
                        <a:spcBef>
                          <a:spcPts val="600"/>
                        </a:spcBef>
                        <a:spcAft>
                          <a:spcPts val="0"/>
                        </a:spcAft>
                        <a:buClr>
                          <a:srgbClr val="19375A"/>
                        </a:buClr>
                        <a:buSzPts val="1100"/>
                        <a:buFontTx/>
                        <a:buNone/>
                        <a:tabLst>
                          <a:tab pos="182880" algn="l"/>
                        </a:tabLst>
                      </a:pPr>
                      <a:r>
                        <a:rPr lang="en-US" sz="1000" baseline="0" dirty="0" err="1">
                          <a:solidFill>
                            <a:schemeClr val="tx1"/>
                          </a:solidFill>
                          <a:latin typeface="Helvetica"/>
                          <a:cs typeface="Helvetica"/>
                        </a:rPr>
                        <a:t>Für</a:t>
                      </a:r>
                      <a:r>
                        <a:rPr lang="en-US" sz="1000" baseline="0" dirty="0">
                          <a:solidFill>
                            <a:schemeClr val="tx1"/>
                          </a:solidFill>
                          <a:latin typeface="Helvetica"/>
                          <a:cs typeface="Helvetica"/>
                        </a:rPr>
                        <a:t>  TR vital </a:t>
                      </a:r>
                      <a:r>
                        <a:rPr lang="en-US" sz="1000" baseline="0" dirty="0" err="1">
                          <a:solidFill>
                            <a:schemeClr val="tx1"/>
                          </a:solidFill>
                          <a:latin typeface="Helvetica"/>
                          <a:cs typeface="Helvetica"/>
                        </a:rPr>
                        <a:t>oder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unklar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Angabe</a:t>
                      </a:r>
                      <a:r>
                        <a:rPr lang="en-US" sz="1000" baseline="0" dirty="0">
                          <a:solidFill>
                            <a:schemeClr val="tx1"/>
                          </a:solidFill>
                          <a:latin typeface="Helvetica"/>
                          <a:cs typeface="Helvetica"/>
                        </a:rPr>
                        <a:t> der </a:t>
                      </a:r>
                      <a:r>
                        <a:rPr lang="en-US" sz="1000" baseline="0" dirty="0" err="1">
                          <a:solidFill>
                            <a:schemeClr val="tx1"/>
                          </a:solidFill>
                          <a:latin typeface="Helvetica"/>
                          <a:cs typeface="Helvetica"/>
                        </a:rPr>
                        <a:t>vitalen</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Tumorgröße</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oder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zusammenfassend</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für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mehrere</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Vitalitätskriterien</a:t>
                      </a:r>
                      <a:r>
                        <a:rPr lang="en-US" sz="1000" baseline="0" dirty="0">
                          <a:solidFill>
                            <a:schemeClr val="tx1"/>
                          </a:solidFill>
                          <a:latin typeface="Helvetica"/>
                          <a:cs typeface="Helvetica"/>
                        </a:rPr>
                        <a:t> und </a:t>
                      </a:r>
                      <a:r>
                        <a:rPr lang="en-US" sz="1000" baseline="0" dirty="0" err="1">
                          <a:solidFill>
                            <a:schemeClr val="tx1"/>
                          </a:solidFill>
                          <a:latin typeface="Helvetica"/>
                          <a:cs typeface="Helvetica"/>
                        </a:rPr>
                        <a:t>Veränderung</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zu</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Voruntersuchungen</a:t>
                      </a:r>
                      <a:r>
                        <a:rPr lang="en-US" sz="1000" baseline="0" dirty="0">
                          <a:solidFill>
                            <a:schemeClr val="tx1"/>
                          </a:solidFill>
                          <a:latin typeface="Helvetica"/>
                          <a:cs typeface="Helvetica"/>
                        </a:rPr>
                        <a:t>.</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xmlns="" val="10010"/>
                  </a:ext>
                </a:extLst>
              </a:tr>
              <a:tr h="800330">
                <a:tc gridSpan="3">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sz="900" b="1" strike="noStrike" dirty="0" err="1">
                          <a:solidFill>
                            <a:srgbClr val="000000"/>
                          </a:solidFill>
                          <a:latin typeface="Helvetica"/>
                          <a:ea typeface="MS Mincho"/>
                          <a:cs typeface="Helvetica"/>
                        </a:rPr>
                        <a:t>Alle</a:t>
                      </a:r>
                      <a:r>
                        <a:rPr lang="en-US" sz="900" b="1" strike="noStrike" dirty="0">
                          <a:solidFill>
                            <a:srgbClr val="000000"/>
                          </a:solidFill>
                          <a:latin typeface="Helvetica"/>
                          <a:ea typeface="MS Mincho"/>
                          <a:cs typeface="Helvetica"/>
                        </a:rPr>
                        <a:t> </a:t>
                      </a:r>
                      <a:r>
                        <a:rPr lang="en-US" sz="900" b="1" strike="noStrike" dirty="0" err="1">
                          <a:solidFill>
                            <a:srgbClr val="000000"/>
                          </a:solidFill>
                          <a:latin typeface="Helvetica"/>
                          <a:ea typeface="MS Mincho"/>
                          <a:cs typeface="Helvetica"/>
                        </a:rPr>
                        <a:t>berichteten</a:t>
                      </a:r>
                      <a:r>
                        <a:rPr lang="en-US" sz="900" b="1" strike="noStrike" dirty="0">
                          <a:solidFill>
                            <a:srgbClr val="000000"/>
                          </a:solidFill>
                          <a:latin typeface="Helvetica"/>
                          <a:ea typeface="MS Mincho"/>
                          <a:cs typeface="Helvetica"/>
                        </a:rPr>
                        <a:t> </a:t>
                      </a:r>
                      <a:r>
                        <a:rPr lang="en-US" sz="900" b="1" strike="noStrike" dirty="0" err="1">
                          <a:solidFill>
                            <a:srgbClr val="000000"/>
                          </a:solidFill>
                          <a:latin typeface="Helvetica"/>
                          <a:ea typeface="MS Mincho"/>
                          <a:cs typeface="Helvetica"/>
                        </a:rPr>
                        <a:t>Observationen</a:t>
                      </a:r>
                      <a:r>
                        <a:rPr lang="en-US" sz="900" b="1" strike="noStrike" baseline="0" dirty="0">
                          <a:solidFill>
                            <a:srgbClr val="000000"/>
                          </a:solidFill>
                          <a:latin typeface="Helvetica"/>
                          <a:ea typeface="MS Mincho"/>
                          <a:cs typeface="Helvetica"/>
                        </a:rPr>
                        <a:t> </a:t>
                      </a:r>
                      <a:r>
                        <a:rPr lang="en-US" sz="900" b="1" strike="noStrike" baseline="0" dirty="0" err="1">
                          <a:solidFill>
                            <a:srgbClr val="000000"/>
                          </a:solidFill>
                          <a:latin typeface="Helvetica"/>
                          <a:ea typeface="MS Mincho"/>
                          <a:cs typeface="Helvetica"/>
                        </a:rPr>
                        <a:t>sollten</a:t>
                      </a:r>
                      <a:r>
                        <a:rPr lang="en-US" sz="900" b="1" strike="noStrike" baseline="0" dirty="0">
                          <a:solidFill>
                            <a:srgbClr val="000000"/>
                          </a:solidFill>
                          <a:latin typeface="Helvetica"/>
                          <a:ea typeface="MS Mincho"/>
                          <a:cs typeface="Helvetica"/>
                        </a:rPr>
                        <a:t> </a:t>
                      </a:r>
                      <a:r>
                        <a:rPr lang="en-US" sz="900" b="1" strike="noStrike" baseline="0" dirty="0" err="1">
                          <a:solidFill>
                            <a:srgbClr val="000000"/>
                          </a:solidFill>
                          <a:latin typeface="Helvetica"/>
                          <a:ea typeface="MS Mincho"/>
                          <a:cs typeface="Helvetica"/>
                        </a:rPr>
                        <a:t>forlgende</a:t>
                      </a:r>
                      <a:r>
                        <a:rPr lang="en-US" sz="900" b="1" strike="noStrike" baseline="0" dirty="0">
                          <a:solidFill>
                            <a:srgbClr val="000000"/>
                          </a:solidFill>
                          <a:latin typeface="Helvetica"/>
                          <a:ea typeface="MS Mincho"/>
                          <a:cs typeface="Helvetica"/>
                        </a:rPr>
                        <a:t> </a:t>
                      </a:r>
                      <a:r>
                        <a:rPr lang="en-US" sz="900" b="1" strike="noStrike" baseline="0" dirty="0" err="1">
                          <a:solidFill>
                            <a:srgbClr val="000000"/>
                          </a:solidFill>
                          <a:latin typeface="Helvetica"/>
                          <a:ea typeface="MS Mincho"/>
                          <a:cs typeface="Helvetica"/>
                        </a:rPr>
                        <a:t>Angaben</a:t>
                      </a:r>
                      <a:r>
                        <a:rPr lang="en-US" sz="900" b="1" strike="noStrike" baseline="0" dirty="0">
                          <a:solidFill>
                            <a:srgbClr val="000000"/>
                          </a:solidFill>
                          <a:latin typeface="Helvetica"/>
                          <a:ea typeface="MS Mincho"/>
                          <a:cs typeface="Helvetica"/>
                        </a:rPr>
                        <a:t> </a:t>
                      </a:r>
                      <a:r>
                        <a:rPr lang="en-US" sz="900" b="1" strike="noStrike" baseline="0" dirty="0" err="1" smtClean="0">
                          <a:solidFill>
                            <a:srgbClr val="000000"/>
                          </a:solidFill>
                          <a:latin typeface="Helvetica"/>
                          <a:ea typeface="MS Mincho"/>
                          <a:cs typeface="Helvetica"/>
                        </a:rPr>
                        <a:t>beinhalten</a:t>
                      </a:r>
                      <a:r>
                        <a:rPr lang="en-US" sz="900" b="1" strike="noStrike" baseline="0" dirty="0" smtClean="0">
                          <a:solidFill>
                            <a:srgbClr val="000000"/>
                          </a:solidFill>
                          <a:latin typeface="Helvetica"/>
                          <a:ea typeface="MS Mincho"/>
                          <a:cs typeface="Helvetica"/>
                        </a:rPr>
                        <a:t>:</a:t>
                      </a:r>
                      <a:endParaRPr lang="en-US" sz="900" b="1" strike="noStrike" baseline="0" dirty="0">
                        <a:solidFill>
                          <a:srgbClr val="000000"/>
                        </a:solidFill>
                        <a:latin typeface="Helvetica"/>
                        <a:ea typeface="MS Mincho"/>
                        <a:cs typeface="Helvetica"/>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900" b="1" strike="noStrike" baseline="0" dirty="0">
                          <a:solidFill>
                            <a:srgbClr val="000000"/>
                          </a:solidFill>
                          <a:latin typeface="Helvetica"/>
                          <a:ea typeface="MS Mincho"/>
                          <a:cs typeface="Helvetica"/>
                        </a:rPr>
                        <a:t>Identifier: </a:t>
                      </a:r>
                      <a:r>
                        <a:rPr lang="en-US" sz="900" b="0" strike="noStrike" dirty="0" err="1">
                          <a:solidFill>
                            <a:srgbClr val="000000"/>
                          </a:solidFill>
                          <a:latin typeface="Helvetica"/>
                          <a:ea typeface="MS Mincho"/>
                          <a:cs typeface="Helvetica"/>
                        </a:rPr>
                        <a:t>sequent</a:t>
                      </a:r>
                      <a:r>
                        <a:rPr lang="en-US" sz="900" b="0" strike="noStrike" baseline="0" dirty="0" err="1">
                          <a:solidFill>
                            <a:srgbClr val="000000"/>
                          </a:solidFill>
                          <a:latin typeface="Helvetica"/>
                          <a:ea typeface="MS Mincho"/>
                          <a:cs typeface="Helvetica"/>
                        </a:rPr>
                        <a:t>ielle</a:t>
                      </a:r>
                      <a:r>
                        <a:rPr lang="en-US" sz="900" b="0" strike="noStrike" baseline="0" dirty="0">
                          <a:solidFill>
                            <a:srgbClr val="000000"/>
                          </a:solidFill>
                          <a:latin typeface="Helvetica"/>
                          <a:ea typeface="MS Mincho"/>
                          <a:cs typeface="Helvetica"/>
                        </a:rPr>
                        <a:t>  </a:t>
                      </a:r>
                      <a:r>
                        <a:rPr lang="en-US" sz="900" b="0" strike="noStrike" baseline="0" dirty="0" err="1" smtClean="0">
                          <a:solidFill>
                            <a:srgbClr val="000000"/>
                          </a:solidFill>
                          <a:latin typeface="Helvetica"/>
                          <a:ea typeface="MS Mincho"/>
                          <a:cs typeface="Helvetica"/>
                        </a:rPr>
                        <a:t>Bild</a:t>
                      </a:r>
                      <a:r>
                        <a:rPr lang="en-US" sz="900" b="0" strike="noStrike" baseline="0" dirty="0" smtClean="0">
                          <a:solidFill>
                            <a:srgbClr val="000000"/>
                          </a:solidFill>
                          <a:latin typeface="Helvetica"/>
                          <a:ea typeface="MS Mincho"/>
                          <a:cs typeface="Helvetica"/>
                        </a:rPr>
                        <a:t>- </a:t>
                      </a:r>
                      <a:r>
                        <a:rPr lang="en-US" sz="900" b="0" strike="noStrike" baseline="0" dirty="0">
                          <a:solidFill>
                            <a:srgbClr val="000000"/>
                          </a:solidFill>
                          <a:latin typeface="Helvetica"/>
                          <a:ea typeface="MS Mincho"/>
                          <a:cs typeface="Helvetica"/>
                        </a:rPr>
                        <a:t>und/</a:t>
                      </a:r>
                      <a:r>
                        <a:rPr lang="en-US" sz="900" b="0" strike="noStrike" baseline="0" dirty="0" err="1">
                          <a:solidFill>
                            <a:srgbClr val="000000"/>
                          </a:solidFill>
                          <a:latin typeface="Helvetica"/>
                          <a:ea typeface="MS Mincho"/>
                          <a:cs typeface="Helvetica"/>
                        </a:rPr>
                        <a:t>oder</a:t>
                      </a:r>
                      <a:r>
                        <a:rPr lang="en-US" sz="900" b="0" strike="noStrike" baseline="0" dirty="0">
                          <a:solidFill>
                            <a:srgbClr val="000000"/>
                          </a:solidFill>
                          <a:latin typeface="Helvetica"/>
                          <a:ea typeface="MS Mincho"/>
                          <a:cs typeface="Helvetica"/>
                        </a:rPr>
                        <a:t> </a:t>
                      </a:r>
                      <a:r>
                        <a:rPr lang="en-US" sz="900" b="0" strike="noStrike" baseline="0" dirty="0" err="1">
                          <a:solidFill>
                            <a:srgbClr val="000000"/>
                          </a:solidFill>
                          <a:latin typeface="Helvetica"/>
                          <a:ea typeface="MS Mincho"/>
                          <a:cs typeface="Helvetica"/>
                        </a:rPr>
                        <a:t>Seriennnummer</a:t>
                      </a:r>
                      <a:r>
                        <a:rPr lang="en-US" sz="900" b="0" strike="noStrike" baseline="0" dirty="0">
                          <a:solidFill>
                            <a:srgbClr val="000000"/>
                          </a:solidFill>
                          <a:latin typeface="Helvetica"/>
                          <a:ea typeface="MS Mincho"/>
                          <a:cs typeface="Helvetica"/>
                        </a:rPr>
                        <a:t> </a:t>
                      </a:r>
                      <a:r>
                        <a:rPr lang="en-US" sz="900" b="0" strike="noStrike" baseline="0" dirty="0" err="1">
                          <a:solidFill>
                            <a:srgbClr val="000000"/>
                          </a:solidFill>
                          <a:latin typeface="Helvetica"/>
                          <a:ea typeface="MS Mincho"/>
                          <a:cs typeface="Helvetica"/>
                        </a:rPr>
                        <a:t>oder</a:t>
                      </a:r>
                      <a:r>
                        <a:rPr lang="en-US" sz="900" b="0" strike="noStrike" baseline="0" dirty="0">
                          <a:solidFill>
                            <a:srgbClr val="000000"/>
                          </a:solidFill>
                          <a:latin typeface="Helvetica"/>
                          <a:ea typeface="MS Mincho"/>
                          <a:cs typeface="Helvetica"/>
                        </a:rPr>
                        <a:t> </a:t>
                      </a:r>
                      <a:r>
                        <a:rPr lang="en-US" sz="900" b="0" strike="noStrike" baseline="0" dirty="0" err="1" smtClean="0">
                          <a:solidFill>
                            <a:srgbClr val="000000"/>
                          </a:solidFill>
                          <a:latin typeface="Helvetica"/>
                          <a:ea typeface="MS Mincho"/>
                          <a:cs typeface="Helvetica"/>
                        </a:rPr>
                        <a:t>andere</a:t>
                      </a:r>
                      <a:r>
                        <a:rPr lang="en-US" sz="900" b="0" strike="noStrike" baseline="0" dirty="0" smtClean="0">
                          <a:solidFill>
                            <a:srgbClr val="000000"/>
                          </a:solidFill>
                          <a:latin typeface="Helvetica"/>
                          <a:ea typeface="MS Mincho"/>
                          <a:cs typeface="Helvetica"/>
                        </a:rPr>
                        <a:t> </a:t>
                      </a:r>
                      <a:r>
                        <a:rPr lang="en-US" sz="900" b="0" strike="noStrike" baseline="0" dirty="0" err="1">
                          <a:solidFill>
                            <a:srgbClr val="000000"/>
                          </a:solidFill>
                          <a:latin typeface="Helvetica"/>
                          <a:ea typeface="MS Mincho"/>
                          <a:cs typeface="Helvetica"/>
                        </a:rPr>
                        <a:t>eindeutige</a:t>
                      </a:r>
                      <a:r>
                        <a:rPr lang="en-US" sz="900" b="0" strike="noStrike" baseline="0" dirty="0">
                          <a:solidFill>
                            <a:srgbClr val="000000"/>
                          </a:solidFill>
                          <a:latin typeface="Helvetica"/>
                          <a:ea typeface="MS Mincho"/>
                          <a:cs typeface="Helvetica"/>
                        </a:rPr>
                        <a:t> </a:t>
                      </a:r>
                      <a:r>
                        <a:rPr lang="en-US" sz="900" b="0" strike="noStrike" baseline="0" dirty="0" err="1">
                          <a:solidFill>
                            <a:srgbClr val="000000"/>
                          </a:solidFill>
                          <a:latin typeface="Helvetica"/>
                          <a:ea typeface="MS Mincho"/>
                          <a:cs typeface="Helvetica"/>
                        </a:rPr>
                        <a:t>Identifizierung</a:t>
                      </a:r>
                      <a:r>
                        <a:rPr lang="en-US" sz="900" b="0" strike="noStrike" baseline="0" dirty="0">
                          <a:solidFill>
                            <a:srgbClr val="000000"/>
                          </a:solidFill>
                          <a:latin typeface="Helvetica"/>
                          <a:ea typeface="MS Mincho"/>
                          <a:cs typeface="Helvetica"/>
                        </a:rPr>
                        <a:t>.</a:t>
                      </a: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900" b="1" strike="noStrike" baseline="0" dirty="0">
                          <a:solidFill>
                            <a:srgbClr val="000000"/>
                          </a:solidFill>
                          <a:latin typeface="Helvetica"/>
                          <a:ea typeface="MS Mincho"/>
                          <a:cs typeface="Helvetica"/>
                        </a:rPr>
                        <a:t>Location information: </a:t>
                      </a:r>
                      <a:r>
                        <a:rPr lang="en-US" sz="900" b="0" strike="noStrike" dirty="0" err="1" smtClean="0">
                          <a:solidFill>
                            <a:srgbClr val="000000"/>
                          </a:solidFill>
                          <a:latin typeface="Helvetica"/>
                          <a:ea typeface="MS Mincho"/>
                          <a:cs typeface="Helvetica"/>
                        </a:rPr>
                        <a:t>Serien</a:t>
                      </a:r>
                      <a:r>
                        <a:rPr lang="en-US" sz="900" b="0" strike="noStrike" dirty="0" smtClean="0">
                          <a:solidFill>
                            <a:srgbClr val="000000"/>
                          </a:solidFill>
                          <a:latin typeface="Helvetica"/>
                          <a:ea typeface="MS Mincho"/>
                          <a:cs typeface="Helvetica"/>
                        </a:rPr>
                        <a:t>- </a:t>
                      </a:r>
                      <a:r>
                        <a:rPr lang="en-US" sz="900" b="0" strike="noStrike" dirty="0">
                          <a:solidFill>
                            <a:srgbClr val="000000"/>
                          </a:solidFill>
                          <a:latin typeface="Helvetica"/>
                          <a:ea typeface="MS Mincho"/>
                          <a:cs typeface="Helvetica"/>
                        </a:rPr>
                        <a:t>und </a:t>
                      </a:r>
                      <a:r>
                        <a:rPr lang="en-US" sz="900" b="0" strike="noStrike" dirty="0" err="1">
                          <a:solidFill>
                            <a:srgbClr val="000000"/>
                          </a:solidFill>
                          <a:latin typeface="Helvetica"/>
                          <a:ea typeface="MS Mincho"/>
                          <a:cs typeface="Helvetica"/>
                        </a:rPr>
                        <a:t>Bildnummer</a:t>
                      </a:r>
                      <a:r>
                        <a:rPr lang="en-US" sz="900" b="0" strike="noStrike" dirty="0">
                          <a:solidFill>
                            <a:srgbClr val="000000"/>
                          </a:solidFill>
                          <a:latin typeface="Helvetica"/>
                          <a:ea typeface="MS Mincho"/>
                          <a:cs typeface="Helvetica"/>
                        </a:rPr>
                        <a:t> </a:t>
                      </a:r>
                      <a:r>
                        <a:rPr lang="en-US" sz="900" b="0" strike="noStrike" dirty="0" err="1">
                          <a:solidFill>
                            <a:srgbClr val="000000"/>
                          </a:solidFill>
                          <a:latin typeface="Helvetica"/>
                          <a:ea typeface="MS Mincho"/>
                          <a:cs typeface="Helvetica"/>
                        </a:rPr>
                        <a:t>zur</a:t>
                      </a:r>
                      <a:r>
                        <a:rPr lang="en-US" sz="900" b="0" strike="noStrike" dirty="0">
                          <a:solidFill>
                            <a:srgbClr val="000000"/>
                          </a:solidFill>
                          <a:latin typeface="Helvetica"/>
                          <a:ea typeface="MS Mincho"/>
                          <a:cs typeface="Helvetica"/>
                        </a:rPr>
                        <a:t> </a:t>
                      </a:r>
                      <a:r>
                        <a:rPr lang="en-US" sz="900" b="0" strike="noStrike" dirty="0" err="1">
                          <a:solidFill>
                            <a:srgbClr val="000000"/>
                          </a:solidFill>
                          <a:latin typeface="Helvetica"/>
                          <a:ea typeface="MS Mincho"/>
                          <a:cs typeface="Helvetica"/>
                        </a:rPr>
                        <a:t>Größenmessung</a:t>
                      </a:r>
                      <a:r>
                        <a:rPr lang="en-US" sz="900" b="0" strike="noStrike" dirty="0">
                          <a:solidFill>
                            <a:schemeClr val="tx1"/>
                          </a:solidFill>
                          <a:latin typeface="Helvetica"/>
                          <a:ea typeface="MS Mincho"/>
                          <a:cs typeface="Helvetica"/>
                        </a:rPr>
                        <a:t>. </a:t>
                      </a:r>
                      <a:r>
                        <a:rPr lang="en-US" sz="900" b="0" strike="noStrike" dirty="0" err="1">
                          <a:solidFill>
                            <a:schemeClr val="tx1"/>
                          </a:solidFill>
                          <a:latin typeface="Helvetica"/>
                          <a:ea typeface="MS Mincho"/>
                          <a:cs typeface="Helvetica"/>
                        </a:rPr>
                        <a:t>Wenn</a:t>
                      </a:r>
                      <a:r>
                        <a:rPr lang="en-US" sz="900" b="0" strike="noStrike" dirty="0">
                          <a:solidFill>
                            <a:schemeClr val="tx1"/>
                          </a:solidFill>
                          <a:latin typeface="Helvetica"/>
                          <a:ea typeface="MS Mincho"/>
                          <a:cs typeface="Helvetica"/>
                        </a:rPr>
                        <a:t> </a:t>
                      </a:r>
                      <a:r>
                        <a:rPr lang="en-US" sz="900" b="0" strike="noStrike" dirty="0" err="1">
                          <a:solidFill>
                            <a:schemeClr val="tx1"/>
                          </a:solidFill>
                          <a:latin typeface="Helvetica"/>
                          <a:ea typeface="MS Mincho"/>
                          <a:cs typeface="Helvetica"/>
                        </a:rPr>
                        <a:t>möglich</a:t>
                      </a:r>
                      <a:r>
                        <a:rPr lang="en-US" sz="900" b="0" strike="noStrike" dirty="0">
                          <a:solidFill>
                            <a:schemeClr val="tx1"/>
                          </a:solidFill>
                          <a:latin typeface="Helvetica"/>
                          <a:ea typeface="MS Mincho"/>
                          <a:cs typeface="Helvetica"/>
                        </a:rPr>
                        <a:t>, </a:t>
                      </a:r>
                      <a:r>
                        <a:rPr lang="en-US" sz="900" b="0" strike="noStrike" dirty="0" err="1" smtClean="0">
                          <a:solidFill>
                            <a:srgbClr val="000000"/>
                          </a:solidFill>
                          <a:latin typeface="Helvetica"/>
                          <a:ea typeface="MS Mincho"/>
                          <a:cs typeface="Helvetica"/>
                        </a:rPr>
                        <a:t>s</a:t>
                      </a:r>
                      <a:r>
                        <a:rPr lang="en-US" sz="900" b="0" strike="noStrike" dirty="0" err="1" smtClean="0">
                          <a:solidFill>
                            <a:schemeClr val="tx1"/>
                          </a:solidFill>
                          <a:latin typeface="Helvetica"/>
                          <a:ea typeface="MS Mincho"/>
                          <a:cs typeface="Helvetica"/>
                        </a:rPr>
                        <a:t>peichern</a:t>
                      </a:r>
                      <a:r>
                        <a:rPr lang="en-US" sz="900" b="0" strike="noStrike" dirty="0" smtClean="0">
                          <a:solidFill>
                            <a:schemeClr val="tx1"/>
                          </a:solidFill>
                          <a:latin typeface="Helvetica"/>
                          <a:ea typeface="MS Mincho"/>
                          <a:cs typeface="Helvetica"/>
                        </a:rPr>
                        <a:t> </a:t>
                      </a:r>
                      <a:r>
                        <a:rPr lang="en-US" sz="900" b="0" strike="noStrike" dirty="0">
                          <a:solidFill>
                            <a:schemeClr val="tx1"/>
                          </a:solidFill>
                          <a:latin typeface="Helvetica"/>
                          <a:ea typeface="MS Mincho"/>
                          <a:cs typeface="Helvetica"/>
                        </a:rPr>
                        <a:t>der </a:t>
                      </a:r>
                      <a:r>
                        <a:rPr lang="en-US" sz="900" b="0" strike="noStrike" dirty="0" err="1">
                          <a:solidFill>
                            <a:schemeClr val="tx1"/>
                          </a:solidFill>
                          <a:latin typeface="Helvetica"/>
                          <a:ea typeface="MS Mincho"/>
                          <a:cs typeface="Helvetica"/>
                        </a:rPr>
                        <a:t>Schlüsselbilder</a:t>
                      </a:r>
                      <a:r>
                        <a:rPr lang="en-US" sz="900" b="0" strike="noStrike" dirty="0">
                          <a:solidFill>
                            <a:schemeClr val="tx1"/>
                          </a:solidFill>
                          <a:latin typeface="Helvetica"/>
                          <a:ea typeface="MS Mincho"/>
                          <a:cs typeface="Helvetica"/>
                        </a:rPr>
                        <a:t> </a:t>
                      </a:r>
                      <a:r>
                        <a:rPr lang="en-US" sz="900" b="0" strike="noStrike" dirty="0" err="1">
                          <a:solidFill>
                            <a:schemeClr val="tx1"/>
                          </a:solidFill>
                          <a:latin typeface="Helvetica"/>
                          <a:ea typeface="MS Mincho"/>
                          <a:cs typeface="Helvetica"/>
                        </a:rPr>
                        <a:t>im</a:t>
                      </a:r>
                      <a:r>
                        <a:rPr lang="en-US" sz="900" b="0" strike="noStrike" dirty="0">
                          <a:solidFill>
                            <a:schemeClr val="tx1"/>
                          </a:solidFill>
                          <a:latin typeface="Helvetica"/>
                          <a:ea typeface="MS Mincho"/>
                          <a:cs typeface="Helvetica"/>
                        </a:rPr>
                        <a:t> PACS</a:t>
                      </a:r>
                      <a:r>
                        <a:rPr lang="en-US" sz="900" b="0" strike="noStrike" baseline="0" dirty="0">
                          <a:solidFill>
                            <a:schemeClr val="tx1"/>
                          </a:solidFill>
                          <a:latin typeface="Helvetica"/>
                          <a:ea typeface="MS Mincho"/>
                          <a:cs typeface="Helvetica"/>
                        </a:rPr>
                        <a:t>.</a:t>
                      </a:r>
                      <a:endParaRPr lang="en-US" sz="900" b="1" strike="noStrike" dirty="0">
                        <a:solidFill>
                          <a:schemeClr val="tx1"/>
                        </a:solidFill>
                        <a:latin typeface="Helvetica"/>
                        <a:ea typeface="MS Mincho"/>
                        <a:cs typeface="Helvetica"/>
                      </a:endParaRPr>
                    </a:p>
                  </a:txBody>
                  <a:tcPr marL="68580" marR="685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pPr marL="0" marR="0" lvl="0" indent="0" algn="l">
                        <a:spcBef>
                          <a:spcPts val="0"/>
                        </a:spcBef>
                        <a:spcAft>
                          <a:spcPts val="0"/>
                        </a:spcAft>
                        <a:buClr>
                          <a:srgbClr val="19375A"/>
                        </a:buClr>
                        <a:buSzPts val="1100"/>
                        <a:buFontTx/>
                        <a:buNone/>
                        <a:tabLst>
                          <a:tab pos="182880" algn="l"/>
                        </a:tabLst>
                      </a:pPr>
                      <a:endParaRPr lang="en-US" sz="1100" dirty="0">
                        <a:solidFill>
                          <a:schemeClr val="tx1"/>
                        </a:solidFill>
                        <a:latin typeface="Helvetica"/>
                        <a:cs typeface="Helvetica"/>
                      </a:endParaRPr>
                    </a:p>
                  </a:txBody>
                  <a:tcPr marT="91440" marB="91440" anchor="ctr">
                    <a:lnL w="3175"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noFill/>
                  </a:tcPr>
                </a:tc>
                <a:tc hMerge="1">
                  <a:txBody>
                    <a:bodyPr/>
                    <a:lstStyle/>
                    <a:p>
                      <a:pPr marL="0" marR="0" lvl="0" indent="0" algn="l">
                        <a:spcBef>
                          <a:spcPts val="600"/>
                        </a:spcBef>
                        <a:spcAft>
                          <a:spcPts val="0"/>
                        </a:spcAft>
                        <a:buClr>
                          <a:srgbClr val="19375A"/>
                        </a:buClr>
                        <a:buSzPts val="1100"/>
                        <a:buFontTx/>
                        <a:buNone/>
                        <a:tabLst>
                          <a:tab pos="182880" algn="l"/>
                        </a:tabLst>
                      </a:pPr>
                      <a:endParaRPr lang="en-US" sz="1100" baseline="0" dirty="0">
                        <a:solidFill>
                          <a:schemeClr val="tx1"/>
                        </a:solidFill>
                        <a:latin typeface="Helvetica"/>
                        <a:cs typeface="Helvetica"/>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10011"/>
                  </a:ext>
                </a:extLst>
              </a:tr>
              <a:tr h="426843">
                <a:tc gridSpan="3">
                  <a:txBody>
                    <a:bodyPr/>
                    <a:lstStyle/>
                    <a:p>
                      <a:pPr marL="0" marR="0" indent="0" algn="l" defTabSz="457200" rtl="0" eaLnBrk="1" fontAlgn="base" latinLnBrk="0" hangingPunct="1">
                        <a:lnSpc>
                          <a:spcPct val="100000"/>
                        </a:lnSpc>
                        <a:spcBef>
                          <a:spcPts val="0"/>
                        </a:spcBef>
                        <a:spcAft>
                          <a:spcPts val="0"/>
                        </a:spcAft>
                        <a:buClrTx/>
                        <a:buSzTx/>
                        <a:buFont typeface="Arial" charset="0"/>
                        <a:buNone/>
                        <a:tabLst/>
                        <a:defRPr/>
                      </a:pPr>
                      <a:r>
                        <a:rPr lang="en-US" sz="900" b="0" baseline="0" dirty="0" err="1">
                          <a:solidFill>
                            <a:schemeClr val="tx1"/>
                          </a:solidFill>
                          <a:latin typeface="Helvetica" charset="0"/>
                          <a:ea typeface="Helvetica" charset="0"/>
                          <a:cs typeface="Helvetica" charset="0"/>
                        </a:rPr>
                        <a:t>Beachte</a:t>
                      </a:r>
                      <a:r>
                        <a:rPr lang="en-US" sz="900" b="0" baseline="0" dirty="0">
                          <a:solidFill>
                            <a:schemeClr val="tx1"/>
                          </a:solidFill>
                          <a:latin typeface="Helvetica" charset="0"/>
                          <a:ea typeface="Helvetica" charset="0"/>
                          <a:cs typeface="Helvetica" charset="0"/>
                        </a:rPr>
                        <a:t>: </a:t>
                      </a:r>
                      <a:r>
                        <a:rPr lang="en-US" sz="900" b="0" baseline="0" dirty="0" err="1">
                          <a:solidFill>
                            <a:schemeClr val="tx1"/>
                          </a:solidFill>
                          <a:latin typeface="Helvetica" charset="0"/>
                          <a:ea typeface="Helvetica" charset="0"/>
                          <a:cs typeface="Helvetica" charset="0"/>
                        </a:rPr>
                        <a:t>im</a:t>
                      </a:r>
                      <a:r>
                        <a:rPr lang="en-US" sz="900" b="0" baseline="0" dirty="0">
                          <a:solidFill>
                            <a:schemeClr val="tx1"/>
                          </a:solidFill>
                          <a:latin typeface="Helvetica" charset="0"/>
                          <a:ea typeface="Helvetica" charset="0"/>
                          <a:cs typeface="Helvetica" charset="0"/>
                        </a:rPr>
                        <a:t> </a:t>
                      </a:r>
                      <a:r>
                        <a:rPr lang="en-US" sz="900" b="0" baseline="0" dirty="0" err="1">
                          <a:solidFill>
                            <a:schemeClr val="tx1"/>
                          </a:solidFill>
                          <a:latin typeface="Helvetica" charset="0"/>
                          <a:ea typeface="Helvetica" charset="0"/>
                          <a:cs typeface="Helvetica" charset="0"/>
                        </a:rPr>
                        <a:t>Falle</a:t>
                      </a:r>
                      <a:r>
                        <a:rPr lang="en-US" sz="900" b="0" baseline="0" dirty="0">
                          <a:solidFill>
                            <a:schemeClr val="tx1"/>
                          </a:solidFill>
                          <a:latin typeface="Helvetica" charset="0"/>
                          <a:ea typeface="Helvetica" charset="0"/>
                          <a:cs typeface="Helvetica" charset="0"/>
                        </a:rPr>
                        <a:t> </a:t>
                      </a:r>
                      <a:r>
                        <a:rPr lang="en-US" sz="900" b="0" baseline="0" dirty="0" err="1">
                          <a:solidFill>
                            <a:schemeClr val="tx1"/>
                          </a:solidFill>
                          <a:latin typeface="Helvetica" charset="0"/>
                          <a:ea typeface="Helvetica" charset="0"/>
                          <a:cs typeface="Helvetica" charset="0"/>
                        </a:rPr>
                        <a:t>einer</a:t>
                      </a:r>
                      <a:r>
                        <a:rPr lang="en-US" sz="900" b="0" baseline="0" dirty="0">
                          <a:solidFill>
                            <a:schemeClr val="tx1"/>
                          </a:solidFill>
                          <a:latin typeface="Helvetica" charset="0"/>
                          <a:ea typeface="Helvetica" charset="0"/>
                          <a:cs typeface="Helvetica" charset="0"/>
                        </a:rPr>
                        <a:t> </a:t>
                      </a:r>
                      <a:r>
                        <a:rPr lang="en-US" sz="900" b="0" baseline="0" dirty="0" err="1">
                          <a:solidFill>
                            <a:schemeClr val="tx1"/>
                          </a:solidFill>
                          <a:latin typeface="Helvetica" charset="0"/>
                          <a:ea typeface="Helvetica" charset="0"/>
                          <a:cs typeface="Helvetica" charset="0"/>
                        </a:rPr>
                        <a:t>Pathologie</a:t>
                      </a:r>
                      <a:r>
                        <a:rPr lang="en-US" sz="900" b="0" baseline="0" dirty="0">
                          <a:solidFill>
                            <a:schemeClr val="tx1"/>
                          </a:solidFill>
                          <a:latin typeface="Helvetica" charset="0"/>
                          <a:ea typeface="Helvetica" charset="0"/>
                          <a:cs typeface="Helvetica" charset="0"/>
                        </a:rPr>
                        <a:t> </a:t>
                      </a:r>
                      <a:r>
                        <a:rPr lang="en-US" sz="900" b="0" baseline="0" dirty="0" err="1">
                          <a:solidFill>
                            <a:schemeClr val="tx1"/>
                          </a:solidFill>
                          <a:latin typeface="Helvetica" charset="0"/>
                          <a:ea typeface="Helvetica" charset="0"/>
                          <a:cs typeface="Helvetica" charset="0"/>
                        </a:rPr>
                        <a:t>gesicherten</a:t>
                      </a:r>
                      <a:r>
                        <a:rPr lang="en-US" sz="900" b="0" baseline="0" dirty="0">
                          <a:solidFill>
                            <a:schemeClr val="tx1"/>
                          </a:solidFill>
                          <a:latin typeface="Helvetica" charset="0"/>
                          <a:ea typeface="Helvetica" charset="0"/>
                          <a:cs typeface="Helvetica" charset="0"/>
                        </a:rPr>
                        <a:t> Observation </a:t>
                      </a:r>
                      <a:r>
                        <a:rPr lang="en-US" sz="900" b="0" baseline="0" dirty="0" err="1">
                          <a:solidFill>
                            <a:schemeClr val="tx1"/>
                          </a:solidFill>
                          <a:latin typeface="Helvetica" charset="0"/>
                          <a:ea typeface="Helvetica" charset="0"/>
                          <a:cs typeface="Helvetica" charset="0"/>
                        </a:rPr>
                        <a:t>oder</a:t>
                      </a:r>
                      <a:r>
                        <a:rPr lang="en-US" sz="900" b="0" baseline="0" dirty="0">
                          <a:solidFill>
                            <a:schemeClr val="tx1"/>
                          </a:solidFill>
                          <a:latin typeface="Helvetica" charset="0"/>
                          <a:ea typeface="Helvetica" charset="0"/>
                          <a:cs typeface="Helvetica" charset="0"/>
                        </a:rPr>
                        <a:t> </a:t>
                      </a:r>
                      <a:r>
                        <a:rPr lang="en-US" sz="900" b="0" baseline="0" dirty="0" err="1">
                          <a:solidFill>
                            <a:schemeClr val="tx1"/>
                          </a:solidFill>
                          <a:latin typeface="Helvetica" charset="0"/>
                          <a:ea typeface="Helvetica" charset="0"/>
                          <a:cs typeface="Helvetica" charset="0"/>
                        </a:rPr>
                        <a:t>einer</a:t>
                      </a:r>
                      <a:r>
                        <a:rPr lang="en-US" sz="900" b="0" baseline="0" dirty="0">
                          <a:solidFill>
                            <a:schemeClr val="tx1"/>
                          </a:solidFill>
                          <a:latin typeface="Helvetica" charset="0"/>
                          <a:ea typeface="Helvetica" charset="0"/>
                          <a:cs typeface="Helvetica" charset="0"/>
                        </a:rPr>
                        <a:t> </a:t>
                      </a:r>
                      <a:r>
                        <a:rPr lang="en-US" sz="900" b="0" baseline="0" dirty="0" err="1">
                          <a:solidFill>
                            <a:schemeClr val="tx1"/>
                          </a:solidFill>
                          <a:latin typeface="Helvetica" charset="0"/>
                          <a:ea typeface="Helvetica" charset="0"/>
                          <a:cs typeface="Helvetica" charset="0"/>
                        </a:rPr>
                        <a:t>benignen</a:t>
                      </a:r>
                      <a:r>
                        <a:rPr lang="en-US" sz="900" b="0" baseline="0" dirty="0">
                          <a:solidFill>
                            <a:schemeClr val="tx1"/>
                          </a:solidFill>
                          <a:latin typeface="Helvetica" charset="0"/>
                          <a:ea typeface="Helvetica" charset="0"/>
                          <a:cs typeface="Helvetica" charset="0"/>
                        </a:rPr>
                        <a:t> </a:t>
                      </a:r>
                      <a:r>
                        <a:rPr lang="en-US" sz="900" b="0" baseline="0" dirty="0" err="1">
                          <a:solidFill>
                            <a:schemeClr val="tx1"/>
                          </a:solidFill>
                          <a:latin typeface="Helvetica" charset="0"/>
                          <a:ea typeface="Helvetica" charset="0"/>
                          <a:cs typeface="Helvetica" charset="0"/>
                        </a:rPr>
                        <a:t>nicht</a:t>
                      </a:r>
                      <a:r>
                        <a:rPr lang="en-US" sz="900" b="0" baseline="0" dirty="0">
                          <a:solidFill>
                            <a:schemeClr val="tx1"/>
                          </a:solidFill>
                          <a:latin typeface="Helvetica" charset="0"/>
                          <a:ea typeface="Helvetica" charset="0"/>
                          <a:cs typeface="Helvetica" charset="0"/>
                        </a:rPr>
                        <a:t>-HCC </a:t>
                      </a:r>
                      <a:r>
                        <a:rPr lang="en-US" sz="900" b="0" baseline="0" dirty="0" err="1">
                          <a:solidFill>
                            <a:schemeClr val="tx1"/>
                          </a:solidFill>
                          <a:latin typeface="Helvetica" charset="0"/>
                          <a:ea typeface="Helvetica" charset="0"/>
                          <a:cs typeface="Helvetica" charset="0"/>
                        </a:rPr>
                        <a:t>Läsion</a:t>
                      </a:r>
                      <a:r>
                        <a:rPr lang="en-US" sz="900" b="0" baseline="0" dirty="0">
                          <a:solidFill>
                            <a:schemeClr val="tx1"/>
                          </a:solidFill>
                          <a:latin typeface="Helvetica" charset="0"/>
                          <a:ea typeface="Helvetica" charset="0"/>
                          <a:cs typeface="Helvetica" charset="0"/>
                        </a:rPr>
                        <a:t> </a:t>
                      </a:r>
                      <a:r>
                        <a:rPr lang="en-US" sz="900" b="0" baseline="0" dirty="0" err="1" smtClean="0">
                          <a:solidFill>
                            <a:schemeClr val="tx1"/>
                          </a:solidFill>
                          <a:latin typeface="Helvetica" charset="0"/>
                          <a:ea typeface="Helvetica" charset="0"/>
                          <a:cs typeface="Helvetica" charset="0"/>
                        </a:rPr>
                        <a:t>erfolgt</a:t>
                      </a:r>
                      <a:r>
                        <a:rPr lang="en-US" sz="900" b="0" baseline="0" dirty="0" smtClean="0">
                          <a:solidFill>
                            <a:schemeClr val="tx1"/>
                          </a:solidFill>
                          <a:latin typeface="Helvetica" charset="0"/>
                          <a:ea typeface="Helvetica" charset="0"/>
                          <a:cs typeface="Helvetica" charset="0"/>
                        </a:rPr>
                        <a:t> die </a:t>
                      </a:r>
                      <a:r>
                        <a:rPr lang="en-US" sz="900" b="0" baseline="0" dirty="0" err="1" smtClean="0">
                          <a:solidFill>
                            <a:schemeClr val="tx1"/>
                          </a:solidFill>
                          <a:latin typeface="Helvetica" charset="0"/>
                          <a:ea typeface="Helvetica" charset="0"/>
                          <a:cs typeface="Helvetica" charset="0"/>
                        </a:rPr>
                        <a:t>Angabe</a:t>
                      </a:r>
                      <a:r>
                        <a:rPr lang="en-US" sz="900" b="0" baseline="0" dirty="0" smtClean="0">
                          <a:solidFill>
                            <a:schemeClr val="tx1"/>
                          </a:solidFill>
                          <a:latin typeface="Helvetica" charset="0"/>
                          <a:ea typeface="Helvetica" charset="0"/>
                          <a:cs typeface="Helvetica" charset="0"/>
                        </a:rPr>
                        <a:t> </a:t>
                      </a:r>
                      <a:r>
                        <a:rPr lang="en-US" sz="900" b="0" baseline="0" dirty="0">
                          <a:solidFill>
                            <a:schemeClr val="tx1"/>
                          </a:solidFill>
                          <a:latin typeface="Helvetica" charset="0"/>
                          <a:ea typeface="Helvetica" charset="0"/>
                          <a:cs typeface="Helvetica" charset="0"/>
                        </a:rPr>
                        <a:t>der </a:t>
                      </a:r>
                      <a:r>
                        <a:rPr lang="en-US" sz="900" b="0" baseline="0" dirty="0" err="1">
                          <a:solidFill>
                            <a:schemeClr val="tx1"/>
                          </a:solidFill>
                          <a:latin typeface="Helvetica" charset="0"/>
                          <a:ea typeface="Helvetica" charset="0"/>
                          <a:cs typeface="Helvetica" charset="0"/>
                        </a:rPr>
                        <a:t>pathologischen</a:t>
                      </a:r>
                      <a:r>
                        <a:rPr lang="en-US" sz="900" b="0" baseline="0" dirty="0">
                          <a:solidFill>
                            <a:schemeClr val="tx1"/>
                          </a:solidFill>
                          <a:latin typeface="Helvetica" charset="0"/>
                          <a:ea typeface="Helvetica" charset="0"/>
                          <a:cs typeface="Helvetica" charset="0"/>
                        </a:rPr>
                        <a:t> Diagnose </a:t>
                      </a:r>
                      <a:r>
                        <a:rPr lang="en-US" sz="900" b="0" baseline="0" dirty="0" err="1">
                          <a:solidFill>
                            <a:schemeClr val="tx1"/>
                          </a:solidFill>
                          <a:latin typeface="Helvetica" charset="0"/>
                          <a:ea typeface="Helvetica" charset="0"/>
                          <a:cs typeface="Helvetica" charset="0"/>
                        </a:rPr>
                        <a:t>anstatt</a:t>
                      </a:r>
                      <a:r>
                        <a:rPr lang="en-US" sz="900" b="0" baseline="0" dirty="0">
                          <a:solidFill>
                            <a:schemeClr val="tx1"/>
                          </a:solidFill>
                          <a:latin typeface="Helvetica" charset="0"/>
                          <a:ea typeface="Helvetica" charset="0"/>
                          <a:cs typeface="Helvetica" charset="0"/>
                        </a:rPr>
                        <a:t> </a:t>
                      </a:r>
                      <a:r>
                        <a:rPr lang="en-US" sz="900" b="0" baseline="0" dirty="0" smtClean="0">
                          <a:solidFill>
                            <a:schemeClr val="tx1"/>
                          </a:solidFill>
                          <a:latin typeface="Helvetica" charset="0"/>
                          <a:ea typeface="Helvetica" charset="0"/>
                          <a:cs typeface="Helvetica" charset="0"/>
                        </a:rPr>
                        <a:t>der LI</a:t>
                      </a:r>
                      <a:r>
                        <a:rPr lang="en-US" sz="900" b="0" baseline="0" dirty="0">
                          <a:solidFill>
                            <a:schemeClr val="tx1"/>
                          </a:solidFill>
                          <a:latin typeface="Helvetica" charset="0"/>
                          <a:ea typeface="Helvetica" charset="0"/>
                          <a:cs typeface="Helvetica" charset="0"/>
                        </a:rPr>
                        <a:t>-RADS </a:t>
                      </a:r>
                      <a:r>
                        <a:rPr lang="en-US" sz="900" b="0" baseline="0" dirty="0" err="1">
                          <a:solidFill>
                            <a:schemeClr val="tx1"/>
                          </a:solidFill>
                          <a:latin typeface="Helvetica" charset="0"/>
                          <a:ea typeface="Helvetica" charset="0"/>
                          <a:cs typeface="Helvetica" charset="0"/>
                        </a:rPr>
                        <a:t>Kategorie</a:t>
                      </a:r>
                      <a:r>
                        <a:rPr lang="en-US" sz="900" b="0" baseline="0" dirty="0">
                          <a:solidFill>
                            <a:schemeClr val="tx1"/>
                          </a:solidFill>
                          <a:latin typeface="Helvetica" charset="0"/>
                          <a:ea typeface="Helvetica" charset="0"/>
                          <a:cs typeface="Helvetica" charset="0"/>
                        </a:rPr>
                        <a:t>. S. </a:t>
                      </a:r>
                      <a:r>
                        <a:rPr lang="en-US" sz="900" b="0" i="1" baseline="0" dirty="0">
                          <a:solidFill>
                            <a:srgbClr val="0432FF"/>
                          </a:solidFill>
                          <a:latin typeface="Helvetica" charset="0"/>
                          <a:ea typeface="Helvetica" charset="0"/>
                          <a:cs typeface="Helvetica" charset="0"/>
                          <a:hlinkClick r:id="" action="ppaction://noaction"/>
                        </a:rPr>
                        <a:t>FAQs.</a:t>
                      </a:r>
                      <a:endParaRPr lang="en-US" sz="900" b="0" i="1" baseline="0" dirty="0">
                        <a:solidFill>
                          <a:srgbClr val="0432FF"/>
                        </a:solidFill>
                        <a:latin typeface="Helvetica" charset="0"/>
                        <a:ea typeface="Helvetica" charset="0"/>
                        <a:cs typeface="Helvetica" charset="0"/>
                      </a:endParaRPr>
                    </a:p>
                  </a:txBody>
                  <a:tcPr marL="68580" marR="685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2"/>
                  </a:ext>
                </a:extLst>
              </a:tr>
            </a:tbl>
          </a:graphicData>
        </a:graphic>
      </p:graphicFrame>
      <p:sp>
        <p:nvSpPr>
          <p:cNvPr id="41" name="Rectangle 40"/>
          <p:cNvSpPr/>
          <p:nvPr/>
        </p:nvSpPr>
        <p:spPr>
          <a:xfrm>
            <a:off x="283796" y="6231723"/>
            <a:ext cx="1463040" cy="274320"/>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a:solidFill>
                  <a:schemeClr val="bg1"/>
                </a:solidFill>
                <a:latin typeface="Helvetica"/>
                <a:cs typeface="Helvetica"/>
              </a:rPr>
              <a:t>LR-TR </a:t>
            </a:r>
            <a:r>
              <a:rPr lang="en-US" sz="1100" dirty="0" err="1">
                <a:solidFill>
                  <a:schemeClr val="bg1"/>
                </a:solidFill>
                <a:latin typeface="Helvetica"/>
                <a:cs typeface="Helvetica"/>
              </a:rPr>
              <a:t>nicht</a:t>
            </a:r>
            <a:r>
              <a:rPr lang="en-US" sz="1100" dirty="0">
                <a:solidFill>
                  <a:schemeClr val="bg1"/>
                </a:solidFill>
                <a:latin typeface="Helvetica"/>
                <a:cs typeface="Helvetica"/>
              </a:rPr>
              <a:t> </a:t>
            </a:r>
            <a:r>
              <a:rPr lang="en-US" sz="1100" dirty="0" err="1">
                <a:solidFill>
                  <a:schemeClr val="bg1"/>
                </a:solidFill>
                <a:latin typeface="Helvetica"/>
                <a:cs typeface="Helvetica"/>
              </a:rPr>
              <a:t>beurteilbar</a:t>
            </a:r>
            <a:endParaRPr lang="en-US" sz="1100" dirty="0">
              <a:solidFill>
                <a:schemeClr val="bg1"/>
              </a:solidFill>
              <a:latin typeface="Helvetica"/>
              <a:cs typeface="Helvetica"/>
            </a:endParaRPr>
          </a:p>
        </p:txBody>
      </p:sp>
      <p:sp>
        <p:nvSpPr>
          <p:cNvPr id="42" name="Rectangle 41"/>
          <p:cNvSpPr/>
          <p:nvPr/>
        </p:nvSpPr>
        <p:spPr>
          <a:xfrm>
            <a:off x="283796" y="6763961"/>
            <a:ext cx="1463040" cy="274320"/>
          </a:xfrm>
          <a:prstGeom prst="rect">
            <a:avLst/>
          </a:prstGeom>
          <a:solidFill>
            <a:schemeClr val="bg1">
              <a:lumMod val="50000"/>
            </a:schemeClr>
          </a:solidFill>
          <a:ln w="19050" cmpd="sng">
            <a:solidFill>
              <a:srgbClr val="0AC2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a:solidFill>
                  <a:schemeClr val="bg1"/>
                </a:solidFill>
                <a:latin typeface="Helvetica"/>
                <a:cs typeface="Helvetica"/>
              </a:rPr>
              <a:t>LR-TR avital</a:t>
            </a:r>
          </a:p>
        </p:txBody>
      </p:sp>
      <p:sp>
        <p:nvSpPr>
          <p:cNvPr id="43" name="Rectangle 42"/>
          <p:cNvSpPr/>
          <p:nvPr/>
        </p:nvSpPr>
        <p:spPr>
          <a:xfrm>
            <a:off x="283796" y="7114774"/>
            <a:ext cx="1463040" cy="274320"/>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a:solidFill>
                  <a:schemeClr val="bg1"/>
                </a:solidFill>
                <a:latin typeface="Helvetica"/>
                <a:cs typeface="Helvetica"/>
              </a:rPr>
              <a:t>LR-TR </a:t>
            </a:r>
            <a:r>
              <a:rPr lang="en-US" sz="1100" dirty="0" err="1">
                <a:solidFill>
                  <a:schemeClr val="bg1"/>
                </a:solidFill>
                <a:latin typeface="Helvetica"/>
                <a:cs typeface="Helvetica"/>
              </a:rPr>
              <a:t>unklar</a:t>
            </a:r>
            <a:endParaRPr lang="en-US" sz="1100" dirty="0">
              <a:solidFill>
                <a:schemeClr val="bg1"/>
              </a:solidFill>
              <a:latin typeface="Helvetica"/>
              <a:cs typeface="Helvetica"/>
            </a:endParaRPr>
          </a:p>
        </p:txBody>
      </p:sp>
      <p:sp>
        <p:nvSpPr>
          <p:cNvPr id="44" name="Rectangle 43"/>
          <p:cNvSpPr/>
          <p:nvPr/>
        </p:nvSpPr>
        <p:spPr>
          <a:xfrm>
            <a:off x="283796" y="7472675"/>
            <a:ext cx="1463040" cy="274320"/>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a:solidFill>
                  <a:schemeClr val="bg1"/>
                </a:solidFill>
                <a:latin typeface="Helvetica"/>
                <a:cs typeface="Helvetica"/>
              </a:rPr>
              <a:t>LR-TR vital</a:t>
            </a:r>
          </a:p>
        </p:txBody>
      </p:sp>
      <p:sp>
        <p:nvSpPr>
          <p:cNvPr id="2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62491F44-374A-4046-BD47-F204CD3451B5}" type="slidenum">
              <a:rPr lang="en-US" sz="1100" smtClean="0">
                <a:latin typeface="Helvetica"/>
                <a:cs typeface="Helvetica"/>
              </a:rPr>
              <a:pPr algn="r"/>
              <a:t>16</a:t>
            </a:fld>
            <a:endParaRPr lang="en-US" sz="1100" dirty="0">
              <a:latin typeface="Helvetica"/>
              <a:cs typeface="Helvetica"/>
            </a:endParaRPr>
          </a:p>
        </p:txBody>
      </p:sp>
      <p:sp>
        <p:nvSpPr>
          <p:cNvPr id="18" name="Right Triangle 1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5" name="TextBox 2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Report</a:t>
            </a:r>
            <a:endParaRPr lang="en-US" sz="1400" dirty="0">
              <a:latin typeface="Helvetica"/>
              <a:cs typeface="Helvetica"/>
            </a:endParaRPr>
          </a:p>
        </p:txBody>
      </p:sp>
      <p:sp>
        <p:nvSpPr>
          <p:cNvPr id="20" name="Rectangle 19"/>
          <p:cNvSpPr/>
          <p:nvPr/>
        </p:nvSpPr>
        <p:spPr bwMode="auto">
          <a:xfrm>
            <a:off x="283796" y="4409997"/>
            <a:ext cx="1463040" cy="274320"/>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chemeClr val="tx1"/>
                </a:solidFill>
                <a:latin typeface="Helvetica"/>
                <a:cs typeface="Helvetica"/>
              </a:rPr>
              <a:t>LR-5</a:t>
            </a:r>
          </a:p>
        </p:txBody>
      </p:sp>
      <p:sp>
        <p:nvSpPr>
          <p:cNvPr id="27" name="Rectangle 26"/>
          <p:cNvSpPr/>
          <p:nvPr/>
        </p:nvSpPr>
        <p:spPr>
          <a:xfrm>
            <a:off x="283796" y="4098241"/>
            <a:ext cx="1463040" cy="274320"/>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LR-4</a:t>
            </a:r>
          </a:p>
        </p:txBody>
      </p:sp>
      <p:sp>
        <p:nvSpPr>
          <p:cNvPr id="28" name="Rectangle 27"/>
          <p:cNvSpPr/>
          <p:nvPr/>
        </p:nvSpPr>
        <p:spPr>
          <a:xfrm>
            <a:off x="283796" y="3353903"/>
            <a:ext cx="1463040" cy="27432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LR-3</a:t>
            </a:r>
          </a:p>
        </p:txBody>
      </p:sp>
      <p:sp>
        <p:nvSpPr>
          <p:cNvPr id="29" name="Rectangle 28"/>
          <p:cNvSpPr/>
          <p:nvPr/>
        </p:nvSpPr>
        <p:spPr>
          <a:xfrm>
            <a:off x="283796" y="2720464"/>
            <a:ext cx="1463040" cy="2743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30" name="Rectangle 29"/>
          <p:cNvSpPr/>
          <p:nvPr/>
        </p:nvSpPr>
        <p:spPr>
          <a:xfrm>
            <a:off x="283796" y="2369651"/>
            <a:ext cx="1463040" cy="2743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31" name="Rectangle 30"/>
          <p:cNvSpPr/>
          <p:nvPr/>
        </p:nvSpPr>
        <p:spPr>
          <a:xfrm>
            <a:off x="283796" y="4721753"/>
            <a:ext cx="1463040" cy="274320"/>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chemeClr val="bg1"/>
                </a:solidFill>
                <a:latin typeface="Helvetica"/>
                <a:cs typeface="Helvetica"/>
              </a:rPr>
              <a:t>LR-M</a:t>
            </a:r>
          </a:p>
        </p:txBody>
      </p:sp>
      <p:sp>
        <p:nvSpPr>
          <p:cNvPr id="33" name="Rectangle 32"/>
          <p:cNvSpPr/>
          <p:nvPr/>
        </p:nvSpPr>
        <p:spPr>
          <a:xfrm>
            <a:off x="283796" y="1611029"/>
            <a:ext cx="1463040" cy="274320"/>
          </a:xfrm>
          <a:prstGeom prst="rect">
            <a:avLst/>
          </a:prstGeom>
          <a:solidFill>
            <a:schemeClr val="bg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a:solidFill>
                  <a:schemeClr val="tx1"/>
                </a:solidFill>
                <a:latin typeface="Helvetica"/>
                <a:cs typeface="Helvetica"/>
              </a:rPr>
              <a:t>LR-</a:t>
            </a:r>
            <a:r>
              <a:rPr lang="en-US" sz="1100">
                <a:solidFill>
                  <a:schemeClr val="tx1"/>
                </a:solidFill>
                <a:latin typeface="Helvetica"/>
                <a:cs typeface="Helvetica"/>
              </a:rPr>
              <a:t>NC</a:t>
            </a:r>
            <a:endParaRPr lang="en-US" sz="1100" kern="1200" dirty="0">
              <a:solidFill>
                <a:schemeClr val="tx1"/>
              </a:solidFill>
              <a:latin typeface="Helvetica"/>
              <a:cs typeface="Helvetica"/>
            </a:endParaRPr>
          </a:p>
        </p:txBody>
      </p:sp>
      <p:sp>
        <p:nvSpPr>
          <p:cNvPr id="34" name="Rectangle 33"/>
          <p:cNvSpPr/>
          <p:nvPr/>
        </p:nvSpPr>
        <p:spPr>
          <a:xfrm>
            <a:off x="283796" y="5198781"/>
            <a:ext cx="1463040" cy="274320"/>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chemeClr val="bg1"/>
                </a:solidFill>
                <a:latin typeface="Helvetica"/>
                <a:cs typeface="Helvetica"/>
              </a:rPr>
              <a:t>LR-TIV</a:t>
            </a:r>
          </a:p>
        </p:txBody>
      </p:sp>
    </p:spTree>
    <p:extLst>
      <p:ext uri="{BB962C8B-B14F-4D97-AF65-F5344CB8AC3E}">
        <p14:creationId xmlns:p14="http://schemas.microsoft.com/office/powerpoint/2010/main" val="2743379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4128088171"/>
              </p:ext>
            </p:extLst>
          </p:nvPr>
        </p:nvGraphicFramePr>
        <p:xfrm>
          <a:off x="228600" y="365760"/>
          <a:ext cx="6400800" cy="8580120"/>
        </p:xfrm>
        <a:graphic>
          <a:graphicData uri="http://schemas.openxmlformats.org/drawingml/2006/table">
            <a:tbl>
              <a:tblPr firstRow="1" bandRow="1" bandCol="1">
                <a:tableStyleId>{5C22544A-7EE6-4342-B048-85BDC9FD1C3A}</a:tableStyleId>
              </a:tblPr>
              <a:tblGrid>
                <a:gridCol w="777240">
                  <a:extLst>
                    <a:ext uri="{9D8B030D-6E8A-4147-A177-3AD203B41FA5}">
                      <a16:colId xmlns:a16="http://schemas.microsoft.com/office/drawing/2014/main" xmlns="" val="20000"/>
                    </a:ext>
                  </a:extLst>
                </a:gridCol>
                <a:gridCol w="777240">
                  <a:extLst>
                    <a:ext uri="{9D8B030D-6E8A-4147-A177-3AD203B41FA5}">
                      <a16:colId xmlns:a16="http://schemas.microsoft.com/office/drawing/2014/main" xmlns="" val="20001"/>
                    </a:ext>
                  </a:extLst>
                </a:gridCol>
                <a:gridCol w="4846320">
                  <a:extLst>
                    <a:ext uri="{9D8B030D-6E8A-4147-A177-3AD203B41FA5}">
                      <a16:colId xmlns:a16="http://schemas.microsoft.com/office/drawing/2014/main" xmlns="" val="20002"/>
                    </a:ext>
                  </a:extLst>
                </a:gridCol>
              </a:tblGrid>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a:solidFill>
                            <a:srgbClr val="000000"/>
                          </a:solidFill>
                          <a:latin typeface="Helvetica"/>
                          <a:cs typeface="Helvetica"/>
                        </a:rPr>
                        <a:t>LI-RADS</a:t>
                      </a:r>
                      <a:r>
                        <a:rPr lang="en-US" sz="1800" b="1" i="0" baseline="30000" dirty="0">
                          <a:solidFill>
                            <a:srgbClr val="000000"/>
                          </a:solidFill>
                          <a:latin typeface="Helvetica"/>
                          <a:cs typeface="Helvetica"/>
                        </a:rPr>
                        <a:t>®</a:t>
                      </a:r>
                      <a:r>
                        <a:rPr lang="en-US" sz="1800" b="1" i="0" dirty="0">
                          <a:solidFill>
                            <a:srgbClr val="000000"/>
                          </a:solidFill>
                          <a:latin typeface="Helvetica"/>
                          <a:cs typeface="Helvetica"/>
                        </a:rPr>
                        <a:t> CT/MRT </a:t>
                      </a:r>
                      <a:r>
                        <a:rPr lang="en-US" sz="1800" b="1" i="0" dirty="0" err="1">
                          <a:solidFill>
                            <a:srgbClr val="000000"/>
                          </a:solidFill>
                          <a:latin typeface="Helvetica"/>
                          <a:cs typeface="Helvetica"/>
                        </a:rPr>
                        <a:t>Phasen</a:t>
                      </a:r>
                      <a:endParaRPr lang="en-US" sz="1800" b="1" i="0" dirty="0">
                        <a:solidFill>
                          <a:srgbClr val="000000"/>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96921">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err="1">
                          <a:solidFill>
                            <a:srgbClr val="000000"/>
                          </a:solidFill>
                          <a:latin typeface="Helvetica"/>
                          <a:cs typeface="Helvetica"/>
                        </a:rPr>
                        <a:t>Arterielle</a:t>
                      </a:r>
                      <a:r>
                        <a:rPr lang="en-US" sz="1050" b="0" dirty="0">
                          <a:solidFill>
                            <a:srgbClr val="000000"/>
                          </a:solidFill>
                          <a:latin typeface="Helvetica"/>
                          <a:cs typeface="Helvetica"/>
                        </a:rPr>
                        <a:t> phase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a:solidFill>
                            <a:srgbClr val="000000"/>
                          </a:solidFill>
                          <a:latin typeface="Helvetica"/>
                          <a:cs typeface="Helvetica"/>
                        </a:rPr>
                        <a:t>(AP)</a:t>
                      </a: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row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en-US" sz="1050" b="0" dirty="0" err="1">
                          <a:solidFill>
                            <a:srgbClr val="000000"/>
                          </a:solidFill>
                          <a:latin typeface="Helvetica"/>
                          <a:cs typeface="Helvetica"/>
                        </a:rPr>
                        <a:t>Bei</a:t>
                      </a:r>
                      <a:r>
                        <a:rPr lang="en-US" sz="1050" b="0" dirty="0">
                          <a:solidFill>
                            <a:srgbClr val="000000"/>
                          </a:solidFill>
                          <a:latin typeface="Helvetica"/>
                          <a:cs typeface="Helvetica"/>
                        </a:rPr>
                        <a:t> LI-RADS </a:t>
                      </a:r>
                      <a:r>
                        <a:rPr lang="en-US" sz="1050" b="0" dirty="0" err="1">
                          <a:solidFill>
                            <a:srgbClr val="000000"/>
                          </a:solidFill>
                          <a:latin typeface="Helvetica"/>
                          <a:cs typeface="Helvetica"/>
                        </a:rPr>
                        <a:t>bezieht</a:t>
                      </a:r>
                      <a:r>
                        <a:rPr lang="en-US" sz="1050" b="0" dirty="0">
                          <a:solidFill>
                            <a:srgbClr val="000000"/>
                          </a:solidFill>
                          <a:latin typeface="Helvetica"/>
                          <a:cs typeface="Helvetica"/>
                        </a:rPr>
                        <a:t> </a:t>
                      </a:r>
                      <a:r>
                        <a:rPr lang="en-US" sz="1050" b="0" dirty="0" err="1">
                          <a:solidFill>
                            <a:srgbClr val="000000"/>
                          </a:solidFill>
                          <a:latin typeface="Helvetica"/>
                          <a:cs typeface="Helvetica"/>
                        </a:rPr>
                        <a:t>sich</a:t>
                      </a:r>
                      <a:r>
                        <a:rPr lang="en-US" sz="1050" b="0" dirty="0">
                          <a:solidFill>
                            <a:srgbClr val="000000"/>
                          </a:solidFill>
                          <a:latin typeface="Helvetica"/>
                          <a:cs typeface="Helvetica"/>
                        </a:rPr>
                        <a:t> </a:t>
                      </a:r>
                      <a:r>
                        <a:rPr lang="en-US" sz="1050" b="0" dirty="0" err="1">
                          <a:solidFill>
                            <a:srgbClr val="000000"/>
                          </a:solidFill>
                          <a:latin typeface="Helvetica"/>
                          <a:cs typeface="Helvetica"/>
                        </a:rPr>
                        <a:t>arterielle</a:t>
                      </a:r>
                      <a:r>
                        <a:rPr lang="en-US" sz="1050" b="0" dirty="0">
                          <a:solidFill>
                            <a:srgbClr val="000000"/>
                          </a:solidFill>
                          <a:latin typeface="Helvetica"/>
                          <a:cs typeface="Helvetica"/>
                        </a:rPr>
                        <a:t> Phase (AP) auf die </a:t>
                      </a:r>
                      <a:r>
                        <a:rPr lang="en-US" sz="1050" b="0" dirty="0" err="1" smtClean="0">
                          <a:solidFill>
                            <a:srgbClr val="000000"/>
                          </a:solidFill>
                          <a:latin typeface="Helvetica"/>
                          <a:cs typeface="Helvetica"/>
                        </a:rPr>
                        <a:t>hepatische</a:t>
                      </a:r>
                      <a:r>
                        <a:rPr lang="en-US" sz="1050" b="0" dirty="0" smtClean="0">
                          <a:solidFill>
                            <a:srgbClr val="000000"/>
                          </a:solidFill>
                          <a:latin typeface="Helvetica"/>
                          <a:cs typeface="Helvetica"/>
                        </a:rPr>
                        <a:t> </a:t>
                      </a:r>
                      <a:r>
                        <a:rPr lang="en-US" sz="1050" b="0" dirty="0" err="1">
                          <a:solidFill>
                            <a:srgbClr val="000000"/>
                          </a:solidFill>
                          <a:latin typeface="Helvetica"/>
                          <a:cs typeface="Helvetica"/>
                        </a:rPr>
                        <a:t>arterielle</a:t>
                      </a:r>
                      <a:r>
                        <a:rPr lang="en-US" sz="1050" b="0" dirty="0">
                          <a:solidFill>
                            <a:srgbClr val="000000"/>
                          </a:solidFill>
                          <a:latin typeface="Helvetica"/>
                          <a:cs typeface="Helvetica"/>
                        </a:rPr>
                        <a:t> Phase, </a:t>
                      </a:r>
                      <a:r>
                        <a:rPr lang="en-US" sz="1050" b="0" dirty="0" err="1">
                          <a:solidFill>
                            <a:srgbClr val="000000"/>
                          </a:solidFill>
                          <a:latin typeface="Helvetica"/>
                          <a:cs typeface="Helvetica"/>
                        </a:rPr>
                        <a:t>solange</a:t>
                      </a:r>
                      <a:r>
                        <a:rPr lang="en-US" sz="1050" b="0" dirty="0">
                          <a:solidFill>
                            <a:srgbClr val="000000"/>
                          </a:solidFill>
                          <a:latin typeface="Helvetica"/>
                          <a:cs typeface="Helvetica"/>
                        </a:rPr>
                        <a:t> </a:t>
                      </a:r>
                      <a:r>
                        <a:rPr lang="en-US" sz="1050" b="0" dirty="0" err="1" smtClean="0">
                          <a:solidFill>
                            <a:srgbClr val="000000"/>
                          </a:solidFill>
                          <a:latin typeface="Helvetica"/>
                          <a:cs typeface="Helvetica"/>
                        </a:rPr>
                        <a:t>nicht</a:t>
                      </a:r>
                      <a:r>
                        <a:rPr lang="en-US" sz="1050" b="0" dirty="0" smtClean="0">
                          <a:solidFill>
                            <a:srgbClr val="000000"/>
                          </a:solidFill>
                          <a:latin typeface="Helvetica"/>
                          <a:cs typeface="Helvetica"/>
                        </a:rPr>
                        <a:t> </a:t>
                      </a:r>
                      <a:r>
                        <a:rPr lang="en-US" sz="1050" b="0" dirty="0" err="1">
                          <a:solidFill>
                            <a:srgbClr val="000000"/>
                          </a:solidFill>
                          <a:latin typeface="Helvetica"/>
                          <a:cs typeface="Helvetica"/>
                        </a:rPr>
                        <a:t>anders</a:t>
                      </a:r>
                      <a:r>
                        <a:rPr lang="en-US" sz="1050" b="0" dirty="0">
                          <a:solidFill>
                            <a:srgbClr val="000000"/>
                          </a:solidFill>
                          <a:latin typeface="Helvetica"/>
                          <a:cs typeface="Helvetica"/>
                        </a:rPr>
                        <a:t> </a:t>
                      </a:r>
                      <a:r>
                        <a:rPr lang="en-US" sz="1050" b="0" dirty="0" err="1" smtClean="0">
                          <a:solidFill>
                            <a:srgbClr val="000000"/>
                          </a:solidFill>
                          <a:latin typeface="Helvetica"/>
                          <a:cs typeface="Helvetica"/>
                        </a:rPr>
                        <a:t>angegeben</a:t>
                      </a:r>
                      <a:r>
                        <a:rPr lang="en-US" sz="1050" b="0" dirty="0">
                          <a:solidFill>
                            <a:srgbClr val="000000"/>
                          </a:solidFill>
                          <a:latin typeface="Helvetica"/>
                          <a:cs typeface="Helvetica"/>
                        </a:rPr>
                        <a:t>. Die AP </a:t>
                      </a:r>
                      <a:r>
                        <a:rPr lang="en-US" sz="1050" b="0" dirty="0" err="1">
                          <a:solidFill>
                            <a:srgbClr val="000000"/>
                          </a:solidFill>
                          <a:latin typeface="Helvetica"/>
                          <a:cs typeface="Helvetica"/>
                        </a:rPr>
                        <a:t>umfasst</a:t>
                      </a:r>
                      <a:r>
                        <a:rPr lang="en-US" sz="1050" b="0" dirty="0">
                          <a:solidFill>
                            <a:srgbClr val="000000"/>
                          </a:solidFill>
                          <a:latin typeface="Helvetica"/>
                          <a:cs typeface="Helvetica"/>
                        </a:rPr>
                        <a:t> </a:t>
                      </a:r>
                      <a:r>
                        <a:rPr lang="en-US" sz="1050" b="0" dirty="0" err="1">
                          <a:solidFill>
                            <a:srgbClr val="000000"/>
                          </a:solidFill>
                          <a:latin typeface="Helvetica"/>
                          <a:cs typeface="Helvetica"/>
                        </a:rPr>
                        <a:t>nach</a:t>
                      </a:r>
                      <a:r>
                        <a:rPr lang="en-US" sz="1050" b="0" dirty="0">
                          <a:solidFill>
                            <a:srgbClr val="000000"/>
                          </a:solidFill>
                          <a:latin typeface="Helvetica"/>
                          <a:cs typeface="Helvetica"/>
                        </a:rPr>
                        <a:t> </a:t>
                      </a:r>
                      <a:r>
                        <a:rPr lang="en-US" sz="1050" b="0" dirty="0" err="1">
                          <a:solidFill>
                            <a:srgbClr val="000000"/>
                          </a:solidFill>
                          <a:latin typeface="Helvetica"/>
                          <a:cs typeface="Helvetica"/>
                        </a:rPr>
                        <a:t>Kontrastmittelinjektion</a:t>
                      </a:r>
                      <a:r>
                        <a:rPr lang="en-US" sz="1050" b="0" dirty="0">
                          <a:solidFill>
                            <a:srgbClr val="000000"/>
                          </a:solidFill>
                          <a:latin typeface="Helvetica"/>
                          <a:cs typeface="Helvetica"/>
                        </a:rPr>
                        <a:t> </a:t>
                      </a:r>
                      <a:r>
                        <a:rPr lang="en-US" sz="1050" b="0" dirty="0" err="1">
                          <a:solidFill>
                            <a:srgbClr val="000000"/>
                          </a:solidFill>
                          <a:latin typeface="Helvetica"/>
                          <a:cs typeface="Helvetica"/>
                        </a:rPr>
                        <a:t>folgenden</a:t>
                      </a:r>
                      <a:r>
                        <a:rPr lang="en-US" sz="1050" b="0" dirty="0">
                          <a:solidFill>
                            <a:srgbClr val="000000"/>
                          </a:solidFill>
                          <a:latin typeface="Helvetica"/>
                          <a:cs typeface="Helvetica"/>
                        </a:rPr>
                        <a:t> </a:t>
                      </a:r>
                      <a:r>
                        <a:rPr lang="en-US" sz="1050" b="0" dirty="0" err="1" smtClean="0">
                          <a:solidFill>
                            <a:srgbClr val="000000"/>
                          </a:solidFill>
                          <a:latin typeface="Helvetica"/>
                          <a:cs typeface="Helvetica"/>
                        </a:rPr>
                        <a:t>Zeitraum</a:t>
                      </a:r>
                      <a:r>
                        <a:rPr lang="en-US" sz="1050" b="0" dirty="0" smtClean="0">
                          <a:solidFill>
                            <a:srgbClr val="000000"/>
                          </a:solidFill>
                          <a:latin typeface="Helvetica"/>
                          <a:cs typeface="Helvetica"/>
                        </a:rPr>
                        <a:t>:</a:t>
                      </a:r>
                      <a:endParaRPr lang="en-US" sz="1050" b="0" dirty="0">
                        <a:solidFill>
                          <a:srgbClr val="000000"/>
                        </a:solidFill>
                        <a:latin typeface="Helvetica"/>
                        <a:cs typeface="Helvetica"/>
                      </a:endParaRP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en-US" sz="1050" b="0" dirty="0" err="1">
                          <a:solidFill>
                            <a:srgbClr val="000000"/>
                          </a:solidFill>
                          <a:latin typeface="Helvetica"/>
                          <a:cs typeface="Helvetica"/>
                        </a:rPr>
                        <a:t>Leberarterien</a:t>
                      </a:r>
                      <a:r>
                        <a:rPr lang="en-US" sz="1050" b="0" dirty="0">
                          <a:solidFill>
                            <a:srgbClr val="000000"/>
                          </a:solidFill>
                          <a:latin typeface="Helvetica"/>
                          <a:cs typeface="Helvetica"/>
                        </a:rPr>
                        <a:t> und </a:t>
                      </a:r>
                      <a:r>
                        <a:rPr lang="en-US" sz="1050" b="0" dirty="0" err="1">
                          <a:solidFill>
                            <a:srgbClr val="000000"/>
                          </a:solidFill>
                          <a:latin typeface="Helvetica"/>
                          <a:cs typeface="Helvetica"/>
                        </a:rPr>
                        <a:t>Seitäste</a:t>
                      </a:r>
                      <a:r>
                        <a:rPr lang="en-US" sz="1050" b="0" dirty="0">
                          <a:solidFill>
                            <a:srgbClr val="000000"/>
                          </a:solidFill>
                          <a:latin typeface="Helvetica"/>
                          <a:cs typeface="Helvetica"/>
                        </a:rPr>
                        <a:t> </a:t>
                      </a:r>
                      <a:r>
                        <a:rPr lang="en-US" sz="1050" b="0" dirty="0" err="1">
                          <a:solidFill>
                            <a:srgbClr val="000000"/>
                          </a:solidFill>
                          <a:latin typeface="Helvetica"/>
                          <a:cs typeface="Helvetica"/>
                        </a:rPr>
                        <a:t>sind</a:t>
                      </a:r>
                      <a:r>
                        <a:rPr lang="en-US" sz="1050" b="0" dirty="0">
                          <a:solidFill>
                            <a:srgbClr val="000000"/>
                          </a:solidFill>
                          <a:latin typeface="Helvetica"/>
                          <a:cs typeface="Helvetica"/>
                        </a:rPr>
                        <a:t> </a:t>
                      </a:r>
                      <a:r>
                        <a:rPr lang="en-US" sz="1050" b="0" dirty="0" err="1">
                          <a:solidFill>
                            <a:srgbClr val="000000"/>
                          </a:solidFill>
                          <a:latin typeface="Helvetica"/>
                          <a:cs typeface="Helvetica"/>
                        </a:rPr>
                        <a:t>vollständig</a:t>
                      </a:r>
                      <a:r>
                        <a:rPr lang="en-US" sz="1050" b="0" dirty="0">
                          <a:solidFill>
                            <a:srgbClr val="000000"/>
                          </a:solidFill>
                          <a:latin typeface="Helvetica"/>
                          <a:cs typeface="Helvetica"/>
                        </a:rPr>
                        <a:t> </a:t>
                      </a:r>
                      <a:r>
                        <a:rPr lang="en-US" sz="1050" b="0" dirty="0" err="1">
                          <a:solidFill>
                            <a:srgbClr val="000000"/>
                          </a:solidFill>
                          <a:latin typeface="Helvetica"/>
                          <a:cs typeface="Helvetica"/>
                        </a:rPr>
                        <a:t>kontrastiert</a:t>
                      </a:r>
                      <a:r>
                        <a:rPr lang="en-US" sz="1050" b="0" dirty="0">
                          <a:solidFill>
                            <a:srgbClr val="000000"/>
                          </a:solidFill>
                          <a:latin typeface="Helvetica"/>
                          <a:cs typeface="Helvetica"/>
                        </a:rPr>
                        <a:t>.</a:t>
                      </a: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en-US" sz="1050" b="0" dirty="0">
                          <a:solidFill>
                            <a:srgbClr val="000000"/>
                          </a:solidFill>
                          <a:latin typeface="Helvetica"/>
                          <a:cs typeface="Helvetica"/>
                        </a:rPr>
                        <a:t>Die </a:t>
                      </a:r>
                      <a:r>
                        <a:rPr lang="en-US" sz="1050" b="0" dirty="0" err="1">
                          <a:solidFill>
                            <a:srgbClr val="000000"/>
                          </a:solidFill>
                          <a:latin typeface="Helvetica"/>
                          <a:cs typeface="Helvetica"/>
                        </a:rPr>
                        <a:t>Lebervenen</a:t>
                      </a:r>
                      <a:r>
                        <a:rPr lang="en-US" sz="1050" b="0" dirty="0">
                          <a:solidFill>
                            <a:srgbClr val="000000"/>
                          </a:solidFill>
                          <a:latin typeface="Helvetica"/>
                          <a:cs typeface="Helvetica"/>
                        </a:rPr>
                        <a:t> </a:t>
                      </a:r>
                      <a:r>
                        <a:rPr lang="en-US" sz="1050" b="0" dirty="0" err="1">
                          <a:solidFill>
                            <a:srgbClr val="000000"/>
                          </a:solidFill>
                          <a:latin typeface="Helvetica"/>
                          <a:cs typeface="Helvetica"/>
                        </a:rPr>
                        <a:t>sind</a:t>
                      </a:r>
                      <a:r>
                        <a:rPr lang="en-US" sz="1050" b="0" dirty="0">
                          <a:solidFill>
                            <a:srgbClr val="000000"/>
                          </a:solidFill>
                          <a:latin typeface="Helvetica"/>
                          <a:cs typeface="Helvetica"/>
                        </a:rPr>
                        <a:t> </a:t>
                      </a:r>
                      <a:r>
                        <a:rPr lang="en-US" sz="1050" b="0" dirty="0" err="1">
                          <a:solidFill>
                            <a:srgbClr val="000000"/>
                          </a:solidFill>
                          <a:latin typeface="Helvetica"/>
                          <a:cs typeface="Helvetica"/>
                        </a:rPr>
                        <a:t>über</a:t>
                      </a:r>
                      <a:r>
                        <a:rPr lang="en-US" sz="1050" b="0" dirty="0">
                          <a:solidFill>
                            <a:srgbClr val="000000"/>
                          </a:solidFill>
                          <a:latin typeface="Helvetica"/>
                          <a:cs typeface="Helvetica"/>
                        </a:rPr>
                        <a:t> </a:t>
                      </a:r>
                      <a:r>
                        <a:rPr lang="en-US" sz="1050" b="0" dirty="0" err="1">
                          <a:solidFill>
                            <a:srgbClr val="000000"/>
                          </a:solidFill>
                          <a:latin typeface="Helvetica"/>
                          <a:cs typeface="Helvetica"/>
                        </a:rPr>
                        <a:t>antegraden</a:t>
                      </a:r>
                      <a:r>
                        <a:rPr lang="en-US" sz="1050" b="0" dirty="0">
                          <a:solidFill>
                            <a:srgbClr val="000000"/>
                          </a:solidFill>
                          <a:latin typeface="Helvetica"/>
                          <a:cs typeface="Helvetica"/>
                        </a:rPr>
                        <a:t> </a:t>
                      </a:r>
                      <a:r>
                        <a:rPr lang="en-US" sz="1050" b="0" dirty="0" err="1" smtClean="0">
                          <a:solidFill>
                            <a:srgbClr val="000000"/>
                          </a:solidFill>
                          <a:latin typeface="Helvetica"/>
                          <a:cs typeface="Helvetica"/>
                        </a:rPr>
                        <a:t>Flu</a:t>
                      </a:r>
                      <a:r>
                        <a:rPr lang="en-US" sz="1050" b="0" dirty="0" err="1" smtClean="0">
                          <a:solidFill>
                            <a:schemeClr val="tx1"/>
                          </a:solidFill>
                          <a:latin typeface="Helvetica"/>
                          <a:cs typeface="Helvetica"/>
                        </a:rPr>
                        <a:t>ss</a:t>
                      </a:r>
                      <a:r>
                        <a:rPr lang="en-US" sz="1050" b="0" dirty="0" smtClean="0">
                          <a:solidFill>
                            <a:srgbClr val="000000"/>
                          </a:solidFill>
                          <a:latin typeface="Helvetica"/>
                          <a:cs typeface="Helvetica"/>
                        </a:rPr>
                        <a:t> </a:t>
                      </a:r>
                      <a:r>
                        <a:rPr lang="en-US" sz="1050" b="0" dirty="0" err="1">
                          <a:solidFill>
                            <a:srgbClr val="000000"/>
                          </a:solidFill>
                          <a:latin typeface="Helvetica"/>
                          <a:cs typeface="Helvetica"/>
                        </a:rPr>
                        <a:t>noch</a:t>
                      </a:r>
                      <a:r>
                        <a:rPr lang="en-US" sz="1050" b="0" dirty="0">
                          <a:solidFill>
                            <a:srgbClr val="000000"/>
                          </a:solidFill>
                          <a:latin typeface="Helvetica"/>
                          <a:cs typeface="Helvetica"/>
                        </a:rPr>
                        <a:t> </a:t>
                      </a:r>
                      <a:r>
                        <a:rPr lang="en-US" sz="1050" b="0" dirty="0" err="1" smtClean="0">
                          <a:solidFill>
                            <a:srgbClr val="000000"/>
                          </a:solidFill>
                          <a:latin typeface="Helvetica"/>
                          <a:cs typeface="Helvetica"/>
                        </a:rPr>
                        <a:t>nicht</a:t>
                      </a:r>
                      <a:r>
                        <a:rPr lang="en-US" sz="1050" b="0" dirty="0" smtClean="0">
                          <a:solidFill>
                            <a:srgbClr val="000000"/>
                          </a:solidFill>
                          <a:latin typeface="Helvetica"/>
                          <a:cs typeface="Helvetica"/>
                        </a:rPr>
                        <a:t> </a:t>
                      </a:r>
                      <a:r>
                        <a:rPr lang="en-US" sz="1050" b="0" dirty="0" err="1">
                          <a:solidFill>
                            <a:srgbClr val="000000"/>
                          </a:solidFill>
                          <a:latin typeface="Helvetica"/>
                          <a:cs typeface="Helvetica"/>
                        </a:rPr>
                        <a:t>kontrastiert</a:t>
                      </a:r>
                      <a:r>
                        <a:rPr lang="en-US" sz="1050" b="0" dirty="0">
                          <a:solidFill>
                            <a:srgbClr val="000000"/>
                          </a:solidFill>
                          <a:latin typeface="Helvetica"/>
                          <a:cs typeface="Helvetica"/>
                        </a:rPr>
                        <a:t>.</a:t>
                      </a:r>
                    </a:p>
                    <a:p>
                      <a:pPr marL="0" marR="0" indent="0" algn="l" defTabSz="457200" rtl="0" eaLnBrk="1" fontAlgn="base" latinLnBrk="0" hangingPunct="1">
                        <a:lnSpc>
                          <a:spcPct val="100000"/>
                        </a:lnSpc>
                        <a:spcBef>
                          <a:spcPts val="600"/>
                        </a:spcBef>
                        <a:spcAft>
                          <a:spcPts val="0"/>
                        </a:spcAft>
                        <a:buClrTx/>
                        <a:buSzTx/>
                        <a:buFont typeface="Arial" charset="0"/>
                        <a:buNone/>
                        <a:tabLst/>
                        <a:defRPr/>
                      </a:pPr>
                      <a:r>
                        <a:rPr lang="en-US" sz="1050" b="0" dirty="0">
                          <a:solidFill>
                            <a:srgbClr val="000000"/>
                          </a:solidFill>
                          <a:latin typeface="Helvetica"/>
                          <a:cs typeface="Helvetica"/>
                        </a:rPr>
                        <a:t>2 </a:t>
                      </a:r>
                      <a:r>
                        <a:rPr lang="en-US" sz="1050" b="0" baseline="0" dirty="0">
                          <a:solidFill>
                            <a:srgbClr val="000000"/>
                          </a:solidFill>
                          <a:latin typeface="Helvetica"/>
                          <a:cs typeface="Helvetica"/>
                        </a:rPr>
                        <a:t> </a:t>
                      </a:r>
                      <a:r>
                        <a:rPr lang="en-US" sz="1050" b="0" baseline="0" dirty="0" err="1">
                          <a:solidFill>
                            <a:srgbClr val="000000"/>
                          </a:solidFill>
                          <a:latin typeface="Helvetica"/>
                          <a:cs typeface="Helvetica"/>
                        </a:rPr>
                        <a:t>Subtypen</a:t>
                      </a:r>
                      <a:r>
                        <a:rPr lang="en-US" sz="1050" b="0" baseline="0" dirty="0">
                          <a:solidFill>
                            <a:srgbClr val="000000"/>
                          </a:solidFill>
                          <a:latin typeface="Helvetica"/>
                          <a:cs typeface="Helvetica"/>
                        </a:rPr>
                        <a:t>:</a:t>
                      </a:r>
                      <a:endParaRPr lang="en-US" sz="1050" b="0" dirty="0">
                        <a:solidFill>
                          <a:srgbClr val="000000"/>
                        </a:solidFill>
                        <a:latin typeface="Helvetica"/>
                        <a:cs typeface="Helvetica"/>
                      </a:endParaRPr>
                    </a:p>
                    <a:p>
                      <a:pPr marL="171450" marR="0" indent="-1714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1050" dirty="0" err="1">
                          <a:solidFill>
                            <a:srgbClr val="000000"/>
                          </a:solidFill>
                          <a:latin typeface="Helvetica"/>
                          <a:cs typeface="Helvetica"/>
                        </a:rPr>
                        <a:t>Frühe</a:t>
                      </a:r>
                      <a:r>
                        <a:rPr lang="en-US" sz="1050" dirty="0">
                          <a:solidFill>
                            <a:srgbClr val="000000"/>
                          </a:solidFill>
                          <a:latin typeface="Helvetica"/>
                          <a:cs typeface="Helvetica"/>
                        </a:rPr>
                        <a:t> AP: </a:t>
                      </a:r>
                      <a:r>
                        <a:rPr lang="en-US" sz="1050" dirty="0" smtClean="0">
                          <a:solidFill>
                            <a:srgbClr val="000000"/>
                          </a:solidFill>
                          <a:latin typeface="Helvetica"/>
                          <a:cs typeface="Helvetica"/>
                        </a:rPr>
                        <a:t>Die </a:t>
                      </a:r>
                      <a:r>
                        <a:rPr lang="en-US" sz="1050" dirty="0" err="1">
                          <a:solidFill>
                            <a:srgbClr val="000000"/>
                          </a:solidFill>
                          <a:latin typeface="Helvetica"/>
                          <a:cs typeface="Helvetica"/>
                        </a:rPr>
                        <a:t>Pfortader</a:t>
                      </a:r>
                      <a:r>
                        <a:rPr lang="en-US" sz="1050" dirty="0">
                          <a:solidFill>
                            <a:srgbClr val="000000"/>
                          </a:solidFill>
                          <a:latin typeface="Helvetica"/>
                          <a:cs typeface="Helvetica"/>
                        </a:rPr>
                        <a:t> </a:t>
                      </a:r>
                      <a:r>
                        <a:rPr lang="en-US" sz="1050" dirty="0" err="1">
                          <a:solidFill>
                            <a:srgbClr val="000000"/>
                          </a:solidFill>
                          <a:latin typeface="Helvetica"/>
                          <a:cs typeface="Helvetica"/>
                        </a:rPr>
                        <a:t>ist</a:t>
                      </a:r>
                      <a:r>
                        <a:rPr lang="en-US" sz="1050" dirty="0">
                          <a:solidFill>
                            <a:srgbClr val="000000"/>
                          </a:solidFill>
                          <a:latin typeface="Helvetica"/>
                          <a:cs typeface="Helvetica"/>
                        </a:rPr>
                        <a:t> </a:t>
                      </a:r>
                      <a:r>
                        <a:rPr lang="en-US" sz="1050" dirty="0" err="1">
                          <a:solidFill>
                            <a:srgbClr val="000000"/>
                          </a:solidFill>
                          <a:latin typeface="Helvetica"/>
                          <a:cs typeface="Helvetica"/>
                        </a:rPr>
                        <a:t>nicht</a:t>
                      </a:r>
                      <a:r>
                        <a:rPr lang="en-US" sz="1050" dirty="0">
                          <a:solidFill>
                            <a:srgbClr val="000000"/>
                          </a:solidFill>
                          <a:latin typeface="Helvetica"/>
                          <a:cs typeface="Helvetica"/>
                        </a:rPr>
                        <a:t> </a:t>
                      </a:r>
                      <a:r>
                        <a:rPr lang="en-US" sz="1050" dirty="0" err="1">
                          <a:solidFill>
                            <a:srgbClr val="000000"/>
                          </a:solidFill>
                          <a:latin typeface="Helvetica"/>
                          <a:cs typeface="Helvetica"/>
                        </a:rPr>
                        <a:t>kontrastiert</a:t>
                      </a:r>
                      <a:r>
                        <a:rPr lang="en-US" sz="1050" dirty="0">
                          <a:solidFill>
                            <a:srgbClr val="000000"/>
                          </a:solidFill>
                          <a:latin typeface="Helvetica"/>
                          <a:cs typeface="Helvetica"/>
                        </a:rPr>
                        <a:t>.</a:t>
                      </a:r>
                      <a:endParaRPr lang="en-US" sz="1050" b="0" i="1" baseline="0" dirty="0">
                        <a:solidFill>
                          <a:srgbClr val="000000"/>
                        </a:solidFill>
                        <a:latin typeface="Helvetica"/>
                        <a:cs typeface="Helvetica"/>
                      </a:endParaRPr>
                    </a:p>
                    <a:p>
                      <a:pPr marL="171450" marR="0" indent="-1714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1050" dirty="0" err="1">
                          <a:solidFill>
                            <a:srgbClr val="000000"/>
                          </a:solidFill>
                          <a:latin typeface="Helvetica"/>
                          <a:cs typeface="Helvetica"/>
                        </a:rPr>
                        <a:t>Späte</a:t>
                      </a:r>
                      <a:r>
                        <a:rPr lang="en-US" sz="1050" dirty="0">
                          <a:solidFill>
                            <a:srgbClr val="000000"/>
                          </a:solidFill>
                          <a:latin typeface="Helvetica"/>
                          <a:cs typeface="Helvetica"/>
                        </a:rPr>
                        <a:t> AP: </a:t>
                      </a:r>
                      <a:r>
                        <a:rPr lang="en-US" sz="1050" dirty="0" smtClean="0">
                          <a:solidFill>
                            <a:srgbClr val="000000"/>
                          </a:solidFill>
                          <a:latin typeface="Helvetica"/>
                          <a:cs typeface="Helvetica"/>
                        </a:rPr>
                        <a:t>Die </a:t>
                      </a:r>
                      <a:r>
                        <a:rPr lang="en-US" sz="1050" dirty="0" err="1">
                          <a:solidFill>
                            <a:srgbClr val="000000"/>
                          </a:solidFill>
                          <a:latin typeface="Helvetica"/>
                          <a:cs typeface="Helvetica"/>
                        </a:rPr>
                        <a:t>Pfortader</a:t>
                      </a:r>
                      <a:r>
                        <a:rPr lang="en-US" sz="1050" dirty="0">
                          <a:solidFill>
                            <a:srgbClr val="000000"/>
                          </a:solidFill>
                          <a:latin typeface="Helvetica"/>
                          <a:cs typeface="Helvetica"/>
                        </a:rPr>
                        <a:t> </a:t>
                      </a:r>
                      <a:r>
                        <a:rPr lang="en-US" sz="1050" dirty="0" err="1">
                          <a:solidFill>
                            <a:srgbClr val="000000"/>
                          </a:solidFill>
                          <a:latin typeface="Helvetica"/>
                          <a:cs typeface="Helvetica"/>
                        </a:rPr>
                        <a:t>ist</a:t>
                      </a:r>
                      <a:r>
                        <a:rPr lang="en-US" sz="1050" dirty="0">
                          <a:solidFill>
                            <a:srgbClr val="000000"/>
                          </a:solidFill>
                          <a:latin typeface="Helvetica"/>
                          <a:cs typeface="Helvetica"/>
                        </a:rPr>
                        <a:t> </a:t>
                      </a:r>
                      <a:r>
                        <a:rPr lang="en-US" sz="1050" dirty="0" err="1">
                          <a:solidFill>
                            <a:srgbClr val="000000"/>
                          </a:solidFill>
                          <a:latin typeface="Helvetica"/>
                          <a:cs typeface="Helvetica"/>
                        </a:rPr>
                        <a:t>schon</a:t>
                      </a:r>
                      <a:r>
                        <a:rPr lang="en-US" sz="1050" dirty="0">
                          <a:solidFill>
                            <a:srgbClr val="000000"/>
                          </a:solidFill>
                          <a:latin typeface="Helvetica"/>
                          <a:cs typeface="Helvetica"/>
                        </a:rPr>
                        <a:t> </a:t>
                      </a:r>
                      <a:r>
                        <a:rPr lang="en-US" sz="1050" dirty="0" err="1">
                          <a:solidFill>
                            <a:srgbClr val="000000"/>
                          </a:solidFill>
                          <a:latin typeface="Helvetica"/>
                          <a:cs typeface="Helvetica"/>
                        </a:rPr>
                        <a:t>kontrastiert</a:t>
                      </a:r>
                      <a:r>
                        <a:rPr lang="en-US" sz="1050" dirty="0">
                          <a:solidFill>
                            <a:srgbClr val="000000"/>
                          </a:solidFill>
                          <a:latin typeface="Helvetica"/>
                          <a:cs typeface="Helvetica"/>
                        </a:rPr>
                        <a:t>.</a:t>
                      </a:r>
                    </a:p>
                    <a:p>
                      <a:pPr marL="0" marR="0" indent="0" algn="l" defTabSz="457200" rtl="0" eaLnBrk="1" fontAlgn="base" latinLnBrk="0" hangingPunct="1">
                        <a:lnSpc>
                          <a:spcPct val="100000"/>
                        </a:lnSpc>
                        <a:spcBef>
                          <a:spcPts val="600"/>
                        </a:spcBef>
                        <a:spcAft>
                          <a:spcPts val="0"/>
                        </a:spcAft>
                        <a:buClrTx/>
                        <a:buSzTx/>
                        <a:buFont typeface="Arial"/>
                        <a:buNone/>
                        <a:tabLst/>
                        <a:defRPr/>
                      </a:pPr>
                      <a:r>
                        <a:rPr lang="en-US" sz="1050" b="0" i="0" dirty="0">
                          <a:solidFill>
                            <a:srgbClr val="000000"/>
                          </a:solidFill>
                          <a:latin typeface="Helvetica"/>
                          <a:cs typeface="Helvetica"/>
                        </a:rPr>
                        <a:t>Die</a:t>
                      </a:r>
                      <a:r>
                        <a:rPr lang="en-US" sz="1050" b="0" i="1" dirty="0">
                          <a:solidFill>
                            <a:srgbClr val="000000"/>
                          </a:solidFill>
                          <a:latin typeface="Helvetica"/>
                          <a:cs typeface="Helvetica"/>
                        </a:rPr>
                        <a:t> </a:t>
                      </a:r>
                      <a:r>
                        <a:rPr lang="en-US" sz="1050" b="0" i="1" dirty="0" err="1">
                          <a:solidFill>
                            <a:srgbClr val="000000"/>
                          </a:solidFill>
                          <a:latin typeface="Helvetica"/>
                          <a:cs typeface="Helvetica"/>
                        </a:rPr>
                        <a:t>späte</a:t>
                      </a:r>
                      <a:r>
                        <a:rPr lang="en-US" sz="1050" b="0" dirty="0">
                          <a:solidFill>
                            <a:srgbClr val="000000"/>
                          </a:solidFill>
                          <a:latin typeface="Helvetica"/>
                          <a:cs typeface="Helvetica"/>
                        </a:rPr>
                        <a:t> AP </a:t>
                      </a:r>
                      <a:r>
                        <a:rPr lang="en-US" sz="1050" b="0" dirty="0" err="1">
                          <a:solidFill>
                            <a:srgbClr val="000000"/>
                          </a:solidFill>
                          <a:latin typeface="Helvetica"/>
                          <a:cs typeface="Helvetica"/>
                        </a:rPr>
                        <a:t>ist</a:t>
                      </a:r>
                      <a:r>
                        <a:rPr lang="en-US" sz="1050" b="0" dirty="0">
                          <a:solidFill>
                            <a:srgbClr val="000000"/>
                          </a:solidFill>
                          <a:latin typeface="Helvetica"/>
                          <a:cs typeface="Helvetica"/>
                        </a:rPr>
                        <a:t> </a:t>
                      </a:r>
                      <a:r>
                        <a:rPr lang="en-US" sz="1050" b="0" dirty="0" err="1">
                          <a:solidFill>
                            <a:srgbClr val="000000"/>
                          </a:solidFill>
                          <a:latin typeface="Helvetica"/>
                          <a:cs typeface="Helvetica"/>
                        </a:rPr>
                        <a:t>zur</a:t>
                      </a:r>
                      <a:r>
                        <a:rPr lang="en-US" sz="1050" b="0" dirty="0">
                          <a:solidFill>
                            <a:srgbClr val="000000"/>
                          </a:solidFill>
                          <a:latin typeface="Helvetica"/>
                          <a:cs typeface="Helvetica"/>
                        </a:rPr>
                        <a:t> Diagnose und Staging des HCC </a:t>
                      </a:r>
                      <a:r>
                        <a:rPr lang="en-US" sz="1050" b="0" dirty="0" err="1">
                          <a:solidFill>
                            <a:srgbClr val="000000"/>
                          </a:solidFill>
                          <a:latin typeface="Helvetica"/>
                          <a:cs typeface="Helvetica"/>
                        </a:rPr>
                        <a:t>eindeutig</a:t>
                      </a:r>
                      <a:r>
                        <a:rPr lang="en-US" sz="1050" b="0" dirty="0">
                          <a:solidFill>
                            <a:srgbClr val="000000"/>
                          </a:solidFill>
                          <a:latin typeface="Helvetica"/>
                          <a:cs typeface="Helvetica"/>
                        </a:rPr>
                        <a:t> </a:t>
                      </a:r>
                      <a:r>
                        <a:rPr lang="en-US" sz="1050" b="0" dirty="0" err="1">
                          <a:solidFill>
                            <a:srgbClr val="000000"/>
                          </a:solidFill>
                          <a:latin typeface="Helvetica"/>
                          <a:cs typeface="Helvetica"/>
                        </a:rPr>
                        <a:t>zu</a:t>
                      </a:r>
                      <a:r>
                        <a:rPr lang="en-US" sz="1050" b="0" dirty="0">
                          <a:solidFill>
                            <a:srgbClr val="000000"/>
                          </a:solidFill>
                          <a:latin typeface="Helvetica"/>
                          <a:cs typeface="Helvetica"/>
                        </a:rPr>
                        <a:t> </a:t>
                      </a:r>
                      <a:r>
                        <a:rPr lang="en-US" sz="1050" b="0" dirty="0" err="1" smtClean="0">
                          <a:solidFill>
                            <a:srgbClr val="000000"/>
                          </a:solidFill>
                          <a:latin typeface="Helvetica"/>
                          <a:cs typeface="Helvetica"/>
                        </a:rPr>
                        <a:t>bevorzugen</a:t>
                      </a:r>
                      <a:r>
                        <a:rPr lang="en-US" sz="1050" b="0" dirty="0" smtClean="0">
                          <a:solidFill>
                            <a:srgbClr val="000000"/>
                          </a:solidFill>
                          <a:latin typeface="Helvetica"/>
                          <a:cs typeface="Helvetica"/>
                        </a:rPr>
                        <a:t>, </a:t>
                      </a:r>
                      <a:r>
                        <a:rPr lang="en-US" sz="1050" b="0" dirty="0">
                          <a:solidFill>
                            <a:srgbClr val="000000"/>
                          </a:solidFill>
                          <a:latin typeface="Helvetica"/>
                          <a:cs typeface="Helvetica"/>
                        </a:rPr>
                        <a:t>da der Grad der </a:t>
                      </a:r>
                      <a:r>
                        <a:rPr lang="en-US" sz="1050" b="0" dirty="0" err="1">
                          <a:solidFill>
                            <a:srgbClr val="000000"/>
                          </a:solidFill>
                          <a:latin typeface="Helvetica"/>
                          <a:cs typeface="Helvetica"/>
                        </a:rPr>
                        <a:t>Kontrastierung</a:t>
                      </a:r>
                      <a:r>
                        <a:rPr lang="en-US" sz="1050" b="0" dirty="0">
                          <a:solidFill>
                            <a:srgbClr val="000000"/>
                          </a:solidFill>
                          <a:latin typeface="Helvetica"/>
                          <a:cs typeface="Helvetica"/>
                        </a:rPr>
                        <a:t> </a:t>
                      </a:r>
                      <a:r>
                        <a:rPr lang="en-US" sz="1050" b="0" dirty="0" err="1">
                          <a:solidFill>
                            <a:srgbClr val="000000"/>
                          </a:solidFill>
                          <a:latin typeface="Helvetica"/>
                          <a:cs typeface="Helvetica"/>
                        </a:rPr>
                        <a:t>eines</a:t>
                      </a:r>
                      <a:r>
                        <a:rPr lang="en-US" sz="1050" b="0" dirty="0">
                          <a:solidFill>
                            <a:srgbClr val="000000"/>
                          </a:solidFill>
                          <a:latin typeface="Helvetica"/>
                          <a:cs typeface="Helvetica"/>
                        </a:rPr>
                        <a:t> HCC in der </a:t>
                      </a:r>
                      <a:r>
                        <a:rPr lang="en-US" sz="1050" b="0" dirty="0" err="1">
                          <a:solidFill>
                            <a:srgbClr val="000000"/>
                          </a:solidFill>
                          <a:latin typeface="Helvetica"/>
                          <a:cs typeface="Helvetica"/>
                        </a:rPr>
                        <a:t>späten</a:t>
                      </a:r>
                      <a:r>
                        <a:rPr lang="en-US" sz="1050" b="0" dirty="0">
                          <a:solidFill>
                            <a:srgbClr val="000000"/>
                          </a:solidFill>
                          <a:latin typeface="Helvetica"/>
                          <a:cs typeface="Helvetica"/>
                        </a:rPr>
                        <a:t> Phase </a:t>
                      </a:r>
                      <a:r>
                        <a:rPr lang="en-US" sz="1050" b="0" dirty="0" err="1">
                          <a:solidFill>
                            <a:srgbClr val="000000"/>
                          </a:solidFill>
                          <a:latin typeface="Helvetica"/>
                          <a:cs typeface="Helvetica"/>
                        </a:rPr>
                        <a:t>meist</a:t>
                      </a:r>
                      <a:r>
                        <a:rPr lang="en-US" sz="1050" b="0" dirty="0">
                          <a:solidFill>
                            <a:srgbClr val="000000"/>
                          </a:solidFill>
                          <a:latin typeface="Helvetica"/>
                          <a:cs typeface="Helvetica"/>
                        </a:rPr>
                        <a:t> </a:t>
                      </a:r>
                      <a:r>
                        <a:rPr lang="en-US" sz="1050" b="0" dirty="0" err="1">
                          <a:solidFill>
                            <a:srgbClr val="000000"/>
                          </a:solidFill>
                          <a:latin typeface="Helvetica"/>
                          <a:cs typeface="Helvetica"/>
                        </a:rPr>
                        <a:t>deutlich</a:t>
                      </a:r>
                      <a:r>
                        <a:rPr lang="en-US" sz="1050" b="0" dirty="0">
                          <a:solidFill>
                            <a:srgbClr val="000000"/>
                          </a:solidFill>
                          <a:latin typeface="Helvetica"/>
                          <a:cs typeface="Helvetica"/>
                        </a:rPr>
                        <a:t> </a:t>
                      </a:r>
                      <a:r>
                        <a:rPr lang="en-US" sz="1050" b="0" dirty="0" err="1">
                          <a:solidFill>
                            <a:srgbClr val="000000"/>
                          </a:solidFill>
                          <a:latin typeface="Helvetica"/>
                          <a:cs typeface="Helvetica"/>
                        </a:rPr>
                        <a:t>höher</a:t>
                      </a:r>
                      <a:r>
                        <a:rPr lang="en-US" sz="1050" b="0" dirty="0">
                          <a:solidFill>
                            <a:srgbClr val="000000"/>
                          </a:solidFill>
                          <a:latin typeface="Helvetica"/>
                          <a:cs typeface="Helvetica"/>
                        </a:rPr>
                        <a:t> </a:t>
                      </a:r>
                      <a:r>
                        <a:rPr lang="en-US" sz="1050" b="0" dirty="0" err="1">
                          <a:solidFill>
                            <a:srgbClr val="000000"/>
                          </a:solidFill>
                          <a:latin typeface="Helvetica"/>
                          <a:cs typeface="Helvetica"/>
                        </a:rPr>
                        <a:t>ist</a:t>
                      </a:r>
                      <a:r>
                        <a:rPr lang="en-US" sz="1050" b="0" dirty="0">
                          <a:solidFill>
                            <a:srgbClr val="000000"/>
                          </a:solidFill>
                          <a:latin typeface="Helvetica"/>
                          <a:cs typeface="Helvetica"/>
                        </a:rPr>
                        <a:t> </a:t>
                      </a:r>
                      <a:r>
                        <a:rPr lang="en-US" sz="1050" b="0" dirty="0" err="1">
                          <a:solidFill>
                            <a:srgbClr val="000000"/>
                          </a:solidFill>
                          <a:latin typeface="Helvetica"/>
                          <a:cs typeface="Helvetica"/>
                        </a:rPr>
                        <a:t>als</a:t>
                      </a:r>
                      <a:r>
                        <a:rPr lang="en-US" sz="1050" b="0" dirty="0">
                          <a:solidFill>
                            <a:srgbClr val="000000"/>
                          </a:solidFill>
                          <a:latin typeface="Helvetica"/>
                          <a:cs typeface="Helvetica"/>
                        </a:rPr>
                        <a:t> in der </a:t>
                      </a:r>
                      <a:r>
                        <a:rPr lang="en-US" sz="1050" b="0" dirty="0" err="1">
                          <a:solidFill>
                            <a:srgbClr val="000000"/>
                          </a:solidFill>
                          <a:latin typeface="Helvetica"/>
                          <a:cs typeface="Helvetica"/>
                        </a:rPr>
                        <a:t>frühen</a:t>
                      </a:r>
                      <a:r>
                        <a:rPr lang="en-US" sz="1050" b="0" dirty="0">
                          <a:solidFill>
                            <a:srgbClr val="000000"/>
                          </a:solidFill>
                          <a:latin typeface="Helvetica"/>
                          <a:cs typeface="Helvetica"/>
                        </a:rPr>
                        <a:t>. </a:t>
                      </a:r>
                      <a:r>
                        <a:rPr lang="en-US" sz="1050" b="0" dirty="0" err="1">
                          <a:solidFill>
                            <a:srgbClr val="000000"/>
                          </a:solidFill>
                          <a:latin typeface="Helvetica"/>
                          <a:cs typeface="Helvetica"/>
                        </a:rPr>
                        <a:t>Einige</a:t>
                      </a:r>
                      <a:r>
                        <a:rPr lang="en-US" sz="1050" b="0" dirty="0">
                          <a:solidFill>
                            <a:srgbClr val="000000"/>
                          </a:solidFill>
                          <a:latin typeface="Helvetica"/>
                          <a:cs typeface="Helvetica"/>
                        </a:rPr>
                        <a:t> HCC </a:t>
                      </a:r>
                      <a:r>
                        <a:rPr lang="en-US" sz="1050" b="0" dirty="0" err="1">
                          <a:solidFill>
                            <a:srgbClr val="000000"/>
                          </a:solidFill>
                          <a:latin typeface="Helvetica"/>
                          <a:cs typeface="Helvetica"/>
                        </a:rPr>
                        <a:t>zeigen</a:t>
                      </a:r>
                      <a:r>
                        <a:rPr lang="en-US" sz="1050" b="0" dirty="0">
                          <a:solidFill>
                            <a:srgbClr val="000000"/>
                          </a:solidFill>
                          <a:latin typeface="Helvetica"/>
                          <a:cs typeface="Helvetica"/>
                        </a:rPr>
                        <a:t> </a:t>
                      </a:r>
                      <a:r>
                        <a:rPr lang="en-US" sz="1050" b="0" dirty="0" err="1">
                          <a:solidFill>
                            <a:srgbClr val="000000"/>
                          </a:solidFill>
                          <a:latin typeface="Helvetica"/>
                          <a:cs typeface="Helvetica"/>
                        </a:rPr>
                        <a:t>sogar</a:t>
                      </a:r>
                      <a:r>
                        <a:rPr lang="en-US" sz="1050" b="0" dirty="0">
                          <a:solidFill>
                            <a:srgbClr val="000000"/>
                          </a:solidFill>
                          <a:latin typeface="Helvetica"/>
                          <a:cs typeface="Helvetica"/>
                        </a:rPr>
                        <a:t> </a:t>
                      </a:r>
                      <a:r>
                        <a:rPr lang="en-US" sz="1050" b="0" dirty="0" err="1">
                          <a:solidFill>
                            <a:srgbClr val="000000"/>
                          </a:solidFill>
                          <a:latin typeface="Helvetica"/>
                          <a:cs typeface="Helvetica"/>
                        </a:rPr>
                        <a:t>nur</a:t>
                      </a:r>
                      <a:r>
                        <a:rPr lang="en-US" sz="1050" b="0" dirty="0">
                          <a:solidFill>
                            <a:srgbClr val="000000"/>
                          </a:solidFill>
                          <a:latin typeface="Helvetica"/>
                          <a:cs typeface="Helvetica"/>
                        </a:rPr>
                        <a:t> in der </a:t>
                      </a:r>
                      <a:r>
                        <a:rPr lang="en-US" sz="1050" b="0" dirty="0" err="1">
                          <a:solidFill>
                            <a:srgbClr val="000000"/>
                          </a:solidFill>
                          <a:latin typeface="Helvetica"/>
                          <a:cs typeface="Helvetica"/>
                        </a:rPr>
                        <a:t>späten</a:t>
                      </a:r>
                      <a:r>
                        <a:rPr lang="en-US" sz="1050" b="0" dirty="0">
                          <a:solidFill>
                            <a:srgbClr val="000000"/>
                          </a:solidFill>
                          <a:latin typeface="Helvetica"/>
                          <a:cs typeface="Helvetica"/>
                        </a:rPr>
                        <a:t> Phase </a:t>
                      </a:r>
                      <a:r>
                        <a:rPr lang="en-US" sz="1050" b="0" dirty="0" err="1">
                          <a:solidFill>
                            <a:srgbClr val="000000"/>
                          </a:solidFill>
                          <a:latin typeface="Helvetica"/>
                          <a:cs typeface="Helvetica"/>
                        </a:rPr>
                        <a:t>ein</a:t>
                      </a:r>
                      <a:r>
                        <a:rPr lang="en-US" sz="1050" b="0" dirty="0">
                          <a:solidFill>
                            <a:srgbClr val="000000"/>
                          </a:solidFill>
                          <a:latin typeface="Helvetica"/>
                          <a:cs typeface="Helvetica"/>
                        </a:rPr>
                        <a:t> </a:t>
                      </a:r>
                      <a:r>
                        <a:rPr lang="en-US" sz="1050" b="0" dirty="0" err="1">
                          <a:solidFill>
                            <a:srgbClr val="000000"/>
                          </a:solidFill>
                          <a:latin typeface="Helvetica"/>
                          <a:cs typeface="Helvetica"/>
                        </a:rPr>
                        <a:t>Hyperenhancement</a:t>
                      </a:r>
                      <a:r>
                        <a:rPr lang="en-US" sz="1050" b="0" dirty="0">
                          <a:solidFill>
                            <a:srgbClr val="000000"/>
                          </a:solidFill>
                          <a:latin typeface="Helvetica"/>
                          <a:cs typeface="Helvetica"/>
                        </a:rPr>
                        <a:t>.</a:t>
                      </a: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81298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err="1">
                          <a:solidFill>
                            <a:srgbClr val="000000"/>
                          </a:solidFill>
                          <a:latin typeface="Helvetica"/>
                          <a:cs typeface="Helvetica"/>
                        </a:rPr>
                        <a:t>Frühe</a:t>
                      </a:r>
                      <a:r>
                        <a:rPr lang="en-US" sz="1050" b="0" dirty="0">
                          <a:solidFill>
                            <a:srgbClr val="000000"/>
                          </a:solidFill>
                          <a:latin typeface="Helvetica"/>
                          <a:cs typeface="Helvetica"/>
                        </a:rPr>
                        <a:t> AP</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err="1">
                          <a:solidFill>
                            <a:srgbClr val="000000"/>
                          </a:solidFill>
                          <a:latin typeface="Helvetica"/>
                          <a:cs typeface="Helvetica"/>
                        </a:rPr>
                        <a:t>Späte</a:t>
                      </a:r>
                      <a:r>
                        <a:rPr lang="en-US" sz="1050" b="0" dirty="0">
                          <a:solidFill>
                            <a:srgbClr val="000000"/>
                          </a:solidFill>
                          <a:latin typeface="Helvetica"/>
                          <a:cs typeface="Helvetica"/>
                        </a:rPr>
                        <a:t> AP</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sz="1050" b="0" dirty="0">
                        <a:solidFill>
                          <a:srgbClr val="000000"/>
                        </a:solidFill>
                        <a:latin typeface="Helvetica"/>
                        <a:cs typeface="Helvetica"/>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xmlns="" val="10002"/>
                  </a:ext>
                </a:extLst>
              </a:tr>
              <a:tr h="91440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err="1">
                          <a:solidFill>
                            <a:srgbClr val="000000"/>
                          </a:solidFill>
                          <a:latin typeface="Helvetica"/>
                          <a:cs typeface="Helvetica"/>
                        </a:rPr>
                        <a:t>Extrazelluläre</a:t>
                      </a:r>
                      <a:r>
                        <a:rPr lang="en-US" sz="1050" b="0" dirty="0">
                          <a:solidFill>
                            <a:srgbClr val="000000"/>
                          </a:solidFill>
                          <a:latin typeface="Helvetica"/>
                          <a:cs typeface="Helvetica"/>
                        </a:rPr>
                        <a:t> Phase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a:solidFill>
                            <a:srgbClr val="000000"/>
                          </a:solidFill>
                          <a:latin typeface="Helvetica"/>
                          <a:cs typeface="Helvetica"/>
                        </a:rPr>
                        <a:t>(ECP)</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sz="1050" b="0" dirty="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50" dirty="0" err="1" smtClean="0">
                          <a:solidFill>
                            <a:srgbClr val="000000"/>
                          </a:solidFill>
                          <a:latin typeface="Helvetica"/>
                          <a:cs typeface="Helvetica"/>
                        </a:rPr>
                        <a:t>Diejenige</a:t>
                      </a:r>
                      <a:r>
                        <a:rPr lang="en-US" sz="1050" dirty="0" smtClean="0">
                          <a:solidFill>
                            <a:srgbClr val="000000"/>
                          </a:solidFill>
                          <a:latin typeface="Helvetica"/>
                          <a:cs typeface="Helvetica"/>
                        </a:rPr>
                        <a:t> </a:t>
                      </a:r>
                      <a:r>
                        <a:rPr lang="en-US" sz="1050" dirty="0">
                          <a:solidFill>
                            <a:srgbClr val="000000"/>
                          </a:solidFill>
                          <a:latin typeface="Helvetica"/>
                          <a:cs typeface="Helvetica"/>
                        </a:rPr>
                        <a:t>Phase </a:t>
                      </a:r>
                      <a:r>
                        <a:rPr lang="en-US" sz="1050" dirty="0" err="1">
                          <a:solidFill>
                            <a:srgbClr val="000000"/>
                          </a:solidFill>
                          <a:latin typeface="Helvetica"/>
                          <a:cs typeface="Helvetica"/>
                        </a:rPr>
                        <a:t>nach</a:t>
                      </a:r>
                      <a:r>
                        <a:rPr lang="en-US" sz="1050" dirty="0">
                          <a:solidFill>
                            <a:srgbClr val="000000"/>
                          </a:solidFill>
                          <a:latin typeface="Helvetica"/>
                          <a:cs typeface="Helvetica"/>
                        </a:rPr>
                        <a:t> </a:t>
                      </a:r>
                      <a:r>
                        <a:rPr lang="en-US" sz="1050" dirty="0" err="1">
                          <a:solidFill>
                            <a:srgbClr val="000000"/>
                          </a:solidFill>
                          <a:latin typeface="Helvetica"/>
                          <a:cs typeface="Helvetica"/>
                        </a:rPr>
                        <a:t>Kontrastmittelgabe</a:t>
                      </a:r>
                      <a:r>
                        <a:rPr lang="en-US" sz="1050" dirty="0">
                          <a:solidFill>
                            <a:srgbClr val="000000"/>
                          </a:solidFill>
                          <a:latin typeface="Helvetica"/>
                          <a:cs typeface="Helvetica"/>
                        </a:rPr>
                        <a:t>, in der die  </a:t>
                      </a:r>
                      <a:r>
                        <a:rPr lang="en-US" sz="1050" dirty="0" err="1">
                          <a:solidFill>
                            <a:srgbClr val="000000"/>
                          </a:solidFill>
                          <a:latin typeface="Helvetica"/>
                          <a:cs typeface="Helvetica"/>
                        </a:rPr>
                        <a:t>Leberkontrastierung</a:t>
                      </a:r>
                      <a:r>
                        <a:rPr lang="en-US" sz="1050" dirty="0">
                          <a:solidFill>
                            <a:srgbClr val="000000"/>
                          </a:solidFill>
                          <a:latin typeface="Helvetica"/>
                          <a:cs typeface="Helvetica"/>
                        </a:rPr>
                        <a:t> </a:t>
                      </a:r>
                      <a:r>
                        <a:rPr lang="en-US" sz="1050" dirty="0" err="1">
                          <a:solidFill>
                            <a:srgbClr val="000000"/>
                          </a:solidFill>
                          <a:latin typeface="Helvetica"/>
                          <a:cs typeface="Helvetica"/>
                        </a:rPr>
                        <a:t>im</a:t>
                      </a:r>
                      <a:r>
                        <a:rPr lang="en-US" sz="1050" dirty="0">
                          <a:solidFill>
                            <a:srgbClr val="000000"/>
                          </a:solidFill>
                          <a:latin typeface="Helvetica"/>
                          <a:cs typeface="Helvetica"/>
                        </a:rPr>
                        <a:t> </a:t>
                      </a:r>
                      <a:r>
                        <a:rPr lang="en-US" sz="1050" dirty="0" err="1">
                          <a:solidFill>
                            <a:srgbClr val="000000"/>
                          </a:solidFill>
                          <a:latin typeface="Helvetica"/>
                          <a:cs typeface="Helvetica"/>
                        </a:rPr>
                        <a:t>Wesentlichen</a:t>
                      </a:r>
                      <a:r>
                        <a:rPr lang="en-US" sz="1050" dirty="0">
                          <a:solidFill>
                            <a:srgbClr val="000000"/>
                          </a:solidFill>
                          <a:latin typeface="Helvetica"/>
                          <a:cs typeface="Helvetica"/>
                        </a:rPr>
                        <a:t> </a:t>
                      </a:r>
                      <a:r>
                        <a:rPr lang="en-US" sz="1050" dirty="0" err="1">
                          <a:solidFill>
                            <a:srgbClr val="000000"/>
                          </a:solidFill>
                          <a:latin typeface="Helvetica"/>
                          <a:cs typeface="Helvetica"/>
                        </a:rPr>
                        <a:t>durch</a:t>
                      </a:r>
                      <a:r>
                        <a:rPr lang="en-US" sz="1050" dirty="0">
                          <a:solidFill>
                            <a:srgbClr val="000000"/>
                          </a:solidFill>
                          <a:latin typeface="Helvetica"/>
                          <a:cs typeface="Helvetica"/>
                        </a:rPr>
                        <a:t> die </a:t>
                      </a:r>
                      <a:r>
                        <a:rPr lang="en-US" sz="1050" dirty="0" err="1" smtClean="0">
                          <a:solidFill>
                            <a:srgbClr val="000000"/>
                          </a:solidFill>
                          <a:latin typeface="Helvetica"/>
                          <a:cs typeface="Helvetica"/>
                        </a:rPr>
                        <a:t>Verteilung</a:t>
                      </a:r>
                      <a:r>
                        <a:rPr lang="en-US" sz="1050" dirty="0" smtClean="0">
                          <a:solidFill>
                            <a:srgbClr val="000000"/>
                          </a:solidFill>
                          <a:latin typeface="Helvetica"/>
                          <a:cs typeface="Helvetica"/>
                        </a:rPr>
                        <a:t> </a:t>
                      </a:r>
                      <a:r>
                        <a:rPr lang="en-US" sz="1050" dirty="0">
                          <a:solidFill>
                            <a:srgbClr val="000000"/>
                          </a:solidFill>
                          <a:latin typeface="Helvetica"/>
                          <a:cs typeface="Helvetica"/>
                        </a:rPr>
                        <a:t>des </a:t>
                      </a:r>
                      <a:r>
                        <a:rPr lang="en-US" sz="1050" dirty="0" err="1" smtClean="0">
                          <a:solidFill>
                            <a:srgbClr val="000000"/>
                          </a:solidFill>
                          <a:latin typeface="Helvetica"/>
                          <a:cs typeface="Helvetica"/>
                        </a:rPr>
                        <a:t>Kontrastmittels</a:t>
                      </a:r>
                      <a:r>
                        <a:rPr lang="en-US" sz="1050" dirty="0" smtClean="0">
                          <a:solidFill>
                            <a:srgbClr val="000000"/>
                          </a:solidFill>
                          <a:latin typeface="Helvetica"/>
                          <a:cs typeface="Helvetica"/>
                        </a:rPr>
                        <a:t> </a:t>
                      </a:r>
                      <a:r>
                        <a:rPr lang="en-US" sz="1050" dirty="0" err="1">
                          <a:solidFill>
                            <a:srgbClr val="000000"/>
                          </a:solidFill>
                          <a:latin typeface="Helvetica"/>
                          <a:cs typeface="Helvetica"/>
                        </a:rPr>
                        <a:t>im</a:t>
                      </a:r>
                      <a:r>
                        <a:rPr lang="en-US" sz="1050" dirty="0">
                          <a:solidFill>
                            <a:srgbClr val="000000"/>
                          </a:solidFill>
                          <a:latin typeface="Helvetica"/>
                          <a:cs typeface="Helvetica"/>
                        </a:rPr>
                        <a:t> </a:t>
                      </a:r>
                      <a:r>
                        <a:rPr lang="en-US" sz="1050" dirty="0" err="1" smtClean="0">
                          <a:solidFill>
                            <a:srgbClr val="000000"/>
                          </a:solidFill>
                          <a:latin typeface="Helvetica"/>
                          <a:cs typeface="Helvetica"/>
                        </a:rPr>
                        <a:t>Extrazellulärraum</a:t>
                      </a:r>
                      <a:r>
                        <a:rPr lang="en-US" sz="1050" dirty="0" smtClean="0">
                          <a:solidFill>
                            <a:srgbClr val="000000"/>
                          </a:solidFill>
                          <a:latin typeface="Helvetica"/>
                          <a:cs typeface="Helvetica"/>
                        </a:rPr>
                        <a:t> </a:t>
                      </a:r>
                      <a:r>
                        <a:rPr lang="en-US" sz="1050" dirty="0" err="1">
                          <a:solidFill>
                            <a:srgbClr val="000000"/>
                          </a:solidFill>
                          <a:latin typeface="Helvetica"/>
                          <a:cs typeface="Helvetica"/>
                        </a:rPr>
                        <a:t>bestimmt</a:t>
                      </a:r>
                      <a:r>
                        <a:rPr lang="en-US" sz="1050" dirty="0">
                          <a:solidFill>
                            <a:srgbClr val="000000"/>
                          </a:solidFill>
                          <a:latin typeface="Helvetica"/>
                          <a:cs typeface="Helvetica"/>
                        </a:rPr>
                        <a:t> </a:t>
                      </a:r>
                      <a:r>
                        <a:rPr lang="en-US" sz="1050" dirty="0" err="1">
                          <a:solidFill>
                            <a:srgbClr val="000000"/>
                          </a:solidFill>
                          <a:latin typeface="Helvetica"/>
                          <a:cs typeface="Helvetica"/>
                        </a:rPr>
                        <a:t>ist</a:t>
                      </a:r>
                      <a:r>
                        <a:rPr lang="en-US" sz="1050" dirty="0">
                          <a:solidFill>
                            <a:srgbClr val="000000"/>
                          </a:solidFill>
                          <a:latin typeface="Helvetica"/>
                          <a:cs typeface="Helvetica"/>
                        </a:rPr>
                        <a:t>. Dies </a:t>
                      </a:r>
                      <a:r>
                        <a:rPr lang="en-US" sz="1050" dirty="0" err="1" smtClean="0">
                          <a:solidFill>
                            <a:srgbClr val="000000"/>
                          </a:solidFill>
                          <a:latin typeface="Helvetica"/>
                          <a:cs typeface="Helvetica"/>
                        </a:rPr>
                        <a:t>entspricht</a:t>
                      </a:r>
                      <a:r>
                        <a:rPr lang="en-US" sz="1050" baseline="0" dirty="0" smtClean="0">
                          <a:solidFill>
                            <a:srgbClr val="000000"/>
                          </a:solidFill>
                          <a:latin typeface="Helvetica"/>
                          <a:cs typeface="Helvetica"/>
                        </a:rPr>
                        <a:t>:</a:t>
                      </a:r>
                      <a:endParaRPr lang="en-US" sz="1050" dirty="0">
                        <a:solidFill>
                          <a:srgbClr val="000000"/>
                        </a:solidFill>
                        <a:latin typeface="Helvetica"/>
                        <a:cs typeface="Helvetica"/>
                      </a:endParaRPr>
                    </a:p>
                    <a:p>
                      <a:pPr marL="171450" indent="-171450">
                        <a:spcBef>
                          <a:spcPts val="0"/>
                        </a:spcBef>
                        <a:spcAft>
                          <a:spcPts val="0"/>
                        </a:spcAft>
                        <a:buFont typeface="Arial" charset="0"/>
                        <a:buChar char="•"/>
                      </a:pPr>
                      <a:r>
                        <a:rPr lang="en-US" sz="1050" dirty="0">
                          <a:solidFill>
                            <a:srgbClr val="000000"/>
                          </a:solidFill>
                          <a:latin typeface="Helvetica"/>
                          <a:cs typeface="Helvetica"/>
                        </a:rPr>
                        <a:t>PVP und DP </a:t>
                      </a:r>
                      <a:r>
                        <a:rPr lang="en-US" sz="1050" dirty="0" err="1">
                          <a:solidFill>
                            <a:srgbClr val="000000"/>
                          </a:solidFill>
                          <a:latin typeface="Helvetica"/>
                          <a:cs typeface="Helvetica"/>
                        </a:rPr>
                        <a:t>bei</a:t>
                      </a:r>
                      <a:r>
                        <a:rPr lang="en-US" sz="1050" dirty="0">
                          <a:solidFill>
                            <a:srgbClr val="000000"/>
                          </a:solidFill>
                          <a:latin typeface="Helvetica"/>
                          <a:cs typeface="Helvetica"/>
                        </a:rPr>
                        <a:t> </a:t>
                      </a:r>
                      <a:r>
                        <a:rPr lang="en-US" sz="1050" dirty="0" err="1">
                          <a:solidFill>
                            <a:srgbClr val="000000"/>
                          </a:solidFill>
                          <a:latin typeface="Helvetica"/>
                          <a:cs typeface="Helvetica"/>
                        </a:rPr>
                        <a:t>Verwendung</a:t>
                      </a:r>
                      <a:r>
                        <a:rPr lang="en-US" sz="1050" dirty="0">
                          <a:solidFill>
                            <a:srgbClr val="000000"/>
                          </a:solidFill>
                          <a:latin typeface="Helvetica"/>
                          <a:cs typeface="Helvetica"/>
                        </a:rPr>
                        <a:t> von </a:t>
                      </a:r>
                      <a:r>
                        <a:rPr lang="en-US" sz="1050" dirty="0" err="1" smtClean="0">
                          <a:solidFill>
                            <a:srgbClr val="000000"/>
                          </a:solidFill>
                          <a:latin typeface="Helvetica"/>
                          <a:cs typeface="Helvetica"/>
                        </a:rPr>
                        <a:t>Röntgen</a:t>
                      </a:r>
                      <a:r>
                        <a:rPr lang="en-US" sz="1050" dirty="0" smtClean="0">
                          <a:solidFill>
                            <a:srgbClr val="000000"/>
                          </a:solidFill>
                          <a:latin typeface="Helvetica"/>
                          <a:cs typeface="Helvetica"/>
                        </a:rPr>
                        <a:t>-KM </a:t>
                      </a:r>
                      <a:r>
                        <a:rPr lang="en-US" sz="1050" dirty="0" err="1">
                          <a:solidFill>
                            <a:srgbClr val="000000"/>
                          </a:solidFill>
                          <a:latin typeface="Helvetica"/>
                          <a:cs typeface="Helvetica"/>
                        </a:rPr>
                        <a:t>oder</a:t>
                      </a:r>
                      <a:r>
                        <a:rPr lang="en-US" sz="1050" dirty="0">
                          <a:solidFill>
                            <a:srgbClr val="000000"/>
                          </a:solidFill>
                          <a:latin typeface="Helvetica"/>
                          <a:cs typeface="Helvetica"/>
                        </a:rPr>
                        <a:t> </a:t>
                      </a:r>
                      <a:r>
                        <a:rPr lang="en-US" sz="1050" dirty="0" err="1">
                          <a:solidFill>
                            <a:srgbClr val="000000"/>
                          </a:solidFill>
                          <a:latin typeface="Helvetica"/>
                          <a:cs typeface="Helvetica"/>
                        </a:rPr>
                        <a:t>Gadobenate</a:t>
                      </a:r>
                      <a:endParaRPr lang="en-US" sz="1050" dirty="0">
                        <a:solidFill>
                          <a:srgbClr val="000000"/>
                        </a:solidFill>
                        <a:latin typeface="Helvetica"/>
                        <a:cs typeface="Helvetica"/>
                      </a:endParaRPr>
                    </a:p>
                    <a:p>
                      <a:pPr marL="171450" indent="-171450">
                        <a:spcBef>
                          <a:spcPts val="0"/>
                        </a:spcBef>
                        <a:spcAft>
                          <a:spcPts val="0"/>
                        </a:spcAft>
                        <a:buFont typeface="Arial" charset="0"/>
                        <a:buChar char="•"/>
                      </a:pPr>
                      <a:r>
                        <a:rPr lang="en-US" sz="1050" dirty="0">
                          <a:solidFill>
                            <a:srgbClr val="000000"/>
                          </a:solidFill>
                          <a:latin typeface="Helvetica"/>
                          <a:cs typeface="Helvetica"/>
                        </a:rPr>
                        <a:t>PVP </a:t>
                      </a:r>
                      <a:r>
                        <a:rPr lang="en-US" sz="1050" dirty="0" err="1">
                          <a:solidFill>
                            <a:srgbClr val="000000"/>
                          </a:solidFill>
                          <a:latin typeface="Helvetica"/>
                          <a:cs typeface="Helvetica"/>
                        </a:rPr>
                        <a:t>bei</a:t>
                      </a:r>
                      <a:r>
                        <a:rPr lang="en-US" sz="1050" dirty="0">
                          <a:solidFill>
                            <a:srgbClr val="000000"/>
                          </a:solidFill>
                          <a:latin typeface="Helvetica"/>
                          <a:cs typeface="Helvetica"/>
                        </a:rPr>
                        <a:t> </a:t>
                      </a:r>
                      <a:r>
                        <a:rPr lang="en-US" sz="1050" dirty="0" err="1">
                          <a:solidFill>
                            <a:srgbClr val="000000"/>
                          </a:solidFill>
                          <a:latin typeface="Helvetica"/>
                          <a:cs typeface="Helvetica"/>
                        </a:rPr>
                        <a:t>Verwendung</a:t>
                      </a:r>
                      <a:r>
                        <a:rPr lang="en-US" sz="1050" dirty="0">
                          <a:solidFill>
                            <a:srgbClr val="000000"/>
                          </a:solidFill>
                          <a:latin typeface="Helvetica"/>
                          <a:cs typeface="Helvetica"/>
                        </a:rPr>
                        <a:t> von </a:t>
                      </a:r>
                      <a:r>
                        <a:rPr lang="en-US" sz="1050" dirty="0" err="1">
                          <a:solidFill>
                            <a:srgbClr val="000000"/>
                          </a:solidFill>
                          <a:latin typeface="Helvetica"/>
                          <a:cs typeface="Helvetica"/>
                        </a:rPr>
                        <a:t>Gadoxetate</a:t>
                      </a:r>
                      <a:r>
                        <a:rPr lang="en-US" sz="1050" baseline="0" dirty="0">
                          <a:solidFill>
                            <a:srgbClr val="000000"/>
                          </a:solidFill>
                          <a:latin typeface="Helvetica"/>
                          <a:cs typeface="Helvetica"/>
                        </a:rPr>
                        <a:t>.</a:t>
                      </a: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09728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a:solidFill>
                            <a:srgbClr val="000000"/>
                          </a:solidFill>
                          <a:latin typeface="Helvetica"/>
                          <a:cs typeface="Helvetica"/>
                        </a:rPr>
                        <a:t>Portal-</a:t>
                      </a:r>
                      <a:r>
                        <a:rPr lang="en-US" sz="1050" b="0" dirty="0" err="1">
                          <a:solidFill>
                            <a:srgbClr val="000000"/>
                          </a:solidFill>
                          <a:latin typeface="Helvetica"/>
                          <a:cs typeface="Helvetica"/>
                        </a:rPr>
                        <a:t>venöse</a:t>
                      </a:r>
                      <a:r>
                        <a:rPr lang="en-US" sz="1050" b="0" dirty="0">
                          <a:solidFill>
                            <a:srgbClr val="000000"/>
                          </a:solidFill>
                          <a:latin typeface="Helvetica"/>
                          <a:cs typeface="Helvetica"/>
                        </a:rPr>
                        <a:t> Phase (PVP)</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sz="1050" b="0" dirty="0">
                        <a:solidFill>
                          <a:srgbClr val="000000"/>
                        </a:solidFill>
                        <a:latin typeface="Helvetica"/>
                        <a:cs typeface="Helvetica"/>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050" b="0" dirty="0">
                        <a:solidFill>
                          <a:srgbClr val="000000"/>
                        </a:solidFill>
                        <a:latin typeface="Helvetica"/>
                        <a:cs typeface="Helvetica"/>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050" b="0" dirty="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en-US" sz="1050" b="0" dirty="0" err="1">
                          <a:solidFill>
                            <a:srgbClr val="000000"/>
                          </a:solidFill>
                          <a:latin typeface="Helvetica"/>
                          <a:cs typeface="Helvetica"/>
                        </a:rPr>
                        <a:t>Nach</a:t>
                      </a:r>
                      <a:r>
                        <a:rPr lang="en-US" sz="1050" b="0" dirty="0">
                          <a:solidFill>
                            <a:srgbClr val="000000"/>
                          </a:solidFill>
                          <a:latin typeface="Helvetica"/>
                          <a:cs typeface="Helvetica"/>
                        </a:rPr>
                        <a:t> </a:t>
                      </a:r>
                      <a:r>
                        <a:rPr lang="en-US" sz="1050" b="0" dirty="0" err="1">
                          <a:solidFill>
                            <a:srgbClr val="000000"/>
                          </a:solidFill>
                          <a:latin typeface="Helvetica"/>
                          <a:cs typeface="Helvetica"/>
                        </a:rPr>
                        <a:t>Kontrastmittelinjektion</a:t>
                      </a:r>
                      <a:r>
                        <a:rPr lang="en-US" sz="1050" b="0" dirty="0">
                          <a:solidFill>
                            <a:srgbClr val="000000"/>
                          </a:solidFill>
                          <a:latin typeface="Helvetica"/>
                          <a:cs typeface="Helvetica"/>
                        </a:rPr>
                        <a:t> </a:t>
                      </a:r>
                      <a:r>
                        <a:rPr lang="en-US" sz="1050" b="0" dirty="0" err="1">
                          <a:solidFill>
                            <a:srgbClr val="000000"/>
                          </a:solidFill>
                          <a:latin typeface="Helvetica"/>
                          <a:cs typeface="Helvetica"/>
                        </a:rPr>
                        <a:t>Zeitraum</a:t>
                      </a:r>
                      <a:r>
                        <a:rPr lang="en-US" sz="1050" b="0" baseline="0" dirty="0">
                          <a:solidFill>
                            <a:srgbClr val="000000"/>
                          </a:solidFill>
                          <a:latin typeface="Helvetica"/>
                          <a:cs typeface="Helvetica"/>
                        </a:rPr>
                        <a:t> </a:t>
                      </a:r>
                      <a:r>
                        <a:rPr lang="en-US" sz="1050" b="0" baseline="0" dirty="0" err="1">
                          <a:solidFill>
                            <a:srgbClr val="000000"/>
                          </a:solidFill>
                          <a:latin typeface="Helvetica"/>
                          <a:cs typeface="Helvetica"/>
                        </a:rPr>
                        <a:t>mit</a:t>
                      </a:r>
                      <a:r>
                        <a:rPr lang="en-US" sz="1050" b="0" baseline="0" dirty="0">
                          <a:solidFill>
                            <a:srgbClr val="000000"/>
                          </a:solidFill>
                          <a:latin typeface="Helvetica"/>
                          <a:cs typeface="Helvetica"/>
                        </a:rPr>
                        <a:t> </a:t>
                      </a:r>
                      <a:r>
                        <a:rPr lang="en-US" sz="1050" b="0" baseline="0" dirty="0" err="1">
                          <a:solidFill>
                            <a:srgbClr val="000000"/>
                          </a:solidFill>
                          <a:latin typeface="Helvetica"/>
                          <a:cs typeface="Helvetica"/>
                        </a:rPr>
                        <a:t>folgenden</a:t>
                      </a:r>
                      <a:r>
                        <a:rPr lang="en-US" sz="1050" b="0" baseline="0" dirty="0">
                          <a:solidFill>
                            <a:srgbClr val="000000"/>
                          </a:solidFill>
                          <a:latin typeface="Helvetica"/>
                          <a:cs typeface="Helvetica"/>
                        </a:rPr>
                        <a:t> </a:t>
                      </a:r>
                      <a:r>
                        <a:rPr lang="en-US" sz="1050" b="0" baseline="0" dirty="0" err="1">
                          <a:solidFill>
                            <a:srgbClr val="000000"/>
                          </a:solidFill>
                          <a:latin typeface="Helvetica"/>
                          <a:cs typeface="Helvetica"/>
                        </a:rPr>
                        <a:t>Charakteristika</a:t>
                      </a:r>
                      <a:r>
                        <a:rPr lang="en-US" sz="1050" b="0" baseline="0" dirty="0">
                          <a:solidFill>
                            <a:srgbClr val="000000"/>
                          </a:solidFill>
                          <a:latin typeface="Helvetica"/>
                          <a:cs typeface="Helvetica"/>
                        </a:rPr>
                        <a:t>:</a:t>
                      </a:r>
                      <a:r>
                        <a:rPr lang="en-US" sz="1050" baseline="0" dirty="0">
                          <a:solidFill>
                            <a:srgbClr val="000000"/>
                          </a:solidFill>
                          <a:latin typeface="Helvetica"/>
                          <a:cs typeface="Helvetica"/>
                        </a:rPr>
                        <a:t> </a:t>
                      </a: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en-US" sz="1050" baseline="0" dirty="0" err="1">
                          <a:solidFill>
                            <a:srgbClr val="000000"/>
                          </a:solidFill>
                          <a:latin typeface="Helvetica"/>
                          <a:cs typeface="Helvetica"/>
                        </a:rPr>
                        <a:t>Pfortaderäste</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sind</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vollständig</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kontrastiert</a:t>
                      </a:r>
                      <a:r>
                        <a:rPr lang="en-US" sz="1050" baseline="0" dirty="0">
                          <a:solidFill>
                            <a:srgbClr val="000000"/>
                          </a:solidFill>
                          <a:latin typeface="Helvetica"/>
                          <a:cs typeface="Helvetica"/>
                        </a:rPr>
                        <a:t>.</a:t>
                      </a: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en-US" sz="1050" baseline="0" dirty="0" err="1">
                          <a:solidFill>
                            <a:srgbClr val="000000"/>
                          </a:solidFill>
                          <a:latin typeface="Helvetica"/>
                          <a:cs typeface="Helvetica"/>
                        </a:rPr>
                        <a:t>Lebervenen</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sind</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durch</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antegraden</a:t>
                      </a:r>
                      <a:r>
                        <a:rPr lang="en-US" sz="1050" baseline="0" dirty="0">
                          <a:solidFill>
                            <a:srgbClr val="000000"/>
                          </a:solidFill>
                          <a:latin typeface="Helvetica"/>
                          <a:cs typeface="Helvetica"/>
                        </a:rPr>
                        <a:t> </a:t>
                      </a:r>
                      <a:r>
                        <a:rPr lang="en-US" sz="1050" baseline="0" dirty="0" err="1" smtClean="0">
                          <a:solidFill>
                            <a:srgbClr val="000000"/>
                          </a:solidFill>
                          <a:latin typeface="Helvetica"/>
                          <a:cs typeface="Helvetica"/>
                        </a:rPr>
                        <a:t>Flu</a:t>
                      </a:r>
                      <a:r>
                        <a:rPr lang="en-US" sz="1050" b="0" baseline="0" dirty="0" err="1" smtClean="0">
                          <a:solidFill>
                            <a:srgbClr val="000000"/>
                          </a:solidFill>
                          <a:latin typeface="Helvetica"/>
                          <a:cs typeface="Helvetica"/>
                        </a:rPr>
                        <a:t>ss</a:t>
                      </a:r>
                      <a:r>
                        <a:rPr lang="en-US" sz="1050" baseline="0" dirty="0" smtClean="0">
                          <a:solidFill>
                            <a:srgbClr val="000000"/>
                          </a:solidFill>
                          <a:latin typeface="Helvetica"/>
                          <a:cs typeface="Helvetica"/>
                        </a:rPr>
                        <a:t> </a:t>
                      </a:r>
                      <a:r>
                        <a:rPr lang="en-US" sz="1050" baseline="0" dirty="0" err="1">
                          <a:solidFill>
                            <a:srgbClr val="000000"/>
                          </a:solidFill>
                          <a:latin typeface="Helvetica"/>
                          <a:cs typeface="Helvetica"/>
                        </a:rPr>
                        <a:t>kontrastiert</a:t>
                      </a:r>
                      <a:r>
                        <a:rPr lang="en-US" sz="1050" baseline="0" dirty="0">
                          <a:solidFill>
                            <a:srgbClr val="000000"/>
                          </a:solidFill>
                          <a:latin typeface="Helvetica"/>
                          <a:cs typeface="Helvetica"/>
                        </a:rPr>
                        <a:t>.</a:t>
                      </a: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en-US" sz="1050" baseline="0" dirty="0">
                          <a:solidFill>
                            <a:srgbClr val="000000"/>
                          </a:solidFill>
                          <a:latin typeface="Helvetica"/>
                          <a:cs typeface="Helvetica"/>
                        </a:rPr>
                        <a:t>Das </a:t>
                      </a:r>
                      <a:r>
                        <a:rPr lang="en-US" sz="1050" baseline="0" dirty="0" err="1">
                          <a:solidFill>
                            <a:srgbClr val="000000"/>
                          </a:solidFill>
                          <a:latin typeface="Helvetica"/>
                          <a:cs typeface="Helvetica"/>
                        </a:rPr>
                        <a:t>Leberparenchym</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zeigt</a:t>
                      </a:r>
                      <a:r>
                        <a:rPr lang="en-US" sz="1050" baseline="0" dirty="0">
                          <a:solidFill>
                            <a:srgbClr val="000000"/>
                          </a:solidFill>
                          <a:latin typeface="Helvetica"/>
                          <a:cs typeface="Helvetica"/>
                        </a:rPr>
                        <a:t> in der Regel die </a:t>
                      </a:r>
                      <a:r>
                        <a:rPr lang="en-US" sz="1050" baseline="0" dirty="0" err="1">
                          <a:solidFill>
                            <a:srgbClr val="000000"/>
                          </a:solidFill>
                          <a:latin typeface="Helvetica"/>
                          <a:cs typeface="Helvetica"/>
                        </a:rPr>
                        <a:t>höchste</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Kontrastierung</a:t>
                      </a:r>
                      <a:r>
                        <a:rPr lang="en-US" sz="1050" baseline="0" dirty="0">
                          <a:solidFill>
                            <a:srgbClr val="000000"/>
                          </a:solidFill>
                          <a:latin typeface="Helvetica"/>
                          <a:cs typeface="Helvetica"/>
                        </a:rPr>
                        <a:t>.</a:t>
                      </a: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09728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err="1">
                          <a:solidFill>
                            <a:srgbClr val="000000"/>
                          </a:solidFill>
                          <a:latin typeface="Helvetica"/>
                          <a:cs typeface="Helvetica"/>
                        </a:rPr>
                        <a:t>Verzögerte</a:t>
                      </a:r>
                      <a:r>
                        <a:rPr lang="en-US" sz="1050" b="0" dirty="0">
                          <a:solidFill>
                            <a:srgbClr val="000000"/>
                          </a:solidFill>
                          <a:latin typeface="Helvetica"/>
                          <a:cs typeface="Helvetica"/>
                        </a:rPr>
                        <a:t> Phase</a:t>
                      </a:r>
                    </a:p>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a:solidFill>
                            <a:srgbClr val="000000"/>
                          </a:solidFill>
                          <a:latin typeface="Helvetica"/>
                          <a:cs typeface="Helvetica"/>
                        </a:rPr>
                        <a:t>(DP)</a:t>
                      </a: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spcBef>
                          <a:spcPts val="0"/>
                        </a:spcBef>
                        <a:spcAft>
                          <a:spcPts val="0"/>
                        </a:spcAft>
                      </a:pPr>
                      <a:r>
                        <a:rPr lang="en-US" sz="1050" dirty="0" err="1" smtClean="0">
                          <a:solidFill>
                            <a:srgbClr val="000000"/>
                          </a:solidFill>
                          <a:latin typeface="Helvetica"/>
                          <a:cs typeface="Helvetica"/>
                        </a:rPr>
                        <a:t>Postkontrastmittel</a:t>
                      </a:r>
                      <a:r>
                        <a:rPr lang="en-US" sz="1050" dirty="0" smtClean="0">
                          <a:solidFill>
                            <a:srgbClr val="000000"/>
                          </a:solidFill>
                          <a:latin typeface="Helvetica"/>
                          <a:cs typeface="Helvetica"/>
                        </a:rPr>
                        <a:t>-Phase </a:t>
                      </a:r>
                      <a:r>
                        <a:rPr lang="en-US" sz="1050" dirty="0" err="1">
                          <a:solidFill>
                            <a:srgbClr val="000000"/>
                          </a:solidFill>
                          <a:latin typeface="Helvetica"/>
                          <a:cs typeface="Helvetica"/>
                        </a:rPr>
                        <a:t>bei</a:t>
                      </a:r>
                      <a:r>
                        <a:rPr lang="en-US" sz="1050" dirty="0">
                          <a:solidFill>
                            <a:srgbClr val="000000"/>
                          </a:solidFill>
                          <a:latin typeface="Helvetica"/>
                          <a:cs typeface="Helvetica"/>
                        </a:rPr>
                        <a:t> </a:t>
                      </a:r>
                      <a:r>
                        <a:rPr lang="en-US" sz="1050" dirty="0" err="1">
                          <a:solidFill>
                            <a:srgbClr val="000000"/>
                          </a:solidFill>
                          <a:latin typeface="Helvetica"/>
                          <a:cs typeface="Helvetica"/>
                        </a:rPr>
                        <a:t>extrazellulären</a:t>
                      </a:r>
                      <a:r>
                        <a:rPr lang="en-US" sz="1050" dirty="0">
                          <a:solidFill>
                            <a:srgbClr val="000000"/>
                          </a:solidFill>
                          <a:latin typeface="Helvetica"/>
                          <a:cs typeface="Helvetica"/>
                        </a:rPr>
                        <a:t> </a:t>
                      </a:r>
                      <a:r>
                        <a:rPr lang="en-US" sz="1050" dirty="0" err="1">
                          <a:solidFill>
                            <a:srgbClr val="000000"/>
                          </a:solidFill>
                          <a:latin typeface="Helvetica"/>
                          <a:cs typeface="Helvetica"/>
                        </a:rPr>
                        <a:t>Röntgenkontrastmitteln</a:t>
                      </a:r>
                      <a:r>
                        <a:rPr lang="en-US" sz="1050" dirty="0">
                          <a:solidFill>
                            <a:srgbClr val="000000"/>
                          </a:solidFill>
                          <a:latin typeface="Helvetica"/>
                          <a:cs typeface="Helvetica"/>
                        </a:rPr>
                        <a:t> </a:t>
                      </a:r>
                      <a:r>
                        <a:rPr lang="en-US" sz="1050" dirty="0" err="1">
                          <a:solidFill>
                            <a:srgbClr val="000000"/>
                          </a:solidFill>
                          <a:latin typeface="Helvetica"/>
                          <a:cs typeface="Helvetica"/>
                        </a:rPr>
                        <a:t>oder</a:t>
                      </a:r>
                      <a:r>
                        <a:rPr lang="en-US" sz="1050" dirty="0">
                          <a:solidFill>
                            <a:srgbClr val="000000"/>
                          </a:solidFill>
                          <a:latin typeface="Helvetica"/>
                          <a:cs typeface="Helvetica"/>
                        </a:rPr>
                        <a:t>  </a:t>
                      </a:r>
                      <a:r>
                        <a:rPr lang="en-US" sz="1050" dirty="0" err="1">
                          <a:solidFill>
                            <a:srgbClr val="000000"/>
                          </a:solidFill>
                          <a:latin typeface="Helvetica"/>
                          <a:cs typeface="Helvetica"/>
                        </a:rPr>
                        <a:t>Gadobenate</a:t>
                      </a:r>
                      <a:r>
                        <a:rPr lang="en-US" sz="1050" dirty="0">
                          <a:solidFill>
                            <a:srgbClr val="000000"/>
                          </a:solidFill>
                          <a:latin typeface="Helvetica"/>
                          <a:cs typeface="Helvetica"/>
                        </a:rPr>
                        <a:t> </a:t>
                      </a:r>
                      <a:r>
                        <a:rPr lang="en-US" sz="1050" dirty="0" err="1">
                          <a:solidFill>
                            <a:srgbClr val="000000"/>
                          </a:solidFill>
                          <a:latin typeface="Helvetica"/>
                          <a:cs typeface="Helvetica"/>
                        </a:rPr>
                        <a:t>nach</a:t>
                      </a:r>
                      <a:r>
                        <a:rPr lang="en-US" sz="1050" dirty="0">
                          <a:solidFill>
                            <a:srgbClr val="000000"/>
                          </a:solidFill>
                          <a:latin typeface="Helvetica"/>
                          <a:cs typeface="Helvetica"/>
                        </a:rPr>
                        <a:t> der PVP </a:t>
                      </a:r>
                      <a:r>
                        <a:rPr lang="en-US" sz="1050" dirty="0" err="1">
                          <a:solidFill>
                            <a:srgbClr val="000000"/>
                          </a:solidFill>
                          <a:latin typeface="Helvetica"/>
                          <a:cs typeface="Helvetica"/>
                        </a:rPr>
                        <a:t>mit</a:t>
                      </a:r>
                      <a:r>
                        <a:rPr lang="en-US" sz="1050" dirty="0">
                          <a:solidFill>
                            <a:srgbClr val="000000"/>
                          </a:solidFill>
                          <a:latin typeface="Helvetica"/>
                          <a:cs typeface="Helvetica"/>
                        </a:rPr>
                        <a:t> </a:t>
                      </a:r>
                      <a:r>
                        <a:rPr lang="en-US" sz="1050" dirty="0" err="1">
                          <a:solidFill>
                            <a:srgbClr val="000000"/>
                          </a:solidFill>
                          <a:latin typeface="Helvetica"/>
                          <a:cs typeface="Helvetica"/>
                        </a:rPr>
                        <a:t>folgenden</a:t>
                      </a:r>
                      <a:r>
                        <a:rPr lang="en-US" sz="1050" dirty="0">
                          <a:solidFill>
                            <a:srgbClr val="000000"/>
                          </a:solidFill>
                          <a:latin typeface="Helvetica"/>
                          <a:cs typeface="Helvetica"/>
                        </a:rPr>
                        <a:t> </a:t>
                      </a:r>
                      <a:r>
                        <a:rPr lang="en-US" sz="1050" dirty="0" err="1">
                          <a:solidFill>
                            <a:srgbClr val="000000"/>
                          </a:solidFill>
                          <a:latin typeface="Helvetica"/>
                          <a:cs typeface="Helvetica"/>
                        </a:rPr>
                        <a:t>Charakteristika</a:t>
                      </a:r>
                      <a:r>
                        <a:rPr lang="en-US" sz="1050" dirty="0">
                          <a:solidFill>
                            <a:srgbClr val="000000"/>
                          </a:solidFill>
                          <a:latin typeface="Helvetica"/>
                          <a:cs typeface="Helvetica"/>
                        </a:rPr>
                        <a:t>:</a:t>
                      </a:r>
                    </a:p>
                    <a:p>
                      <a:pPr marL="171450" indent="-171450">
                        <a:spcBef>
                          <a:spcPts val="0"/>
                        </a:spcBef>
                        <a:spcAft>
                          <a:spcPts val="0"/>
                        </a:spcAft>
                        <a:buFont typeface="Arial" charset="0"/>
                        <a:buChar char="•"/>
                      </a:pPr>
                      <a:r>
                        <a:rPr lang="en-US" sz="1050" dirty="0" smtClean="0">
                          <a:solidFill>
                            <a:srgbClr val="000000"/>
                          </a:solidFill>
                          <a:latin typeface="Helvetica"/>
                          <a:cs typeface="Helvetica"/>
                        </a:rPr>
                        <a:t>Portal-</a:t>
                      </a:r>
                      <a:r>
                        <a:rPr lang="en-US" sz="1050" baseline="0" dirty="0" smtClean="0">
                          <a:solidFill>
                            <a:srgbClr val="000000"/>
                          </a:solidFill>
                          <a:latin typeface="Helvetica"/>
                          <a:cs typeface="Helvetica"/>
                        </a:rPr>
                        <a:t> </a:t>
                      </a:r>
                      <a:r>
                        <a:rPr lang="en-US" sz="1050" dirty="0" smtClean="0">
                          <a:solidFill>
                            <a:srgbClr val="000000"/>
                          </a:solidFill>
                          <a:latin typeface="Helvetica"/>
                          <a:cs typeface="Helvetica"/>
                        </a:rPr>
                        <a:t>und </a:t>
                      </a:r>
                      <a:r>
                        <a:rPr lang="en-US" sz="1050" dirty="0" err="1">
                          <a:solidFill>
                            <a:srgbClr val="000000"/>
                          </a:solidFill>
                          <a:latin typeface="Helvetica"/>
                          <a:cs typeface="Helvetica"/>
                        </a:rPr>
                        <a:t>Lebervenen</a:t>
                      </a:r>
                      <a:r>
                        <a:rPr lang="en-US" sz="1050" dirty="0">
                          <a:solidFill>
                            <a:srgbClr val="000000"/>
                          </a:solidFill>
                          <a:latin typeface="Helvetica"/>
                          <a:cs typeface="Helvetica"/>
                        </a:rPr>
                        <a:t> </a:t>
                      </a:r>
                      <a:r>
                        <a:rPr lang="en-US" sz="1050" dirty="0" err="1">
                          <a:solidFill>
                            <a:srgbClr val="000000"/>
                          </a:solidFill>
                          <a:latin typeface="Helvetica"/>
                          <a:cs typeface="Helvetica"/>
                        </a:rPr>
                        <a:t>sind</a:t>
                      </a:r>
                      <a:r>
                        <a:rPr lang="en-US" sz="1050" dirty="0">
                          <a:solidFill>
                            <a:srgbClr val="000000"/>
                          </a:solidFill>
                          <a:latin typeface="Helvetica"/>
                          <a:cs typeface="Helvetica"/>
                        </a:rPr>
                        <a:t> </a:t>
                      </a:r>
                      <a:r>
                        <a:rPr lang="en-US" sz="1050" dirty="0" err="1">
                          <a:solidFill>
                            <a:srgbClr val="000000"/>
                          </a:solidFill>
                          <a:latin typeface="Helvetica"/>
                          <a:cs typeface="Helvetica"/>
                        </a:rPr>
                        <a:t>weniger</a:t>
                      </a:r>
                      <a:r>
                        <a:rPr lang="en-US" sz="1050" dirty="0">
                          <a:solidFill>
                            <a:srgbClr val="000000"/>
                          </a:solidFill>
                          <a:latin typeface="Helvetica"/>
                          <a:cs typeface="Helvetica"/>
                        </a:rPr>
                        <a:t> </a:t>
                      </a:r>
                      <a:r>
                        <a:rPr lang="en-US" sz="1050" dirty="0" err="1">
                          <a:solidFill>
                            <a:srgbClr val="000000"/>
                          </a:solidFill>
                          <a:latin typeface="Helvetica"/>
                          <a:cs typeface="Helvetica"/>
                        </a:rPr>
                        <a:t>kontrastiert</a:t>
                      </a:r>
                      <a:r>
                        <a:rPr lang="en-US" sz="1050" dirty="0">
                          <a:solidFill>
                            <a:srgbClr val="000000"/>
                          </a:solidFill>
                          <a:latin typeface="Helvetica"/>
                          <a:cs typeface="Helvetica"/>
                        </a:rPr>
                        <a:t> </a:t>
                      </a:r>
                      <a:r>
                        <a:rPr lang="en-US" sz="1050" dirty="0" err="1">
                          <a:solidFill>
                            <a:srgbClr val="000000"/>
                          </a:solidFill>
                          <a:latin typeface="Helvetica"/>
                          <a:cs typeface="Helvetica"/>
                        </a:rPr>
                        <a:t>als</a:t>
                      </a:r>
                      <a:r>
                        <a:rPr lang="en-US" sz="1050" dirty="0">
                          <a:solidFill>
                            <a:srgbClr val="000000"/>
                          </a:solidFill>
                          <a:latin typeface="Helvetica"/>
                          <a:cs typeface="Helvetica"/>
                        </a:rPr>
                        <a:t> in der PVP.</a:t>
                      </a:r>
                    </a:p>
                    <a:p>
                      <a:pPr marL="171450" indent="-171450">
                        <a:spcBef>
                          <a:spcPts val="0"/>
                        </a:spcBef>
                        <a:spcAft>
                          <a:spcPts val="0"/>
                        </a:spcAft>
                        <a:buFont typeface="Arial" charset="0"/>
                        <a:buChar char="•"/>
                      </a:pPr>
                      <a:r>
                        <a:rPr lang="en-US" sz="1050" baseline="0" dirty="0">
                          <a:solidFill>
                            <a:srgbClr val="000000"/>
                          </a:solidFill>
                          <a:latin typeface="Helvetica"/>
                          <a:cs typeface="Helvetica"/>
                        </a:rPr>
                        <a:t>Das </a:t>
                      </a:r>
                      <a:r>
                        <a:rPr lang="en-US" sz="1050" baseline="0" dirty="0" err="1">
                          <a:solidFill>
                            <a:srgbClr val="000000"/>
                          </a:solidFill>
                          <a:latin typeface="Helvetica"/>
                          <a:cs typeface="Helvetica"/>
                        </a:rPr>
                        <a:t>Leberparenchym</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ist</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geringer</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kontrastiert</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als</a:t>
                      </a:r>
                      <a:r>
                        <a:rPr lang="en-US" sz="1050" baseline="0" dirty="0">
                          <a:solidFill>
                            <a:srgbClr val="000000"/>
                          </a:solidFill>
                          <a:latin typeface="Helvetica"/>
                          <a:cs typeface="Helvetica"/>
                        </a:rPr>
                        <a:t> in der </a:t>
                      </a:r>
                      <a:r>
                        <a:rPr lang="en-US" sz="1050" dirty="0">
                          <a:solidFill>
                            <a:srgbClr val="000000"/>
                          </a:solidFill>
                          <a:latin typeface="Helvetica"/>
                          <a:cs typeface="Helvetica"/>
                        </a:rPr>
                        <a:t>PVP.</a:t>
                      </a:r>
                    </a:p>
                    <a:p>
                      <a:pPr marL="0" indent="0">
                        <a:spcBef>
                          <a:spcPts val="600"/>
                        </a:spcBef>
                        <a:spcAft>
                          <a:spcPts val="0"/>
                        </a:spcAft>
                        <a:buFont typeface="Arial" charset="0"/>
                        <a:buNone/>
                      </a:pPr>
                      <a:r>
                        <a:rPr lang="en-US" sz="1050" dirty="0" err="1">
                          <a:solidFill>
                            <a:schemeClr val="tx1"/>
                          </a:solidFill>
                          <a:latin typeface="Helvetica"/>
                          <a:cs typeface="Helvetica"/>
                        </a:rPr>
                        <a:t>Typischer</a:t>
                      </a:r>
                      <a:r>
                        <a:rPr lang="en-US" sz="1050" dirty="0">
                          <a:solidFill>
                            <a:schemeClr val="tx1"/>
                          </a:solidFill>
                          <a:latin typeface="Helvetica"/>
                          <a:cs typeface="Helvetica"/>
                        </a:rPr>
                        <a:t> </a:t>
                      </a:r>
                      <a:r>
                        <a:rPr lang="en-US" sz="1050" dirty="0" err="1">
                          <a:solidFill>
                            <a:schemeClr val="tx1"/>
                          </a:solidFill>
                          <a:latin typeface="Helvetica"/>
                          <a:cs typeface="Helvetica"/>
                        </a:rPr>
                        <a:t>Aufnahmezeitpunkt</a:t>
                      </a:r>
                      <a:r>
                        <a:rPr lang="en-US" sz="1050" dirty="0">
                          <a:solidFill>
                            <a:schemeClr val="tx1"/>
                          </a:solidFill>
                          <a:latin typeface="Helvetica"/>
                          <a:cs typeface="Helvetica"/>
                        </a:rPr>
                        <a:t> </a:t>
                      </a:r>
                      <a:r>
                        <a:rPr lang="en-US" sz="1050" dirty="0" err="1">
                          <a:solidFill>
                            <a:schemeClr val="tx1"/>
                          </a:solidFill>
                          <a:latin typeface="Helvetica"/>
                          <a:cs typeface="Helvetica"/>
                        </a:rPr>
                        <a:t>ist</a:t>
                      </a:r>
                      <a:r>
                        <a:rPr lang="en-US" sz="1050" dirty="0">
                          <a:solidFill>
                            <a:schemeClr val="tx1"/>
                          </a:solidFill>
                          <a:latin typeface="Helvetica"/>
                          <a:cs typeface="Helvetica"/>
                        </a:rPr>
                        <a:t> 2</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bis</a:t>
                      </a:r>
                      <a:r>
                        <a:rPr lang="en-US" sz="1050" baseline="0" dirty="0">
                          <a:solidFill>
                            <a:schemeClr val="tx1"/>
                          </a:solidFill>
                          <a:latin typeface="Helvetica"/>
                          <a:cs typeface="Helvetica"/>
                        </a:rPr>
                        <a:t> 5 </a:t>
                      </a:r>
                      <a:r>
                        <a:rPr lang="en-US" sz="1050" baseline="0" dirty="0" err="1">
                          <a:solidFill>
                            <a:schemeClr val="tx1"/>
                          </a:solidFill>
                          <a:latin typeface="Helvetica"/>
                          <a:cs typeface="Helvetica"/>
                        </a:rPr>
                        <a:t>Minuten</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p.i</a:t>
                      </a:r>
                      <a:r>
                        <a:rPr lang="en-US" sz="1050" baseline="0" dirty="0">
                          <a:solidFill>
                            <a:schemeClr val="tx1"/>
                          </a:solidFill>
                          <a:latin typeface="Helvetica"/>
                          <a:cs typeface="Helvetica"/>
                        </a:rPr>
                        <a:t>.</a:t>
                      </a:r>
                      <a:r>
                        <a:rPr lang="en-US" sz="1050" baseline="0" dirty="0">
                          <a:solidFill>
                            <a:srgbClr val="000000"/>
                          </a:solidFill>
                          <a:latin typeface="Helvetica"/>
                          <a:cs typeface="Helvetica"/>
                        </a:rPr>
                        <a:t>.</a:t>
                      </a:r>
                      <a:endParaRPr lang="en-US" sz="1050" dirty="0">
                        <a:solidFill>
                          <a:srgbClr val="000000"/>
                        </a:solidFill>
                        <a:latin typeface="Helvetica"/>
                        <a:cs typeface="Helvetica"/>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28016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a:solidFill>
                            <a:srgbClr val="000000"/>
                          </a:solidFill>
                          <a:latin typeface="Helvetica"/>
                          <a:cs typeface="Helvetica"/>
                        </a:rPr>
                        <a:t>Transitional Phase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a:solidFill>
                            <a:srgbClr val="000000"/>
                          </a:solidFill>
                          <a:latin typeface="Helvetica"/>
                          <a:cs typeface="Helvetica"/>
                        </a:rPr>
                        <a:t>(TP)</a:t>
                      </a: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r>
                        <a:rPr lang="en-US" sz="1050" dirty="0" err="1" smtClean="0">
                          <a:solidFill>
                            <a:srgbClr val="000000"/>
                          </a:solidFill>
                          <a:latin typeface="Helvetica"/>
                          <a:cs typeface="Helvetica"/>
                        </a:rPr>
                        <a:t>Postkontrastmittel</a:t>
                      </a:r>
                      <a:r>
                        <a:rPr lang="en-US" sz="1050" dirty="0" smtClean="0">
                          <a:solidFill>
                            <a:srgbClr val="000000"/>
                          </a:solidFill>
                          <a:latin typeface="Helvetica"/>
                          <a:cs typeface="Helvetica"/>
                        </a:rPr>
                        <a:t>-Phase </a:t>
                      </a:r>
                      <a:r>
                        <a:rPr lang="en-US" sz="1050" dirty="0" err="1">
                          <a:solidFill>
                            <a:srgbClr val="000000"/>
                          </a:solidFill>
                          <a:latin typeface="Helvetica"/>
                          <a:cs typeface="Helvetica"/>
                        </a:rPr>
                        <a:t>für</a:t>
                      </a:r>
                      <a:r>
                        <a:rPr lang="en-US" sz="1050" dirty="0">
                          <a:solidFill>
                            <a:srgbClr val="000000"/>
                          </a:solidFill>
                          <a:latin typeface="Helvetica"/>
                          <a:cs typeface="Helvetica"/>
                        </a:rPr>
                        <a:t> </a:t>
                      </a:r>
                      <a:r>
                        <a:rPr lang="en-US" sz="1050" dirty="0" err="1">
                          <a:solidFill>
                            <a:schemeClr val="tx1"/>
                          </a:solidFill>
                          <a:latin typeface="Helvetica"/>
                          <a:cs typeface="Helvetica"/>
                        </a:rPr>
                        <a:t>hepatobiliäre</a:t>
                      </a:r>
                      <a:r>
                        <a:rPr lang="en-US" sz="1050" dirty="0">
                          <a:solidFill>
                            <a:schemeClr val="tx1"/>
                          </a:solidFill>
                          <a:latin typeface="Helvetica"/>
                          <a:cs typeface="Helvetica"/>
                        </a:rPr>
                        <a:t> KM </a:t>
                      </a:r>
                      <a:r>
                        <a:rPr lang="en-US" sz="1050" dirty="0" err="1">
                          <a:solidFill>
                            <a:schemeClr val="tx1"/>
                          </a:solidFill>
                          <a:latin typeface="Helvetica"/>
                          <a:cs typeface="Helvetica"/>
                        </a:rPr>
                        <a:t>nach</a:t>
                      </a:r>
                      <a:r>
                        <a:rPr lang="en-US" sz="1050" dirty="0">
                          <a:solidFill>
                            <a:schemeClr val="tx1"/>
                          </a:solidFill>
                          <a:latin typeface="Helvetica"/>
                          <a:cs typeface="Helvetica"/>
                        </a:rPr>
                        <a:t> der </a:t>
                      </a:r>
                      <a:r>
                        <a:rPr lang="en-US" sz="1050" dirty="0" err="1">
                          <a:solidFill>
                            <a:schemeClr val="tx1"/>
                          </a:solidFill>
                          <a:latin typeface="Helvetica"/>
                          <a:cs typeface="Helvetica"/>
                        </a:rPr>
                        <a:t>extrazellulären</a:t>
                      </a:r>
                      <a:r>
                        <a:rPr lang="en-US" sz="1050" dirty="0">
                          <a:solidFill>
                            <a:schemeClr val="tx1"/>
                          </a:solidFill>
                          <a:latin typeface="Helvetica"/>
                          <a:cs typeface="Helvetica"/>
                        </a:rPr>
                        <a:t> P</a:t>
                      </a:r>
                      <a:r>
                        <a:rPr lang="en-US" sz="1050" baseline="0" dirty="0">
                          <a:solidFill>
                            <a:schemeClr val="tx1"/>
                          </a:solidFill>
                          <a:latin typeface="Helvetica"/>
                          <a:cs typeface="Helvetica"/>
                        </a:rPr>
                        <a:t>hase </a:t>
                      </a:r>
                      <a:r>
                        <a:rPr lang="en-US" sz="1050" baseline="0" dirty="0" err="1">
                          <a:solidFill>
                            <a:schemeClr val="tx1"/>
                          </a:solidFill>
                          <a:latin typeface="Helvetica"/>
                          <a:cs typeface="Helvetica"/>
                        </a:rPr>
                        <a:t>aber</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vor</a:t>
                      </a:r>
                      <a:r>
                        <a:rPr lang="en-US" sz="1050" baseline="0" dirty="0">
                          <a:solidFill>
                            <a:schemeClr val="tx1"/>
                          </a:solidFill>
                          <a:latin typeface="Helvetica"/>
                          <a:cs typeface="Helvetica"/>
                        </a:rPr>
                        <a:t> der </a:t>
                      </a:r>
                      <a:r>
                        <a:rPr lang="en-US" sz="1050" baseline="0" dirty="0" err="1">
                          <a:solidFill>
                            <a:schemeClr val="tx1"/>
                          </a:solidFill>
                          <a:latin typeface="Helvetica"/>
                          <a:cs typeface="Helvetica"/>
                        </a:rPr>
                        <a:t>h</a:t>
                      </a:r>
                      <a:r>
                        <a:rPr lang="en-US" sz="1050" dirty="0" err="1">
                          <a:solidFill>
                            <a:schemeClr val="tx1"/>
                          </a:solidFill>
                          <a:latin typeface="Helvetica"/>
                          <a:cs typeface="Helvetica"/>
                        </a:rPr>
                        <a:t>epatobiliären</a:t>
                      </a:r>
                      <a:r>
                        <a:rPr lang="en-US" sz="1050" dirty="0">
                          <a:solidFill>
                            <a:schemeClr val="tx1"/>
                          </a:solidFill>
                          <a:latin typeface="Helvetica"/>
                          <a:cs typeface="Helvetica"/>
                        </a:rPr>
                        <a:t> Phase </a:t>
                      </a:r>
                      <a:r>
                        <a:rPr lang="en-US" sz="1050" dirty="0" err="1">
                          <a:solidFill>
                            <a:schemeClr val="tx1"/>
                          </a:solidFill>
                          <a:latin typeface="Helvetica"/>
                          <a:cs typeface="Helvetica"/>
                        </a:rPr>
                        <a:t>mit</a:t>
                      </a:r>
                      <a:r>
                        <a:rPr lang="en-US" sz="1050" dirty="0">
                          <a:solidFill>
                            <a:schemeClr val="tx1"/>
                          </a:solidFill>
                          <a:latin typeface="Helvetica"/>
                          <a:cs typeface="Helvetica"/>
                        </a:rPr>
                        <a:t> </a:t>
                      </a:r>
                      <a:r>
                        <a:rPr lang="en-US" sz="1050" dirty="0" err="1">
                          <a:solidFill>
                            <a:srgbClr val="000000"/>
                          </a:solidFill>
                          <a:latin typeface="Helvetica"/>
                          <a:cs typeface="Helvetica"/>
                        </a:rPr>
                        <a:t>folgenden</a:t>
                      </a:r>
                      <a:r>
                        <a:rPr lang="en-US" sz="1050" dirty="0">
                          <a:solidFill>
                            <a:srgbClr val="000000"/>
                          </a:solidFill>
                          <a:latin typeface="Helvetica"/>
                          <a:cs typeface="Helvetica"/>
                        </a:rPr>
                        <a:t> </a:t>
                      </a:r>
                      <a:r>
                        <a:rPr lang="en-US" sz="1050" dirty="0" err="1">
                          <a:solidFill>
                            <a:srgbClr val="000000"/>
                          </a:solidFill>
                          <a:latin typeface="Helvetica"/>
                          <a:cs typeface="Helvetica"/>
                        </a:rPr>
                        <a:t>Charakteristika</a:t>
                      </a:r>
                      <a:r>
                        <a:rPr lang="en-US" sz="1050" dirty="0">
                          <a:solidFill>
                            <a:srgbClr val="000000"/>
                          </a:solidFill>
                          <a:latin typeface="Helvetica"/>
                          <a:cs typeface="Helvetica"/>
                        </a:rPr>
                        <a:t>:</a:t>
                      </a:r>
                      <a:endParaRPr lang="en-US" sz="1050" dirty="0">
                        <a:solidFill>
                          <a:schemeClr val="tx1"/>
                        </a:solidFill>
                        <a:latin typeface="Helvetica"/>
                        <a:cs typeface="Helvetica"/>
                      </a:endParaRPr>
                    </a:p>
                    <a:p>
                      <a:pPr marL="171450" indent="-171450">
                        <a:spcBef>
                          <a:spcPts val="0"/>
                        </a:spcBef>
                        <a:spcAft>
                          <a:spcPts val="0"/>
                        </a:spcAft>
                        <a:buFont typeface="Arial" charset="0"/>
                        <a:buChar char="•"/>
                      </a:pPr>
                      <a:r>
                        <a:rPr lang="en-US" sz="1050" dirty="0" err="1">
                          <a:solidFill>
                            <a:schemeClr val="tx1"/>
                          </a:solidFill>
                          <a:latin typeface="Helvetica"/>
                          <a:cs typeface="Helvetica"/>
                        </a:rPr>
                        <a:t>Lebergefäße</a:t>
                      </a:r>
                      <a:r>
                        <a:rPr lang="en-US" sz="1050" dirty="0">
                          <a:solidFill>
                            <a:schemeClr val="tx1"/>
                          </a:solidFill>
                          <a:latin typeface="Helvetica"/>
                          <a:cs typeface="Helvetica"/>
                        </a:rPr>
                        <a:t> und –parenchym in </a:t>
                      </a:r>
                      <a:r>
                        <a:rPr lang="en-US" sz="1050" dirty="0" err="1">
                          <a:solidFill>
                            <a:schemeClr val="tx1"/>
                          </a:solidFill>
                          <a:latin typeface="Helvetica"/>
                          <a:cs typeface="Helvetica"/>
                        </a:rPr>
                        <a:t>gleicher</a:t>
                      </a:r>
                      <a:r>
                        <a:rPr lang="en-US" sz="1050" dirty="0">
                          <a:solidFill>
                            <a:schemeClr val="tx1"/>
                          </a:solidFill>
                          <a:latin typeface="Helvetica"/>
                          <a:cs typeface="Helvetica"/>
                        </a:rPr>
                        <a:t> </a:t>
                      </a:r>
                      <a:r>
                        <a:rPr lang="en-US" sz="1050" dirty="0" err="1">
                          <a:solidFill>
                            <a:schemeClr val="tx1"/>
                          </a:solidFill>
                          <a:latin typeface="Helvetica"/>
                          <a:cs typeface="Helvetica"/>
                        </a:rPr>
                        <a:t>Dichte</a:t>
                      </a:r>
                      <a:r>
                        <a:rPr lang="en-US" sz="1050" dirty="0">
                          <a:solidFill>
                            <a:schemeClr val="tx1"/>
                          </a:solidFill>
                          <a:latin typeface="Helvetica"/>
                          <a:cs typeface="Helvetica"/>
                        </a:rPr>
                        <a:t> </a:t>
                      </a:r>
                      <a:r>
                        <a:rPr lang="en-US" sz="1050" dirty="0" err="1">
                          <a:solidFill>
                            <a:schemeClr val="tx1"/>
                          </a:solidFill>
                          <a:latin typeface="Helvetica"/>
                          <a:cs typeface="Helvetica"/>
                        </a:rPr>
                        <a:t>bzw</a:t>
                      </a:r>
                      <a:r>
                        <a:rPr lang="en-US" sz="1050" dirty="0">
                          <a:solidFill>
                            <a:schemeClr val="tx1"/>
                          </a:solidFill>
                          <a:latin typeface="Helvetica"/>
                          <a:cs typeface="Helvetica"/>
                        </a:rPr>
                        <a:t>. </a:t>
                      </a:r>
                      <a:r>
                        <a:rPr lang="en-US" sz="1050" dirty="0" err="1" smtClean="0">
                          <a:solidFill>
                            <a:schemeClr val="tx1"/>
                          </a:solidFill>
                          <a:latin typeface="Helvetica"/>
                          <a:cs typeface="Helvetica"/>
                        </a:rPr>
                        <a:t>Signalintensität</a:t>
                      </a:r>
                      <a:r>
                        <a:rPr lang="en-US" sz="1050" dirty="0" smtClean="0">
                          <a:solidFill>
                            <a:schemeClr val="tx1"/>
                          </a:solidFill>
                          <a:latin typeface="Helvetica"/>
                          <a:cs typeface="Helvetica"/>
                        </a:rPr>
                        <a:t>.</a:t>
                      </a:r>
                      <a:endParaRPr lang="en-US" sz="1050" dirty="0">
                        <a:solidFill>
                          <a:schemeClr val="tx1"/>
                        </a:solidFill>
                        <a:latin typeface="Helvetica"/>
                        <a:cs typeface="Helvetica"/>
                      </a:endParaRPr>
                    </a:p>
                    <a:p>
                      <a:pPr marL="171450" indent="-171450">
                        <a:spcBef>
                          <a:spcPts val="0"/>
                        </a:spcBef>
                        <a:spcAft>
                          <a:spcPts val="0"/>
                        </a:spcAft>
                        <a:buFont typeface="Arial" charset="0"/>
                        <a:buChar char="•"/>
                      </a:pPr>
                      <a:r>
                        <a:rPr lang="en-US" sz="1050" dirty="0">
                          <a:solidFill>
                            <a:schemeClr val="tx1"/>
                          </a:solidFill>
                          <a:latin typeface="Helvetica"/>
                          <a:cs typeface="Helvetica"/>
                        </a:rPr>
                        <a:t>Intra- und </a:t>
                      </a:r>
                      <a:r>
                        <a:rPr lang="en-US" sz="1050" dirty="0" err="1">
                          <a:solidFill>
                            <a:schemeClr val="tx1"/>
                          </a:solidFill>
                          <a:latin typeface="Helvetica"/>
                          <a:cs typeface="Helvetica"/>
                        </a:rPr>
                        <a:t>extrazelluläre</a:t>
                      </a:r>
                      <a:r>
                        <a:rPr lang="en-US" sz="1050" dirty="0">
                          <a:solidFill>
                            <a:schemeClr val="tx1"/>
                          </a:solidFill>
                          <a:latin typeface="Helvetica"/>
                          <a:cs typeface="Helvetica"/>
                        </a:rPr>
                        <a:t> KM-Pools </a:t>
                      </a:r>
                      <a:r>
                        <a:rPr lang="en-US" sz="1050" dirty="0" err="1">
                          <a:solidFill>
                            <a:schemeClr val="tx1"/>
                          </a:solidFill>
                          <a:latin typeface="Helvetica"/>
                          <a:cs typeface="Helvetica"/>
                        </a:rPr>
                        <a:t>tragen</a:t>
                      </a:r>
                      <a:r>
                        <a:rPr lang="en-US" sz="1050" dirty="0">
                          <a:solidFill>
                            <a:schemeClr val="tx1"/>
                          </a:solidFill>
                          <a:latin typeface="Helvetica"/>
                          <a:cs typeface="Helvetica"/>
                        </a:rPr>
                        <a:t> </a:t>
                      </a:r>
                      <a:r>
                        <a:rPr lang="en-US" sz="1050" dirty="0" err="1">
                          <a:solidFill>
                            <a:schemeClr val="tx1"/>
                          </a:solidFill>
                          <a:latin typeface="Helvetica"/>
                          <a:cs typeface="Helvetica"/>
                        </a:rPr>
                        <a:t>zur</a:t>
                      </a:r>
                      <a:r>
                        <a:rPr lang="en-US" sz="1050" dirty="0">
                          <a:solidFill>
                            <a:schemeClr val="tx1"/>
                          </a:solidFill>
                          <a:latin typeface="Helvetica"/>
                          <a:cs typeface="Helvetica"/>
                        </a:rPr>
                        <a:t> </a:t>
                      </a:r>
                      <a:r>
                        <a:rPr lang="en-US" sz="1050" dirty="0" err="1">
                          <a:solidFill>
                            <a:schemeClr val="tx1"/>
                          </a:solidFill>
                          <a:latin typeface="Helvetica"/>
                          <a:cs typeface="Helvetica"/>
                        </a:rPr>
                        <a:t>Kontrastierung</a:t>
                      </a:r>
                      <a:r>
                        <a:rPr lang="en-US" sz="1050" dirty="0">
                          <a:solidFill>
                            <a:schemeClr val="tx1"/>
                          </a:solidFill>
                          <a:latin typeface="Helvetica"/>
                          <a:cs typeface="Helvetica"/>
                        </a:rPr>
                        <a:t> </a:t>
                      </a:r>
                      <a:r>
                        <a:rPr lang="en-US" sz="1050" dirty="0" err="1" smtClean="0">
                          <a:solidFill>
                            <a:schemeClr val="tx1"/>
                          </a:solidFill>
                          <a:latin typeface="Helvetica"/>
                          <a:cs typeface="Helvetica"/>
                        </a:rPr>
                        <a:t>bei</a:t>
                      </a:r>
                      <a:r>
                        <a:rPr lang="en-US" sz="1050" dirty="0" smtClean="0">
                          <a:solidFill>
                            <a:schemeClr val="tx1"/>
                          </a:solidFill>
                          <a:latin typeface="Helvetica"/>
                          <a:cs typeface="Helvetica"/>
                        </a:rPr>
                        <a:t>.</a:t>
                      </a:r>
                      <a:endParaRPr lang="en-US" sz="1050" dirty="0">
                        <a:solidFill>
                          <a:schemeClr val="tx1"/>
                        </a:solidFill>
                        <a:latin typeface="Helvetica"/>
                        <a:cs typeface="Helvetica"/>
                      </a:endParaRPr>
                    </a:p>
                    <a:p>
                      <a:pPr marL="0" marR="0" lvl="0" indent="0" algn="l" defTabSz="457200" rtl="0" eaLnBrk="1" fontAlgn="auto" latinLnBrk="0" hangingPunct="1">
                        <a:lnSpc>
                          <a:spcPct val="100000"/>
                        </a:lnSpc>
                        <a:spcBef>
                          <a:spcPts val="600"/>
                        </a:spcBef>
                        <a:spcAft>
                          <a:spcPts val="0"/>
                        </a:spcAft>
                        <a:buClrTx/>
                        <a:buSzTx/>
                        <a:buFont typeface="Arial" charset="0"/>
                        <a:buNone/>
                        <a:tabLst/>
                        <a:defRPr/>
                      </a:pPr>
                      <a:r>
                        <a:rPr lang="en-US" sz="1050" dirty="0" err="1">
                          <a:solidFill>
                            <a:schemeClr val="tx1"/>
                          </a:solidFill>
                          <a:latin typeface="Helvetica"/>
                          <a:cs typeface="Helvetica"/>
                        </a:rPr>
                        <a:t>Typischer</a:t>
                      </a:r>
                      <a:r>
                        <a:rPr lang="en-US" sz="1050" dirty="0">
                          <a:solidFill>
                            <a:schemeClr val="tx1"/>
                          </a:solidFill>
                          <a:latin typeface="Helvetica"/>
                          <a:cs typeface="Helvetica"/>
                        </a:rPr>
                        <a:t> </a:t>
                      </a:r>
                      <a:r>
                        <a:rPr lang="en-US" sz="1050" dirty="0" err="1">
                          <a:solidFill>
                            <a:schemeClr val="tx1"/>
                          </a:solidFill>
                          <a:latin typeface="Helvetica"/>
                          <a:cs typeface="Helvetica"/>
                        </a:rPr>
                        <a:t>Aufnahmezeitpunkt</a:t>
                      </a:r>
                      <a:r>
                        <a:rPr lang="en-US" sz="1050" dirty="0">
                          <a:solidFill>
                            <a:schemeClr val="tx1"/>
                          </a:solidFill>
                          <a:latin typeface="Helvetica"/>
                          <a:cs typeface="Helvetica"/>
                        </a:rPr>
                        <a:t> </a:t>
                      </a:r>
                      <a:r>
                        <a:rPr lang="en-US" sz="1050" dirty="0" err="1">
                          <a:solidFill>
                            <a:schemeClr val="tx1"/>
                          </a:solidFill>
                          <a:latin typeface="Helvetica"/>
                          <a:cs typeface="Helvetica"/>
                        </a:rPr>
                        <a:t>ist</a:t>
                      </a:r>
                      <a:r>
                        <a:rPr lang="en-US" sz="1050" dirty="0">
                          <a:solidFill>
                            <a:schemeClr val="tx1"/>
                          </a:solidFill>
                          <a:latin typeface="Helvetica"/>
                          <a:cs typeface="Helvetica"/>
                        </a:rPr>
                        <a:t> 2</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bis</a:t>
                      </a:r>
                      <a:r>
                        <a:rPr lang="en-US" sz="1050" baseline="0" dirty="0">
                          <a:solidFill>
                            <a:schemeClr val="tx1"/>
                          </a:solidFill>
                          <a:latin typeface="Helvetica"/>
                          <a:cs typeface="Helvetica"/>
                        </a:rPr>
                        <a:t> 5 </a:t>
                      </a:r>
                      <a:r>
                        <a:rPr lang="en-US" sz="1050" baseline="0" dirty="0" err="1">
                          <a:solidFill>
                            <a:schemeClr val="tx1"/>
                          </a:solidFill>
                          <a:latin typeface="Helvetica"/>
                          <a:cs typeface="Helvetica"/>
                        </a:rPr>
                        <a:t>Minuten</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p.i</a:t>
                      </a:r>
                      <a:r>
                        <a:rPr lang="en-US" sz="1050" baseline="0" dirty="0">
                          <a:solidFill>
                            <a:schemeClr val="tx1"/>
                          </a:solidFill>
                          <a:latin typeface="Helvetica"/>
                          <a:cs typeface="Helvetica"/>
                        </a:rPr>
                        <a:t>.</a:t>
                      </a:r>
                      <a:r>
                        <a:rPr lang="en-US" sz="1050" baseline="0" dirty="0">
                          <a:solidFill>
                            <a:srgbClr val="000000"/>
                          </a:solidFill>
                          <a:latin typeface="Helvetica"/>
                          <a:cs typeface="Helvetica"/>
                        </a:rPr>
                        <a:t> von </a:t>
                      </a:r>
                      <a:r>
                        <a:rPr lang="en-US" sz="1050" baseline="0" dirty="0" err="1">
                          <a:solidFill>
                            <a:srgbClr val="000000"/>
                          </a:solidFill>
                          <a:latin typeface="Helvetica"/>
                          <a:cs typeface="Helvetica"/>
                        </a:rPr>
                        <a:t>Gadoxetate</a:t>
                      </a:r>
                      <a:r>
                        <a:rPr lang="en-US" sz="1050" baseline="0" dirty="0">
                          <a:solidFill>
                            <a:srgbClr val="000000"/>
                          </a:solidFill>
                          <a:latin typeface="Helvetica"/>
                          <a:cs typeface="Helvetica"/>
                        </a:rPr>
                        <a:t>.</a:t>
                      </a:r>
                    </a:p>
                    <a:p>
                      <a:pPr marL="0" indent="0">
                        <a:lnSpc>
                          <a:spcPct val="100000"/>
                        </a:lnSpc>
                        <a:spcBef>
                          <a:spcPts val="0"/>
                        </a:spcBef>
                        <a:spcAft>
                          <a:spcPts val="0"/>
                        </a:spcAft>
                        <a:buFont typeface="Arial" charset="0"/>
                        <a:buNone/>
                      </a:pPr>
                      <a:r>
                        <a:rPr lang="en-US" sz="1050" baseline="0" dirty="0" err="1">
                          <a:solidFill>
                            <a:srgbClr val="000000"/>
                          </a:solidFill>
                          <a:latin typeface="Helvetica"/>
                          <a:cs typeface="Helvetica"/>
                        </a:rPr>
                        <a:t>Üblicherweise</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nicht</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angewendet</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bei</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extrazellulären</a:t>
                      </a:r>
                      <a:r>
                        <a:rPr lang="en-US" sz="1050" baseline="0" dirty="0">
                          <a:solidFill>
                            <a:srgbClr val="000000"/>
                          </a:solidFill>
                          <a:latin typeface="Helvetica"/>
                          <a:cs typeface="Helvetica"/>
                        </a:rPr>
                        <a:t> KM.</a:t>
                      </a: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28016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err="1">
                          <a:solidFill>
                            <a:srgbClr val="000000"/>
                          </a:solidFill>
                          <a:latin typeface="Helvetica"/>
                          <a:cs typeface="Helvetica"/>
                        </a:rPr>
                        <a:t>Hepatobiliäre</a:t>
                      </a:r>
                      <a:r>
                        <a:rPr lang="en-US" sz="1050" b="0" dirty="0">
                          <a:solidFill>
                            <a:srgbClr val="000000"/>
                          </a:solidFill>
                          <a:latin typeface="Helvetica"/>
                          <a:cs typeface="Helvetica"/>
                        </a:rPr>
                        <a:t> Phase (HBP)</a:t>
                      </a: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spcBef>
                          <a:spcPts val="0"/>
                        </a:spcBef>
                        <a:spcAft>
                          <a:spcPts val="0"/>
                        </a:spcAft>
                        <a:buFont typeface="Arial" charset="0"/>
                        <a:buNone/>
                      </a:pPr>
                      <a:r>
                        <a:rPr lang="en-US" sz="1050" dirty="0" err="1" smtClean="0">
                          <a:solidFill>
                            <a:srgbClr val="000000"/>
                          </a:solidFill>
                          <a:latin typeface="Helvetica"/>
                          <a:cs typeface="Helvetica"/>
                        </a:rPr>
                        <a:t>Postkontrastmittel</a:t>
                      </a:r>
                      <a:r>
                        <a:rPr lang="en-US" sz="1050" dirty="0" smtClean="0">
                          <a:solidFill>
                            <a:srgbClr val="000000"/>
                          </a:solidFill>
                          <a:latin typeface="Helvetica"/>
                          <a:cs typeface="Helvetica"/>
                        </a:rPr>
                        <a:t>-Phase </a:t>
                      </a:r>
                      <a:r>
                        <a:rPr lang="en-US" sz="1050" dirty="0" err="1">
                          <a:solidFill>
                            <a:srgbClr val="000000"/>
                          </a:solidFill>
                          <a:latin typeface="Helvetica"/>
                          <a:cs typeface="Helvetica"/>
                        </a:rPr>
                        <a:t>für</a:t>
                      </a:r>
                      <a:r>
                        <a:rPr lang="en-US" sz="1050" dirty="0">
                          <a:solidFill>
                            <a:srgbClr val="000000"/>
                          </a:solidFill>
                          <a:latin typeface="Helvetica"/>
                          <a:cs typeface="Helvetica"/>
                        </a:rPr>
                        <a:t> </a:t>
                      </a:r>
                      <a:r>
                        <a:rPr lang="en-US" sz="1050" dirty="0" err="1">
                          <a:solidFill>
                            <a:schemeClr val="tx1"/>
                          </a:solidFill>
                          <a:latin typeface="Helvetica"/>
                          <a:cs typeface="Helvetica"/>
                        </a:rPr>
                        <a:t>hepatobiliäre</a:t>
                      </a:r>
                      <a:r>
                        <a:rPr lang="en-US" sz="1050" dirty="0">
                          <a:solidFill>
                            <a:schemeClr val="tx1"/>
                          </a:solidFill>
                          <a:latin typeface="Helvetica"/>
                          <a:cs typeface="Helvetica"/>
                        </a:rPr>
                        <a:t> </a:t>
                      </a:r>
                      <a:r>
                        <a:rPr lang="en-US" sz="1050" dirty="0" smtClean="0">
                          <a:solidFill>
                            <a:schemeClr val="tx1"/>
                          </a:solidFill>
                          <a:latin typeface="Helvetica"/>
                          <a:cs typeface="Helvetica"/>
                        </a:rPr>
                        <a:t>KM</a:t>
                      </a:r>
                      <a:r>
                        <a:rPr lang="en-US" sz="1050" dirty="0" smtClean="0">
                          <a:solidFill>
                            <a:srgbClr val="000000"/>
                          </a:solidFill>
                          <a:latin typeface="Helvetica"/>
                          <a:cs typeface="Helvetica"/>
                        </a:rPr>
                        <a:t>:</a:t>
                      </a:r>
                      <a:endParaRPr lang="en-US" sz="1050" dirty="0">
                        <a:solidFill>
                          <a:srgbClr val="000000"/>
                        </a:solidFill>
                        <a:latin typeface="Helvetica"/>
                        <a:cs typeface="Helvetica"/>
                      </a:endParaRPr>
                    </a:p>
                    <a:p>
                      <a:pPr marL="171450" indent="-171450">
                        <a:spcBef>
                          <a:spcPts val="0"/>
                        </a:spcBef>
                        <a:spcAft>
                          <a:spcPts val="0"/>
                        </a:spcAft>
                        <a:buFont typeface="Arial" charset="0"/>
                        <a:buChar char="•"/>
                      </a:pPr>
                      <a:r>
                        <a:rPr lang="en-US" sz="1050" dirty="0" err="1">
                          <a:solidFill>
                            <a:srgbClr val="000000"/>
                          </a:solidFill>
                          <a:latin typeface="Helvetica"/>
                          <a:cs typeface="Helvetica"/>
                        </a:rPr>
                        <a:t>Leberparenchym</a:t>
                      </a:r>
                      <a:r>
                        <a:rPr lang="en-US" sz="1050" dirty="0">
                          <a:solidFill>
                            <a:srgbClr val="000000"/>
                          </a:solidFill>
                          <a:latin typeface="Helvetica"/>
                          <a:cs typeface="Helvetica"/>
                        </a:rPr>
                        <a:t> </a:t>
                      </a:r>
                      <a:r>
                        <a:rPr lang="en-US" sz="1050" dirty="0" err="1" smtClean="0">
                          <a:solidFill>
                            <a:srgbClr val="000000"/>
                          </a:solidFill>
                          <a:latin typeface="Helvetica"/>
                          <a:cs typeface="Helvetica"/>
                        </a:rPr>
                        <a:t>hyperkontrastiert</a:t>
                      </a:r>
                      <a:r>
                        <a:rPr lang="en-US" sz="1050" dirty="0" smtClean="0">
                          <a:solidFill>
                            <a:srgbClr val="000000"/>
                          </a:solidFill>
                          <a:latin typeface="Helvetica"/>
                          <a:cs typeface="Helvetica"/>
                        </a:rPr>
                        <a:t> </a:t>
                      </a:r>
                      <a:r>
                        <a:rPr lang="en-US" sz="1050" dirty="0" err="1">
                          <a:solidFill>
                            <a:srgbClr val="000000"/>
                          </a:solidFill>
                          <a:latin typeface="Helvetica"/>
                          <a:cs typeface="Helvetica"/>
                        </a:rPr>
                        <a:t>gegenüber</a:t>
                      </a:r>
                      <a:r>
                        <a:rPr lang="en-US" sz="1050" dirty="0">
                          <a:solidFill>
                            <a:srgbClr val="000000"/>
                          </a:solidFill>
                          <a:latin typeface="Helvetica"/>
                          <a:cs typeface="Helvetica"/>
                        </a:rPr>
                        <a:t> </a:t>
                      </a:r>
                      <a:r>
                        <a:rPr lang="en-US" sz="1050" dirty="0" err="1">
                          <a:solidFill>
                            <a:srgbClr val="000000"/>
                          </a:solidFill>
                          <a:latin typeface="Helvetica"/>
                          <a:cs typeface="Helvetica"/>
                        </a:rPr>
                        <a:t>Lebergefäßen</a:t>
                      </a:r>
                      <a:r>
                        <a:rPr lang="en-US" sz="1050" dirty="0">
                          <a:solidFill>
                            <a:schemeClr val="tx1"/>
                          </a:solidFill>
                          <a:latin typeface="Helvetica"/>
                          <a:cs typeface="Helvetica"/>
                        </a:rPr>
                        <a:t>.</a:t>
                      </a:r>
                    </a:p>
                    <a:p>
                      <a:pPr marL="171450" indent="-171450">
                        <a:spcBef>
                          <a:spcPts val="0"/>
                        </a:spcBef>
                        <a:spcAft>
                          <a:spcPts val="0"/>
                        </a:spcAft>
                        <a:buFont typeface="Arial" charset="0"/>
                        <a:buChar char="•"/>
                      </a:pPr>
                      <a:r>
                        <a:rPr lang="en-US" sz="1050" dirty="0">
                          <a:solidFill>
                            <a:schemeClr val="tx1"/>
                          </a:solidFill>
                          <a:latin typeface="Helvetica"/>
                          <a:cs typeface="Helvetica"/>
                        </a:rPr>
                        <a:t>KM-Elimination </a:t>
                      </a:r>
                      <a:r>
                        <a:rPr lang="en-US" sz="1050" dirty="0" err="1">
                          <a:solidFill>
                            <a:schemeClr val="tx1"/>
                          </a:solidFill>
                          <a:latin typeface="Helvetica"/>
                          <a:cs typeface="Helvetica"/>
                        </a:rPr>
                        <a:t>über</a:t>
                      </a:r>
                      <a:r>
                        <a:rPr lang="en-US" sz="1050" dirty="0">
                          <a:solidFill>
                            <a:schemeClr val="tx1"/>
                          </a:solidFill>
                          <a:latin typeface="Helvetica"/>
                          <a:cs typeface="Helvetica"/>
                        </a:rPr>
                        <a:t> das </a:t>
                      </a:r>
                      <a:r>
                        <a:rPr lang="en-US" sz="1050" dirty="0" err="1">
                          <a:solidFill>
                            <a:schemeClr val="tx1"/>
                          </a:solidFill>
                          <a:latin typeface="Helvetica"/>
                          <a:cs typeface="Helvetica"/>
                        </a:rPr>
                        <a:t>biliäre</a:t>
                      </a:r>
                      <a:r>
                        <a:rPr lang="en-US" sz="1050" dirty="0">
                          <a:solidFill>
                            <a:schemeClr val="tx1"/>
                          </a:solidFill>
                          <a:latin typeface="Helvetica"/>
                          <a:cs typeface="Helvetica"/>
                        </a:rPr>
                        <a:t> System.</a:t>
                      </a:r>
                    </a:p>
                    <a:p>
                      <a:pPr marL="0" indent="0">
                        <a:spcBef>
                          <a:spcPts val="600"/>
                        </a:spcBef>
                        <a:spcAft>
                          <a:spcPts val="0"/>
                        </a:spcAft>
                        <a:buFont typeface="Arial" charset="0"/>
                        <a:buNone/>
                      </a:pPr>
                      <a:r>
                        <a:rPr lang="en-US" sz="1050" dirty="0" err="1">
                          <a:solidFill>
                            <a:schemeClr val="tx1"/>
                          </a:solidFill>
                          <a:latin typeface="Helvetica"/>
                          <a:cs typeface="Helvetica"/>
                        </a:rPr>
                        <a:t>Typischer</a:t>
                      </a:r>
                      <a:r>
                        <a:rPr lang="en-US" sz="1050" dirty="0">
                          <a:solidFill>
                            <a:schemeClr val="tx1"/>
                          </a:solidFill>
                          <a:latin typeface="Helvetica"/>
                          <a:cs typeface="Helvetica"/>
                        </a:rPr>
                        <a:t> </a:t>
                      </a:r>
                      <a:r>
                        <a:rPr lang="en-US" sz="1050" dirty="0" err="1">
                          <a:solidFill>
                            <a:schemeClr val="tx1"/>
                          </a:solidFill>
                          <a:latin typeface="Helvetica"/>
                          <a:cs typeface="Helvetica"/>
                        </a:rPr>
                        <a:t>Aufnahmezeitpunkt</a:t>
                      </a:r>
                      <a:r>
                        <a:rPr lang="en-US" sz="1050" dirty="0">
                          <a:solidFill>
                            <a:schemeClr val="tx1"/>
                          </a:solidFill>
                          <a:latin typeface="Helvetica"/>
                          <a:cs typeface="Helvetica"/>
                        </a:rPr>
                        <a:t> </a:t>
                      </a:r>
                      <a:r>
                        <a:rPr lang="en-US" sz="1050" dirty="0" err="1">
                          <a:solidFill>
                            <a:schemeClr val="tx1"/>
                          </a:solidFill>
                          <a:latin typeface="Helvetica"/>
                          <a:cs typeface="Helvetica"/>
                        </a:rPr>
                        <a:t>ist</a:t>
                      </a:r>
                      <a:r>
                        <a:rPr lang="en-US" sz="1050" dirty="0">
                          <a:solidFill>
                            <a:schemeClr val="tx1"/>
                          </a:solidFill>
                          <a:latin typeface="Helvetica"/>
                          <a:cs typeface="Helvetica"/>
                        </a:rPr>
                        <a:t> ca. 15 </a:t>
                      </a:r>
                      <a:r>
                        <a:rPr lang="en-US" sz="1050" dirty="0" err="1">
                          <a:solidFill>
                            <a:schemeClr val="tx1"/>
                          </a:solidFill>
                          <a:latin typeface="Helvetica"/>
                          <a:cs typeface="Helvetica"/>
                        </a:rPr>
                        <a:t>bis</a:t>
                      </a:r>
                      <a:r>
                        <a:rPr lang="en-US" sz="1050" dirty="0">
                          <a:solidFill>
                            <a:schemeClr val="tx1"/>
                          </a:solidFill>
                          <a:latin typeface="Helvetica"/>
                          <a:cs typeface="Helvetica"/>
                        </a:rPr>
                        <a:t> </a:t>
                      </a:r>
                      <a:r>
                        <a:rPr lang="en-US" sz="1050" baseline="0" dirty="0">
                          <a:solidFill>
                            <a:schemeClr val="tx1"/>
                          </a:solidFill>
                          <a:latin typeface="Helvetica"/>
                          <a:cs typeface="Helvetica"/>
                        </a:rPr>
                        <a:t>20 </a:t>
                      </a:r>
                      <a:r>
                        <a:rPr lang="en-US" sz="1050" baseline="0" dirty="0" err="1" smtClean="0">
                          <a:solidFill>
                            <a:schemeClr val="tx1"/>
                          </a:solidFill>
                          <a:latin typeface="Helvetica"/>
                          <a:cs typeface="Helvetica"/>
                        </a:rPr>
                        <a:t>Minuten</a:t>
                      </a:r>
                      <a:r>
                        <a:rPr lang="en-US" sz="1050" baseline="0" dirty="0" smtClean="0">
                          <a:solidFill>
                            <a:schemeClr val="tx1"/>
                          </a:solidFill>
                          <a:latin typeface="Helvetica"/>
                          <a:cs typeface="Helvetica"/>
                        </a:rPr>
                        <a:t> </a:t>
                      </a:r>
                      <a:r>
                        <a:rPr lang="en-US" sz="1050" baseline="0" dirty="0" err="1">
                          <a:solidFill>
                            <a:schemeClr val="tx1"/>
                          </a:solidFill>
                          <a:latin typeface="Helvetica"/>
                          <a:cs typeface="Helvetica"/>
                        </a:rPr>
                        <a:t>p.i</a:t>
                      </a:r>
                      <a:r>
                        <a:rPr lang="en-US" sz="1050" baseline="0" dirty="0">
                          <a:solidFill>
                            <a:schemeClr val="tx1"/>
                          </a:solidFill>
                          <a:latin typeface="Helvetica"/>
                          <a:cs typeface="Helvetica"/>
                        </a:rPr>
                        <a:t>. von </a:t>
                      </a:r>
                      <a:r>
                        <a:rPr lang="en-US" sz="1050" baseline="0" dirty="0" err="1" smtClean="0">
                          <a:solidFill>
                            <a:schemeClr val="tx1"/>
                          </a:solidFill>
                          <a:latin typeface="Helvetica"/>
                          <a:cs typeface="Helvetica"/>
                        </a:rPr>
                        <a:t>Gadoxetat</a:t>
                      </a:r>
                      <a:r>
                        <a:rPr lang="en-US" sz="1050" baseline="0" dirty="0" smtClean="0">
                          <a:solidFill>
                            <a:schemeClr val="tx1"/>
                          </a:solidFill>
                          <a:latin typeface="Helvetica"/>
                          <a:cs typeface="Helvetica"/>
                        </a:rPr>
                        <a:t> und 1-3 </a:t>
                      </a:r>
                      <a:r>
                        <a:rPr lang="en-US" sz="1050" baseline="0" dirty="0" err="1" smtClean="0">
                          <a:solidFill>
                            <a:schemeClr val="tx1"/>
                          </a:solidFill>
                          <a:latin typeface="Helvetica"/>
                          <a:cs typeface="Helvetica"/>
                        </a:rPr>
                        <a:t>Stunden</a:t>
                      </a:r>
                      <a:r>
                        <a:rPr lang="en-US" sz="1050" baseline="0" dirty="0" smtClean="0">
                          <a:solidFill>
                            <a:schemeClr val="tx1"/>
                          </a:solidFill>
                          <a:latin typeface="Helvetica"/>
                          <a:cs typeface="Helvetica"/>
                        </a:rPr>
                        <a:t> </a:t>
                      </a:r>
                      <a:r>
                        <a:rPr lang="en-US" sz="1050" baseline="0" dirty="0" err="1" smtClean="0">
                          <a:solidFill>
                            <a:schemeClr val="tx1"/>
                          </a:solidFill>
                          <a:latin typeface="Helvetica"/>
                          <a:cs typeface="Helvetica"/>
                        </a:rPr>
                        <a:t>nach</a:t>
                      </a:r>
                      <a:r>
                        <a:rPr lang="en-US" sz="1050" baseline="0" dirty="0" smtClean="0">
                          <a:solidFill>
                            <a:schemeClr val="tx1"/>
                          </a:solidFill>
                          <a:latin typeface="Helvetica"/>
                          <a:cs typeface="Helvetica"/>
                        </a:rPr>
                        <a:t> </a:t>
                      </a:r>
                      <a:r>
                        <a:rPr lang="en-US" sz="1050" baseline="0" dirty="0" err="1" smtClean="0">
                          <a:solidFill>
                            <a:schemeClr val="tx1"/>
                          </a:solidFill>
                          <a:latin typeface="Helvetica"/>
                          <a:cs typeface="Helvetica"/>
                        </a:rPr>
                        <a:t>Gadobenate</a:t>
                      </a:r>
                      <a:r>
                        <a:rPr lang="en-US" sz="1050" baseline="0" dirty="0" smtClean="0">
                          <a:solidFill>
                            <a:schemeClr val="tx1"/>
                          </a:solidFill>
                          <a:latin typeface="Helvetica"/>
                          <a:cs typeface="Helvetica"/>
                        </a:rPr>
                        <a:t>. </a:t>
                      </a:r>
                      <a:r>
                        <a:rPr lang="en-US" sz="1050" baseline="0" dirty="0" err="1" smtClean="0">
                          <a:solidFill>
                            <a:srgbClr val="000000"/>
                          </a:solidFill>
                          <a:latin typeface="Helvetica"/>
                          <a:cs typeface="Helvetica"/>
                        </a:rPr>
                        <a:t>Nicht</a:t>
                      </a:r>
                      <a:r>
                        <a:rPr lang="en-US" sz="1050" baseline="0" dirty="0" smtClean="0">
                          <a:solidFill>
                            <a:srgbClr val="000000"/>
                          </a:solidFill>
                          <a:latin typeface="Helvetica"/>
                          <a:cs typeface="Helvetica"/>
                        </a:rPr>
                        <a:t> </a:t>
                      </a:r>
                      <a:r>
                        <a:rPr lang="en-US" sz="1050" baseline="0" dirty="0" err="1">
                          <a:solidFill>
                            <a:srgbClr val="000000"/>
                          </a:solidFill>
                          <a:latin typeface="Helvetica"/>
                          <a:cs typeface="Helvetica"/>
                        </a:rPr>
                        <a:t>angewendet</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bei</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extrazellulären</a:t>
                      </a:r>
                      <a:r>
                        <a:rPr lang="en-US" sz="1050" baseline="0" dirty="0">
                          <a:solidFill>
                            <a:srgbClr val="000000"/>
                          </a:solidFill>
                          <a:latin typeface="Helvetica"/>
                          <a:cs typeface="Helvetica"/>
                        </a:rPr>
                        <a:t> KM</a:t>
                      </a:r>
                      <a:r>
                        <a:rPr lang="en-US" sz="1050" baseline="0" dirty="0" smtClean="0">
                          <a:solidFill>
                            <a:srgbClr val="000000"/>
                          </a:solidFill>
                          <a:latin typeface="Helvetica"/>
                          <a:cs typeface="Helvetica"/>
                        </a:rPr>
                        <a:t>. </a:t>
                      </a:r>
                      <a:r>
                        <a:rPr lang="en-US" sz="1050" baseline="0" dirty="0" smtClean="0">
                          <a:solidFill>
                            <a:schemeClr val="tx1"/>
                          </a:solidFill>
                          <a:latin typeface="Helvetica"/>
                          <a:cs typeface="Helvetica"/>
                        </a:rPr>
                        <a:t> </a:t>
                      </a:r>
                      <a:endParaRPr lang="en-US" sz="1050" strike="noStrike" dirty="0">
                        <a:solidFill>
                          <a:srgbClr val="FF0000"/>
                        </a:solidFill>
                        <a:latin typeface="Helvetica"/>
                        <a:cs typeface="Helvetica"/>
                      </a:endParaRPr>
                    </a:p>
                    <a:p>
                      <a:pPr marL="0" indent="0">
                        <a:spcBef>
                          <a:spcPts val="600"/>
                        </a:spcBef>
                        <a:spcAft>
                          <a:spcPts val="0"/>
                        </a:spcAft>
                        <a:buFont typeface="Arial" charset="0"/>
                        <a:buNone/>
                      </a:pPr>
                      <a:r>
                        <a:rPr lang="en-US" sz="1050" dirty="0" err="1">
                          <a:solidFill>
                            <a:srgbClr val="000000"/>
                          </a:solidFill>
                          <a:latin typeface="Helvetica"/>
                          <a:cs typeface="Helvetica"/>
                        </a:rPr>
                        <a:t>Suboptimale</a:t>
                      </a:r>
                      <a:r>
                        <a:rPr lang="en-US" sz="1050" dirty="0">
                          <a:solidFill>
                            <a:srgbClr val="000000"/>
                          </a:solidFill>
                          <a:latin typeface="Helvetica"/>
                          <a:cs typeface="Helvetica"/>
                        </a:rPr>
                        <a:t> HBP</a:t>
                      </a:r>
                      <a:r>
                        <a:rPr lang="en-US" sz="1050" baseline="0" dirty="0">
                          <a:solidFill>
                            <a:srgbClr val="000000"/>
                          </a:solidFill>
                          <a:latin typeface="Helvetica"/>
                          <a:cs typeface="Helvetica"/>
                        </a:rPr>
                        <a:t> </a:t>
                      </a:r>
                      <a:r>
                        <a:rPr lang="en-US" sz="1050" dirty="0">
                          <a:solidFill>
                            <a:srgbClr val="000000"/>
                          </a:solidFill>
                          <a:latin typeface="Helvetica"/>
                          <a:cs typeface="Helvetica"/>
                        </a:rPr>
                        <a:t>falls </a:t>
                      </a:r>
                      <a:r>
                        <a:rPr lang="en-US" sz="1050" dirty="0" err="1">
                          <a:solidFill>
                            <a:srgbClr val="000000"/>
                          </a:solidFill>
                          <a:latin typeface="Helvetica"/>
                          <a:cs typeface="Helvetica"/>
                        </a:rPr>
                        <a:t>Parenchymkontrastierung</a:t>
                      </a:r>
                      <a:r>
                        <a:rPr lang="en-US" sz="1050" dirty="0">
                          <a:solidFill>
                            <a:srgbClr val="000000"/>
                          </a:solidFill>
                          <a:latin typeface="Helvetica"/>
                          <a:cs typeface="Helvetica"/>
                        </a:rPr>
                        <a:t> </a:t>
                      </a:r>
                      <a:r>
                        <a:rPr lang="en-US" sz="1050" dirty="0" err="1">
                          <a:solidFill>
                            <a:srgbClr val="000000"/>
                          </a:solidFill>
                          <a:latin typeface="Helvetica"/>
                          <a:cs typeface="Helvetica"/>
                        </a:rPr>
                        <a:t>nicht</a:t>
                      </a:r>
                      <a:r>
                        <a:rPr lang="en-US" sz="1050" dirty="0">
                          <a:solidFill>
                            <a:srgbClr val="000000"/>
                          </a:solidFill>
                          <a:latin typeface="Helvetica"/>
                          <a:cs typeface="Helvetica"/>
                        </a:rPr>
                        <a:t> </a:t>
                      </a:r>
                      <a:r>
                        <a:rPr lang="en-US" sz="1050" dirty="0" err="1">
                          <a:solidFill>
                            <a:srgbClr val="000000"/>
                          </a:solidFill>
                          <a:latin typeface="Helvetica"/>
                          <a:cs typeface="Helvetica"/>
                        </a:rPr>
                        <a:t>hyperintens</a:t>
                      </a:r>
                      <a:r>
                        <a:rPr lang="en-US" sz="1050" dirty="0">
                          <a:solidFill>
                            <a:srgbClr val="000000"/>
                          </a:solidFill>
                          <a:latin typeface="Helvetica"/>
                          <a:cs typeface="Helvetica"/>
                        </a:rPr>
                        <a:t> </a:t>
                      </a:r>
                      <a:r>
                        <a:rPr lang="en-US" sz="1050" dirty="0" err="1">
                          <a:solidFill>
                            <a:srgbClr val="000000"/>
                          </a:solidFill>
                          <a:latin typeface="Helvetica"/>
                          <a:cs typeface="Helvetica"/>
                        </a:rPr>
                        <a:t>im</a:t>
                      </a:r>
                      <a:r>
                        <a:rPr lang="en-US" sz="1050" dirty="0">
                          <a:solidFill>
                            <a:srgbClr val="000000"/>
                          </a:solidFill>
                          <a:latin typeface="Helvetica"/>
                          <a:cs typeface="Helvetica"/>
                        </a:rPr>
                        <a:t> </a:t>
                      </a:r>
                      <a:r>
                        <a:rPr lang="en-US" sz="1050" dirty="0" err="1">
                          <a:solidFill>
                            <a:srgbClr val="000000"/>
                          </a:solidFill>
                          <a:latin typeface="Helvetica"/>
                          <a:cs typeface="Helvetica"/>
                        </a:rPr>
                        <a:t>Vergleich</a:t>
                      </a:r>
                      <a:r>
                        <a:rPr lang="en-US" sz="1050" dirty="0">
                          <a:solidFill>
                            <a:srgbClr val="000000"/>
                          </a:solidFill>
                          <a:latin typeface="Helvetica"/>
                          <a:cs typeface="Helvetica"/>
                        </a:rPr>
                        <a:t> </a:t>
                      </a:r>
                      <a:r>
                        <a:rPr lang="en-US" sz="1050" dirty="0" err="1">
                          <a:solidFill>
                            <a:srgbClr val="000000"/>
                          </a:solidFill>
                          <a:latin typeface="Helvetica"/>
                          <a:cs typeface="Helvetica"/>
                        </a:rPr>
                        <a:t>zu</a:t>
                      </a:r>
                      <a:r>
                        <a:rPr lang="en-US" sz="1050" dirty="0">
                          <a:solidFill>
                            <a:srgbClr val="000000"/>
                          </a:solidFill>
                          <a:latin typeface="Helvetica"/>
                          <a:cs typeface="Helvetica"/>
                        </a:rPr>
                        <a:t> den </a:t>
                      </a:r>
                      <a:r>
                        <a:rPr lang="en-US" sz="1050" dirty="0" err="1" smtClean="0">
                          <a:solidFill>
                            <a:srgbClr val="000000"/>
                          </a:solidFill>
                          <a:latin typeface="Helvetica"/>
                          <a:cs typeface="Helvetica"/>
                        </a:rPr>
                        <a:t>Lebergefäßen</a:t>
                      </a:r>
                      <a:r>
                        <a:rPr lang="en-US" sz="1050" dirty="0" smtClean="0">
                          <a:solidFill>
                            <a:srgbClr val="000000"/>
                          </a:solidFill>
                          <a:latin typeface="Helvetica"/>
                          <a:cs typeface="Helvetica"/>
                        </a:rPr>
                        <a:t>.</a:t>
                      </a:r>
                      <a:endParaRPr lang="en-US" sz="1050" dirty="0">
                        <a:solidFill>
                          <a:srgbClr val="000000"/>
                        </a:solidFill>
                        <a:latin typeface="Helvetica"/>
                        <a:cs typeface="Helvetica"/>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bl>
          </a:graphicData>
        </a:graphic>
      </p:graphicFrame>
      <p:sp>
        <p:nvSpPr>
          <p:cNvPr id="62491" name="Slide Number Placeholder 7"/>
          <p:cNvSpPr>
            <a:spLocks noGrp="1"/>
          </p:cNvSpPr>
          <p:nvPr>
            <p:ph type="sldNum" sz="quarter" idx="12"/>
          </p:nvPr>
        </p:nvSpPr>
        <p:spPr bwMode="auto">
          <a:xfrm>
            <a:off x="6410325" y="8882063"/>
            <a:ext cx="447675" cy="261937"/>
          </a:xfrm>
          <a:noFill/>
          <a:ln>
            <a:miter lim="800000"/>
            <a:headEnd/>
            <a:tailEnd/>
          </a:ln>
        </p:spPr>
        <p:txBody>
          <a:bodyPr vert="horz" wrap="none" lIns="91440" tIns="45720" rIns="91440" bIns="45720" numCol="1" anchor="ctr" anchorCtr="0" compatLnSpc="1">
            <a:prstTxWarp prst="textNoShape">
              <a:avLst/>
            </a:prstTxWarp>
          </a:bodyPr>
          <a:lstStyle/>
          <a:p>
            <a:pPr algn="r" fontAlgn="base">
              <a:spcBef>
                <a:spcPct val="0"/>
              </a:spcBef>
              <a:spcAft>
                <a:spcPct val="0"/>
              </a:spcAft>
            </a:pPr>
            <a:fld id="{EC2B6B2E-A706-4D79-A23B-9707986324DF}" type="slidenum">
              <a:rPr lang="en-US" sz="1100" smtClean="0">
                <a:latin typeface="Helvetica" pitchFamily="34" charset="0"/>
                <a:cs typeface="Helvetica" pitchFamily="34" charset="0"/>
              </a:rPr>
              <a:pPr algn="r" fontAlgn="base">
                <a:spcBef>
                  <a:spcPct val="0"/>
                </a:spcBef>
                <a:spcAft>
                  <a:spcPct val="0"/>
                </a:spcAft>
              </a:pPr>
              <a:t>17</a:t>
            </a:fld>
            <a:endParaRPr lang="en-US" sz="1100">
              <a:latin typeface="Helvetica" pitchFamily="34" charset="0"/>
              <a:cs typeface="Helvetica" pitchFamily="34" charset="0"/>
            </a:endParaRPr>
          </a:p>
        </p:txBody>
      </p:sp>
      <p:grpSp>
        <p:nvGrpSpPr>
          <p:cNvPr id="3" name="Group 34"/>
          <p:cNvGrpSpPr>
            <a:grpSpLocks noChangeAspect="1"/>
          </p:cNvGrpSpPr>
          <p:nvPr/>
        </p:nvGrpSpPr>
        <p:grpSpPr bwMode="auto">
          <a:xfrm>
            <a:off x="320675" y="1820862"/>
            <a:ext cx="549275" cy="549275"/>
            <a:chOff x="1213183" y="1943409"/>
            <a:chExt cx="1131570" cy="1128676"/>
          </a:xfrm>
        </p:grpSpPr>
        <p:sp>
          <p:nvSpPr>
            <p:cNvPr id="36" name="Freeform 35"/>
            <p:cNvSpPr>
              <a:spLocks noChangeAspect="1"/>
            </p:cNvSpPr>
            <p:nvPr/>
          </p:nvSpPr>
          <p:spPr>
            <a:xfrm>
              <a:off x="1213183" y="1943409"/>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4C4C4C"/>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37" name="Freeform 36"/>
            <p:cNvSpPr/>
            <p:nvPr/>
          </p:nvSpPr>
          <p:spPr>
            <a:xfrm>
              <a:off x="1422491" y="2041271"/>
              <a:ext cx="876476" cy="85139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262626"/>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40" name="Freeform 39"/>
            <p:cNvSpPr/>
            <p:nvPr/>
          </p:nvSpPr>
          <p:spPr>
            <a:xfrm>
              <a:off x="1445385" y="2077153"/>
              <a:ext cx="860123" cy="769848"/>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F3F3F3"/>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1" name="Freeform 40"/>
            <p:cNvSpPr>
              <a:spLocks noChangeAspect="1"/>
            </p:cNvSpPr>
            <p:nvPr/>
          </p:nvSpPr>
          <p:spPr>
            <a:xfrm rot="20916014">
              <a:off x="1445385" y="2083677"/>
              <a:ext cx="251822" cy="24791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282728"/>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2" name="Right Triangle 41"/>
            <p:cNvSpPr/>
            <p:nvPr/>
          </p:nvSpPr>
          <p:spPr>
            <a:xfrm flipH="1">
              <a:off x="2109282" y="2259829"/>
              <a:ext cx="235471" cy="812256"/>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4" name="Group 42"/>
          <p:cNvGrpSpPr>
            <a:grpSpLocks noChangeAspect="1"/>
          </p:cNvGrpSpPr>
          <p:nvPr/>
        </p:nvGrpSpPr>
        <p:grpSpPr bwMode="auto">
          <a:xfrm>
            <a:off x="1149350" y="1820862"/>
            <a:ext cx="549275" cy="549275"/>
            <a:chOff x="-3112629" y="7084885"/>
            <a:chExt cx="1131570" cy="1128676"/>
          </a:xfrm>
        </p:grpSpPr>
        <p:sp>
          <p:nvSpPr>
            <p:cNvPr id="44" name="Freeform 43"/>
            <p:cNvSpPr>
              <a:spLocks noChangeAspect="1"/>
            </p:cNvSpPr>
            <p:nvPr/>
          </p:nvSpPr>
          <p:spPr>
            <a:xfrm>
              <a:off x="-3112629" y="7084885"/>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666666"/>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45" name="Freeform 44"/>
            <p:cNvSpPr/>
            <p:nvPr/>
          </p:nvSpPr>
          <p:spPr>
            <a:xfrm>
              <a:off x="-2903321" y="7182747"/>
              <a:ext cx="876476" cy="85139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A6A6A6"/>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46" name="Freeform 45"/>
            <p:cNvSpPr/>
            <p:nvPr/>
          </p:nvSpPr>
          <p:spPr>
            <a:xfrm>
              <a:off x="-2880427" y="7218629"/>
              <a:ext cx="860123" cy="769848"/>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E6E6E6"/>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7" name="Freeform 46"/>
            <p:cNvSpPr>
              <a:spLocks noChangeAspect="1"/>
            </p:cNvSpPr>
            <p:nvPr/>
          </p:nvSpPr>
          <p:spPr>
            <a:xfrm rot="20916014">
              <a:off x="-2880427" y="7225153"/>
              <a:ext cx="251822" cy="24791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262626"/>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8" name="Right Triangle 47"/>
            <p:cNvSpPr/>
            <p:nvPr/>
          </p:nvSpPr>
          <p:spPr>
            <a:xfrm flipH="1">
              <a:off x="-2216530" y="7401305"/>
              <a:ext cx="235471" cy="812256"/>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6" name="Group 54"/>
          <p:cNvGrpSpPr>
            <a:grpSpLocks noChangeAspect="1"/>
          </p:cNvGrpSpPr>
          <p:nvPr/>
        </p:nvGrpSpPr>
        <p:grpSpPr bwMode="auto">
          <a:xfrm>
            <a:off x="715156" y="5570999"/>
            <a:ext cx="547687" cy="546100"/>
            <a:chOff x="-3132256" y="11261580"/>
            <a:chExt cx="1131570" cy="1128676"/>
          </a:xfrm>
        </p:grpSpPr>
        <p:sp>
          <p:nvSpPr>
            <p:cNvPr id="56" name="Freeform 55"/>
            <p:cNvSpPr>
              <a:spLocks noChangeAspect="1"/>
            </p:cNvSpPr>
            <p:nvPr/>
          </p:nvSpPr>
          <p:spPr>
            <a:xfrm>
              <a:off x="-3132256" y="11261580"/>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737373"/>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57" name="Freeform 56"/>
            <p:cNvSpPr/>
            <p:nvPr/>
          </p:nvSpPr>
          <p:spPr>
            <a:xfrm>
              <a:off x="-2922341" y="11360011"/>
              <a:ext cx="875737" cy="84978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999999"/>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58" name="Freeform 57"/>
            <p:cNvSpPr/>
            <p:nvPr/>
          </p:nvSpPr>
          <p:spPr>
            <a:xfrm>
              <a:off x="-2899383" y="11396103"/>
              <a:ext cx="859338" cy="767762"/>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99999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59" name="Freeform 58"/>
            <p:cNvSpPr>
              <a:spLocks noChangeAspect="1"/>
            </p:cNvSpPr>
            <p:nvPr/>
          </p:nvSpPr>
          <p:spPr>
            <a:xfrm rot="20916014">
              <a:off x="-2899383" y="11402666"/>
              <a:ext cx="249274" cy="24607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99999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60" name="Right Triangle 59"/>
            <p:cNvSpPr/>
            <p:nvPr/>
          </p:nvSpPr>
          <p:spPr>
            <a:xfrm flipH="1">
              <a:off x="-2236840" y="11576559"/>
              <a:ext cx="236154" cy="813697"/>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7" name="Group 60"/>
          <p:cNvGrpSpPr>
            <a:grpSpLocks noChangeAspect="1"/>
          </p:cNvGrpSpPr>
          <p:nvPr/>
        </p:nvGrpSpPr>
        <p:grpSpPr bwMode="auto">
          <a:xfrm>
            <a:off x="725488" y="6744663"/>
            <a:ext cx="547687" cy="547688"/>
            <a:chOff x="-3192429" y="8259843"/>
            <a:chExt cx="1131570" cy="1128676"/>
          </a:xfrm>
        </p:grpSpPr>
        <p:sp>
          <p:nvSpPr>
            <p:cNvPr id="62" name="Freeform 61"/>
            <p:cNvSpPr>
              <a:spLocks noChangeAspect="1"/>
            </p:cNvSpPr>
            <p:nvPr/>
          </p:nvSpPr>
          <p:spPr>
            <a:xfrm>
              <a:off x="-3192429" y="8259843"/>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999999"/>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63" name="Freeform 62"/>
            <p:cNvSpPr/>
            <p:nvPr/>
          </p:nvSpPr>
          <p:spPr>
            <a:xfrm>
              <a:off x="-2982514" y="8357989"/>
              <a:ext cx="875737" cy="850596"/>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8C8C8C"/>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64" name="Freeform 63"/>
            <p:cNvSpPr/>
            <p:nvPr/>
          </p:nvSpPr>
          <p:spPr>
            <a:xfrm>
              <a:off x="-2959556" y="8393976"/>
              <a:ext cx="859338" cy="768807"/>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8C8C8C"/>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65" name="Freeform 64"/>
            <p:cNvSpPr>
              <a:spLocks noChangeAspect="1"/>
            </p:cNvSpPr>
            <p:nvPr/>
          </p:nvSpPr>
          <p:spPr>
            <a:xfrm rot="20916014">
              <a:off x="-2959556" y="8400519"/>
              <a:ext cx="249274" cy="245363"/>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8C8C8C"/>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66" name="Right Triangle 65"/>
            <p:cNvSpPr/>
            <p:nvPr/>
          </p:nvSpPr>
          <p:spPr>
            <a:xfrm flipH="1">
              <a:off x="-2297013" y="8573909"/>
              <a:ext cx="236154" cy="814610"/>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8" name="Group 66"/>
          <p:cNvGrpSpPr>
            <a:grpSpLocks noChangeAspect="1"/>
          </p:cNvGrpSpPr>
          <p:nvPr/>
        </p:nvGrpSpPr>
        <p:grpSpPr bwMode="auto">
          <a:xfrm>
            <a:off x="720322" y="8063927"/>
            <a:ext cx="547687" cy="547687"/>
            <a:chOff x="-2079729" y="8259843"/>
            <a:chExt cx="1131570" cy="1128676"/>
          </a:xfrm>
        </p:grpSpPr>
        <p:sp>
          <p:nvSpPr>
            <p:cNvPr id="68" name="Freeform 67"/>
            <p:cNvSpPr>
              <a:spLocks noChangeAspect="1"/>
            </p:cNvSpPr>
            <p:nvPr/>
          </p:nvSpPr>
          <p:spPr>
            <a:xfrm>
              <a:off x="-2079729" y="8259843"/>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B3B3B3"/>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69" name="Freeform 68"/>
            <p:cNvSpPr/>
            <p:nvPr/>
          </p:nvSpPr>
          <p:spPr>
            <a:xfrm>
              <a:off x="-1869814" y="8357989"/>
              <a:ext cx="875737" cy="850597"/>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595959"/>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70" name="Freeform 69"/>
            <p:cNvSpPr/>
            <p:nvPr/>
          </p:nvSpPr>
          <p:spPr>
            <a:xfrm>
              <a:off x="-1846856" y="8393975"/>
              <a:ext cx="859338" cy="768810"/>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59595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71" name="Freeform 70"/>
            <p:cNvSpPr>
              <a:spLocks noChangeAspect="1"/>
            </p:cNvSpPr>
            <p:nvPr/>
          </p:nvSpPr>
          <p:spPr>
            <a:xfrm rot="20916014">
              <a:off x="-1846856" y="8400518"/>
              <a:ext cx="249274" cy="245366"/>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59595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72" name="Freeform 71"/>
            <p:cNvSpPr/>
            <p:nvPr/>
          </p:nvSpPr>
          <p:spPr>
            <a:xfrm>
              <a:off x="-1646780" y="8619711"/>
              <a:ext cx="675663" cy="464557"/>
            </a:xfrm>
            <a:custGeom>
              <a:avLst/>
              <a:gdLst>
                <a:gd name="connsiteX0" fmla="*/ 24304 w 1145562"/>
                <a:gd name="connsiteY0" fmla="*/ 464904 h 464904"/>
                <a:gd name="connsiteX1" fmla="*/ 17857 w 1145562"/>
                <a:gd name="connsiteY1" fmla="*/ 219918 h 464904"/>
                <a:gd name="connsiteX2" fmla="*/ 224155 w 1145562"/>
                <a:gd name="connsiteY2" fmla="*/ 78084 h 464904"/>
                <a:gd name="connsiteX3" fmla="*/ 430453 w 1145562"/>
                <a:gd name="connsiteY3" fmla="*/ 84531 h 464904"/>
                <a:gd name="connsiteX4" fmla="*/ 598070 w 1145562"/>
                <a:gd name="connsiteY4" fmla="*/ 116766 h 464904"/>
                <a:gd name="connsiteX5" fmla="*/ 1004220 w 1145562"/>
                <a:gd name="connsiteY5" fmla="*/ 720 h 464904"/>
                <a:gd name="connsiteX6" fmla="*/ 1133156 w 1145562"/>
                <a:gd name="connsiteY6" fmla="*/ 181236 h 464904"/>
                <a:gd name="connsiteX7" fmla="*/ 1133156 w 1145562"/>
                <a:gd name="connsiteY7" fmla="*/ 174789 h 464904"/>
                <a:gd name="connsiteX0" fmla="*/ 24304 w 1161500"/>
                <a:gd name="connsiteY0" fmla="*/ 396626 h 396626"/>
                <a:gd name="connsiteX1" fmla="*/ 17857 w 1161500"/>
                <a:gd name="connsiteY1" fmla="*/ 151640 h 396626"/>
                <a:gd name="connsiteX2" fmla="*/ 224155 w 1161500"/>
                <a:gd name="connsiteY2" fmla="*/ 9806 h 396626"/>
                <a:gd name="connsiteX3" fmla="*/ 430453 w 1161500"/>
                <a:gd name="connsiteY3" fmla="*/ 16253 h 396626"/>
                <a:gd name="connsiteX4" fmla="*/ 598070 w 1161500"/>
                <a:gd name="connsiteY4" fmla="*/ 48488 h 396626"/>
                <a:gd name="connsiteX5" fmla="*/ 785028 w 1161500"/>
                <a:gd name="connsiteY5" fmla="*/ 74276 h 396626"/>
                <a:gd name="connsiteX6" fmla="*/ 1133156 w 1161500"/>
                <a:gd name="connsiteY6" fmla="*/ 112958 h 396626"/>
                <a:gd name="connsiteX7" fmla="*/ 1133156 w 1161500"/>
                <a:gd name="connsiteY7" fmla="*/ 106511 h 396626"/>
                <a:gd name="connsiteX0" fmla="*/ 24304 w 1134491"/>
                <a:gd name="connsiteY0" fmla="*/ 396626 h 396626"/>
                <a:gd name="connsiteX1" fmla="*/ 17857 w 1134491"/>
                <a:gd name="connsiteY1" fmla="*/ 151640 h 396626"/>
                <a:gd name="connsiteX2" fmla="*/ 224155 w 1134491"/>
                <a:gd name="connsiteY2" fmla="*/ 9806 h 396626"/>
                <a:gd name="connsiteX3" fmla="*/ 430453 w 1134491"/>
                <a:gd name="connsiteY3" fmla="*/ 16253 h 396626"/>
                <a:gd name="connsiteX4" fmla="*/ 598070 w 1134491"/>
                <a:gd name="connsiteY4" fmla="*/ 48488 h 396626"/>
                <a:gd name="connsiteX5" fmla="*/ 785028 w 1134491"/>
                <a:gd name="connsiteY5" fmla="*/ 74276 h 396626"/>
                <a:gd name="connsiteX6" fmla="*/ 1030007 w 1134491"/>
                <a:gd name="connsiteY6" fmla="*/ 203216 h 396626"/>
                <a:gd name="connsiteX7" fmla="*/ 1133156 w 1134491"/>
                <a:gd name="connsiteY7" fmla="*/ 106511 h 396626"/>
                <a:gd name="connsiteX0" fmla="*/ 34686 w 1144873"/>
                <a:gd name="connsiteY0" fmla="*/ 393945 h 393945"/>
                <a:gd name="connsiteX1" fmla="*/ 28239 w 1144873"/>
                <a:gd name="connsiteY1" fmla="*/ 148959 h 393945"/>
                <a:gd name="connsiteX2" fmla="*/ 376367 w 1144873"/>
                <a:gd name="connsiteY2" fmla="*/ 290793 h 393945"/>
                <a:gd name="connsiteX3" fmla="*/ 440835 w 1144873"/>
                <a:gd name="connsiteY3" fmla="*/ 13572 h 393945"/>
                <a:gd name="connsiteX4" fmla="*/ 608452 w 1144873"/>
                <a:gd name="connsiteY4" fmla="*/ 45807 h 393945"/>
                <a:gd name="connsiteX5" fmla="*/ 795410 w 1144873"/>
                <a:gd name="connsiteY5" fmla="*/ 71595 h 393945"/>
                <a:gd name="connsiteX6" fmla="*/ 1040389 w 1144873"/>
                <a:gd name="connsiteY6" fmla="*/ 200535 h 393945"/>
                <a:gd name="connsiteX7" fmla="*/ 1143538 w 1144873"/>
                <a:gd name="connsiteY7" fmla="*/ 103830 h 393945"/>
                <a:gd name="connsiteX0" fmla="*/ 1228 w 1111415"/>
                <a:gd name="connsiteY0" fmla="*/ 393945 h 517360"/>
                <a:gd name="connsiteX1" fmla="*/ 265547 w 1111415"/>
                <a:gd name="connsiteY1" fmla="*/ 516438 h 517360"/>
                <a:gd name="connsiteX2" fmla="*/ 342909 w 1111415"/>
                <a:gd name="connsiteY2" fmla="*/ 290793 h 517360"/>
                <a:gd name="connsiteX3" fmla="*/ 407377 w 1111415"/>
                <a:gd name="connsiteY3" fmla="*/ 13572 h 517360"/>
                <a:gd name="connsiteX4" fmla="*/ 574994 w 1111415"/>
                <a:gd name="connsiteY4" fmla="*/ 45807 h 517360"/>
                <a:gd name="connsiteX5" fmla="*/ 761952 w 1111415"/>
                <a:gd name="connsiteY5" fmla="*/ 71595 h 517360"/>
                <a:gd name="connsiteX6" fmla="*/ 1006931 w 1111415"/>
                <a:gd name="connsiteY6" fmla="*/ 200535 h 517360"/>
                <a:gd name="connsiteX7" fmla="*/ 1110080 w 1111415"/>
                <a:gd name="connsiteY7" fmla="*/ 103830 h 517360"/>
                <a:gd name="connsiteX0" fmla="*/ 0 w 845868"/>
                <a:gd name="connsiteY0" fmla="*/ 516438 h 516438"/>
                <a:gd name="connsiteX1" fmla="*/ 77362 w 845868"/>
                <a:gd name="connsiteY1" fmla="*/ 290793 h 516438"/>
                <a:gd name="connsiteX2" fmla="*/ 141830 w 845868"/>
                <a:gd name="connsiteY2" fmla="*/ 13572 h 516438"/>
                <a:gd name="connsiteX3" fmla="*/ 309447 w 845868"/>
                <a:gd name="connsiteY3" fmla="*/ 45807 h 516438"/>
                <a:gd name="connsiteX4" fmla="*/ 496405 w 845868"/>
                <a:gd name="connsiteY4" fmla="*/ 71595 h 516438"/>
                <a:gd name="connsiteX5" fmla="*/ 741384 w 845868"/>
                <a:gd name="connsiteY5" fmla="*/ 200535 h 516438"/>
                <a:gd name="connsiteX6" fmla="*/ 844533 w 845868"/>
                <a:gd name="connsiteY6" fmla="*/ 103830 h 516438"/>
                <a:gd name="connsiteX0" fmla="*/ 0 w 845868"/>
                <a:gd name="connsiteY0" fmla="*/ 476678 h 476678"/>
                <a:gd name="connsiteX1" fmla="*/ 77362 w 845868"/>
                <a:gd name="connsiteY1" fmla="*/ 251033 h 476678"/>
                <a:gd name="connsiteX2" fmla="*/ 161171 w 845868"/>
                <a:gd name="connsiteY2" fmla="*/ 25388 h 476678"/>
                <a:gd name="connsiteX3" fmla="*/ 309447 w 845868"/>
                <a:gd name="connsiteY3" fmla="*/ 6047 h 476678"/>
                <a:gd name="connsiteX4" fmla="*/ 496405 w 845868"/>
                <a:gd name="connsiteY4" fmla="*/ 31835 h 476678"/>
                <a:gd name="connsiteX5" fmla="*/ 741384 w 845868"/>
                <a:gd name="connsiteY5" fmla="*/ 160775 h 476678"/>
                <a:gd name="connsiteX6" fmla="*/ 844533 w 845868"/>
                <a:gd name="connsiteY6" fmla="*/ 64070 h 476678"/>
                <a:gd name="connsiteX0" fmla="*/ 0 w 741384"/>
                <a:gd name="connsiteY0" fmla="*/ 476678 h 476678"/>
                <a:gd name="connsiteX1" fmla="*/ 77362 w 741384"/>
                <a:gd name="connsiteY1" fmla="*/ 251033 h 476678"/>
                <a:gd name="connsiteX2" fmla="*/ 161171 w 741384"/>
                <a:gd name="connsiteY2" fmla="*/ 25388 h 476678"/>
                <a:gd name="connsiteX3" fmla="*/ 309447 w 741384"/>
                <a:gd name="connsiteY3" fmla="*/ 6047 h 476678"/>
                <a:gd name="connsiteX4" fmla="*/ 496405 w 741384"/>
                <a:gd name="connsiteY4" fmla="*/ 31835 h 476678"/>
                <a:gd name="connsiteX5" fmla="*/ 741384 w 741384"/>
                <a:gd name="connsiteY5" fmla="*/ 160775 h 476678"/>
                <a:gd name="connsiteX0" fmla="*/ 0 w 741384"/>
                <a:gd name="connsiteY0" fmla="*/ 470631 h 470631"/>
                <a:gd name="connsiteX1" fmla="*/ 77362 w 741384"/>
                <a:gd name="connsiteY1" fmla="*/ 244986 h 470631"/>
                <a:gd name="connsiteX2" fmla="*/ 309447 w 741384"/>
                <a:gd name="connsiteY2" fmla="*/ 0 h 470631"/>
                <a:gd name="connsiteX3" fmla="*/ 496405 w 741384"/>
                <a:gd name="connsiteY3" fmla="*/ 25788 h 470631"/>
                <a:gd name="connsiteX4" fmla="*/ 741384 w 741384"/>
                <a:gd name="connsiteY4" fmla="*/ 154728 h 470631"/>
                <a:gd name="connsiteX0" fmla="*/ 0 w 741384"/>
                <a:gd name="connsiteY0" fmla="*/ 475901 h 475901"/>
                <a:gd name="connsiteX1" fmla="*/ 77362 w 741384"/>
                <a:gd name="connsiteY1" fmla="*/ 250256 h 475901"/>
                <a:gd name="connsiteX2" fmla="*/ 309447 w 741384"/>
                <a:gd name="connsiteY2" fmla="*/ 5270 h 475901"/>
                <a:gd name="connsiteX3" fmla="*/ 496405 w 741384"/>
                <a:gd name="connsiteY3" fmla="*/ 31058 h 475901"/>
                <a:gd name="connsiteX4" fmla="*/ 741384 w 741384"/>
                <a:gd name="connsiteY4" fmla="*/ 159998 h 475901"/>
                <a:gd name="connsiteX0" fmla="*/ 0 w 741384"/>
                <a:gd name="connsiteY0" fmla="*/ 470631 h 470631"/>
                <a:gd name="connsiteX1" fmla="*/ 309447 w 741384"/>
                <a:gd name="connsiteY1" fmla="*/ 0 h 470631"/>
                <a:gd name="connsiteX2" fmla="*/ 496405 w 741384"/>
                <a:gd name="connsiteY2" fmla="*/ 25788 h 470631"/>
                <a:gd name="connsiteX3" fmla="*/ 741384 w 741384"/>
                <a:gd name="connsiteY3" fmla="*/ 154728 h 470631"/>
                <a:gd name="connsiteX0" fmla="*/ 0 w 741384"/>
                <a:gd name="connsiteY0" fmla="*/ 470631 h 470631"/>
                <a:gd name="connsiteX1" fmla="*/ 309447 w 741384"/>
                <a:gd name="connsiteY1" fmla="*/ 0 h 470631"/>
                <a:gd name="connsiteX2" fmla="*/ 496405 w 741384"/>
                <a:gd name="connsiteY2" fmla="*/ 25788 h 470631"/>
                <a:gd name="connsiteX3" fmla="*/ 741384 w 741384"/>
                <a:gd name="connsiteY3" fmla="*/ 154728 h 470631"/>
                <a:gd name="connsiteX0" fmla="*/ 0 w 741384"/>
                <a:gd name="connsiteY0" fmla="*/ 515203 h 515203"/>
                <a:gd name="connsiteX1" fmla="*/ 309447 w 741384"/>
                <a:gd name="connsiteY1" fmla="*/ 44572 h 515203"/>
                <a:gd name="connsiteX2" fmla="*/ 496405 w 741384"/>
                <a:gd name="connsiteY2" fmla="*/ 70360 h 515203"/>
                <a:gd name="connsiteX3" fmla="*/ 741384 w 741384"/>
                <a:gd name="connsiteY3" fmla="*/ 199300 h 515203"/>
                <a:gd name="connsiteX0" fmla="*/ 0 w 741384"/>
                <a:gd name="connsiteY0" fmla="*/ 444843 h 444843"/>
                <a:gd name="connsiteX1" fmla="*/ 496405 w 741384"/>
                <a:gd name="connsiteY1" fmla="*/ 0 h 444843"/>
                <a:gd name="connsiteX2" fmla="*/ 741384 w 741384"/>
                <a:gd name="connsiteY2" fmla="*/ 128940 h 444843"/>
                <a:gd name="connsiteX0" fmla="*/ 0 w 741384"/>
                <a:gd name="connsiteY0" fmla="*/ 509313 h 509313"/>
                <a:gd name="connsiteX1" fmla="*/ 219192 w 741384"/>
                <a:gd name="connsiteY1" fmla="*/ 0 h 509313"/>
                <a:gd name="connsiteX2" fmla="*/ 741384 w 741384"/>
                <a:gd name="connsiteY2" fmla="*/ 193410 h 509313"/>
                <a:gd name="connsiteX0" fmla="*/ 0 w 741384"/>
                <a:gd name="connsiteY0" fmla="*/ 509313 h 509313"/>
                <a:gd name="connsiteX1" fmla="*/ 219192 w 741384"/>
                <a:gd name="connsiteY1" fmla="*/ 0 h 509313"/>
                <a:gd name="connsiteX2" fmla="*/ 741384 w 741384"/>
                <a:gd name="connsiteY2" fmla="*/ 193410 h 509313"/>
                <a:gd name="connsiteX0" fmla="*/ 0 w 741384"/>
                <a:gd name="connsiteY0" fmla="*/ 509313 h 509313"/>
                <a:gd name="connsiteX1" fmla="*/ 219192 w 741384"/>
                <a:gd name="connsiteY1" fmla="*/ 0 h 509313"/>
                <a:gd name="connsiteX2" fmla="*/ 741384 w 741384"/>
                <a:gd name="connsiteY2" fmla="*/ 193410 h 509313"/>
                <a:gd name="connsiteX0" fmla="*/ 0 w 741384"/>
                <a:gd name="connsiteY0" fmla="*/ 477078 h 477078"/>
                <a:gd name="connsiteX1" fmla="*/ 232086 w 741384"/>
                <a:gd name="connsiteY1" fmla="*/ 0 h 477078"/>
                <a:gd name="connsiteX2" fmla="*/ 741384 w 741384"/>
                <a:gd name="connsiteY2" fmla="*/ 161175 h 477078"/>
                <a:gd name="connsiteX0" fmla="*/ 0 w 741384"/>
                <a:gd name="connsiteY0" fmla="*/ 488062 h 488062"/>
                <a:gd name="connsiteX1" fmla="*/ 232086 w 741384"/>
                <a:gd name="connsiteY1" fmla="*/ 10984 h 488062"/>
                <a:gd name="connsiteX2" fmla="*/ 741384 w 741384"/>
                <a:gd name="connsiteY2" fmla="*/ 172159 h 488062"/>
                <a:gd name="connsiteX0" fmla="*/ 0 w 741384"/>
                <a:gd name="connsiteY0" fmla="*/ 491246 h 491246"/>
                <a:gd name="connsiteX1" fmla="*/ 232086 w 741384"/>
                <a:gd name="connsiteY1" fmla="*/ 14168 h 491246"/>
                <a:gd name="connsiteX2" fmla="*/ 684035 w 741384"/>
                <a:gd name="connsiteY2" fmla="*/ 130179 h 491246"/>
                <a:gd name="connsiteX3" fmla="*/ 741384 w 741384"/>
                <a:gd name="connsiteY3" fmla="*/ 175343 h 491246"/>
                <a:gd name="connsiteX0" fmla="*/ 0 w 737647"/>
                <a:gd name="connsiteY0" fmla="*/ 491246 h 491246"/>
                <a:gd name="connsiteX1" fmla="*/ 232086 w 737647"/>
                <a:gd name="connsiteY1" fmla="*/ 14168 h 491246"/>
                <a:gd name="connsiteX2" fmla="*/ 684035 w 737647"/>
                <a:gd name="connsiteY2" fmla="*/ 130179 h 491246"/>
                <a:gd name="connsiteX3" fmla="*/ 735034 w 737647"/>
                <a:gd name="connsiteY3" fmla="*/ 216618 h 491246"/>
                <a:gd name="connsiteX0" fmla="*/ 0 w 693612"/>
                <a:gd name="connsiteY0" fmla="*/ 491246 h 491246"/>
                <a:gd name="connsiteX1" fmla="*/ 232086 w 693612"/>
                <a:gd name="connsiteY1" fmla="*/ 14168 h 491246"/>
                <a:gd name="connsiteX2" fmla="*/ 684035 w 693612"/>
                <a:gd name="connsiteY2" fmla="*/ 130179 h 491246"/>
                <a:gd name="connsiteX3" fmla="*/ 271484 w 693612"/>
                <a:gd name="connsiteY3" fmla="*/ 67393 h 491246"/>
                <a:gd name="connsiteX0" fmla="*/ 0 w 687245"/>
                <a:gd name="connsiteY0" fmla="*/ 490384 h 490384"/>
                <a:gd name="connsiteX1" fmla="*/ 232086 w 687245"/>
                <a:gd name="connsiteY1" fmla="*/ 13306 h 490384"/>
                <a:gd name="connsiteX2" fmla="*/ 684035 w 687245"/>
                <a:gd name="connsiteY2" fmla="*/ 129317 h 490384"/>
                <a:gd name="connsiteX3" fmla="*/ 363361 w 687245"/>
                <a:gd name="connsiteY3" fmla="*/ 37242 h 490384"/>
                <a:gd name="connsiteX4" fmla="*/ 271484 w 687245"/>
                <a:gd name="connsiteY4" fmla="*/ 66531 h 490384"/>
                <a:gd name="connsiteX0" fmla="*/ 1566 w 688811"/>
                <a:gd name="connsiteY0" fmla="*/ 490384 h 498364"/>
                <a:gd name="connsiteX1" fmla="*/ 233652 w 688811"/>
                <a:gd name="connsiteY1" fmla="*/ 13306 h 498364"/>
                <a:gd name="connsiteX2" fmla="*/ 685601 w 688811"/>
                <a:gd name="connsiteY2" fmla="*/ 129317 h 498364"/>
                <a:gd name="connsiteX3" fmla="*/ 364927 w 688811"/>
                <a:gd name="connsiteY3" fmla="*/ 37242 h 498364"/>
                <a:gd name="connsiteX4" fmla="*/ 0 w 688811"/>
                <a:gd name="connsiteY4" fmla="*/ 498331 h 498364"/>
                <a:gd name="connsiteX0" fmla="*/ 1566 w 688811"/>
                <a:gd name="connsiteY0" fmla="*/ 490384 h 498364"/>
                <a:gd name="connsiteX1" fmla="*/ 233652 w 688811"/>
                <a:gd name="connsiteY1" fmla="*/ 13306 h 498364"/>
                <a:gd name="connsiteX2" fmla="*/ 685601 w 688811"/>
                <a:gd name="connsiteY2" fmla="*/ 129317 h 498364"/>
                <a:gd name="connsiteX3" fmla="*/ 364927 w 688811"/>
                <a:gd name="connsiteY3" fmla="*/ 37242 h 498364"/>
                <a:gd name="connsiteX4" fmla="*/ 0 w 688811"/>
                <a:gd name="connsiteY4" fmla="*/ 498331 h 498364"/>
                <a:gd name="connsiteX5" fmla="*/ 1566 w 688811"/>
                <a:gd name="connsiteY5" fmla="*/ 490384 h 498364"/>
                <a:gd name="connsiteX0" fmla="*/ 0 w 688811"/>
                <a:gd name="connsiteY0" fmla="*/ 498331 h 498364"/>
                <a:gd name="connsiteX1" fmla="*/ 233652 w 688811"/>
                <a:gd name="connsiteY1" fmla="*/ 13306 h 498364"/>
                <a:gd name="connsiteX2" fmla="*/ 685601 w 688811"/>
                <a:gd name="connsiteY2" fmla="*/ 129317 h 498364"/>
                <a:gd name="connsiteX3" fmla="*/ 364927 w 688811"/>
                <a:gd name="connsiteY3" fmla="*/ 37242 h 498364"/>
                <a:gd name="connsiteX4" fmla="*/ 0 w 688811"/>
                <a:gd name="connsiteY4" fmla="*/ 498331 h 498364"/>
                <a:gd name="connsiteX0" fmla="*/ 0 w 686661"/>
                <a:gd name="connsiteY0" fmla="*/ 498331 h 498364"/>
                <a:gd name="connsiteX1" fmla="*/ 233652 w 686661"/>
                <a:gd name="connsiteY1" fmla="*/ 13306 h 498364"/>
                <a:gd name="connsiteX2" fmla="*/ 685601 w 686661"/>
                <a:gd name="connsiteY2" fmla="*/ 129317 h 498364"/>
                <a:gd name="connsiteX3" fmla="*/ 282378 w 686661"/>
                <a:gd name="connsiteY3" fmla="*/ 72167 h 498364"/>
                <a:gd name="connsiteX4" fmla="*/ 364927 w 686661"/>
                <a:gd name="connsiteY4" fmla="*/ 37242 h 498364"/>
                <a:gd name="connsiteX5" fmla="*/ 0 w 686661"/>
                <a:gd name="connsiteY5" fmla="*/ 498331 h 498364"/>
                <a:gd name="connsiteX0" fmla="*/ 0 w 687068"/>
                <a:gd name="connsiteY0" fmla="*/ 498331 h 498364"/>
                <a:gd name="connsiteX1" fmla="*/ 233652 w 687068"/>
                <a:gd name="connsiteY1" fmla="*/ 13306 h 498364"/>
                <a:gd name="connsiteX2" fmla="*/ 685601 w 687068"/>
                <a:gd name="connsiteY2" fmla="*/ 129317 h 498364"/>
                <a:gd name="connsiteX3" fmla="*/ 364927 w 687068"/>
                <a:gd name="connsiteY3" fmla="*/ 37242 h 498364"/>
                <a:gd name="connsiteX4" fmla="*/ 0 w 687068"/>
                <a:gd name="connsiteY4" fmla="*/ 498331 h 498364"/>
                <a:gd name="connsiteX0" fmla="*/ 367 w 687088"/>
                <a:gd name="connsiteY0" fmla="*/ 498331 h 498401"/>
                <a:gd name="connsiteX1" fmla="*/ 234019 w 687088"/>
                <a:gd name="connsiteY1" fmla="*/ 13306 h 498401"/>
                <a:gd name="connsiteX2" fmla="*/ 685968 w 687088"/>
                <a:gd name="connsiteY2" fmla="*/ 129317 h 498401"/>
                <a:gd name="connsiteX3" fmla="*/ 289094 w 687088"/>
                <a:gd name="connsiteY3" fmla="*/ 53117 h 498401"/>
                <a:gd name="connsiteX4" fmla="*/ 367 w 687088"/>
                <a:gd name="connsiteY4" fmla="*/ 498331 h 498401"/>
                <a:gd name="connsiteX0" fmla="*/ 367 w 687088"/>
                <a:gd name="connsiteY0" fmla="*/ 495789 h 495859"/>
                <a:gd name="connsiteX1" fmla="*/ 234019 w 687088"/>
                <a:gd name="connsiteY1" fmla="*/ 10764 h 495859"/>
                <a:gd name="connsiteX2" fmla="*/ 685968 w 687088"/>
                <a:gd name="connsiteY2" fmla="*/ 126775 h 495859"/>
                <a:gd name="connsiteX3" fmla="*/ 289094 w 687088"/>
                <a:gd name="connsiteY3" fmla="*/ 50575 h 495859"/>
                <a:gd name="connsiteX4" fmla="*/ 367 w 687088"/>
                <a:gd name="connsiteY4" fmla="*/ 495789 h 495859"/>
                <a:gd name="connsiteX0" fmla="*/ 367 w 689752"/>
                <a:gd name="connsiteY0" fmla="*/ 499592 h 499662"/>
                <a:gd name="connsiteX1" fmla="*/ 234019 w 689752"/>
                <a:gd name="connsiteY1" fmla="*/ 14567 h 499662"/>
                <a:gd name="connsiteX2" fmla="*/ 685968 w 689752"/>
                <a:gd name="connsiteY2" fmla="*/ 130578 h 499662"/>
                <a:gd name="connsiteX3" fmla="*/ 289094 w 689752"/>
                <a:gd name="connsiteY3" fmla="*/ 54378 h 499662"/>
                <a:gd name="connsiteX4" fmla="*/ 367 w 689752"/>
                <a:gd name="connsiteY4" fmla="*/ 499592 h 499662"/>
                <a:gd name="connsiteX0" fmla="*/ 367 w 689752"/>
                <a:gd name="connsiteY0" fmla="*/ 499592 h 499670"/>
                <a:gd name="connsiteX1" fmla="*/ 234019 w 689752"/>
                <a:gd name="connsiteY1" fmla="*/ 14567 h 499670"/>
                <a:gd name="connsiteX2" fmla="*/ 685968 w 689752"/>
                <a:gd name="connsiteY2" fmla="*/ 130578 h 499670"/>
                <a:gd name="connsiteX3" fmla="*/ 289094 w 689752"/>
                <a:gd name="connsiteY3" fmla="*/ 54378 h 499670"/>
                <a:gd name="connsiteX4" fmla="*/ 367 w 689752"/>
                <a:gd name="connsiteY4" fmla="*/ 499592 h 499670"/>
                <a:gd name="connsiteX0" fmla="*/ 223 w 689608"/>
                <a:gd name="connsiteY0" fmla="*/ 499592 h 499619"/>
                <a:gd name="connsiteX1" fmla="*/ 233875 w 689608"/>
                <a:gd name="connsiteY1" fmla="*/ 14567 h 499619"/>
                <a:gd name="connsiteX2" fmla="*/ 685824 w 689608"/>
                <a:gd name="connsiteY2" fmla="*/ 130578 h 499619"/>
                <a:gd name="connsiteX3" fmla="*/ 276250 w 689608"/>
                <a:gd name="connsiteY3" fmla="*/ 38503 h 499619"/>
                <a:gd name="connsiteX4" fmla="*/ 223 w 689608"/>
                <a:gd name="connsiteY4" fmla="*/ 499592 h 499619"/>
                <a:gd name="connsiteX0" fmla="*/ 308 w 676976"/>
                <a:gd name="connsiteY0" fmla="*/ 496697 h 496724"/>
                <a:gd name="connsiteX1" fmla="*/ 221260 w 676976"/>
                <a:gd name="connsiteY1" fmla="*/ 14847 h 496724"/>
                <a:gd name="connsiteX2" fmla="*/ 673209 w 676976"/>
                <a:gd name="connsiteY2" fmla="*/ 130858 h 496724"/>
                <a:gd name="connsiteX3" fmla="*/ 263635 w 676976"/>
                <a:gd name="connsiteY3" fmla="*/ 38783 h 496724"/>
                <a:gd name="connsiteX4" fmla="*/ 308 w 676976"/>
                <a:gd name="connsiteY4" fmla="*/ 496697 h 496724"/>
                <a:gd name="connsiteX0" fmla="*/ 520 w 616777"/>
                <a:gd name="connsiteY0" fmla="*/ 547169 h 547194"/>
                <a:gd name="connsiteX1" fmla="*/ 161147 w 616777"/>
                <a:gd name="connsiteY1" fmla="*/ 17694 h 547194"/>
                <a:gd name="connsiteX2" fmla="*/ 613096 w 616777"/>
                <a:gd name="connsiteY2" fmla="*/ 133705 h 547194"/>
                <a:gd name="connsiteX3" fmla="*/ 203522 w 616777"/>
                <a:gd name="connsiteY3" fmla="*/ 41630 h 547194"/>
                <a:gd name="connsiteX4" fmla="*/ 520 w 616777"/>
                <a:gd name="connsiteY4" fmla="*/ 547169 h 547194"/>
                <a:gd name="connsiteX0" fmla="*/ 520 w 616777"/>
                <a:gd name="connsiteY0" fmla="*/ 547169 h 547194"/>
                <a:gd name="connsiteX1" fmla="*/ 161147 w 616777"/>
                <a:gd name="connsiteY1" fmla="*/ 17694 h 547194"/>
                <a:gd name="connsiteX2" fmla="*/ 613096 w 616777"/>
                <a:gd name="connsiteY2" fmla="*/ 133705 h 547194"/>
                <a:gd name="connsiteX3" fmla="*/ 203522 w 616777"/>
                <a:gd name="connsiteY3" fmla="*/ 41630 h 547194"/>
                <a:gd name="connsiteX4" fmla="*/ 520 w 616777"/>
                <a:gd name="connsiteY4" fmla="*/ 547169 h 547194"/>
                <a:gd name="connsiteX0" fmla="*/ 10873 w 627130"/>
                <a:gd name="connsiteY0" fmla="*/ 547169 h 549296"/>
                <a:gd name="connsiteX1" fmla="*/ 171500 w 627130"/>
                <a:gd name="connsiteY1" fmla="*/ 17694 h 549296"/>
                <a:gd name="connsiteX2" fmla="*/ 623449 w 627130"/>
                <a:gd name="connsiteY2" fmla="*/ 133705 h 549296"/>
                <a:gd name="connsiteX3" fmla="*/ 213875 w 627130"/>
                <a:gd name="connsiteY3" fmla="*/ 41630 h 549296"/>
                <a:gd name="connsiteX4" fmla="*/ 10873 w 627130"/>
                <a:gd name="connsiteY4" fmla="*/ 547169 h 549296"/>
                <a:gd name="connsiteX0" fmla="*/ 709 w 616966"/>
                <a:gd name="connsiteY0" fmla="*/ 547169 h 555733"/>
                <a:gd name="connsiteX1" fmla="*/ 161336 w 616966"/>
                <a:gd name="connsiteY1" fmla="*/ 17694 h 555733"/>
                <a:gd name="connsiteX2" fmla="*/ 613285 w 616966"/>
                <a:gd name="connsiteY2" fmla="*/ 133705 h 555733"/>
                <a:gd name="connsiteX3" fmla="*/ 203711 w 616966"/>
                <a:gd name="connsiteY3" fmla="*/ 41630 h 555733"/>
                <a:gd name="connsiteX4" fmla="*/ 709 w 616966"/>
                <a:gd name="connsiteY4" fmla="*/ 547169 h 555733"/>
                <a:gd name="connsiteX0" fmla="*/ 709 w 848652"/>
                <a:gd name="connsiteY0" fmla="*/ 536848 h 545412"/>
                <a:gd name="connsiteX1" fmla="*/ 161336 w 848652"/>
                <a:gd name="connsiteY1" fmla="*/ 7373 h 545412"/>
                <a:gd name="connsiteX2" fmla="*/ 846118 w 848652"/>
                <a:gd name="connsiteY2" fmla="*/ 225690 h 545412"/>
                <a:gd name="connsiteX3" fmla="*/ 203711 w 848652"/>
                <a:gd name="connsiteY3" fmla="*/ 31309 h 545412"/>
                <a:gd name="connsiteX4" fmla="*/ 709 w 848652"/>
                <a:gd name="connsiteY4" fmla="*/ 536848 h 545412"/>
                <a:gd name="connsiteX0" fmla="*/ 2 w 848146"/>
                <a:gd name="connsiteY0" fmla="*/ 557487 h 557575"/>
                <a:gd name="connsiteX1" fmla="*/ 206490 w 848146"/>
                <a:gd name="connsiteY1" fmla="*/ 6845 h 557575"/>
                <a:gd name="connsiteX2" fmla="*/ 845411 w 848146"/>
                <a:gd name="connsiteY2" fmla="*/ 246329 h 557575"/>
                <a:gd name="connsiteX3" fmla="*/ 203004 w 848146"/>
                <a:gd name="connsiteY3" fmla="*/ 51948 h 557575"/>
                <a:gd name="connsiteX4" fmla="*/ 2 w 848146"/>
                <a:gd name="connsiteY4" fmla="*/ 557487 h 557575"/>
                <a:gd name="connsiteX0" fmla="*/ 42 w 848121"/>
                <a:gd name="connsiteY0" fmla="*/ 564382 h 564499"/>
                <a:gd name="connsiteX1" fmla="*/ 192419 w 848121"/>
                <a:gd name="connsiteY1" fmla="*/ 6685 h 564499"/>
                <a:gd name="connsiteX2" fmla="*/ 845451 w 848121"/>
                <a:gd name="connsiteY2" fmla="*/ 253224 h 564499"/>
                <a:gd name="connsiteX3" fmla="*/ 203044 w 848121"/>
                <a:gd name="connsiteY3" fmla="*/ 58843 h 564499"/>
                <a:gd name="connsiteX4" fmla="*/ 42 w 848121"/>
                <a:gd name="connsiteY4" fmla="*/ 564382 h 564499"/>
                <a:gd name="connsiteX0" fmla="*/ 2 w 848146"/>
                <a:gd name="connsiteY0" fmla="*/ 554042 h 554117"/>
                <a:gd name="connsiteX1" fmla="*/ 206490 w 848146"/>
                <a:gd name="connsiteY1" fmla="*/ 6928 h 554117"/>
                <a:gd name="connsiteX2" fmla="*/ 845411 w 848146"/>
                <a:gd name="connsiteY2" fmla="*/ 242884 h 554117"/>
                <a:gd name="connsiteX3" fmla="*/ 203004 w 848146"/>
                <a:gd name="connsiteY3" fmla="*/ 48503 h 554117"/>
                <a:gd name="connsiteX4" fmla="*/ 2 w 848146"/>
                <a:gd name="connsiteY4" fmla="*/ 554042 h 554117"/>
                <a:gd name="connsiteX0" fmla="*/ 1 w 869328"/>
                <a:gd name="connsiteY0" fmla="*/ 550381 h 550456"/>
                <a:gd name="connsiteX1" fmla="*/ 227656 w 869328"/>
                <a:gd name="connsiteY1" fmla="*/ 6795 h 550456"/>
                <a:gd name="connsiteX2" fmla="*/ 866577 w 869328"/>
                <a:gd name="connsiteY2" fmla="*/ 242751 h 550456"/>
                <a:gd name="connsiteX3" fmla="*/ 224170 w 869328"/>
                <a:gd name="connsiteY3" fmla="*/ 48370 h 550456"/>
                <a:gd name="connsiteX4" fmla="*/ 1 w 869328"/>
                <a:gd name="connsiteY4" fmla="*/ 550381 h 550456"/>
                <a:gd name="connsiteX0" fmla="*/ 1 w 869328"/>
                <a:gd name="connsiteY0" fmla="*/ 550381 h 550456"/>
                <a:gd name="connsiteX1" fmla="*/ 227656 w 869328"/>
                <a:gd name="connsiteY1" fmla="*/ 6795 h 550456"/>
                <a:gd name="connsiteX2" fmla="*/ 866577 w 869328"/>
                <a:gd name="connsiteY2" fmla="*/ 242751 h 550456"/>
                <a:gd name="connsiteX3" fmla="*/ 224170 w 869328"/>
                <a:gd name="connsiteY3" fmla="*/ 48370 h 550456"/>
                <a:gd name="connsiteX4" fmla="*/ 1 w 869328"/>
                <a:gd name="connsiteY4" fmla="*/ 550381 h 550456"/>
                <a:gd name="connsiteX0" fmla="*/ 1 w 886981"/>
                <a:gd name="connsiteY0" fmla="*/ 546721 h 546797"/>
                <a:gd name="connsiteX1" fmla="*/ 245295 w 886981"/>
                <a:gd name="connsiteY1" fmla="*/ 6663 h 546797"/>
                <a:gd name="connsiteX2" fmla="*/ 884216 w 886981"/>
                <a:gd name="connsiteY2" fmla="*/ 242619 h 546797"/>
                <a:gd name="connsiteX3" fmla="*/ 241809 w 886981"/>
                <a:gd name="connsiteY3" fmla="*/ 48238 h 546797"/>
                <a:gd name="connsiteX4" fmla="*/ 1 w 886981"/>
                <a:gd name="connsiteY4" fmla="*/ 546721 h 546797"/>
                <a:gd name="connsiteX0" fmla="*/ 2 w 876390"/>
                <a:gd name="connsiteY0" fmla="*/ 546721 h 546797"/>
                <a:gd name="connsiteX1" fmla="*/ 234712 w 876390"/>
                <a:gd name="connsiteY1" fmla="*/ 6663 h 546797"/>
                <a:gd name="connsiteX2" fmla="*/ 873633 w 876390"/>
                <a:gd name="connsiteY2" fmla="*/ 242619 h 546797"/>
                <a:gd name="connsiteX3" fmla="*/ 231226 w 876390"/>
                <a:gd name="connsiteY3" fmla="*/ 48238 h 546797"/>
                <a:gd name="connsiteX4" fmla="*/ 2 w 876390"/>
                <a:gd name="connsiteY4" fmla="*/ 546721 h 546797"/>
                <a:gd name="connsiteX0" fmla="*/ 41217 w 917620"/>
                <a:gd name="connsiteY0" fmla="*/ 545826 h 597718"/>
                <a:gd name="connsiteX1" fmla="*/ 22229 w 917620"/>
                <a:gd name="connsiteY1" fmla="*/ 521259 h 597718"/>
                <a:gd name="connsiteX2" fmla="*/ 275927 w 917620"/>
                <a:gd name="connsiteY2" fmla="*/ 5768 h 597718"/>
                <a:gd name="connsiteX3" fmla="*/ 914848 w 917620"/>
                <a:gd name="connsiteY3" fmla="*/ 241724 h 597718"/>
                <a:gd name="connsiteX4" fmla="*/ 272441 w 917620"/>
                <a:gd name="connsiteY4" fmla="*/ 47343 h 597718"/>
                <a:gd name="connsiteX5" fmla="*/ 41217 w 917620"/>
                <a:gd name="connsiteY5" fmla="*/ 545826 h 597718"/>
                <a:gd name="connsiteX0" fmla="*/ 250215 w 895394"/>
                <a:gd name="connsiteY0" fmla="*/ 47343 h 521341"/>
                <a:gd name="connsiteX1" fmla="*/ 3 w 895394"/>
                <a:gd name="connsiteY1" fmla="*/ 521259 h 521341"/>
                <a:gd name="connsiteX2" fmla="*/ 253701 w 895394"/>
                <a:gd name="connsiteY2" fmla="*/ 5768 h 521341"/>
                <a:gd name="connsiteX3" fmla="*/ 892622 w 895394"/>
                <a:gd name="connsiteY3" fmla="*/ 241724 h 521341"/>
                <a:gd name="connsiteX4" fmla="*/ 250215 w 895394"/>
                <a:gd name="connsiteY4" fmla="*/ 47343 h 521341"/>
                <a:gd name="connsiteX0" fmla="*/ 221993 w 867150"/>
                <a:gd name="connsiteY0" fmla="*/ 48242 h 546929"/>
                <a:gd name="connsiteX1" fmla="*/ 4 w 867150"/>
                <a:gd name="connsiteY1" fmla="*/ 546852 h 546929"/>
                <a:gd name="connsiteX2" fmla="*/ 225479 w 867150"/>
                <a:gd name="connsiteY2" fmla="*/ 6667 h 546929"/>
                <a:gd name="connsiteX3" fmla="*/ 864400 w 867150"/>
                <a:gd name="connsiteY3" fmla="*/ 242623 h 546929"/>
                <a:gd name="connsiteX4" fmla="*/ 221993 w 867150"/>
                <a:gd name="connsiteY4" fmla="*/ 48242 h 546929"/>
                <a:gd name="connsiteX0" fmla="*/ 221993 w 867150"/>
                <a:gd name="connsiteY0" fmla="*/ 48242 h 546929"/>
                <a:gd name="connsiteX1" fmla="*/ 4 w 867150"/>
                <a:gd name="connsiteY1" fmla="*/ 546852 h 546929"/>
                <a:gd name="connsiteX2" fmla="*/ 225479 w 867150"/>
                <a:gd name="connsiteY2" fmla="*/ 6667 h 546929"/>
                <a:gd name="connsiteX3" fmla="*/ 864400 w 867150"/>
                <a:gd name="connsiteY3" fmla="*/ 242623 h 546929"/>
                <a:gd name="connsiteX4" fmla="*/ 221993 w 867150"/>
                <a:gd name="connsiteY4" fmla="*/ 48242 h 546929"/>
                <a:gd name="connsiteX0" fmla="*/ 253741 w 898923"/>
                <a:gd name="connsiteY0" fmla="*/ 48374 h 550589"/>
                <a:gd name="connsiteX1" fmla="*/ 2 w 898923"/>
                <a:gd name="connsiteY1" fmla="*/ 550512 h 550589"/>
                <a:gd name="connsiteX2" fmla="*/ 257227 w 898923"/>
                <a:gd name="connsiteY2" fmla="*/ 6799 h 550589"/>
                <a:gd name="connsiteX3" fmla="*/ 896148 w 898923"/>
                <a:gd name="connsiteY3" fmla="*/ 242755 h 550589"/>
                <a:gd name="connsiteX4" fmla="*/ 253741 w 898923"/>
                <a:gd name="connsiteY4" fmla="*/ 48374 h 550589"/>
                <a:gd name="connsiteX0" fmla="*/ 253741 w 898923"/>
                <a:gd name="connsiteY0" fmla="*/ 48374 h 574015"/>
                <a:gd name="connsiteX1" fmla="*/ 2 w 898923"/>
                <a:gd name="connsiteY1" fmla="*/ 550512 h 574015"/>
                <a:gd name="connsiteX2" fmla="*/ 257227 w 898923"/>
                <a:gd name="connsiteY2" fmla="*/ 6799 h 574015"/>
                <a:gd name="connsiteX3" fmla="*/ 896148 w 898923"/>
                <a:gd name="connsiteY3" fmla="*/ 242755 h 574015"/>
                <a:gd name="connsiteX4" fmla="*/ 253741 w 898923"/>
                <a:gd name="connsiteY4" fmla="*/ 48374 h 574015"/>
                <a:gd name="connsiteX0" fmla="*/ 214938 w 860089"/>
                <a:gd name="connsiteY0" fmla="*/ 49323 h 599030"/>
                <a:gd name="connsiteX1" fmla="*/ 4 w 860089"/>
                <a:gd name="connsiteY1" fmla="*/ 576156 h 599030"/>
                <a:gd name="connsiteX2" fmla="*/ 218424 w 860089"/>
                <a:gd name="connsiteY2" fmla="*/ 7748 h 599030"/>
                <a:gd name="connsiteX3" fmla="*/ 857345 w 860089"/>
                <a:gd name="connsiteY3" fmla="*/ 243704 h 599030"/>
                <a:gd name="connsiteX4" fmla="*/ 214938 w 860089"/>
                <a:gd name="connsiteY4" fmla="*/ 49323 h 599030"/>
                <a:gd name="connsiteX0" fmla="*/ 214938 w 860089"/>
                <a:gd name="connsiteY0" fmla="*/ 50602 h 631298"/>
                <a:gd name="connsiteX1" fmla="*/ 4 w 860089"/>
                <a:gd name="connsiteY1" fmla="*/ 609185 h 631298"/>
                <a:gd name="connsiteX2" fmla="*/ 218424 w 860089"/>
                <a:gd name="connsiteY2" fmla="*/ 9027 h 631298"/>
                <a:gd name="connsiteX3" fmla="*/ 857345 w 860089"/>
                <a:gd name="connsiteY3" fmla="*/ 244983 h 631298"/>
                <a:gd name="connsiteX4" fmla="*/ 214938 w 860089"/>
                <a:gd name="connsiteY4" fmla="*/ 50602 h 631298"/>
                <a:gd name="connsiteX0" fmla="*/ 254926 w 900077"/>
                <a:gd name="connsiteY0" fmla="*/ 50602 h 609253"/>
                <a:gd name="connsiteX1" fmla="*/ 39992 w 900077"/>
                <a:gd name="connsiteY1" fmla="*/ 609185 h 609253"/>
                <a:gd name="connsiteX2" fmla="*/ 258412 w 900077"/>
                <a:gd name="connsiteY2" fmla="*/ 9027 h 609253"/>
                <a:gd name="connsiteX3" fmla="*/ 897333 w 900077"/>
                <a:gd name="connsiteY3" fmla="*/ 244983 h 609253"/>
                <a:gd name="connsiteX4" fmla="*/ 254926 w 900077"/>
                <a:gd name="connsiteY4" fmla="*/ 50602 h 609253"/>
                <a:gd name="connsiteX0" fmla="*/ 293194 w 938379"/>
                <a:gd name="connsiteY0" fmla="*/ 50894 h 616600"/>
                <a:gd name="connsiteX1" fmla="*/ 35926 w 938379"/>
                <a:gd name="connsiteY1" fmla="*/ 616533 h 616600"/>
                <a:gd name="connsiteX2" fmla="*/ 296680 w 938379"/>
                <a:gd name="connsiteY2" fmla="*/ 9319 h 616600"/>
                <a:gd name="connsiteX3" fmla="*/ 935601 w 938379"/>
                <a:gd name="connsiteY3" fmla="*/ 245275 h 616600"/>
                <a:gd name="connsiteX4" fmla="*/ 293194 w 938379"/>
                <a:gd name="connsiteY4" fmla="*/ 50894 h 616600"/>
                <a:gd name="connsiteX0" fmla="*/ 293194 w 938379"/>
                <a:gd name="connsiteY0" fmla="*/ 50894 h 617243"/>
                <a:gd name="connsiteX1" fmla="*/ 35926 w 938379"/>
                <a:gd name="connsiteY1" fmla="*/ 616533 h 617243"/>
                <a:gd name="connsiteX2" fmla="*/ 296680 w 938379"/>
                <a:gd name="connsiteY2" fmla="*/ 9319 h 617243"/>
                <a:gd name="connsiteX3" fmla="*/ 935601 w 938379"/>
                <a:gd name="connsiteY3" fmla="*/ 245275 h 617243"/>
                <a:gd name="connsiteX4" fmla="*/ 293194 w 938379"/>
                <a:gd name="connsiteY4" fmla="*/ 50894 h 617243"/>
                <a:gd name="connsiteX0" fmla="*/ 281397 w 926582"/>
                <a:gd name="connsiteY0" fmla="*/ 50894 h 652272"/>
                <a:gd name="connsiteX1" fmla="*/ 24129 w 926582"/>
                <a:gd name="connsiteY1" fmla="*/ 616533 h 652272"/>
                <a:gd name="connsiteX2" fmla="*/ 284883 w 926582"/>
                <a:gd name="connsiteY2" fmla="*/ 9319 h 652272"/>
                <a:gd name="connsiteX3" fmla="*/ 923804 w 926582"/>
                <a:gd name="connsiteY3" fmla="*/ 245275 h 652272"/>
                <a:gd name="connsiteX4" fmla="*/ 281397 w 926582"/>
                <a:gd name="connsiteY4" fmla="*/ 50894 h 652272"/>
                <a:gd name="connsiteX0" fmla="*/ 281397 w 926582"/>
                <a:gd name="connsiteY0" fmla="*/ 50894 h 652272"/>
                <a:gd name="connsiteX1" fmla="*/ 24129 w 926582"/>
                <a:gd name="connsiteY1" fmla="*/ 616533 h 652272"/>
                <a:gd name="connsiteX2" fmla="*/ 284883 w 926582"/>
                <a:gd name="connsiteY2" fmla="*/ 9319 h 652272"/>
                <a:gd name="connsiteX3" fmla="*/ 923804 w 926582"/>
                <a:gd name="connsiteY3" fmla="*/ 245275 h 652272"/>
                <a:gd name="connsiteX4" fmla="*/ 281397 w 926582"/>
                <a:gd name="connsiteY4" fmla="*/ 50894 h 652272"/>
                <a:gd name="connsiteX0" fmla="*/ 257292 w 902410"/>
                <a:gd name="connsiteY0" fmla="*/ 57742 h 623482"/>
                <a:gd name="connsiteX1" fmla="*/ 24 w 902410"/>
                <a:gd name="connsiteY1" fmla="*/ 623381 h 623482"/>
                <a:gd name="connsiteX2" fmla="*/ 246666 w 902410"/>
                <a:gd name="connsiteY2" fmla="*/ 9112 h 623482"/>
                <a:gd name="connsiteX3" fmla="*/ 899699 w 902410"/>
                <a:gd name="connsiteY3" fmla="*/ 252123 h 623482"/>
                <a:gd name="connsiteX4" fmla="*/ 257292 w 902410"/>
                <a:gd name="connsiteY4" fmla="*/ 57742 h 623482"/>
                <a:gd name="connsiteX0" fmla="*/ 257287 w 902281"/>
                <a:gd name="connsiteY0" fmla="*/ 62377 h 628117"/>
                <a:gd name="connsiteX1" fmla="*/ 19 w 902281"/>
                <a:gd name="connsiteY1" fmla="*/ 628016 h 628117"/>
                <a:gd name="connsiteX2" fmla="*/ 246661 w 902281"/>
                <a:gd name="connsiteY2" fmla="*/ 13747 h 628117"/>
                <a:gd name="connsiteX3" fmla="*/ 899694 w 902281"/>
                <a:gd name="connsiteY3" fmla="*/ 256758 h 628117"/>
                <a:gd name="connsiteX4" fmla="*/ 257287 w 902281"/>
                <a:gd name="connsiteY4" fmla="*/ 62377 h 628117"/>
                <a:gd name="connsiteX0" fmla="*/ 257411 w 902333"/>
                <a:gd name="connsiteY0" fmla="*/ 62377 h 628117"/>
                <a:gd name="connsiteX1" fmla="*/ 143 w 902333"/>
                <a:gd name="connsiteY1" fmla="*/ 628016 h 628117"/>
                <a:gd name="connsiteX2" fmla="*/ 229146 w 902333"/>
                <a:gd name="connsiteY2" fmla="*/ 13747 h 628117"/>
                <a:gd name="connsiteX3" fmla="*/ 899818 w 902333"/>
                <a:gd name="connsiteY3" fmla="*/ 256758 h 628117"/>
                <a:gd name="connsiteX4" fmla="*/ 257411 w 902333"/>
                <a:gd name="connsiteY4" fmla="*/ 62377 h 628117"/>
                <a:gd name="connsiteX0" fmla="*/ 257390 w 902231"/>
                <a:gd name="connsiteY0" fmla="*/ 67520 h 633260"/>
                <a:gd name="connsiteX1" fmla="*/ 122 w 902231"/>
                <a:gd name="connsiteY1" fmla="*/ 633159 h 633260"/>
                <a:gd name="connsiteX2" fmla="*/ 229125 w 902231"/>
                <a:gd name="connsiteY2" fmla="*/ 18890 h 633260"/>
                <a:gd name="connsiteX3" fmla="*/ 899797 w 902231"/>
                <a:gd name="connsiteY3" fmla="*/ 261901 h 633260"/>
                <a:gd name="connsiteX4" fmla="*/ 257390 w 902231"/>
                <a:gd name="connsiteY4" fmla="*/ 67520 h 633260"/>
                <a:gd name="connsiteX0" fmla="*/ 257450 w 884915"/>
                <a:gd name="connsiteY0" fmla="*/ 56151 h 621891"/>
                <a:gd name="connsiteX1" fmla="*/ 182 w 884915"/>
                <a:gd name="connsiteY1" fmla="*/ 621790 h 621891"/>
                <a:gd name="connsiteX2" fmla="*/ 229185 w 884915"/>
                <a:gd name="connsiteY2" fmla="*/ 7521 h 621891"/>
                <a:gd name="connsiteX3" fmla="*/ 882218 w 884915"/>
                <a:gd name="connsiteY3" fmla="*/ 275226 h 621891"/>
                <a:gd name="connsiteX4" fmla="*/ 257450 w 884915"/>
                <a:gd name="connsiteY4" fmla="*/ 56151 h 621891"/>
                <a:gd name="connsiteX0" fmla="*/ 257450 w 884915"/>
                <a:gd name="connsiteY0" fmla="*/ 56151 h 621891"/>
                <a:gd name="connsiteX1" fmla="*/ 182 w 884915"/>
                <a:gd name="connsiteY1" fmla="*/ 621790 h 621891"/>
                <a:gd name="connsiteX2" fmla="*/ 229185 w 884915"/>
                <a:gd name="connsiteY2" fmla="*/ 7521 h 621891"/>
                <a:gd name="connsiteX3" fmla="*/ 882218 w 884915"/>
                <a:gd name="connsiteY3" fmla="*/ 275226 h 621891"/>
                <a:gd name="connsiteX4" fmla="*/ 257450 w 884915"/>
                <a:gd name="connsiteY4" fmla="*/ 56151 h 621891"/>
                <a:gd name="connsiteX0" fmla="*/ 257455 w 898978"/>
                <a:gd name="connsiteY0" fmla="*/ 56802 h 622542"/>
                <a:gd name="connsiteX1" fmla="*/ 187 w 898978"/>
                <a:gd name="connsiteY1" fmla="*/ 622441 h 622542"/>
                <a:gd name="connsiteX2" fmla="*/ 229190 w 898978"/>
                <a:gd name="connsiteY2" fmla="*/ 8172 h 622542"/>
                <a:gd name="connsiteX3" fmla="*/ 896334 w 898978"/>
                <a:gd name="connsiteY3" fmla="*/ 265294 h 622542"/>
                <a:gd name="connsiteX4" fmla="*/ 257455 w 898978"/>
                <a:gd name="connsiteY4" fmla="*/ 56802 h 622542"/>
                <a:gd name="connsiteX0" fmla="*/ 257455 w 896351"/>
                <a:gd name="connsiteY0" fmla="*/ 57443 h 623183"/>
                <a:gd name="connsiteX1" fmla="*/ 187 w 896351"/>
                <a:gd name="connsiteY1" fmla="*/ 623082 h 623183"/>
                <a:gd name="connsiteX2" fmla="*/ 229190 w 896351"/>
                <a:gd name="connsiteY2" fmla="*/ 8813 h 623183"/>
                <a:gd name="connsiteX3" fmla="*/ 896334 w 896351"/>
                <a:gd name="connsiteY3" fmla="*/ 265935 h 623183"/>
                <a:gd name="connsiteX4" fmla="*/ 257455 w 896351"/>
                <a:gd name="connsiteY4" fmla="*/ 57443 h 623183"/>
                <a:gd name="connsiteX0" fmla="*/ 257455 w 896351"/>
                <a:gd name="connsiteY0" fmla="*/ 57443 h 623183"/>
                <a:gd name="connsiteX1" fmla="*/ 187 w 896351"/>
                <a:gd name="connsiteY1" fmla="*/ 623082 h 623183"/>
                <a:gd name="connsiteX2" fmla="*/ 229190 w 896351"/>
                <a:gd name="connsiteY2" fmla="*/ 8813 h 623183"/>
                <a:gd name="connsiteX3" fmla="*/ 896334 w 896351"/>
                <a:gd name="connsiteY3" fmla="*/ 265935 h 623183"/>
                <a:gd name="connsiteX4" fmla="*/ 257455 w 896351"/>
                <a:gd name="connsiteY4" fmla="*/ 57443 h 623183"/>
                <a:gd name="connsiteX0" fmla="*/ 257455 w 896351"/>
                <a:gd name="connsiteY0" fmla="*/ 57443 h 623167"/>
                <a:gd name="connsiteX1" fmla="*/ 187 w 896351"/>
                <a:gd name="connsiteY1" fmla="*/ 623082 h 623167"/>
                <a:gd name="connsiteX2" fmla="*/ 229190 w 896351"/>
                <a:gd name="connsiteY2" fmla="*/ 8813 h 623167"/>
                <a:gd name="connsiteX3" fmla="*/ 896334 w 896351"/>
                <a:gd name="connsiteY3" fmla="*/ 265935 h 623167"/>
                <a:gd name="connsiteX4" fmla="*/ 257455 w 896351"/>
                <a:gd name="connsiteY4" fmla="*/ 57443 h 623167"/>
                <a:gd name="connsiteX0" fmla="*/ 257455 w 896351"/>
                <a:gd name="connsiteY0" fmla="*/ 57443 h 623167"/>
                <a:gd name="connsiteX1" fmla="*/ 187 w 896351"/>
                <a:gd name="connsiteY1" fmla="*/ 623082 h 623167"/>
                <a:gd name="connsiteX2" fmla="*/ 229190 w 896351"/>
                <a:gd name="connsiteY2" fmla="*/ 8813 h 623167"/>
                <a:gd name="connsiteX3" fmla="*/ 896334 w 896351"/>
                <a:gd name="connsiteY3" fmla="*/ 265935 h 623167"/>
                <a:gd name="connsiteX4" fmla="*/ 257455 w 896351"/>
                <a:gd name="connsiteY4" fmla="*/ 57443 h 623167"/>
                <a:gd name="connsiteX0" fmla="*/ 260976 w 899872"/>
                <a:gd name="connsiteY0" fmla="*/ 57300 h 619498"/>
                <a:gd name="connsiteX1" fmla="*/ 181 w 899872"/>
                <a:gd name="connsiteY1" fmla="*/ 619412 h 619498"/>
                <a:gd name="connsiteX2" fmla="*/ 232711 w 899872"/>
                <a:gd name="connsiteY2" fmla="*/ 8670 h 619498"/>
                <a:gd name="connsiteX3" fmla="*/ 899855 w 899872"/>
                <a:gd name="connsiteY3" fmla="*/ 265792 h 619498"/>
                <a:gd name="connsiteX4" fmla="*/ 260976 w 899872"/>
                <a:gd name="connsiteY4" fmla="*/ 57300 h 619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872" h="619498">
                  <a:moveTo>
                    <a:pt x="260976" y="57300"/>
                  </a:moveTo>
                  <a:cubicBezTo>
                    <a:pt x="175706" y="61556"/>
                    <a:pt x="4892" y="627517"/>
                    <a:pt x="181" y="619412"/>
                  </a:cubicBezTo>
                  <a:cubicBezTo>
                    <a:pt x="-4530" y="611307"/>
                    <a:pt x="82765" y="67607"/>
                    <a:pt x="232711" y="8670"/>
                  </a:cubicBezTo>
                  <a:cubicBezTo>
                    <a:pt x="382657" y="-50267"/>
                    <a:pt x="903376" y="208534"/>
                    <a:pt x="899855" y="265792"/>
                  </a:cubicBezTo>
                  <a:cubicBezTo>
                    <a:pt x="875873" y="301532"/>
                    <a:pt x="375243" y="-4202"/>
                    <a:pt x="260976" y="57300"/>
                  </a:cubicBezTo>
                  <a:close/>
                </a:path>
              </a:pathLst>
            </a:custGeom>
            <a:solidFill>
              <a:srgbClr val="FFFFFF"/>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p>
          </p:txBody>
        </p:sp>
        <p:sp>
          <p:nvSpPr>
            <p:cNvPr id="73" name="Right Triangle 72"/>
            <p:cNvSpPr/>
            <p:nvPr/>
          </p:nvSpPr>
          <p:spPr>
            <a:xfrm flipH="1">
              <a:off x="-1184313" y="8573910"/>
              <a:ext cx="236154" cy="814609"/>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sp>
        <p:nvSpPr>
          <p:cNvPr id="49" name="Right Triangle 48"/>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55" name="TextBox 5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a:latin typeface="Helvetica"/>
                <a:cs typeface="Helvetica"/>
              </a:rPr>
              <a:t>Definitionen</a:t>
            </a:r>
            <a:endParaRPr lang="en-US" sz="1400" dirty="0">
              <a:latin typeface="Helvetica"/>
              <a:cs typeface="Helvetica"/>
            </a:endParaRPr>
          </a:p>
        </p:txBody>
      </p:sp>
      <p:grpSp>
        <p:nvGrpSpPr>
          <p:cNvPr id="78" name="Group 48"/>
          <p:cNvGrpSpPr>
            <a:grpSpLocks noChangeAspect="1"/>
          </p:cNvGrpSpPr>
          <p:nvPr/>
        </p:nvGrpSpPr>
        <p:grpSpPr bwMode="auto">
          <a:xfrm>
            <a:off x="718734" y="4467390"/>
            <a:ext cx="550863" cy="549275"/>
            <a:chOff x="-3209375" y="8958823"/>
            <a:chExt cx="1131570" cy="1128676"/>
          </a:xfrm>
        </p:grpSpPr>
        <p:sp>
          <p:nvSpPr>
            <p:cNvPr id="79" name="Freeform 78"/>
            <p:cNvSpPr>
              <a:spLocks noChangeAspect="1"/>
            </p:cNvSpPr>
            <p:nvPr/>
          </p:nvSpPr>
          <p:spPr>
            <a:xfrm>
              <a:off x="-3209375" y="8958823"/>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808080"/>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80" name="Freeform 79"/>
            <p:cNvSpPr/>
            <p:nvPr/>
          </p:nvSpPr>
          <p:spPr>
            <a:xfrm>
              <a:off x="-3000671" y="9056685"/>
              <a:ext cx="877212" cy="85139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D9D9D9"/>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81" name="Freeform 80"/>
            <p:cNvSpPr/>
            <p:nvPr/>
          </p:nvSpPr>
          <p:spPr>
            <a:xfrm>
              <a:off x="-2974583" y="9092567"/>
              <a:ext cx="857646" cy="769848"/>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D9D9D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82" name="Freeform 81"/>
            <p:cNvSpPr>
              <a:spLocks noChangeAspect="1"/>
            </p:cNvSpPr>
            <p:nvPr/>
          </p:nvSpPr>
          <p:spPr>
            <a:xfrm rot="20916014">
              <a:off x="-2974583" y="9099091"/>
              <a:ext cx="247836" cy="24791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D9D9D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83" name="Right Triangle 82"/>
            <p:cNvSpPr/>
            <p:nvPr/>
          </p:nvSpPr>
          <p:spPr>
            <a:xfrm flipH="1">
              <a:off x="-2315859" y="9275243"/>
              <a:ext cx="238054" cy="812256"/>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spTree>
    <p:extLst>
      <p:ext uri="{BB962C8B-B14F-4D97-AF65-F5344CB8AC3E}">
        <p14:creationId xmlns:p14="http://schemas.microsoft.com/office/powerpoint/2010/main" val="3049708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2499014690"/>
              </p:ext>
            </p:extLst>
          </p:nvPr>
        </p:nvGraphicFramePr>
        <p:xfrm>
          <a:off x="228600" y="365760"/>
          <a:ext cx="6400800" cy="8486140"/>
        </p:xfrm>
        <a:graphic>
          <a:graphicData uri="http://schemas.openxmlformats.org/drawingml/2006/table">
            <a:tbl>
              <a:tblPr firstRow="1" bandRow="1" bandCol="1">
                <a:tableStyleId>{5C22544A-7EE6-4342-B048-85BDC9FD1C3A}</a:tableStyleId>
              </a:tblPr>
              <a:tblGrid>
                <a:gridCol w="1554480">
                  <a:extLst>
                    <a:ext uri="{9D8B030D-6E8A-4147-A177-3AD203B41FA5}">
                      <a16:colId xmlns:a16="http://schemas.microsoft.com/office/drawing/2014/main" xmlns="" val="20000"/>
                    </a:ext>
                  </a:extLst>
                </a:gridCol>
                <a:gridCol w="462815">
                  <a:extLst>
                    <a:ext uri="{9D8B030D-6E8A-4147-A177-3AD203B41FA5}">
                      <a16:colId xmlns:a16="http://schemas.microsoft.com/office/drawing/2014/main" xmlns="" val="20001"/>
                    </a:ext>
                  </a:extLst>
                </a:gridCol>
                <a:gridCol w="4383505">
                  <a:extLst>
                    <a:ext uri="{9D8B030D-6E8A-4147-A177-3AD203B41FA5}">
                      <a16:colId xmlns:a16="http://schemas.microsoft.com/office/drawing/2014/main" xmlns="" val="20002"/>
                    </a:ext>
                  </a:extLst>
                </a:gridCol>
              </a:tblGrid>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a:solidFill>
                            <a:srgbClr val="000000"/>
                          </a:solidFill>
                          <a:latin typeface="Helvetica"/>
                          <a:cs typeface="Helvetica"/>
                        </a:rPr>
                        <a:t>LI-RADS</a:t>
                      </a:r>
                      <a:r>
                        <a:rPr lang="en-US" sz="1800" b="1" i="0" baseline="30000" dirty="0">
                          <a:solidFill>
                            <a:srgbClr val="000000"/>
                          </a:solidFill>
                          <a:latin typeface="Helvetica"/>
                          <a:cs typeface="Helvetica"/>
                        </a:rPr>
                        <a:t>®</a:t>
                      </a:r>
                      <a:r>
                        <a:rPr lang="en-US" sz="1800" b="1" i="0" dirty="0">
                          <a:solidFill>
                            <a:srgbClr val="000000"/>
                          </a:solidFill>
                          <a:latin typeface="Helvetica"/>
                          <a:cs typeface="Helvetica"/>
                        </a:rPr>
                        <a:t> </a:t>
                      </a:r>
                      <a:r>
                        <a:rPr lang="en-US" sz="1800" b="1" i="0" dirty="0" err="1">
                          <a:solidFill>
                            <a:srgbClr val="000000"/>
                          </a:solidFill>
                          <a:latin typeface="Helvetica"/>
                          <a:cs typeface="Helvetica"/>
                        </a:rPr>
                        <a:t>Wesentliche</a:t>
                      </a:r>
                      <a:r>
                        <a:rPr lang="en-US" sz="1800" b="1" i="0" dirty="0">
                          <a:solidFill>
                            <a:srgbClr val="000000"/>
                          </a:solidFill>
                          <a:latin typeface="Helvetica"/>
                          <a:cs typeface="Helvetica"/>
                        </a:rPr>
                        <a:t> </a:t>
                      </a:r>
                      <a:r>
                        <a:rPr lang="en-US" sz="1800" b="1" i="0" dirty="0" err="1">
                          <a:solidFill>
                            <a:srgbClr val="000000"/>
                          </a:solidFill>
                          <a:latin typeface="Helvetica"/>
                          <a:cs typeface="Helvetica"/>
                        </a:rPr>
                        <a:t>bildgebende</a:t>
                      </a:r>
                      <a:r>
                        <a:rPr lang="en-US" sz="1800" b="1" i="0" dirty="0">
                          <a:solidFill>
                            <a:srgbClr val="000000"/>
                          </a:solidFill>
                          <a:latin typeface="Helvetica"/>
                          <a:cs typeface="Helvetica"/>
                        </a:rPr>
                        <a:t> </a:t>
                      </a:r>
                      <a:r>
                        <a:rPr lang="en-US" sz="1800" b="1" i="0" dirty="0" err="1">
                          <a:solidFill>
                            <a:srgbClr val="000000"/>
                          </a:solidFill>
                          <a:latin typeface="Helvetica"/>
                          <a:cs typeface="Helvetica"/>
                        </a:rPr>
                        <a:t>Charakteristika</a:t>
                      </a:r>
                      <a:endParaRPr lang="en-US" sz="1800" b="1" i="0" dirty="0">
                        <a:solidFill>
                          <a:srgbClr val="000000"/>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b="0" dirty="0">
                          <a:solidFill>
                            <a:srgbClr val="000000"/>
                          </a:solidFill>
                          <a:latin typeface="Helvetica"/>
                          <a:cs typeface="Helvetica"/>
                        </a:rPr>
                        <a:t>APHE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000" b="0" dirty="0">
                          <a:solidFill>
                            <a:srgbClr val="000000"/>
                          </a:solidFill>
                          <a:latin typeface="Helvetica"/>
                          <a:cs typeface="Helvetica"/>
                        </a:rPr>
                        <a:t>(</a:t>
                      </a:r>
                      <a:r>
                        <a:rPr lang="en-US" sz="1000" b="0" dirty="0" err="1">
                          <a:solidFill>
                            <a:srgbClr val="000000"/>
                          </a:solidFill>
                          <a:latin typeface="Helvetica"/>
                          <a:cs typeface="Helvetica"/>
                        </a:rPr>
                        <a:t>kein</a:t>
                      </a:r>
                      <a:r>
                        <a:rPr lang="en-US" sz="1000" b="0" dirty="0">
                          <a:solidFill>
                            <a:srgbClr val="000000"/>
                          </a:solidFill>
                          <a:latin typeface="Helvetica"/>
                          <a:cs typeface="Helvetica"/>
                        </a:rPr>
                        <a:t> Rand)</a:t>
                      </a: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en-US" sz="1000" b="0" dirty="0" err="1">
                          <a:solidFill>
                            <a:schemeClr val="tx1"/>
                          </a:solidFill>
                          <a:latin typeface="Helvetica"/>
                          <a:cs typeface="Helvetica"/>
                        </a:rPr>
                        <a:t>Nicht</a:t>
                      </a:r>
                      <a:r>
                        <a:rPr lang="en-US" sz="1000" b="0" dirty="0" err="1" smtClean="0">
                          <a:solidFill>
                            <a:schemeClr val="tx1"/>
                          </a:solidFill>
                          <a:latin typeface="Helvetica"/>
                          <a:cs typeface="Helvetica"/>
                        </a:rPr>
                        <a:t>-randartige</a:t>
                      </a:r>
                      <a:r>
                        <a:rPr lang="en-US" sz="1000" b="0" dirty="0" smtClean="0">
                          <a:solidFill>
                            <a:schemeClr val="tx1"/>
                          </a:solidFill>
                          <a:latin typeface="Helvetica"/>
                          <a:cs typeface="Helvetica"/>
                        </a:rPr>
                        <a:t> </a:t>
                      </a:r>
                      <a:r>
                        <a:rPr lang="en-US" sz="1000" b="0" dirty="0" err="1" smtClean="0">
                          <a:solidFill>
                            <a:schemeClr val="tx1"/>
                          </a:solidFill>
                          <a:latin typeface="Helvetica"/>
                          <a:cs typeface="Helvetica"/>
                        </a:rPr>
                        <a:t>Mehranreicherung</a:t>
                      </a:r>
                      <a:r>
                        <a:rPr lang="en-US" sz="1000" b="0" dirty="0" smtClean="0">
                          <a:solidFill>
                            <a:schemeClr val="tx1"/>
                          </a:solidFill>
                          <a:latin typeface="Helvetica"/>
                          <a:cs typeface="Helvetica"/>
                        </a:rPr>
                        <a:t> </a:t>
                      </a:r>
                      <a:r>
                        <a:rPr lang="en-US" sz="1000" b="0" dirty="0" err="1" smtClean="0">
                          <a:solidFill>
                            <a:schemeClr val="tx1"/>
                          </a:solidFill>
                          <a:latin typeface="Helvetica"/>
                          <a:cs typeface="Helvetica"/>
                        </a:rPr>
                        <a:t>einer</a:t>
                      </a:r>
                      <a:r>
                        <a:rPr lang="en-US" sz="1000" b="0" dirty="0" smtClean="0">
                          <a:solidFill>
                            <a:schemeClr val="tx1"/>
                          </a:solidFill>
                          <a:latin typeface="Helvetica"/>
                          <a:cs typeface="Helvetica"/>
                        </a:rPr>
                        <a:t> </a:t>
                      </a:r>
                      <a:r>
                        <a:rPr lang="en-US" sz="1000" b="0" dirty="0" err="1" smtClean="0">
                          <a:solidFill>
                            <a:schemeClr val="tx1"/>
                          </a:solidFill>
                          <a:latin typeface="Helvetica"/>
                          <a:cs typeface="Helvetica"/>
                        </a:rPr>
                        <a:t>Läsion</a:t>
                      </a:r>
                      <a:r>
                        <a:rPr lang="en-US" sz="1000" b="0" dirty="0" smtClean="0">
                          <a:solidFill>
                            <a:schemeClr val="tx1"/>
                          </a:solidFill>
                          <a:latin typeface="Helvetica"/>
                          <a:cs typeface="Helvetica"/>
                        </a:rPr>
                        <a:t> </a:t>
                      </a:r>
                      <a:r>
                        <a:rPr lang="en-US" sz="1000" b="0" dirty="0" err="1" smtClean="0">
                          <a:solidFill>
                            <a:schemeClr val="tx1"/>
                          </a:solidFill>
                          <a:latin typeface="Helvetica"/>
                          <a:cs typeface="Helvetica"/>
                        </a:rPr>
                        <a:t>im</a:t>
                      </a:r>
                      <a:r>
                        <a:rPr lang="en-US" sz="1000" b="0" dirty="0" smtClean="0">
                          <a:solidFill>
                            <a:schemeClr val="tx1"/>
                          </a:solidFill>
                          <a:latin typeface="Helvetica"/>
                          <a:cs typeface="Helvetica"/>
                        </a:rPr>
                        <a:t> </a:t>
                      </a:r>
                      <a:r>
                        <a:rPr lang="en-US" sz="1000" b="0" dirty="0" err="1" smtClean="0">
                          <a:solidFill>
                            <a:schemeClr val="tx1"/>
                          </a:solidFill>
                          <a:latin typeface="Helvetica"/>
                          <a:cs typeface="Helvetica"/>
                        </a:rPr>
                        <a:t>Vergleich</a:t>
                      </a:r>
                      <a:r>
                        <a:rPr lang="en-US" sz="1000" b="0" dirty="0" smtClean="0">
                          <a:solidFill>
                            <a:schemeClr val="tx1"/>
                          </a:solidFill>
                          <a:latin typeface="Helvetica"/>
                          <a:cs typeface="Helvetica"/>
                        </a:rPr>
                        <a:t> </a:t>
                      </a:r>
                      <a:r>
                        <a:rPr lang="en-US" sz="1000" b="0" dirty="0" err="1" smtClean="0">
                          <a:solidFill>
                            <a:schemeClr val="tx1"/>
                          </a:solidFill>
                          <a:latin typeface="Helvetica"/>
                          <a:cs typeface="Helvetica"/>
                        </a:rPr>
                        <a:t>zum</a:t>
                      </a:r>
                      <a:r>
                        <a:rPr lang="en-US" sz="1000" b="0" dirty="0" smtClean="0">
                          <a:solidFill>
                            <a:schemeClr val="tx1"/>
                          </a:solidFill>
                          <a:latin typeface="Helvetica"/>
                          <a:cs typeface="Helvetica"/>
                        </a:rPr>
                        <a:t> </a:t>
                      </a:r>
                      <a:r>
                        <a:rPr lang="en-US" sz="1000" b="0" dirty="0" err="1" smtClean="0">
                          <a:solidFill>
                            <a:schemeClr val="tx1"/>
                          </a:solidFill>
                          <a:latin typeface="Helvetica"/>
                          <a:cs typeface="Helvetica"/>
                        </a:rPr>
                        <a:t>Leberparnchym</a:t>
                      </a:r>
                      <a:r>
                        <a:rPr lang="en-US" sz="1000" b="0" dirty="0" smtClean="0">
                          <a:solidFill>
                            <a:srgbClr val="000000"/>
                          </a:solidFill>
                          <a:latin typeface="Helvetica"/>
                          <a:cs typeface="Helvetica"/>
                        </a:rPr>
                        <a:t>. </a:t>
                      </a:r>
                      <a:r>
                        <a:rPr lang="en-US" sz="1000" b="0" dirty="0">
                          <a:solidFill>
                            <a:srgbClr val="000000"/>
                          </a:solidFill>
                          <a:latin typeface="Helvetica"/>
                          <a:cs typeface="Helvetica"/>
                        </a:rPr>
                        <a:t>Die </a:t>
                      </a:r>
                      <a:r>
                        <a:rPr lang="en-US" sz="1000" b="0" dirty="0" err="1">
                          <a:solidFill>
                            <a:srgbClr val="000000"/>
                          </a:solidFill>
                          <a:latin typeface="Helvetica"/>
                          <a:cs typeface="Helvetica"/>
                        </a:rPr>
                        <a:t>Kontrastmittelaufnahme</a:t>
                      </a:r>
                      <a:r>
                        <a:rPr lang="en-US" sz="1000" b="0" dirty="0">
                          <a:solidFill>
                            <a:srgbClr val="000000"/>
                          </a:solidFill>
                          <a:latin typeface="Helvetica"/>
                          <a:cs typeface="Helvetica"/>
                        </a:rPr>
                        <a:t> muss </a:t>
                      </a:r>
                      <a:r>
                        <a:rPr lang="en-US" sz="1000" b="0" dirty="0" err="1">
                          <a:solidFill>
                            <a:srgbClr val="000000"/>
                          </a:solidFill>
                          <a:latin typeface="Helvetica"/>
                          <a:cs typeface="Helvetica"/>
                        </a:rPr>
                        <a:t>höher</a:t>
                      </a:r>
                      <a:r>
                        <a:rPr lang="en-US" sz="1000" b="0" dirty="0">
                          <a:solidFill>
                            <a:srgbClr val="000000"/>
                          </a:solidFill>
                          <a:latin typeface="Helvetica"/>
                          <a:cs typeface="Helvetica"/>
                        </a:rPr>
                        <a:t> sein </a:t>
                      </a:r>
                      <a:r>
                        <a:rPr lang="en-US" sz="1000" b="0" dirty="0" err="1">
                          <a:solidFill>
                            <a:srgbClr val="000000"/>
                          </a:solidFill>
                          <a:latin typeface="Helvetica"/>
                          <a:cs typeface="Helvetica"/>
                        </a:rPr>
                        <a:t>als</a:t>
                      </a:r>
                      <a:r>
                        <a:rPr lang="en-US" sz="1000" b="0" dirty="0">
                          <a:solidFill>
                            <a:srgbClr val="000000"/>
                          </a:solidFill>
                          <a:latin typeface="Helvetica"/>
                          <a:cs typeface="Helvetica"/>
                        </a:rPr>
                        <a:t> die der </a:t>
                      </a:r>
                      <a:r>
                        <a:rPr lang="en-US" sz="1000" b="0" dirty="0" err="1">
                          <a:solidFill>
                            <a:srgbClr val="000000"/>
                          </a:solidFill>
                          <a:latin typeface="Helvetica"/>
                          <a:cs typeface="Helvetica"/>
                        </a:rPr>
                        <a:t>Leber</a:t>
                      </a:r>
                      <a:r>
                        <a:rPr lang="en-US" sz="1000" b="0" dirty="0">
                          <a:solidFill>
                            <a:srgbClr val="000000"/>
                          </a:solidFill>
                          <a:latin typeface="Helvetica"/>
                          <a:cs typeface="Helvetica"/>
                        </a:rPr>
                        <a:t> in der AP. </a:t>
                      </a:r>
                      <a:r>
                        <a:rPr lang="en-US" sz="1000" b="0" i="1" dirty="0" err="1">
                          <a:solidFill>
                            <a:srgbClr val="000000"/>
                          </a:solidFill>
                          <a:latin typeface="Helvetica"/>
                          <a:cs typeface="Helvetica"/>
                        </a:rPr>
                        <a:t>Kontrastierung</a:t>
                      </a:r>
                      <a:r>
                        <a:rPr lang="en-US" sz="1000" b="0" i="1" dirty="0">
                          <a:solidFill>
                            <a:srgbClr val="000000"/>
                          </a:solidFill>
                          <a:latin typeface="Helvetica"/>
                          <a:cs typeface="Helvetica"/>
                        </a:rPr>
                        <a:t> </a:t>
                      </a:r>
                      <a:r>
                        <a:rPr lang="en-US" sz="1000" b="0" i="1" dirty="0" err="1">
                          <a:solidFill>
                            <a:srgbClr val="000000"/>
                          </a:solidFill>
                          <a:latin typeface="Helvetica"/>
                          <a:cs typeface="Helvetica"/>
                        </a:rPr>
                        <a:t>mit</a:t>
                      </a:r>
                      <a:r>
                        <a:rPr lang="en-US" sz="1000" b="0" i="1" baseline="0" dirty="0">
                          <a:solidFill>
                            <a:srgbClr val="000000"/>
                          </a:solidFill>
                          <a:latin typeface="Helvetica"/>
                          <a:cs typeface="Helvetica"/>
                        </a:rPr>
                        <a:t> </a:t>
                      </a:r>
                      <a:r>
                        <a:rPr lang="en-US" sz="1000" b="0" i="1" u="sng" baseline="0" dirty="0">
                          <a:solidFill>
                            <a:srgbClr val="0432FF"/>
                          </a:solidFill>
                          <a:latin typeface="Helvetica"/>
                          <a:cs typeface="Helvetica"/>
                        </a:rPr>
                        <a:t>Rand</a:t>
                      </a:r>
                      <a:r>
                        <a:rPr lang="en-US" sz="1000" b="0" i="1" u="sng" dirty="0">
                          <a:solidFill>
                            <a:srgbClr val="0432FF"/>
                          </a:solidFill>
                          <a:latin typeface="Helvetica"/>
                          <a:cs typeface="Helvetica"/>
                          <a:hlinkClick r:id="" action="ppaction://noaction"/>
                        </a:rPr>
                        <a:t> </a:t>
                      </a:r>
                      <a:r>
                        <a:rPr lang="en-US" sz="1000" b="0" i="1" dirty="0">
                          <a:solidFill>
                            <a:srgbClr val="0432FF"/>
                          </a:solidFill>
                          <a:latin typeface="Helvetica"/>
                          <a:cs typeface="Helvetica"/>
                          <a:hlinkClick r:id="" action="ppaction://noaction"/>
                        </a:rPr>
                        <a:t>APHE</a:t>
                      </a:r>
                      <a:r>
                        <a:rPr lang="en-US" sz="1000" b="0" i="1" baseline="0" dirty="0">
                          <a:solidFill>
                            <a:srgbClr val="0432FF"/>
                          </a:solidFill>
                          <a:latin typeface="Helvetica"/>
                          <a:cs typeface="Helvetica"/>
                        </a:rPr>
                        <a:t> </a:t>
                      </a:r>
                      <a:r>
                        <a:rPr lang="en-US" sz="1000" b="0" i="1" baseline="0" dirty="0">
                          <a:solidFill>
                            <a:srgbClr val="000000"/>
                          </a:solidFill>
                          <a:latin typeface="Helvetica"/>
                          <a:cs typeface="Helvetica"/>
                        </a:rPr>
                        <a:t>(</a:t>
                      </a:r>
                      <a:r>
                        <a:rPr lang="en-US" sz="1000" b="0" i="1" baseline="0" dirty="0" err="1">
                          <a:solidFill>
                            <a:srgbClr val="000000"/>
                          </a:solidFill>
                          <a:latin typeface="Helvetica"/>
                          <a:cs typeface="Helvetica"/>
                        </a:rPr>
                        <a:t>Einschlußkriterium</a:t>
                      </a:r>
                      <a:r>
                        <a:rPr lang="en-US" sz="1000" b="0" i="1" baseline="0" dirty="0">
                          <a:solidFill>
                            <a:srgbClr val="000000"/>
                          </a:solidFill>
                          <a:latin typeface="Helvetica"/>
                          <a:cs typeface="Helvetica"/>
                        </a:rPr>
                        <a:t> </a:t>
                      </a:r>
                      <a:r>
                        <a:rPr lang="en-US" sz="1000" b="0" i="1" baseline="0" dirty="0" err="1">
                          <a:solidFill>
                            <a:srgbClr val="000000"/>
                          </a:solidFill>
                          <a:latin typeface="Helvetica"/>
                          <a:cs typeface="Helvetica"/>
                        </a:rPr>
                        <a:t>für</a:t>
                      </a:r>
                      <a:r>
                        <a:rPr lang="en-US" sz="1000" b="0" i="1" baseline="0" dirty="0">
                          <a:solidFill>
                            <a:srgbClr val="000000"/>
                          </a:solidFill>
                          <a:latin typeface="Helvetica"/>
                          <a:cs typeface="Helvetica"/>
                        </a:rPr>
                        <a:t> LR-M, </a:t>
                      </a:r>
                      <a:r>
                        <a:rPr lang="en-US" sz="1000" b="0" i="1" baseline="0" dirty="0">
                          <a:solidFill>
                            <a:schemeClr val="tx1"/>
                          </a:solidFill>
                          <a:latin typeface="Helvetica"/>
                          <a:cs typeface="Helvetica"/>
                        </a:rPr>
                        <a:t>S. 20).</a:t>
                      </a:r>
                      <a:endParaRPr lang="en-US" altLang="ja-JP" sz="1000" b="0" i="1" dirty="0">
                        <a:solidFill>
                          <a:schemeClr val="tx1"/>
                        </a:solidFill>
                        <a:latin typeface="Helvetica" pitchFamily="-65" charset="0"/>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1"/>
                  </a:ext>
                </a:extLst>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b="0" dirty="0">
                          <a:solidFill>
                            <a:srgbClr val="000000"/>
                          </a:solidFill>
                          <a:latin typeface="Helvetica"/>
                          <a:cs typeface="Helvetica"/>
                        </a:rPr>
                        <a:t>“Washout”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000" b="0" dirty="0">
                          <a:solidFill>
                            <a:srgbClr val="000000"/>
                          </a:solidFill>
                          <a:latin typeface="Helvetica"/>
                          <a:cs typeface="Helvetica"/>
                        </a:rPr>
                        <a:t>(</a:t>
                      </a:r>
                      <a:r>
                        <a:rPr lang="en-US" sz="1000" b="0" dirty="0" err="1">
                          <a:solidFill>
                            <a:srgbClr val="000000"/>
                          </a:solidFill>
                          <a:latin typeface="Helvetica"/>
                          <a:cs typeface="Helvetica"/>
                        </a:rPr>
                        <a:t>nicht</a:t>
                      </a:r>
                      <a:r>
                        <a:rPr lang="en-US" sz="1000" b="0" dirty="0">
                          <a:solidFill>
                            <a:srgbClr val="000000"/>
                          </a:solidFill>
                          <a:latin typeface="Helvetica"/>
                          <a:cs typeface="Helvetica"/>
                        </a:rPr>
                        <a:t> </a:t>
                      </a:r>
                      <a:r>
                        <a:rPr lang="en-US" sz="1000" b="0" dirty="0" err="1">
                          <a:solidFill>
                            <a:srgbClr val="000000"/>
                          </a:solidFill>
                          <a:latin typeface="Helvetica"/>
                          <a:cs typeface="Helvetica"/>
                        </a:rPr>
                        <a:t>peripher</a:t>
                      </a:r>
                      <a:r>
                        <a:rPr lang="en-US" sz="1000" b="0" baseline="0" dirty="0">
                          <a:solidFill>
                            <a:srgbClr val="000000"/>
                          </a:solidFill>
                          <a:latin typeface="Helvetica"/>
                          <a:cs typeface="Helvetica"/>
                        </a:rPr>
                        <a:t>)</a:t>
                      </a:r>
                      <a:endParaRPr lang="en-US" sz="1000" b="0" dirty="0">
                        <a:solidFill>
                          <a:srgbClr val="00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en-US" sz="1000" dirty="0" err="1">
                          <a:solidFill>
                            <a:srgbClr val="000000"/>
                          </a:solidFill>
                          <a:latin typeface="Helvetica"/>
                          <a:cs typeface="Helvetica"/>
                        </a:rPr>
                        <a:t>Nicht-periphere</a:t>
                      </a:r>
                      <a:r>
                        <a:rPr lang="en-US" sz="1000" dirty="0">
                          <a:solidFill>
                            <a:srgbClr val="000000"/>
                          </a:solidFill>
                          <a:latin typeface="Helvetica"/>
                          <a:cs typeface="Helvetica"/>
                        </a:rPr>
                        <a:t> </a:t>
                      </a:r>
                      <a:r>
                        <a:rPr lang="en-US" sz="1000" dirty="0" err="1">
                          <a:solidFill>
                            <a:srgbClr val="000000"/>
                          </a:solidFill>
                          <a:latin typeface="Helvetica"/>
                          <a:cs typeface="Helvetica"/>
                        </a:rPr>
                        <a:t>zeitliche</a:t>
                      </a:r>
                      <a:r>
                        <a:rPr lang="en-US" sz="1000" dirty="0">
                          <a:solidFill>
                            <a:srgbClr val="000000"/>
                          </a:solidFill>
                          <a:latin typeface="Helvetica"/>
                          <a:cs typeface="Helvetica"/>
                        </a:rPr>
                        <a:t> </a:t>
                      </a:r>
                      <a:r>
                        <a:rPr lang="en-US" sz="1000" dirty="0" err="1">
                          <a:solidFill>
                            <a:srgbClr val="000000"/>
                          </a:solidFill>
                          <a:latin typeface="Helvetica"/>
                          <a:cs typeface="Helvetica"/>
                        </a:rPr>
                        <a:t>Abnahme</a:t>
                      </a:r>
                      <a:r>
                        <a:rPr lang="en-US" sz="1000" dirty="0">
                          <a:solidFill>
                            <a:srgbClr val="000000"/>
                          </a:solidFill>
                          <a:latin typeface="Helvetica"/>
                          <a:cs typeface="Helvetica"/>
                        </a:rPr>
                        <a:t> der </a:t>
                      </a:r>
                      <a:r>
                        <a:rPr lang="en-US" sz="1000" dirty="0" err="1">
                          <a:solidFill>
                            <a:srgbClr val="000000"/>
                          </a:solidFill>
                          <a:latin typeface="Helvetica"/>
                          <a:cs typeface="Helvetica"/>
                        </a:rPr>
                        <a:t>Kontrastierung</a:t>
                      </a:r>
                      <a:r>
                        <a:rPr lang="en-US" sz="1000" dirty="0">
                          <a:solidFill>
                            <a:srgbClr val="000000"/>
                          </a:solidFill>
                          <a:latin typeface="Helvetica"/>
                          <a:cs typeface="Helvetica"/>
                        </a:rPr>
                        <a:t> </a:t>
                      </a:r>
                      <a:r>
                        <a:rPr lang="en-US" sz="1000" dirty="0" smtClean="0">
                          <a:solidFill>
                            <a:srgbClr val="000000"/>
                          </a:solidFill>
                          <a:latin typeface="Helvetica"/>
                          <a:cs typeface="Helvetica"/>
                        </a:rPr>
                        <a:t>der </a:t>
                      </a:r>
                      <a:r>
                        <a:rPr lang="en-US" sz="1000" dirty="0" err="1" smtClean="0">
                          <a:solidFill>
                            <a:srgbClr val="000000"/>
                          </a:solidFill>
                          <a:latin typeface="Helvetica"/>
                          <a:cs typeface="Helvetica"/>
                        </a:rPr>
                        <a:t>gesamten</a:t>
                      </a:r>
                      <a:r>
                        <a:rPr lang="en-US" sz="1000" dirty="0" smtClean="0">
                          <a:solidFill>
                            <a:srgbClr val="000000"/>
                          </a:solidFill>
                          <a:latin typeface="Helvetica"/>
                          <a:cs typeface="Helvetica"/>
                        </a:rPr>
                        <a:t> </a:t>
                      </a:r>
                      <a:r>
                        <a:rPr lang="en-US" sz="1000" dirty="0" err="1" smtClean="0">
                          <a:solidFill>
                            <a:srgbClr val="000000"/>
                          </a:solidFill>
                          <a:latin typeface="Helvetica"/>
                          <a:cs typeface="Helvetica"/>
                        </a:rPr>
                        <a:t>Läsion</a:t>
                      </a:r>
                      <a:r>
                        <a:rPr lang="en-US" sz="1000" dirty="0" smtClean="0">
                          <a:solidFill>
                            <a:srgbClr val="000000"/>
                          </a:solidFill>
                          <a:latin typeface="Helvetica"/>
                          <a:cs typeface="Helvetica"/>
                        </a:rPr>
                        <a:t> </a:t>
                      </a:r>
                      <a:r>
                        <a:rPr lang="en-US" sz="1000" dirty="0" err="1">
                          <a:solidFill>
                            <a:srgbClr val="000000"/>
                          </a:solidFill>
                          <a:latin typeface="Helvetica"/>
                          <a:cs typeface="Helvetica"/>
                        </a:rPr>
                        <a:t>oder</a:t>
                      </a:r>
                      <a:r>
                        <a:rPr lang="en-US" sz="1000" dirty="0">
                          <a:solidFill>
                            <a:srgbClr val="000000"/>
                          </a:solidFill>
                          <a:latin typeface="Helvetica"/>
                          <a:cs typeface="Helvetica"/>
                        </a:rPr>
                        <a:t> </a:t>
                      </a:r>
                      <a:r>
                        <a:rPr lang="en-US" sz="1000" dirty="0" smtClean="0">
                          <a:solidFill>
                            <a:srgbClr val="000000"/>
                          </a:solidFill>
                          <a:latin typeface="Helvetica"/>
                          <a:cs typeface="Helvetica"/>
                        </a:rPr>
                        <a:t>von </a:t>
                      </a:r>
                      <a:r>
                        <a:rPr lang="en-US" sz="1000" dirty="0" err="1" smtClean="0">
                          <a:solidFill>
                            <a:srgbClr val="000000"/>
                          </a:solidFill>
                          <a:latin typeface="Helvetica"/>
                          <a:cs typeface="Helvetica"/>
                        </a:rPr>
                        <a:t>Teilbereichen</a:t>
                      </a:r>
                      <a:r>
                        <a:rPr lang="en-US" sz="1000" dirty="0" smtClean="0">
                          <a:solidFill>
                            <a:srgbClr val="000000"/>
                          </a:solidFill>
                          <a:latin typeface="Helvetica"/>
                          <a:cs typeface="Helvetica"/>
                        </a:rPr>
                        <a:t> </a:t>
                      </a:r>
                      <a:r>
                        <a:rPr lang="en-US" sz="1000" dirty="0" err="1" smtClean="0">
                          <a:solidFill>
                            <a:srgbClr val="000000"/>
                          </a:solidFill>
                          <a:latin typeface="Helvetica"/>
                          <a:cs typeface="Helvetica"/>
                        </a:rPr>
                        <a:t>relativ</a:t>
                      </a:r>
                      <a:r>
                        <a:rPr lang="en-US" sz="1000" dirty="0" smtClean="0">
                          <a:solidFill>
                            <a:srgbClr val="000000"/>
                          </a:solidFill>
                          <a:latin typeface="Helvetica"/>
                          <a:cs typeface="Helvetica"/>
                        </a:rPr>
                        <a:t> </a:t>
                      </a:r>
                      <a:r>
                        <a:rPr lang="en-US" sz="1000" dirty="0" err="1">
                          <a:solidFill>
                            <a:srgbClr val="000000"/>
                          </a:solidFill>
                          <a:latin typeface="Helvetica"/>
                          <a:cs typeface="Helvetica"/>
                        </a:rPr>
                        <a:t>zum</a:t>
                      </a:r>
                      <a:r>
                        <a:rPr lang="en-US" sz="1000" dirty="0">
                          <a:solidFill>
                            <a:srgbClr val="000000"/>
                          </a:solidFill>
                          <a:latin typeface="Helvetica"/>
                          <a:cs typeface="Helvetica"/>
                        </a:rPr>
                        <a:t> </a:t>
                      </a:r>
                      <a:r>
                        <a:rPr lang="en-US" sz="1000" dirty="0" err="1">
                          <a:solidFill>
                            <a:srgbClr val="000000"/>
                          </a:solidFill>
                          <a:latin typeface="Helvetica"/>
                          <a:cs typeface="Helvetica"/>
                        </a:rPr>
                        <a:t>Leberparenchym</a:t>
                      </a:r>
                      <a:r>
                        <a:rPr lang="en-US" sz="1000" dirty="0">
                          <a:solidFill>
                            <a:srgbClr val="000000"/>
                          </a:solidFill>
                          <a:latin typeface="Helvetica"/>
                          <a:cs typeface="Helvetica"/>
                        </a:rPr>
                        <a:t> von </a:t>
                      </a:r>
                      <a:r>
                        <a:rPr lang="en-US" sz="1000" dirty="0" err="1">
                          <a:solidFill>
                            <a:srgbClr val="000000"/>
                          </a:solidFill>
                          <a:latin typeface="Helvetica"/>
                          <a:cs typeface="Helvetica"/>
                        </a:rPr>
                        <a:t>früherer</a:t>
                      </a:r>
                      <a:r>
                        <a:rPr lang="en-US" sz="1000" dirty="0">
                          <a:solidFill>
                            <a:srgbClr val="000000"/>
                          </a:solidFill>
                          <a:latin typeface="Helvetica"/>
                          <a:cs typeface="Helvetica"/>
                        </a:rPr>
                        <a:t> </a:t>
                      </a:r>
                      <a:r>
                        <a:rPr lang="en-US" sz="1000" dirty="0" err="1">
                          <a:solidFill>
                            <a:srgbClr val="000000"/>
                          </a:solidFill>
                          <a:latin typeface="Helvetica"/>
                          <a:cs typeface="Helvetica"/>
                        </a:rPr>
                        <a:t>zu</a:t>
                      </a:r>
                      <a:r>
                        <a:rPr lang="en-US" sz="1000" dirty="0">
                          <a:solidFill>
                            <a:srgbClr val="000000"/>
                          </a:solidFill>
                          <a:latin typeface="Helvetica"/>
                          <a:cs typeface="Helvetica"/>
                        </a:rPr>
                        <a:t> </a:t>
                      </a:r>
                      <a:r>
                        <a:rPr lang="en-US" sz="1000" dirty="0" err="1">
                          <a:solidFill>
                            <a:srgbClr val="000000"/>
                          </a:solidFill>
                          <a:latin typeface="Helvetica"/>
                          <a:cs typeface="Helvetica"/>
                        </a:rPr>
                        <a:t>späterer</a:t>
                      </a:r>
                      <a:r>
                        <a:rPr lang="en-US" sz="1000" dirty="0">
                          <a:solidFill>
                            <a:srgbClr val="000000"/>
                          </a:solidFill>
                          <a:latin typeface="Helvetica"/>
                          <a:cs typeface="Helvetica"/>
                        </a:rPr>
                        <a:t> Phase </a:t>
                      </a:r>
                      <a:r>
                        <a:rPr lang="en-US" sz="1000" dirty="0" err="1">
                          <a:solidFill>
                            <a:srgbClr val="000000"/>
                          </a:solidFill>
                          <a:latin typeface="Helvetica"/>
                          <a:cs typeface="Helvetica"/>
                        </a:rPr>
                        <a:t>mit</a:t>
                      </a:r>
                      <a:r>
                        <a:rPr lang="en-US" sz="1000" dirty="0">
                          <a:solidFill>
                            <a:srgbClr val="000000"/>
                          </a:solidFill>
                          <a:latin typeface="Helvetica"/>
                          <a:cs typeface="Helvetica"/>
                        </a:rPr>
                        <a:t> </a:t>
                      </a:r>
                      <a:r>
                        <a:rPr lang="en-US" sz="1000" dirty="0" err="1" smtClean="0">
                          <a:solidFill>
                            <a:srgbClr val="000000"/>
                          </a:solidFill>
                          <a:latin typeface="Helvetica"/>
                          <a:cs typeface="Helvetica"/>
                        </a:rPr>
                        <a:t>relativer</a:t>
                      </a:r>
                      <a:r>
                        <a:rPr lang="en-US" sz="1000" dirty="0" smtClean="0">
                          <a:solidFill>
                            <a:srgbClr val="000000"/>
                          </a:solidFill>
                          <a:latin typeface="Helvetica"/>
                          <a:cs typeface="Helvetica"/>
                        </a:rPr>
                        <a:t> </a:t>
                      </a:r>
                      <a:r>
                        <a:rPr lang="en-US" sz="1000" dirty="0" err="1">
                          <a:solidFill>
                            <a:srgbClr val="000000"/>
                          </a:solidFill>
                          <a:latin typeface="Helvetica"/>
                          <a:cs typeface="Helvetica"/>
                        </a:rPr>
                        <a:t>Hypokontrastierung</a:t>
                      </a:r>
                      <a:r>
                        <a:rPr lang="en-US" sz="1000" dirty="0">
                          <a:solidFill>
                            <a:srgbClr val="000000"/>
                          </a:solidFill>
                          <a:latin typeface="Helvetica"/>
                          <a:cs typeface="Helvetica"/>
                        </a:rPr>
                        <a:t> in der </a:t>
                      </a:r>
                      <a:r>
                        <a:rPr lang="en-US" sz="1000" dirty="0" err="1">
                          <a:solidFill>
                            <a:srgbClr val="000000"/>
                          </a:solidFill>
                          <a:latin typeface="Helvetica"/>
                          <a:cs typeface="Helvetica"/>
                        </a:rPr>
                        <a:t>extrazellulären</a:t>
                      </a:r>
                      <a:r>
                        <a:rPr lang="en-US" sz="1000" dirty="0">
                          <a:solidFill>
                            <a:srgbClr val="000000"/>
                          </a:solidFill>
                          <a:latin typeface="Helvetica"/>
                          <a:cs typeface="Helvetica"/>
                        </a:rPr>
                        <a:t> Phase</a:t>
                      </a:r>
                      <a:r>
                        <a:rPr lang="en-US" sz="1000" i="0" dirty="0">
                          <a:solidFill>
                            <a:schemeClr val="tx1"/>
                          </a:solidFill>
                          <a:latin typeface="Helvetica"/>
                          <a:cs typeface="Helvetica"/>
                        </a:rPr>
                        <a:t>:</a:t>
                      </a:r>
                    </a:p>
                    <a:p>
                      <a:pPr marL="171450" marR="0" indent="-171450" algn="l" defTabSz="457200" rtl="0" eaLnBrk="1" fontAlgn="base" latinLnBrk="0" hangingPunct="1">
                        <a:lnSpc>
                          <a:spcPct val="100000"/>
                        </a:lnSpc>
                        <a:spcBef>
                          <a:spcPts val="200"/>
                        </a:spcBef>
                        <a:spcAft>
                          <a:spcPts val="0"/>
                        </a:spcAft>
                        <a:buClrTx/>
                        <a:buSzTx/>
                        <a:buFont typeface="Arial" charset="0"/>
                        <a:buChar char="•"/>
                        <a:tabLst/>
                        <a:defRPr/>
                      </a:pPr>
                      <a:r>
                        <a:rPr lang="en-US" sz="1000" dirty="0">
                          <a:solidFill>
                            <a:srgbClr val="000000"/>
                          </a:solidFill>
                          <a:latin typeface="Helvetica"/>
                          <a:cs typeface="Helvetica"/>
                        </a:rPr>
                        <a:t>PVP </a:t>
                      </a:r>
                      <a:r>
                        <a:rPr lang="en-US" sz="1000" dirty="0" err="1">
                          <a:solidFill>
                            <a:srgbClr val="000000"/>
                          </a:solidFill>
                          <a:latin typeface="Helvetica"/>
                          <a:cs typeface="Helvetica"/>
                        </a:rPr>
                        <a:t>oder</a:t>
                      </a:r>
                      <a:r>
                        <a:rPr lang="en-US" sz="1000" dirty="0">
                          <a:solidFill>
                            <a:srgbClr val="000000"/>
                          </a:solidFill>
                          <a:latin typeface="Helvetica"/>
                          <a:cs typeface="Helvetica"/>
                        </a:rPr>
                        <a:t> DP </a:t>
                      </a:r>
                      <a:r>
                        <a:rPr lang="en-US" sz="1000" dirty="0" err="1">
                          <a:solidFill>
                            <a:srgbClr val="000000"/>
                          </a:solidFill>
                          <a:latin typeface="Helvetica"/>
                          <a:cs typeface="Helvetica"/>
                        </a:rPr>
                        <a:t>im</a:t>
                      </a:r>
                      <a:r>
                        <a:rPr lang="en-US" sz="1000" dirty="0">
                          <a:solidFill>
                            <a:srgbClr val="000000"/>
                          </a:solidFill>
                          <a:latin typeface="Helvetica"/>
                          <a:cs typeface="Helvetica"/>
                        </a:rPr>
                        <a:t> </a:t>
                      </a:r>
                      <a:r>
                        <a:rPr lang="en-US" sz="1000" dirty="0" err="1">
                          <a:solidFill>
                            <a:srgbClr val="000000"/>
                          </a:solidFill>
                          <a:latin typeface="Helvetica"/>
                          <a:cs typeface="Helvetica"/>
                        </a:rPr>
                        <a:t>Falle</a:t>
                      </a:r>
                      <a:r>
                        <a:rPr lang="en-US" sz="1000" dirty="0">
                          <a:solidFill>
                            <a:srgbClr val="000000"/>
                          </a:solidFill>
                          <a:latin typeface="Helvetica"/>
                          <a:cs typeface="Helvetica"/>
                        </a:rPr>
                        <a:t> von EC-KM </a:t>
                      </a:r>
                      <a:r>
                        <a:rPr lang="en-US" sz="1000" dirty="0" err="1">
                          <a:solidFill>
                            <a:srgbClr val="000000"/>
                          </a:solidFill>
                          <a:latin typeface="Helvetica"/>
                          <a:cs typeface="Helvetica"/>
                        </a:rPr>
                        <a:t>oder</a:t>
                      </a:r>
                      <a:r>
                        <a:rPr lang="en-US" sz="1000" dirty="0">
                          <a:solidFill>
                            <a:srgbClr val="000000"/>
                          </a:solidFill>
                          <a:latin typeface="Helvetica"/>
                          <a:cs typeface="Helvetica"/>
                        </a:rPr>
                        <a:t> </a:t>
                      </a:r>
                      <a:r>
                        <a:rPr lang="en-US" sz="1000" dirty="0" err="1">
                          <a:solidFill>
                            <a:srgbClr val="000000"/>
                          </a:solidFill>
                          <a:latin typeface="Helvetica"/>
                          <a:cs typeface="Helvetica"/>
                        </a:rPr>
                        <a:t>Gadobenate</a:t>
                      </a:r>
                      <a:endParaRPr lang="en-US" sz="1000" dirty="0">
                        <a:solidFill>
                          <a:srgbClr val="000000"/>
                        </a:solidFill>
                        <a:latin typeface="Helvetica"/>
                        <a:cs typeface="Helvetica"/>
                      </a:endParaRP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en-US" sz="1000" dirty="0">
                          <a:solidFill>
                            <a:srgbClr val="000000"/>
                          </a:solidFill>
                          <a:latin typeface="Helvetica"/>
                          <a:cs typeface="Helvetica"/>
                        </a:rPr>
                        <a:t>PVP </a:t>
                      </a:r>
                      <a:r>
                        <a:rPr lang="en-US" sz="1000" dirty="0" err="1">
                          <a:solidFill>
                            <a:srgbClr val="000000"/>
                          </a:solidFill>
                          <a:latin typeface="Helvetica"/>
                          <a:cs typeface="Helvetica"/>
                        </a:rPr>
                        <a:t>im</a:t>
                      </a:r>
                      <a:r>
                        <a:rPr lang="en-US" sz="1000" dirty="0">
                          <a:solidFill>
                            <a:srgbClr val="000000"/>
                          </a:solidFill>
                          <a:latin typeface="Helvetica"/>
                          <a:cs typeface="Helvetica"/>
                        </a:rPr>
                        <a:t> </a:t>
                      </a:r>
                      <a:r>
                        <a:rPr lang="en-US" sz="1000" dirty="0" err="1">
                          <a:solidFill>
                            <a:srgbClr val="000000"/>
                          </a:solidFill>
                          <a:latin typeface="Helvetica"/>
                          <a:cs typeface="Helvetica"/>
                        </a:rPr>
                        <a:t>Falle</a:t>
                      </a:r>
                      <a:r>
                        <a:rPr lang="en-US" sz="1000" dirty="0">
                          <a:solidFill>
                            <a:srgbClr val="000000"/>
                          </a:solidFill>
                          <a:latin typeface="Helvetica"/>
                          <a:cs typeface="Helvetica"/>
                        </a:rPr>
                        <a:t> von </a:t>
                      </a:r>
                      <a:r>
                        <a:rPr lang="en-US" sz="1000" dirty="0" err="1">
                          <a:solidFill>
                            <a:srgbClr val="000000"/>
                          </a:solidFill>
                          <a:latin typeface="Helvetica"/>
                          <a:cs typeface="Helvetica"/>
                        </a:rPr>
                        <a:t>G</a:t>
                      </a:r>
                      <a:r>
                        <a:rPr lang="en-US" sz="1000" baseline="0" dirty="0" err="1">
                          <a:solidFill>
                            <a:srgbClr val="000000"/>
                          </a:solidFill>
                          <a:latin typeface="Helvetica"/>
                          <a:cs typeface="Helvetica"/>
                        </a:rPr>
                        <a:t>adoxetate</a:t>
                      </a:r>
                      <a:endParaRPr lang="en-US" sz="1000" baseline="0" dirty="0">
                        <a:solidFill>
                          <a:srgbClr val="000000"/>
                        </a:solidFill>
                        <a:latin typeface="Helvetica"/>
                        <a:cs typeface="Helvetica"/>
                      </a:endParaRPr>
                    </a:p>
                    <a:p>
                      <a:pPr marL="0" marR="0" indent="0" algn="l" defTabSz="457200" rtl="0" eaLnBrk="1" fontAlgn="base" latinLnBrk="0" hangingPunct="1">
                        <a:lnSpc>
                          <a:spcPct val="100000"/>
                        </a:lnSpc>
                        <a:spcBef>
                          <a:spcPts val="300"/>
                        </a:spcBef>
                        <a:spcAft>
                          <a:spcPts val="0"/>
                        </a:spcAft>
                        <a:buClrTx/>
                        <a:buSzTx/>
                        <a:buFont typeface="Arial" charset="0"/>
                        <a:buNone/>
                        <a:tabLst/>
                        <a:defRPr/>
                      </a:pPr>
                      <a:r>
                        <a:rPr lang="en-US" sz="1000" baseline="0" dirty="0" err="1">
                          <a:solidFill>
                            <a:srgbClr val="000000"/>
                          </a:solidFill>
                          <a:latin typeface="Helvetica"/>
                          <a:cs typeface="Helvetica"/>
                        </a:rPr>
                        <a:t>Kann</a:t>
                      </a:r>
                      <a:r>
                        <a:rPr lang="en-US" sz="1000" baseline="0" dirty="0">
                          <a:solidFill>
                            <a:srgbClr val="000000"/>
                          </a:solidFill>
                          <a:latin typeface="Helvetica"/>
                          <a:cs typeface="Helvetica"/>
                        </a:rPr>
                        <a:t> auf </a:t>
                      </a:r>
                      <a:r>
                        <a:rPr lang="en-US" sz="1000" baseline="0" dirty="0" err="1">
                          <a:solidFill>
                            <a:srgbClr val="000000"/>
                          </a:solidFill>
                          <a:latin typeface="Helvetica"/>
                          <a:cs typeface="Helvetica"/>
                        </a:rPr>
                        <a:t>jede</a:t>
                      </a:r>
                      <a:r>
                        <a:rPr lang="en-US" sz="1000" baseline="0" dirty="0">
                          <a:solidFill>
                            <a:srgbClr val="000000"/>
                          </a:solidFill>
                          <a:latin typeface="Helvetica"/>
                          <a:cs typeface="Helvetica"/>
                        </a:rPr>
                        <a:t> KM-</a:t>
                      </a:r>
                      <a:r>
                        <a:rPr lang="en-US" sz="1000" baseline="0" dirty="0" err="1">
                          <a:solidFill>
                            <a:srgbClr val="000000"/>
                          </a:solidFill>
                          <a:latin typeface="Helvetica"/>
                          <a:cs typeface="Helvetica"/>
                        </a:rPr>
                        <a:t>aufnehmende</a:t>
                      </a:r>
                      <a:r>
                        <a:rPr lang="en-US" sz="1000" baseline="0" dirty="0">
                          <a:solidFill>
                            <a:srgbClr val="000000"/>
                          </a:solidFill>
                          <a:latin typeface="Helvetica"/>
                          <a:cs typeface="Helvetica"/>
                        </a:rPr>
                        <a:t> Observation </a:t>
                      </a:r>
                      <a:r>
                        <a:rPr lang="en-US" sz="1000" baseline="0" dirty="0" err="1">
                          <a:solidFill>
                            <a:srgbClr val="000000"/>
                          </a:solidFill>
                          <a:latin typeface="Helvetica"/>
                          <a:cs typeface="Helvetica"/>
                        </a:rPr>
                        <a:t>auch</a:t>
                      </a:r>
                      <a:r>
                        <a:rPr lang="en-US" sz="1000" baseline="0" dirty="0">
                          <a:solidFill>
                            <a:srgbClr val="000000"/>
                          </a:solidFill>
                          <a:latin typeface="Helvetica"/>
                          <a:cs typeface="Helvetica"/>
                        </a:rPr>
                        <a:t> </a:t>
                      </a:r>
                      <a:r>
                        <a:rPr lang="en-US" sz="1000" baseline="0" dirty="0" err="1" smtClean="0">
                          <a:solidFill>
                            <a:srgbClr val="000000"/>
                          </a:solidFill>
                          <a:latin typeface="Helvetica"/>
                          <a:cs typeface="Helvetica"/>
                        </a:rPr>
                        <a:t>ohne</a:t>
                      </a:r>
                      <a:r>
                        <a:rPr lang="en-US" sz="1000" baseline="0" dirty="0" smtClean="0">
                          <a:solidFill>
                            <a:srgbClr val="000000"/>
                          </a:solidFill>
                          <a:latin typeface="Helvetica"/>
                          <a:cs typeface="Helvetica"/>
                        </a:rPr>
                        <a:t> </a:t>
                      </a:r>
                      <a:r>
                        <a:rPr lang="en-US" sz="1000" baseline="0" dirty="0">
                          <a:solidFill>
                            <a:srgbClr val="000000"/>
                          </a:solidFill>
                          <a:latin typeface="Helvetica"/>
                          <a:cs typeface="Helvetica"/>
                        </a:rPr>
                        <a:t>APHE </a:t>
                      </a:r>
                      <a:r>
                        <a:rPr lang="en-US" sz="1000" baseline="0" dirty="0" err="1">
                          <a:solidFill>
                            <a:srgbClr val="000000"/>
                          </a:solidFill>
                          <a:latin typeface="Helvetica"/>
                          <a:cs typeface="Helvetica"/>
                        </a:rPr>
                        <a:t>angewendet</a:t>
                      </a:r>
                      <a:r>
                        <a:rPr lang="en-US" sz="1000" baseline="0" dirty="0">
                          <a:solidFill>
                            <a:srgbClr val="000000"/>
                          </a:solidFill>
                          <a:latin typeface="Helvetica"/>
                          <a:cs typeface="Helvetica"/>
                        </a:rPr>
                        <a:t> </a:t>
                      </a:r>
                      <a:r>
                        <a:rPr lang="en-US" sz="1000" baseline="0" dirty="0" err="1">
                          <a:solidFill>
                            <a:srgbClr val="000000"/>
                          </a:solidFill>
                          <a:latin typeface="Helvetica"/>
                          <a:cs typeface="Helvetica"/>
                        </a:rPr>
                        <a:t>werden</a:t>
                      </a:r>
                      <a:r>
                        <a:rPr lang="en-US" sz="1000" b="0" baseline="0" dirty="0">
                          <a:solidFill>
                            <a:srgbClr val="000000"/>
                          </a:solidFill>
                          <a:latin typeface="Helvetica" pitchFamily="-65" charset="0"/>
                          <a:cs typeface="+mn-cs"/>
                        </a:rPr>
                        <a:t>. </a:t>
                      </a:r>
                      <a:r>
                        <a:rPr lang="en-US" altLang="ja-JP" sz="1000" b="0" i="1" dirty="0" err="1">
                          <a:solidFill>
                            <a:srgbClr val="000000"/>
                          </a:solidFill>
                          <a:latin typeface="Helvetica" pitchFamily="-65" charset="0"/>
                        </a:rPr>
                        <a:t>Kontrastierung</a:t>
                      </a:r>
                      <a:r>
                        <a:rPr lang="en-US" altLang="ja-JP" sz="1000" b="0" i="1" dirty="0">
                          <a:solidFill>
                            <a:srgbClr val="000000"/>
                          </a:solidFill>
                          <a:latin typeface="Helvetica" pitchFamily="-65" charset="0"/>
                        </a:rPr>
                        <a:t> </a:t>
                      </a:r>
                      <a:r>
                        <a:rPr lang="en-US" altLang="ja-JP" sz="1000" b="0" i="1" dirty="0" err="1">
                          <a:solidFill>
                            <a:srgbClr val="000000"/>
                          </a:solidFill>
                          <a:latin typeface="Helvetica" pitchFamily="-65" charset="0"/>
                        </a:rPr>
                        <a:t>mit</a:t>
                      </a:r>
                      <a:r>
                        <a:rPr lang="en-US" sz="1000" b="0" i="1" baseline="0" dirty="0">
                          <a:solidFill>
                            <a:srgbClr val="000000"/>
                          </a:solidFill>
                          <a:latin typeface="Helvetica"/>
                          <a:cs typeface="Helvetica"/>
                        </a:rPr>
                        <a:t> </a:t>
                      </a:r>
                      <a:r>
                        <a:rPr lang="en-US" sz="1000" b="0" i="1" baseline="0" dirty="0">
                          <a:solidFill>
                            <a:srgbClr val="0432FF"/>
                          </a:solidFill>
                          <a:latin typeface="Helvetica"/>
                          <a:cs typeface="Helvetica"/>
                          <a:hlinkClick r:id="" action="ppaction://noaction"/>
                        </a:rPr>
                        <a:t>p</a:t>
                      </a:r>
                      <a:r>
                        <a:rPr lang="en-US" sz="1000" b="0" i="1" dirty="0">
                          <a:solidFill>
                            <a:srgbClr val="0432FF"/>
                          </a:solidFill>
                          <a:latin typeface="Helvetica"/>
                          <a:cs typeface="Helvetica"/>
                          <a:hlinkClick r:id="" action="ppaction://noaction"/>
                        </a:rPr>
                        <a:t>eripherem “washout”</a:t>
                      </a:r>
                      <a:r>
                        <a:rPr lang="en-US" sz="1000" b="0" i="1" baseline="0" dirty="0">
                          <a:solidFill>
                            <a:srgbClr val="0432FF"/>
                          </a:solidFill>
                          <a:latin typeface="Helvetica"/>
                          <a:cs typeface="Helvetica"/>
                        </a:rPr>
                        <a:t> </a:t>
                      </a:r>
                      <a:r>
                        <a:rPr lang="en-US" sz="1000" b="0" i="1" baseline="0" dirty="0">
                          <a:solidFill>
                            <a:srgbClr val="000000"/>
                          </a:solidFill>
                          <a:latin typeface="Helvetica"/>
                          <a:cs typeface="Helvetica"/>
                        </a:rPr>
                        <a:t>(</a:t>
                      </a:r>
                      <a:r>
                        <a:rPr lang="en-US" sz="1000" b="0" i="1" baseline="0" dirty="0" err="1" smtClean="0">
                          <a:solidFill>
                            <a:srgbClr val="000000"/>
                          </a:solidFill>
                          <a:latin typeface="Helvetica"/>
                          <a:cs typeface="Helvetica"/>
                        </a:rPr>
                        <a:t>Einschlusskriterium</a:t>
                      </a:r>
                      <a:r>
                        <a:rPr lang="en-US" sz="1000" b="0" i="1" baseline="0" dirty="0" smtClean="0">
                          <a:solidFill>
                            <a:srgbClr val="000000"/>
                          </a:solidFill>
                          <a:latin typeface="Helvetica"/>
                          <a:cs typeface="Helvetica"/>
                        </a:rPr>
                        <a:t> </a:t>
                      </a:r>
                      <a:r>
                        <a:rPr lang="en-US" sz="1000" b="0" i="1" baseline="0" dirty="0" err="1">
                          <a:solidFill>
                            <a:srgbClr val="000000"/>
                          </a:solidFill>
                          <a:latin typeface="Helvetica"/>
                          <a:cs typeface="Helvetica"/>
                        </a:rPr>
                        <a:t>für</a:t>
                      </a:r>
                      <a:r>
                        <a:rPr lang="en-US" sz="1000" b="0" i="1" baseline="0" dirty="0">
                          <a:solidFill>
                            <a:srgbClr val="000000"/>
                          </a:solidFill>
                          <a:latin typeface="Helvetica"/>
                          <a:cs typeface="Helvetica"/>
                        </a:rPr>
                        <a:t> LR-M, </a:t>
                      </a:r>
                      <a:r>
                        <a:rPr lang="en-US" sz="1000" b="0" i="1" baseline="0" dirty="0">
                          <a:solidFill>
                            <a:schemeClr val="tx1"/>
                          </a:solidFill>
                          <a:latin typeface="Helvetica"/>
                          <a:cs typeface="Helvetica"/>
                        </a:rPr>
                        <a:t>S. 20</a:t>
                      </a:r>
                      <a:r>
                        <a:rPr lang="en-US" sz="1000" b="0" i="1" baseline="0" dirty="0">
                          <a:solidFill>
                            <a:srgbClr val="000000"/>
                          </a:solidFill>
                          <a:latin typeface="Helvetica"/>
                          <a:cs typeface="Helvetica"/>
                        </a:rPr>
                        <a:t>) </a:t>
                      </a:r>
                      <a:r>
                        <a:rPr lang="en-US" sz="1000" b="0" i="1" baseline="0" dirty="0" err="1">
                          <a:solidFill>
                            <a:srgbClr val="000000"/>
                          </a:solidFill>
                          <a:latin typeface="Helvetica"/>
                          <a:cs typeface="Helvetica"/>
                        </a:rPr>
                        <a:t>oder</a:t>
                      </a:r>
                      <a:r>
                        <a:rPr lang="en-US" sz="1000" b="0" i="1" baseline="0" dirty="0">
                          <a:solidFill>
                            <a:srgbClr val="000000"/>
                          </a:solidFill>
                          <a:latin typeface="Helvetica"/>
                          <a:cs typeface="Helvetica"/>
                        </a:rPr>
                        <a:t> </a:t>
                      </a:r>
                      <a:r>
                        <a:rPr lang="en-US" altLang="ja-JP" sz="1000" b="0" i="1" dirty="0">
                          <a:solidFill>
                            <a:srgbClr val="0432FF"/>
                          </a:solidFill>
                          <a:latin typeface="Helvetica" pitchFamily="-65" charset="0"/>
                          <a:hlinkClick r:id="" action="ppaction://noaction"/>
                        </a:rPr>
                        <a:t>TP </a:t>
                      </a:r>
                      <a:r>
                        <a:rPr lang="en-US" altLang="ja-JP" sz="1000" b="0" i="1" baseline="0" dirty="0">
                          <a:solidFill>
                            <a:srgbClr val="0432FF"/>
                          </a:solidFill>
                          <a:latin typeface="Helvetica" pitchFamily="-65" charset="0"/>
                          <a:hlinkClick r:id="" action="ppaction://noaction"/>
                        </a:rPr>
                        <a:t>oder HBP Hypointensität</a:t>
                      </a:r>
                      <a:r>
                        <a:rPr lang="en-US" altLang="ja-JP" sz="1000" b="0" i="1" baseline="0" dirty="0">
                          <a:solidFill>
                            <a:srgbClr val="0432FF"/>
                          </a:solidFill>
                          <a:latin typeface="Helvetica" pitchFamily="-65" charset="0"/>
                        </a:rPr>
                        <a:t> </a:t>
                      </a:r>
                      <a:r>
                        <a:rPr lang="en-US" altLang="ja-JP" sz="1000" b="0" i="1" baseline="0" dirty="0">
                          <a:solidFill>
                            <a:srgbClr val="000000"/>
                          </a:solidFill>
                          <a:latin typeface="Helvetica" pitchFamily="-65" charset="0"/>
                        </a:rPr>
                        <a:t>(</a:t>
                      </a:r>
                      <a:r>
                        <a:rPr lang="en-US" sz="1000" b="0" i="1" baseline="0" dirty="0" err="1">
                          <a:solidFill>
                            <a:srgbClr val="000000"/>
                          </a:solidFill>
                          <a:latin typeface="Helvetica"/>
                          <a:cs typeface="Helvetica"/>
                        </a:rPr>
                        <a:t>Ergänzende</a:t>
                      </a:r>
                      <a:r>
                        <a:rPr lang="en-US" sz="1000" b="0" i="1" baseline="0" dirty="0">
                          <a:solidFill>
                            <a:srgbClr val="000000"/>
                          </a:solidFill>
                          <a:latin typeface="Helvetica"/>
                          <a:cs typeface="Helvetica"/>
                        </a:rPr>
                        <a:t> </a:t>
                      </a:r>
                      <a:r>
                        <a:rPr lang="en-US" sz="1000" b="0" i="1" baseline="0" dirty="0" err="1">
                          <a:solidFill>
                            <a:srgbClr val="000000"/>
                          </a:solidFill>
                          <a:latin typeface="Helvetica"/>
                          <a:cs typeface="Helvetica"/>
                        </a:rPr>
                        <a:t>Befunde</a:t>
                      </a:r>
                      <a:r>
                        <a:rPr lang="en-US" sz="1000" b="0" i="1" baseline="0" dirty="0">
                          <a:solidFill>
                            <a:srgbClr val="000000"/>
                          </a:solidFill>
                          <a:latin typeface="Helvetica"/>
                          <a:cs typeface="Helvetica"/>
                        </a:rPr>
                        <a:t> </a:t>
                      </a:r>
                      <a:r>
                        <a:rPr lang="en-US" sz="1000" b="0" i="1" baseline="0" dirty="0" err="1">
                          <a:solidFill>
                            <a:srgbClr val="000000"/>
                          </a:solidFill>
                          <a:latin typeface="Helvetica"/>
                          <a:cs typeface="Helvetica"/>
                        </a:rPr>
                        <a:t>können</a:t>
                      </a:r>
                      <a:r>
                        <a:rPr lang="en-US" sz="1000" b="0" i="1" baseline="0" dirty="0">
                          <a:solidFill>
                            <a:srgbClr val="000000"/>
                          </a:solidFill>
                          <a:latin typeface="Helvetica"/>
                          <a:cs typeface="Helvetica"/>
                        </a:rPr>
                        <a:t> </a:t>
                      </a:r>
                      <a:r>
                        <a:rPr lang="en-US" sz="1000" b="0" i="1" baseline="0" dirty="0" err="1" smtClean="0">
                          <a:solidFill>
                            <a:srgbClr val="000000"/>
                          </a:solidFill>
                          <a:latin typeface="Helvetica"/>
                          <a:cs typeface="Helvetica"/>
                        </a:rPr>
                        <a:t>für</a:t>
                      </a:r>
                      <a:r>
                        <a:rPr lang="en-US" sz="1000" b="0" i="1" baseline="0" dirty="0" smtClean="0">
                          <a:solidFill>
                            <a:srgbClr val="000000"/>
                          </a:solidFill>
                          <a:latin typeface="Helvetica"/>
                          <a:cs typeface="Helvetica"/>
                        </a:rPr>
                        <a:t> </a:t>
                      </a:r>
                      <a:r>
                        <a:rPr lang="en-US" sz="1000" b="0" i="1" baseline="0" dirty="0" err="1" smtClean="0">
                          <a:solidFill>
                            <a:srgbClr val="000000"/>
                          </a:solidFill>
                          <a:latin typeface="Helvetica"/>
                          <a:cs typeface="Helvetica"/>
                        </a:rPr>
                        <a:t>Malignität</a:t>
                      </a:r>
                      <a:r>
                        <a:rPr lang="en-US" sz="1000" b="0" i="1" baseline="0" dirty="0" smtClean="0">
                          <a:solidFill>
                            <a:srgbClr val="000000"/>
                          </a:solidFill>
                          <a:latin typeface="Helvetica"/>
                          <a:cs typeface="Helvetica"/>
                        </a:rPr>
                        <a:t> </a:t>
                      </a:r>
                      <a:r>
                        <a:rPr lang="en-US" sz="1000" b="0" i="1" baseline="0" dirty="0" err="1" smtClean="0">
                          <a:solidFill>
                            <a:srgbClr val="000000"/>
                          </a:solidFill>
                          <a:latin typeface="Helvetica"/>
                          <a:cs typeface="Helvetica"/>
                        </a:rPr>
                        <a:t>sprechen</a:t>
                      </a:r>
                      <a:r>
                        <a:rPr lang="en-US" sz="1000" b="0" i="1" baseline="0" dirty="0" smtClean="0">
                          <a:solidFill>
                            <a:srgbClr val="000000"/>
                          </a:solidFill>
                          <a:latin typeface="Helvetica"/>
                          <a:cs typeface="Helvetica"/>
                        </a:rPr>
                        <a:t>, </a:t>
                      </a:r>
                      <a:r>
                        <a:rPr lang="en-US" sz="1000" b="0" i="1" baseline="0" dirty="0">
                          <a:solidFill>
                            <a:schemeClr val="tx1"/>
                          </a:solidFill>
                          <a:latin typeface="Helvetica"/>
                          <a:cs typeface="Helvetica"/>
                        </a:rPr>
                        <a:t>S. 21</a:t>
                      </a:r>
                      <a:r>
                        <a:rPr lang="en-US" sz="1000" b="0" i="1" baseline="0" dirty="0">
                          <a:solidFill>
                            <a:srgbClr val="000000"/>
                          </a:solidFill>
                          <a:latin typeface="Helvetica"/>
                          <a:cs typeface="Helvetica"/>
                        </a:rPr>
                        <a:t>).</a:t>
                      </a: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2"/>
                  </a:ext>
                </a:extLst>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b="0" dirty="0" err="1">
                          <a:solidFill>
                            <a:srgbClr val="000000"/>
                          </a:solidFill>
                          <a:latin typeface="Helvetica"/>
                          <a:cs typeface="Helvetica"/>
                        </a:rPr>
                        <a:t>Kontrastierte</a:t>
                      </a:r>
                      <a:r>
                        <a:rPr lang="en-US" sz="1000" b="0" dirty="0">
                          <a:solidFill>
                            <a:srgbClr val="000000"/>
                          </a:solidFill>
                          <a:latin typeface="Helvetica"/>
                          <a:cs typeface="Helvetica"/>
                        </a:rPr>
                        <a:t>  “</a:t>
                      </a:r>
                      <a:r>
                        <a:rPr lang="en-US" sz="1000" b="0" dirty="0" err="1">
                          <a:solidFill>
                            <a:srgbClr val="000000"/>
                          </a:solidFill>
                          <a:latin typeface="Helvetica"/>
                          <a:cs typeface="Helvetica"/>
                        </a:rPr>
                        <a:t>Kapsel</a:t>
                      </a:r>
                      <a:r>
                        <a:rPr lang="en-US" sz="1000" b="0" dirty="0">
                          <a:solidFill>
                            <a:srgbClr val="000000"/>
                          </a:solidFill>
                          <a:latin typeface="Helvetica"/>
                          <a:cs typeface="Helvetica"/>
                        </a:rPr>
                        <a:t>”</a:t>
                      </a: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en-US" sz="1000" kern="1200" dirty="0" err="1">
                          <a:solidFill>
                            <a:srgbClr val="000000"/>
                          </a:solidFill>
                          <a:latin typeface="Helvetica"/>
                          <a:cs typeface="Helvetica"/>
                        </a:rPr>
                        <a:t>Glatte</a:t>
                      </a:r>
                      <a:r>
                        <a:rPr lang="en-US" sz="1000" kern="1200" dirty="0">
                          <a:solidFill>
                            <a:srgbClr val="000000"/>
                          </a:solidFill>
                          <a:latin typeface="Helvetica"/>
                          <a:cs typeface="Helvetica"/>
                        </a:rPr>
                        <a:t>, </a:t>
                      </a:r>
                      <a:r>
                        <a:rPr lang="en-US" sz="1000" kern="1200" dirty="0" err="1">
                          <a:solidFill>
                            <a:srgbClr val="000000"/>
                          </a:solidFill>
                          <a:latin typeface="Helvetica"/>
                          <a:cs typeface="Helvetica"/>
                        </a:rPr>
                        <a:t>gleichförmige</a:t>
                      </a:r>
                      <a:r>
                        <a:rPr lang="en-US" sz="1000" kern="1200" dirty="0">
                          <a:solidFill>
                            <a:srgbClr val="000000"/>
                          </a:solidFill>
                          <a:latin typeface="Helvetica"/>
                          <a:cs typeface="Helvetica"/>
                        </a:rPr>
                        <a:t> und </a:t>
                      </a:r>
                      <a:r>
                        <a:rPr lang="en-US" sz="1000" kern="1200" dirty="0" err="1">
                          <a:solidFill>
                            <a:srgbClr val="000000"/>
                          </a:solidFill>
                          <a:latin typeface="Helvetica"/>
                          <a:cs typeface="Helvetica"/>
                        </a:rPr>
                        <a:t>scharfe</a:t>
                      </a:r>
                      <a:r>
                        <a:rPr lang="en-US" sz="1000" kern="1200" dirty="0">
                          <a:solidFill>
                            <a:srgbClr val="000000"/>
                          </a:solidFill>
                          <a:latin typeface="Helvetica"/>
                          <a:cs typeface="Helvetica"/>
                        </a:rPr>
                        <a:t>, </a:t>
                      </a:r>
                      <a:r>
                        <a:rPr lang="en-US" sz="1000" kern="1200" dirty="0" err="1">
                          <a:solidFill>
                            <a:srgbClr val="000000"/>
                          </a:solidFill>
                          <a:latin typeface="Helvetica"/>
                          <a:cs typeface="Helvetica"/>
                        </a:rPr>
                        <a:t>vollständige</a:t>
                      </a:r>
                      <a:r>
                        <a:rPr lang="en-US" sz="1000" kern="1200" dirty="0">
                          <a:solidFill>
                            <a:srgbClr val="000000"/>
                          </a:solidFill>
                          <a:latin typeface="Helvetica"/>
                          <a:cs typeface="Helvetica"/>
                        </a:rPr>
                        <a:t> </a:t>
                      </a:r>
                      <a:r>
                        <a:rPr lang="en-US" sz="1000" kern="1200" dirty="0" err="1">
                          <a:solidFill>
                            <a:srgbClr val="000000"/>
                          </a:solidFill>
                          <a:latin typeface="Helvetica"/>
                          <a:cs typeface="Helvetica"/>
                        </a:rPr>
                        <a:t>oder</a:t>
                      </a:r>
                      <a:r>
                        <a:rPr lang="en-US" sz="1000" kern="1200" dirty="0">
                          <a:solidFill>
                            <a:srgbClr val="000000"/>
                          </a:solidFill>
                          <a:latin typeface="Helvetica"/>
                          <a:cs typeface="Helvetica"/>
                        </a:rPr>
                        <a:t> </a:t>
                      </a:r>
                      <a:r>
                        <a:rPr lang="en-US" sz="1000" kern="1200" dirty="0" err="1" smtClean="0">
                          <a:solidFill>
                            <a:srgbClr val="000000"/>
                          </a:solidFill>
                          <a:latin typeface="Helvetica"/>
                          <a:cs typeface="Helvetica"/>
                        </a:rPr>
                        <a:t>teilweise</a:t>
                      </a:r>
                      <a:r>
                        <a:rPr lang="en-US" sz="1000" kern="1200" dirty="0" smtClean="0">
                          <a:solidFill>
                            <a:srgbClr val="000000"/>
                          </a:solidFill>
                          <a:latin typeface="Helvetica"/>
                          <a:cs typeface="Helvetica"/>
                        </a:rPr>
                        <a:t>  </a:t>
                      </a:r>
                      <a:r>
                        <a:rPr lang="en-US" sz="1000" kern="1200" dirty="0" err="1">
                          <a:solidFill>
                            <a:srgbClr val="000000"/>
                          </a:solidFill>
                          <a:latin typeface="Helvetica"/>
                          <a:cs typeface="Helvetica"/>
                        </a:rPr>
                        <a:t>Berandung</a:t>
                      </a:r>
                      <a:r>
                        <a:rPr lang="en-US" sz="1000" kern="1200" dirty="0">
                          <a:solidFill>
                            <a:srgbClr val="000000"/>
                          </a:solidFill>
                          <a:latin typeface="Helvetica"/>
                          <a:cs typeface="Helvetica"/>
                        </a:rPr>
                        <a:t> </a:t>
                      </a:r>
                      <a:r>
                        <a:rPr lang="en-US" sz="1000" kern="1200" dirty="0" err="1">
                          <a:solidFill>
                            <a:srgbClr val="000000"/>
                          </a:solidFill>
                          <a:latin typeface="Helvetica"/>
                          <a:cs typeface="Helvetica"/>
                        </a:rPr>
                        <a:t>einer</a:t>
                      </a:r>
                      <a:r>
                        <a:rPr lang="en-US" sz="1000" kern="1200" dirty="0">
                          <a:solidFill>
                            <a:srgbClr val="000000"/>
                          </a:solidFill>
                          <a:latin typeface="Helvetica"/>
                          <a:cs typeface="Helvetica"/>
                        </a:rPr>
                        <a:t> Observation</a:t>
                      </a:r>
                      <a:r>
                        <a:rPr lang="en-US" sz="1000" kern="1200" baseline="0" dirty="0">
                          <a:solidFill>
                            <a:srgbClr val="000000"/>
                          </a:solidFill>
                          <a:latin typeface="Helvetica"/>
                          <a:cs typeface="Helvetica"/>
                        </a:rPr>
                        <a:t>, </a:t>
                      </a:r>
                      <a:r>
                        <a:rPr lang="en-US" sz="1000" b="0" dirty="0" err="1">
                          <a:solidFill>
                            <a:srgbClr val="000000"/>
                          </a:solidFill>
                          <a:latin typeface="Helvetica"/>
                          <a:ea typeface="ＭＳ 明朝"/>
                          <a:cs typeface="Helvetica"/>
                        </a:rPr>
                        <a:t>deutlich</a:t>
                      </a:r>
                      <a:r>
                        <a:rPr lang="en-US" sz="1000" b="0" dirty="0">
                          <a:solidFill>
                            <a:srgbClr val="000000"/>
                          </a:solidFill>
                          <a:latin typeface="Helvetica"/>
                          <a:ea typeface="ＭＳ 明朝"/>
                          <a:cs typeface="Helvetica"/>
                        </a:rPr>
                        <a:t> dicker </a:t>
                      </a:r>
                      <a:r>
                        <a:rPr lang="en-US" sz="1000" b="0" dirty="0" err="1">
                          <a:solidFill>
                            <a:srgbClr val="000000"/>
                          </a:solidFill>
                          <a:latin typeface="Helvetica"/>
                          <a:ea typeface="ＭＳ 明朝"/>
                          <a:cs typeface="Helvetica"/>
                        </a:rPr>
                        <a:t>oder</a:t>
                      </a:r>
                      <a:r>
                        <a:rPr lang="en-US" sz="1000" b="0" dirty="0">
                          <a:solidFill>
                            <a:srgbClr val="000000"/>
                          </a:solidFill>
                          <a:latin typeface="Helvetica"/>
                          <a:ea typeface="ＭＳ 明朝"/>
                          <a:cs typeface="Helvetica"/>
                        </a:rPr>
                        <a:t> </a:t>
                      </a:r>
                      <a:r>
                        <a:rPr lang="en-US" sz="1000" b="0" dirty="0" err="1">
                          <a:solidFill>
                            <a:srgbClr val="000000"/>
                          </a:solidFill>
                          <a:latin typeface="Helvetica"/>
                          <a:ea typeface="ＭＳ 明朝"/>
                          <a:cs typeface="Helvetica"/>
                        </a:rPr>
                        <a:t>deutlicher</a:t>
                      </a:r>
                      <a:r>
                        <a:rPr lang="en-US" sz="1000" b="0" dirty="0">
                          <a:solidFill>
                            <a:srgbClr val="000000"/>
                          </a:solidFill>
                          <a:latin typeface="Helvetica"/>
                          <a:ea typeface="ＭＳ 明朝"/>
                          <a:cs typeface="Helvetica"/>
                        </a:rPr>
                        <a:t> </a:t>
                      </a:r>
                      <a:r>
                        <a:rPr lang="en-US" sz="1000" b="0" dirty="0" err="1">
                          <a:solidFill>
                            <a:srgbClr val="000000"/>
                          </a:solidFill>
                          <a:latin typeface="Helvetica"/>
                          <a:ea typeface="ＭＳ 明朝"/>
                          <a:cs typeface="Helvetica"/>
                        </a:rPr>
                        <a:t>als</a:t>
                      </a:r>
                      <a:r>
                        <a:rPr lang="en-US" sz="1000" b="0" dirty="0">
                          <a:solidFill>
                            <a:srgbClr val="000000"/>
                          </a:solidFill>
                          <a:latin typeface="Helvetica"/>
                          <a:ea typeface="ＭＳ 明朝"/>
                          <a:cs typeface="Helvetica"/>
                        </a:rPr>
                        <a:t> die </a:t>
                      </a:r>
                      <a:r>
                        <a:rPr lang="en-US" sz="1000" b="0" dirty="0" smtClean="0">
                          <a:solidFill>
                            <a:srgbClr val="000000"/>
                          </a:solidFill>
                          <a:latin typeface="Helvetica"/>
                          <a:ea typeface="ＭＳ 明朝"/>
                          <a:cs typeface="Helvetica"/>
                        </a:rPr>
                        <a:t>den Tumor </a:t>
                      </a:r>
                      <a:r>
                        <a:rPr lang="en-US" sz="1000" b="0" dirty="0" err="1" smtClean="0">
                          <a:solidFill>
                            <a:srgbClr val="000000"/>
                          </a:solidFill>
                          <a:latin typeface="Helvetica"/>
                          <a:ea typeface="ＭＳ 明朝"/>
                          <a:cs typeface="Helvetica"/>
                        </a:rPr>
                        <a:t>umgebende</a:t>
                      </a:r>
                      <a:r>
                        <a:rPr lang="en-US" sz="1000" b="0" dirty="0" smtClean="0">
                          <a:solidFill>
                            <a:srgbClr val="000000"/>
                          </a:solidFill>
                          <a:latin typeface="Helvetica"/>
                          <a:ea typeface="ＭＳ 明朝"/>
                          <a:cs typeface="Helvetica"/>
                        </a:rPr>
                        <a:t>  </a:t>
                      </a:r>
                      <a:r>
                        <a:rPr lang="en-US" sz="1000" b="0" dirty="0" err="1">
                          <a:solidFill>
                            <a:srgbClr val="000000"/>
                          </a:solidFill>
                          <a:latin typeface="Helvetica"/>
                          <a:ea typeface="ＭＳ 明朝"/>
                          <a:cs typeface="Helvetica"/>
                        </a:rPr>
                        <a:t>Fibrose</a:t>
                      </a:r>
                      <a:r>
                        <a:rPr lang="en-US" sz="1000" b="0" dirty="0">
                          <a:solidFill>
                            <a:srgbClr val="000000"/>
                          </a:solidFill>
                          <a:latin typeface="Helvetica"/>
                          <a:ea typeface="ＭＳ 明朝"/>
                          <a:cs typeface="Helvetica"/>
                        </a:rPr>
                        <a:t>, </a:t>
                      </a:r>
                      <a:r>
                        <a:rPr lang="en-US" sz="1000" b="0" baseline="0" dirty="0" err="1">
                          <a:solidFill>
                            <a:srgbClr val="000000"/>
                          </a:solidFill>
                          <a:latin typeface="Helvetica"/>
                          <a:ea typeface="ＭＳ 明朝"/>
                          <a:cs typeface="Helvetica"/>
                        </a:rPr>
                        <a:t>während</a:t>
                      </a:r>
                      <a:r>
                        <a:rPr lang="en-US" sz="1000" b="0" baseline="0" dirty="0">
                          <a:solidFill>
                            <a:srgbClr val="000000"/>
                          </a:solidFill>
                          <a:latin typeface="Helvetica"/>
                          <a:ea typeface="ＭＳ 明朝"/>
                          <a:cs typeface="Helvetica"/>
                        </a:rPr>
                        <a:t> </a:t>
                      </a:r>
                      <a:r>
                        <a:rPr lang="en-US" sz="1000" b="0" dirty="0">
                          <a:solidFill>
                            <a:srgbClr val="000000"/>
                          </a:solidFill>
                          <a:latin typeface="Helvetica"/>
                          <a:ea typeface="ＭＳ 明朝"/>
                          <a:cs typeface="Helvetica"/>
                        </a:rPr>
                        <a:t>PVP, DP </a:t>
                      </a:r>
                      <a:r>
                        <a:rPr lang="en-US" sz="1000" b="0" dirty="0" err="1">
                          <a:solidFill>
                            <a:srgbClr val="000000"/>
                          </a:solidFill>
                          <a:latin typeface="Helvetica"/>
                          <a:ea typeface="ＭＳ 明朝"/>
                          <a:cs typeface="Helvetica"/>
                        </a:rPr>
                        <a:t>oder</a:t>
                      </a:r>
                      <a:r>
                        <a:rPr lang="en-US" sz="1000" b="0" dirty="0">
                          <a:solidFill>
                            <a:srgbClr val="000000"/>
                          </a:solidFill>
                          <a:latin typeface="Helvetica"/>
                          <a:ea typeface="ＭＳ 明朝"/>
                          <a:cs typeface="Helvetica"/>
                        </a:rPr>
                        <a:t> TP </a:t>
                      </a:r>
                      <a:r>
                        <a:rPr lang="en-US" sz="1000" b="0" dirty="0" err="1">
                          <a:solidFill>
                            <a:srgbClr val="000000"/>
                          </a:solidFill>
                          <a:latin typeface="Helvetica"/>
                          <a:ea typeface="ＭＳ 明朝"/>
                          <a:cs typeface="Helvetica"/>
                        </a:rPr>
                        <a:t>als</a:t>
                      </a:r>
                      <a:r>
                        <a:rPr lang="en-US" sz="1000" b="0" dirty="0">
                          <a:solidFill>
                            <a:srgbClr val="000000"/>
                          </a:solidFill>
                          <a:latin typeface="Helvetica"/>
                          <a:ea typeface="ＭＳ 明朝"/>
                          <a:cs typeface="Helvetica"/>
                        </a:rPr>
                        <a:t> </a:t>
                      </a:r>
                      <a:r>
                        <a:rPr lang="en-US" sz="1000" b="0" dirty="0" err="1">
                          <a:solidFill>
                            <a:srgbClr val="000000"/>
                          </a:solidFill>
                          <a:latin typeface="Helvetica"/>
                          <a:ea typeface="ＭＳ 明朝"/>
                          <a:cs typeface="Helvetica"/>
                        </a:rPr>
                        <a:t>ringartige</a:t>
                      </a:r>
                      <a:r>
                        <a:rPr lang="en-US" sz="1000" b="0" dirty="0">
                          <a:solidFill>
                            <a:srgbClr val="000000"/>
                          </a:solidFill>
                          <a:latin typeface="Helvetica"/>
                          <a:ea typeface="ＭＳ 明朝"/>
                          <a:cs typeface="Helvetica"/>
                        </a:rPr>
                        <a:t> </a:t>
                      </a:r>
                      <a:r>
                        <a:rPr lang="en-US" sz="1000" b="0" dirty="0" err="1">
                          <a:solidFill>
                            <a:srgbClr val="000000"/>
                          </a:solidFill>
                          <a:latin typeface="Helvetica"/>
                          <a:ea typeface="ＭＳ 明朝"/>
                          <a:cs typeface="Helvetica"/>
                        </a:rPr>
                        <a:t>Kontrastierung</a:t>
                      </a:r>
                      <a:r>
                        <a:rPr lang="en-US" sz="1000" b="0" dirty="0">
                          <a:solidFill>
                            <a:srgbClr val="000000"/>
                          </a:solidFill>
                          <a:latin typeface="Helvetica"/>
                          <a:ea typeface="ＭＳ 明朝"/>
                          <a:cs typeface="Helvetica"/>
                        </a:rPr>
                        <a:t> </a:t>
                      </a:r>
                      <a:r>
                        <a:rPr lang="en-US" sz="1000" b="0" dirty="0" err="1">
                          <a:solidFill>
                            <a:srgbClr val="000000"/>
                          </a:solidFill>
                          <a:latin typeface="Helvetica"/>
                          <a:ea typeface="ＭＳ 明朝"/>
                          <a:cs typeface="Helvetica"/>
                        </a:rPr>
                        <a:t>erkennbar</a:t>
                      </a:r>
                      <a:r>
                        <a:rPr lang="en-US" sz="1000" b="0" dirty="0">
                          <a:solidFill>
                            <a:srgbClr val="000000"/>
                          </a:solidFill>
                          <a:latin typeface="Helvetica"/>
                          <a:ea typeface="ＭＳ 明朝"/>
                          <a:cs typeface="Helvetica"/>
                        </a:rPr>
                        <a:t>. </a:t>
                      </a:r>
                      <a:br>
                        <a:rPr lang="en-US" sz="1000" b="0" dirty="0">
                          <a:solidFill>
                            <a:srgbClr val="000000"/>
                          </a:solidFill>
                          <a:latin typeface="Helvetica"/>
                          <a:ea typeface="ＭＳ 明朝"/>
                          <a:cs typeface="Helvetica"/>
                        </a:rPr>
                      </a:br>
                      <a:r>
                        <a:rPr lang="en-US" sz="1000" b="0" i="1" baseline="0" dirty="0" err="1">
                          <a:solidFill>
                            <a:srgbClr val="000000"/>
                          </a:solidFill>
                          <a:latin typeface="Helvetica"/>
                          <a:ea typeface="ＭＳ 明朝"/>
                          <a:cs typeface="Helvetica"/>
                        </a:rPr>
                        <a:t>Kontrastierung</a:t>
                      </a:r>
                      <a:r>
                        <a:rPr lang="en-US" sz="1000" b="0" i="1" baseline="0" dirty="0">
                          <a:solidFill>
                            <a:srgbClr val="000000"/>
                          </a:solidFill>
                          <a:latin typeface="Helvetica"/>
                          <a:ea typeface="ＭＳ 明朝"/>
                          <a:cs typeface="Helvetica"/>
                        </a:rPr>
                        <a:t> </a:t>
                      </a:r>
                      <a:r>
                        <a:rPr lang="en-US" sz="1000" b="0" i="1" u="sng" baseline="0" dirty="0" err="1">
                          <a:solidFill>
                            <a:srgbClr val="0432FF"/>
                          </a:solidFill>
                          <a:latin typeface="Helvetica"/>
                          <a:ea typeface="ＭＳ 明朝"/>
                          <a:cs typeface="Helvetica"/>
                        </a:rPr>
                        <a:t>ohne</a:t>
                      </a:r>
                      <a:r>
                        <a:rPr lang="en-US" sz="1000" b="0" i="1" u="sng" baseline="0" dirty="0">
                          <a:solidFill>
                            <a:srgbClr val="0432FF"/>
                          </a:solidFill>
                          <a:latin typeface="Helvetica"/>
                          <a:ea typeface="ＭＳ 明朝"/>
                          <a:cs typeface="Helvetica"/>
                        </a:rPr>
                        <a:t> </a:t>
                      </a:r>
                      <a:r>
                        <a:rPr lang="en-US" sz="1000" b="0" i="1" u="sng" baseline="0" dirty="0" err="1">
                          <a:solidFill>
                            <a:srgbClr val="0432FF"/>
                          </a:solidFill>
                          <a:latin typeface="Helvetica"/>
                          <a:ea typeface="ＭＳ 明朝"/>
                          <a:cs typeface="Helvetica"/>
                        </a:rPr>
                        <a:t>Kapselkontrastierung</a:t>
                      </a:r>
                      <a:r>
                        <a:rPr lang="en-US" sz="1000" b="0" i="1" u="sng" baseline="0" dirty="0">
                          <a:solidFill>
                            <a:srgbClr val="0432FF"/>
                          </a:solidFill>
                          <a:latin typeface="Helvetica"/>
                          <a:ea typeface="ＭＳ 明朝"/>
                          <a:cs typeface="Helvetica"/>
                        </a:rPr>
                        <a:t> </a:t>
                      </a:r>
                      <a:r>
                        <a:rPr lang="en-US" sz="1000" b="0" i="1" baseline="0" dirty="0">
                          <a:solidFill>
                            <a:srgbClr val="000000"/>
                          </a:solidFill>
                          <a:latin typeface="Helvetica"/>
                          <a:ea typeface="ＭＳ 明朝"/>
                          <a:cs typeface="Helvetica"/>
                        </a:rPr>
                        <a:t>(</a:t>
                      </a:r>
                      <a:r>
                        <a:rPr lang="en-US" sz="1000" b="0" i="1" baseline="0" dirty="0" err="1">
                          <a:solidFill>
                            <a:srgbClr val="000000"/>
                          </a:solidFill>
                          <a:latin typeface="Helvetica"/>
                          <a:cs typeface="Helvetica"/>
                        </a:rPr>
                        <a:t>Ergänzende</a:t>
                      </a:r>
                      <a:r>
                        <a:rPr lang="en-US" sz="1000" b="0" i="1" baseline="0" dirty="0">
                          <a:solidFill>
                            <a:srgbClr val="000000"/>
                          </a:solidFill>
                          <a:latin typeface="Helvetica"/>
                          <a:cs typeface="Helvetica"/>
                        </a:rPr>
                        <a:t> </a:t>
                      </a:r>
                      <a:r>
                        <a:rPr lang="en-US" sz="1000" b="0" i="1" baseline="0" dirty="0" err="1">
                          <a:solidFill>
                            <a:srgbClr val="000000"/>
                          </a:solidFill>
                          <a:latin typeface="Helvetica"/>
                          <a:cs typeface="Helvetica"/>
                        </a:rPr>
                        <a:t>Befunde</a:t>
                      </a:r>
                      <a:r>
                        <a:rPr lang="en-US" sz="1000" b="0" i="1" baseline="0" dirty="0">
                          <a:solidFill>
                            <a:srgbClr val="000000"/>
                          </a:solidFill>
                          <a:latin typeface="Helvetica"/>
                          <a:cs typeface="Helvetica"/>
                        </a:rPr>
                        <a:t> </a:t>
                      </a:r>
                      <a:r>
                        <a:rPr lang="en-US" sz="1000" b="0" i="1" baseline="0" dirty="0" err="1">
                          <a:solidFill>
                            <a:srgbClr val="000000"/>
                          </a:solidFill>
                          <a:latin typeface="Helvetica"/>
                          <a:cs typeface="Helvetica"/>
                        </a:rPr>
                        <a:t>können</a:t>
                      </a:r>
                      <a:r>
                        <a:rPr lang="en-US" sz="1000" b="0" i="1" baseline="0" dirty="0">
                          <a:solidFill>
                            <a:srgbClr val="000000"/>
                          </a:solidFill>
                          <a:latin typeface="Helvetica"/>
                          <a:cs typeface="Helvetica"/>
                        </a:rPr>
                        <a:t> </a:t>
                      </a:r>
                      <a:r>
                        <a:rPr lang="en-US" sz="1000" b="0" i="1" baseline="0" dirty="0" err="1">
                          <a:solidFill>
                            <a:srgbClr val="000000"/>
                          </a:solidFill>
                          <a:latin typeface="Helvetica"/>
                          <a:cs typeface="Helvetica"/>
                        </a:rPr>
                        <a:t>für</a:t>
                      </a:r>
                      <a:r>
                        <a:rPr lang="en-US" sz="1000" b="0" i="1" baseline="0" dirty="0">
                          <a:solidFill>
                            <a:srgbClr val="000000"/>
                          </a:solidFill>
                          <a:latin typeface="Helvetica"/>
                          <a:cs typeface="Helvetica"/>
                        </a:rPr>
                        <a:t> HCC </a:t>
                      </a:r>
                      <a:r>
                        <a:rPr lang="en-US" sz="1000" b="0" i="1" baseline="0" dirty="0" err="1">
                          <a:solidFill>
                            <a:srgbClr val="000000"/>
                          </a:solidFill>
                          <a:latin typeface="Helvetica"/>
                          <a:cs typeface="Helvetica"/>
                        </a:rPr>
                        <a:t>sprechen</a:t>
                      </a:r>
                      <a:r>
                        <a:rPr lang="en-US" sz="1000" b="0" i="1" baseline="0" dirty="0">
                          <a:solidFill>
                            <a:srgbClr val="000000"/>
                          </a:solidFill>
                          <a:latin typeface="Helvetica"/>
                          <a:cs typeface="Helvetica"/>
                        </a:rPr>
                        <a:t>, </a:t>
                      </a:r>
                      <a:r>
                        <a:rPr lang="en-US" sz="1000" b="0" i="1" baseline="0" dirty="0">
                          <a:solidFill>
                            <a:schemeClr val="tx1"/>
                          </a:solidFill>
                          <a:latin typeface="Helvetica"/>
                          <a:cs typeface="Helvetica"/>
                        </a:rPr>
                        <a:t>S. 21) </a:t>
                      </a:r>
                      <a:r>
                        <a:rPr lang="en-US" sz="1000" b="0" i="1" baseline="0" dirty="0" err="1">
                          <a:solidFill>
                            <a:srgbClr val="000000"/>
                          </a:solidFill>
                          <a:latin typeface="Helvetica"/>
                          <a:cs typeface="Helvetica"/>
                        </a:rPr>
                        <a:t>oder</a:t>
                      </a:r>
                      <a:r>
                        <a:rPr lang="en-US" sz="1000" b="0" i="1" baseline="0" dirty="0">
                          <a:solidFill>
                            <a:srgbClr val="000000"/>
                          </a:solidFill>
                          <a:latin typeface="Helvetica"/>
                          <a:cs typeface="Helvetica"/>
                        </a:rPr>
                        <a:t> </a:t>
                      </a:r>
                      <a:r>
                        <a:rPr lang="en-US" sz="1000" b="0" i="1" baseline="0" dirty="0">
                          <a:solidFill>
                            <a:srgbClr val="0432FF"/>
                          </a:solidFill>
                          <a:latin typeface="Helvetica"/>
                          <a:ea typeface="ＭＳ 明朝"/>
                          <a:cs typeface="Helvetica"/>
                          <a:hlinkClick r:id="" action="ppaction://noaction"/>
                        </a:rPr>
                        <a:t>Corona-Kontrastierung</a:t>
                      </a:r>
                      <a:r>
                        <a:rPr lang="en-US" sz="1000" b="0" i="1" u="none" baseline="0" dirty="0">
                          <a:solidFill>
                            <a:srgbClr val="0432FF"/>
                          </a:solidFill>
                          <a:latin typeface="Helvetica"/>
                          <a:ea typeface="ＭＳ 明朝"/>
                          <a:cs typeface="Helvetica"/>
                        </a:rPr>
                        <a:t> </a:t>
                      </a:r>
                      <a:r>
                        <a:rPr lang="en-US" sz="1000" b="0" i="1" u="none" baseline="0" dirty="0">
                          <a:solidFill>
                            <a:srgbClr val="000000"/>
                          </a:solidFill>
                          <a:latin typeface="Helvetica"/>
                          <a:ea typeface="ＭＳ 明朝"/>
                          <a:cs typeface="Helvetica"/>
                        </a:rPr>
                        <a:t>(</a:t>
                      </a:r>
                      <a:r>
                        <a:rPr lang="en-US" sz="1000" b="0" i="1" baseline="0" dirty="0" err="1">
                          <a:solidFill>
                            <a:srgbClr val="000000"/>
                          </a:solidFill>
                          <a:latin typeface="Helvetica"/>
                          <a:cs typeface="Helvetica"/>
                        </a:rPr>
                        <a:t>Ergänzende</a:t>
                      </a:r>
                      <a:r>
                        <a:rPr lang="en-US" sz="1000" b="0" i="1" baseline="0" dirty="0">
                          <a:solidFill>
                            <a:srgbClr val="000000"/>
                          </a:solidFill>
                          <a:latin typeface="Helvetica"/>
                          <a:cs typeface="Helvetica"/>
                        </a:rPr>
                        <a:t> </a:t>
                      </a:r>
                      <a:r>
                        <a:rPr lang="en-US" sz="1000" b="0" i="1" baseline="0" dirty="0" err="1">
                          <a:solidFill>
                            <a:srgbClr val="000000"/>
                          </a:solidFill>
                          <a:latin typeface="Helvetica"/>
                          <a:cs typeface="Helvetica"/>
                        </a:rPr>
                        <a:t>Befunde</a:t>
                      </a:r>
                      <a:r>
                        <a:rPr lang="en-US" sz="1000" b="0" i="1" baseline="0" dirty="0">
                          <a:solidFill>
                            <a:srgbClr val="000000"/>
                          </a:solidFill>
                          <a:latin typeface="Helvetica"/>
                          <a:cs typeface="Helvetica"/>
                        </a:rPr>
                        <a:t> </a:t>
                      </a:r>
                      <a:r>
                        <a:rPr lang="en-US" sz="1000" b="0" i="1" baseline="0" dirty="0" err="1">
                          <a:solidFill>
                            <a:srgbClr val="000000"/>
                          </a:solidFill>
                          <a:latin typeface="Helvetica"/>
                          <a:cs typeface="Helvetica"/>
                        </a:rPr>
                        <a:t>können</a:t>
                      </a:r>
                      <a:r>
                        <a:rPr lang="en-US" sz="1000" b="0" i="1" baseline="0" dirty="0">
                          <a:solidFill>
                            <a:srgbClr val="000000"/>
                          </a:solidFill>
                          <a:latin typeface="Helvetica"/>
                          <a:cs typeface="Helvetica"/>
                        </a:rPr>
                        <a:t> </a:t>
                      </a:r>
                      <a:r>
                        <a:rPr lang="en-US" sz="1000" b="0" i="1" baseline="0" dirty="0" err="1" smtClean="0">
                          <a:solidFill>
                            <a:srgbClr val="000000"/>
                          </a:solidFill>
                          <a:latin typeface="Helvetica"/>
                          <a:cs typeface="Helvetica"/>
                        </a:rPr>
                        <a:t>für</a:t>
                      </a:r>
                      <a:r>
                        <a:rPr lang="en-US" sz="1000" b="0" i="1" baseline="0" dirty="0" smtClean="0">
                          <a:solidFill>
                            <a:srgbClr val="000000"/>
                          </a:solidFill>
                          <a:latin typeface="Helvetica"/>
                          <a:cs typeface="Helvetica"/>
                        </a:rPr>
                        <a:t> </a:t>
                      </a:r>
                      <a:r>
                        <a:rPr lang="en-US" sz="1000" b="0" i="1" baseline="0" dirty="0" err="1" smtClean="0">
                          <a:solidFill>
                            <a:srgbClr val="000000"/>
                          </a:solidFill>
                          <a:latin typeface="Helvetica"/>
                          <a:cs typeface="Helvetica"/>
                        </a:rPr>
                        <a:t>Malignität</a:t>
                      </a:r>
                      <a:r>
                        <a:rPr lang="en-US" sz="1000" b="0" i="1" baseline="0" dirty="0" smtClean="0">
                          <a:solidFill>
                            <a:srgbClr val="000000"/>
                          </a:solidFill>
                          <a:latin typeface="Helvetica"/>
                          <a:cs typeface="Helvetica"/>
                        </a:rPr>
                        <a:t> </a:t>
                      </a:r>
                      <a:r>
                        <a:rPr lang="en-US" sz="1000" b="0" i="1" baseline="0" dirty="0" err="1" smtClean="0">
                          <a:solidFill>
                            <a:srgbClr val="000000"/>
                          </a:solidFill>
                          <a:latin typeface="Helvetica"/>
                          <a:cs typeface="Helvetica"/>
                        </a:rPr>
                        <a:t>sprechen</a:t>
                      </a:r>
                      <a:r>
                        <a:rPr lang="en-US" sz="1000" b="0" i="1" baseline="0" dirty="0" smtClean="0">
                          <a:solidFill>
                            <a:srgbClr val="000000"/>
                          </a:solidFill>
                          <a:latin typeface="Helvetica"/>
                          <a:cs typeface="Helvetica"/>
                        </a:rPr>
                        <a:t>, </a:t>
                      </a:r>
                      <a:r>
                        <a:rPr lang="en-US" sz="1000" b="0" i="1" baseline="0" dirty="0">
                          <a:solidFill>
                            <a:schemeClr val="tx1"/>
                          </a:solidFill>
                          <a:latin typeface="Helvetica"/>
                          <a:cs typeface="Helvetica"/>
                        </a:rPr>
                        <a:t>S. 21).</a:t>
                      </a: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3"/>
                  </a:ext>
                </a:extLst>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b="0" dirty="0" err="1">
                          <a:solidFill>
                            <a:srgbClr val="000000"/>
                          </a:solidFill>
                          <a:latin typeface="Helvetica"/>
                          <a:cs typeface="Helvetica"/>
                        </a:rPr>
                        <a:t>Größe</a:t>
                      </a:r>
                      <a:endParaRPr lang="en-US" sz="1000" b="0" dirty="0">
                        <a:solidFill>
                          <a:srgbClr val="00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en-US" sz="1000" baseline="0" dirty="0" err="1">
                          <a:solidFill>
                            <a:srgbClr val="000000"/>
                          </a:solidFill>
                          <a:latin typeface="Helvetica"/>
                          <a:cs typeface="Helvetica"/>
                        </a:rPr>
                        <a:t>Größter</a:t>
                      </a:r>
                      <a:r>
                        <a:rPr lang="en-US" sz="1000" baseline="0" dirty="0">
                          <a:solidFill>
                            <a:srgbClr val="000000"/>
                          </a:solidFill>
                          <a:latin typeface="Helvetica"/>
                          <a:cs typeface="Helvetica"/>
                        </a:rPr>
                        <a:t> </a:t>
                      </a:r>
                      <a:r>
                        <a:rPr lang="en-US" sz="1000" baseline="0" dirty="0" err="1">
                          <a:solidFill>
                            <a:srgbClr val="000000"/>
                          </a:solidFill>
                          <a:latin typeface="Helvetica"/>
                          <a:cs typeface="Helvetica"/>
                        </a:rPr>
                        <a:t>äußerer</a:t>
                      </a:r>
                      <a:r>
                        <a:rPr lang="en-US" sz="1000" baseline="0" dirty="0">
                          <a:solidFill>
                            <a:srgbClr val="000000"/>
                          </a:solidFill>
                          <a:latin typeface="Helvetica"/>
                          <a:cs typeface="Helvetica"/>
                        </a:rPr>
                        <a:t> </a:t>
                      </a:r>
                      <a:r>
                        <a:rPr lang="en-US" sz="1000" baseline="0" dirty="0" err="1">
                          <a:solidFill>
                            <a:srgbClr val="000000"/>
                          </a:solidFill>
                          <a:latin typeface="Helvetica"/>
                          <a:cs typeface="Helvetica"/>
                        </a:rPr>
                        <a:t>Durchmesser</a:t>
                      </a:r>
                      <a:r>
                        <a:rPr lang="en-US" sz="1000" baseline="0" dirty="0">
                          <a:solidFill>
                            <a:srgbClr val="000000"/>
                          </a:solidFill>
                          <a:latin typeface="Helvetica"/>
                          <a:cs typeface="Helvetica"/>
                        </a:rPr>
                        <a:t> </a:t>
                      </a:r>
                      <a:r>
                        <a:rPr lang="en-US" sz="1000" baseline="0" dirty="0" err="1">
                          <a:solidFill>
                            <a:srgbClr val="000000"/>
                          </a:solidFill>
                          <a:latin typeface="Helvetica"/>
                          <a:cs typeface="Helvetica"/>
                        </a:rPr>
                        <a:t>eine</a:t>
                      </a:r>
                      <a:r>
                        <a:rPr lang="en-US" sz="1000" baseline="0" dirty="0">
                          <a:solidFill>
                            <a:srgbClr val="000000"/>
                          </a:solidFill>
                          <a:latin typeface="Helvetica"/>
                          <a:cs typeface="Helvetica"/>
                        </a:rPr>
                        <a:t> Observation:</a:t>
                      </a:r>
                    </a:p>
                    <a:p>
                      <a:pPr marL="137160" marR="0" indent="-137160" algn="l" defTabSz="457200" rtl="0" eaLnBrk="1" fontAlgn="base" latinLnBrk="0" hangingPunct="1">
                        <a:lnSpc>
                          <a:spcPct val="100000"/>
                        </a:lnSpc>
                        <a:spcBef>
                          <a:spcPts val="200"/>
                        </a:spcBef>
                        <a:spcAft>
                          <a:spcPts val="0"/>
                        </a:spcAft>
                        <a:buClrTx/>
                        <a:buSzTx/>
                        <a:buFont typeface="Arial"/>
                        <a:buChar char="•"/>
                        <a:tabLst/>
                        <a:defRPr/>
                      </a:pPr>
                      <a:r>
                        <a:rPr lang="en-US" sz="1000" i="0" baseline="0" dirty="0" err="1">
                          <a:solidFill>
                            <a:srgbClr val="000000"/>
                          </a:solidFill>
                          <a:latin typeface="Helvetica"/>
                          <a:cs typeface="Helvetica"/>
                        </a:rPr>
                        <a:t>Messung</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schließt</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Kapsel</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ein</a:t>
                      </a:r>
                      <a:r>
                        <a:rPr lang="en-US" sz="1000" i="0" baseline="0" dirty="0">
                          <a:solidFill>
                            <a:srgbClr val="000000"/>
                          </a:solidFill>
                          <a:latin typeface="Helvetica"/>
                          <a:cs typeface="Helvetica"/>
                        </a:rPr>
                        <a:t>. </a:t>
                      </a:r>
                    </a:p>
                    <a:p>
                      <a:pPr marL="137160" marR="0" indent="-137160" algn="l" defTabSz="457200" rtl="0" eaLnBrk="1" fontAlgn="base" latinLnBrk="0" hangingPunct="1">
                        <a:lnSpc>
                          <a:spcPct val="100000"/>
                        </a:lnSpc>
                        <a:spcBef>
                          <a:spcPts val="200"/>
                        </a:spcBef>
                        <a:spcAft>
                          <a:spcPts val="0"/>
                        </a:spcAft>
                        <a:buClrTx/>
                        <a:buSzTx/>
                        <a:buFont typeface="Arial"/>
                        <a:buChar char="•"/>
                        <a:tabLst/>
                        <a:defRPr/>
                      </a:pPr>
                      <a:r>
                        <a:rPr lang="en-US" sz="1000" i="0" baseline="0" dirty="0" err="1">
                          <a:solidFill>
                            <a:srgbClr val="000000"/>
                          </a:solidFill>
                          <a:latin typeface="Helvetica"/>
                          <a:cs typeface="Helvetica"/>
                        </a:rPr>
                        <a:t>Messung</a:t>
                      </a:r>
                      <a:r>
                        <a:rPr lang="en-US" sz="1000" i="0" baseline="0" dirty="0">
                          <a:solidFill>
                            <a:srgbClr val="000000"/>
                          </a:solidFill>
                          <a:latin typeface="Helvetica"/>
                          <a:cs typeface="Helvetica"/>
                        </a:rPr>
                        <a:t> in der Phase, in der die </a:t>
                      </a:r>
                      <a:r>
                        <a:rPr lang="en-US" sz="1000" i="0" baseline="0" dirty="0" err="1">
                          <a:solidFill>
                            <a:srgbClr val="000000"/>
                          </a:solidFill>
                          <a:latin typeface="Helvetica"/>
                          <a:cs typeface="Helvetica"/>
                        </a:rPr>
                        <a:t>Grenzen</a:t>
                      </a:r>
                      <a:r>
                        <a:rPr lang="en-US" sz="1000" i="0" baseline="0" dirty="0">
                          <a:solidFill>
                            <a:srgbClr val="000000"/>
                          </a:solidFill>
                          <a:latin typeface="Helvetica"/>
                          <a:cs typeface="Helvetica"/>
                        </a:rPr>
                        <a:t> am </a:t>
                      </a:r>
                      <a:r>
                        <a:rPr lang="en-US" sz="1000" i="0" baseline="0" dirty="0" err="1">
                          <a:solidFill>
                            <a:srgbClr val="000000"/>
                          </a:solidFill>
                          <a:latin typeface="Helvetica"/>
                          <a:cs typeface="Helvetica"/>
                        </a:rPr>
                        <a:t>besten</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beurteilt</a:t>
                      </a:r>
                      <a:r>
                        <a:rPr lang="en-US" sz="1000" i="0" baseline="0" dirty="0">
                          <a:solidFill>
                            <a:srgbClr val="000000"/>
                          </a:solidFill>
                          <a:latin typeface="Helvetica"/>
                          <a:cs typeface="Helvetica"/>
                        </a:rPr>
                        <a:t> </a:t>
                      </a:r>
                      <a:r>
                        <a:rPr lang="en-US" sz="1000" i="0" baseline="0" dirty="0" err="1" smtClean="0">
                          <a:solidFill>
                            <a:srgbClr val="000000"/>
                          </a:solidFill>
                          <a:latin typeface="Helvetica"/>
                          <a:cs typeface="Helvetica"/>
                        </a:rPr>
                        <a:t>werden</a:t>
                      </a:r>
                      <a:r>
                        <a:rPr lang="en-US" sz="1000" i="0" baseline="0" dirty="0" smtClean="0">
                          <a:solidFill>
                            <a:srgbClr val="000000"/>
                          </a:solidFill>
                          <a:latin typeface="Helvetica"/>
                          <a:cs typeface="Helvetica"/>
                        </a:rPr>
                        <a:t> </a:t>
                      </a:r>
                      <a:r>
                        <a:rPr lang="en-US" sz="1000" i="0" baseline="0" dirty="0" err="1">
                          <a:solidFill>
                            <a:srgbClr val="000000"/>
                          </a:solidFill>
                          <a:latin typeface="Helvetica"/>
                          <a:cs typeface="Helvetica"/>
                        </a:rPr>
                        <a:t>können</a:t>
                      </a:r>
                      <a:r>
                        <a:rPr lang="en-US" sz="1000" i="0" baseline="0" dirty="0">
                          <a:solidFill>
                            <a:srgbClr val="000000"/>
                          </a:solidFill>
                          <a:latin typeface="Helvetica"/>
                          <a:cs typeface="Helvetica"/>
                        </a:rPr>
                        <a:t>.</a:t>
                      </a:r>
                    </a:p>
                    <a:p>
                      <a:pPr marL="137160" marR="0" indent="-137160" algn="l" defTabSz="457200" rtl="0" eaLnBrk="1" fontAlgn="base" latinLnBrk="0" hangingPunct="1">
                        <a:lnSpc>
                          <a:spcPct val="100000"/>
                        </a:lnSpc>
                        <a:spcBef>
                          <a:spcPts val="200"/>
                        </a:spcBef>
                        <a:spcAft>
                          <a:spcPts val="0"/>
                        </a:spcAft>
                        <a:buClrTx/>
                        <a:buSzTx/>
                        <a:buFont typeface="Arial"/>
                        <a:buChar char="•"/>
                        <a:tabLst/>
                        <a:defRPr/>
                      </a:pPr>
                      <a:r>
                        <a:rPr lang="en-US" sz="1000" i="0" baseline="0" dirty="0" err="1">
                          <a:solidFill>
                            <a:srgbClr val="000000"/>
                          </a:solidFill>
                          <a:latin typeface="Helvetica"/>
                          <a:cs typeface="Helvetica"/>
                        </a:rPr>
                        <a:t>Wenn</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möglich</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keine</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Messung</a:t>
                      </a:r>
                      <a:r>
                        <a:rPr lang="en-US" sz="1000" i="0" baseline="0" dirty="0">
                          <a:solidFill>
                            <a:srgbClr val="000000"/>
                          </a:solidFill>
                          <a:latin typeface="Helvetica"/>
                          <a:cs typeface="Helvetica"/>
                        </a:rPr>
                        <a:t> in AP </a:t>
                      </a:r>
                      <a:r>
                        <a:rPr lang="en-US" sz="1000" i="0" baseline="0" dirty="0" err="1">
                          <a:solidFill>
                            <a:srgbClr val="000000"/>
                          </a:solidFill>
                          <a:latin typeface="Helvetica"/>
                          <a:cs typeface="Helvetica"/>
                        </a:rPr>
                        <a:t>oder</a:t>
                      </a:r>
                      <a:r>
                        <a:rPr lang="en-US" sz="1000" i="0" baseline="0" dirty="0">
                          <a:solidFill>
                            <a:srgbClr val="000000"/>
                          </a:solidFill>
                          <a:latin typeface="Helvetica"/>
                          <a:cs typeface="Helvetica"/>
                        </a:rPr>
                        <a:t> in DWI </a:t>
                      </a:r>
                      <a:r>
                        <a:rPr lang="en-US" sz="1000" i="0" baseline="0" dirty="0" err="1">
                          <a:solidFill>
                            <a:srgbClr val="000000"/>
                          </a:solidFill>
                          <a:latin typeface="Helvetica"/>
                          <a:cs typeface="Helvetica"/>
                        </a:rPr>
                        <a:t>Aufnahmen</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sofern</a:t>
                      </a:r>
                      <a:r>
                        <a:rPr lang="en-US" sz="1000" i="0" baseline="0" dirty="0">
                          <a:solidFill>
                            <a:srgbClr val="000000"/>
                          </a:solidFill>
                          <a:latin typeface="Helvetica"/>
                          <a:cs typeface="Helvetica"/>
                        </a:rPr>
                        <a:t> die </a:t>
                      </a:r>
                      <a:r>
                        <a:rPr lang="en-US" sz="1000" i="0" baseline="0" dirty="0" err="1">
                          <a:solidFill>
                            <a:srgbClr val="000000"/>
                          </a:solidFill>
                          <a:latin typeface="Helvetica"/>
                          <a:cs typeface="Helvetica"/>
                        </a:rPr>
                        <a:t>Grenzen</a:t>
                      </a:r>
                      <a:r>
                        <a:rPr lang="en-US" sz="1000" i="0" baseline="0" dirty="0">
                          <a:solidFill>
                            <a:srgbClr val="000000"/>
                          </a:solidFill>
                          <a:latin typeface="Helvetica"/>
                          <a:cs typeface="Helvetica"/>
                        </a:rPr>
                        <a:t> in </a:t>
                      </a:r>
                      <a:r>
                        <a:rPr lang="en-US" sz="1000" i="0" baseline="0" dirty="0" err="1">
                          <a:solidFill>
                            <a:srgbClr val="000000"/>
                          </a:solidFill>
                          <a:latin typeface="Helvetica"/>
                          <a:cs typeface="Helvetica"/>
                        </a:rPr>
                        <a:t>anderen</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Untersuchungsphasen</a:t>
                      </a:r>
                      <a:r>
                        <a:rPr lang="en-US" sz="1000" i="0" baseline="0" dirty="0">
                          <a:solidFill>
                            <a:srgbClr val="000000"/>
                          </a:solidFill>
                          <a:latin typeface="Helvetica"/>
                          <a:cs typeface="Helvetica"/>
                        </a:rPr>
                        <a:t> gut </a:t>
                      </a:r>
                      <a:r>
                        <a:rPr lang="en-US" sz="1000" i="0" baseline="0" dirty="0" err="1">
                          <a:solidFill>
                            <a:srgbClr val="000000"/>
                          </a:solidFill>
                          <a:latin typeface="Helvetica"/>
                          <a:cs typeface="Helvetica"/>
                        </a:rPr>
                        <a:t>erkennbar</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sind</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Überschätzung</a:t>
                      </a:r>
                      <a:r>
                        <a:rPr lang="en-US" sz="1000" i="0" baseline="0" dirty="0">
                          <a:solidFill>
                            <a:srgbClr val="000000"/>
                          </a:solidFill>
                          <a:latin typeface="Helvetica"/>
                          <a:cs typeface="Helvetica"/>
                        </a:rPr>
                        <a:t> der </a:t>
                      </a:r>
                      <a:r>
                        <a:rPr lang="en-US" sz="1000" i="0" baseline="0" dirty="0" err="1">
                          <a:solidFill>
                            <a:srgbClr val="000000"/>
                          </a:solidFill>
                          <a:latin typeface="Helvetica"/>
                          <a:cs typeface="Helvetica"/>
                        </a:rPr>
                        <a:t>Größe</a:t>
                      </a:r>
                      <a:r>
                        <a:rPr lang="en-US" sz="1000" i="0" baseline="0" dirty="0">
                          <a:solidFill>
                            <a:srgbClr val="000000"/>
                          </a:solidFill>
                          <a:latin typeface="Helvetica"/>
                          <a:cs typeface="Helvetica"/>
                        </a:rPr>
                        <a:t> in der AP </a:t>
                      </a:r>
                      <a:r>
                        <a:rPr lang="en-US" sz="1000" i="0" baseline="0" dirty="0" err="1">
                          <a:solidFill>
                            <a:srgbClr val="000000"/>
                          </a:solidFill>
                          <a:latin typeface="Helvetica"/>
                          <a:cs typeface="Helvetica"/>
                        </a:rPr>
                        <a:t>wegen</a:t>
                      </a:r>
                      <a:r>
                        <a:rPr lang="en-US" sz="1000" i="0" baseline="0" dirty="0">
                          <a:solidFill>
                            <a:srgbClr val="000000"/>
                          </a:solidFill>
                          <a:latin typeface="Helvetica"/>
                          <a:cs typeface="Helvetica"/>
                        </a:rPr>
                        <a:t> Summation </a:t>
                      </a:r>
                      <a:r>
                        <a:rPr lang="en-US" sz="1000" i="0" baseline="0" dirty="0" err="1">
                          <a:solidFill>
                            <a:srgbClr val="000000"/>
                          </a:solidFill>
                          <a:latin typeface="Helvetica"/>
                          <a:cs typeface="Helvetica"/>
                        </a:rPr>
                        <a:t>mit</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Umgebungskontrastierung</a:t>
                      </a:r>
                      <a:r>
                        <a:rPr lang="en-US" sz="1000" i="0" baseline="0" dirty="0">
                          <a:solidFill>
                            <a:srgbClr val="000000"/>
                          </a:solidFill>
                          <a:latin typeface="Helvetica"/>
                          <a:cs typeface="Helvetica"/>
                        </a:rPr>
                        <a:t>  und </a:t>
                      </a:r>
                      <a:r>
                        <a:rPr lang="en-US" sz="1000" i="0" baseline="0" dirty="0" err="1">
                          <a:solidFill>
                            <a:srgbClr val="000000"/>
                          </a:solidFill>
                          <a:latin typeface="Helvetica"/>
                          <a:cs typeface="Helvetica"/>
                        </a:rPr>
                        <a:t>methodenbedingt</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unzuverlässiger</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Messung</a:t>
                      </a:r>
                      <a:r>
                        <a:rPr lang="en-US" sz="1000" i="0" baseline="0" dirty="0">
                          <a:solidFill>
                            <a:srgbClr val="000000"/>
                          </a:solidFill>
                          <a:latin typeface="Helvetica"/>
                          <a:cs typeface="Helvetica"/>
                        </a:rPr>
                        <a:t> in der DWI).</a:t>
                      </a:r>
                      <a:endParaRPr lang="en-US" sz="1000" i="0" dirty="0">
                        <a:solidFill>
                          <a:srgbClr val="00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4"/>
                  </a:ext>
                </a:extLst>
              </a:tr>
              <a:tr h="981643">
                <a:tc rowSpan="2">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000" b="0" dirty="0" err="1">
                          <a:solidFill>
                            <a:srgbClr val="000000"/>
                          </a:solidFill>
                          <a:latin typeface="Helvetica"/>
                          <a:cs typeface="Helvetica"/>
                        </a:rPr>
                        <a:t>Schwellenwachstum</a:t>
                      </a:r>
                      <a:endParaRPr lang="en-US" sz="1000" b="0" dirty="0">
                        <a:solidFill>
                          <a:srgbClr val="00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indent="0">
                        <a:spcBef>
                          <a:spcPts val="0"/>
                        </a:spcBef>
                        <a:spcAft>
                          <a:spcPts val="0"/>
                        </a:spcAft>
                      </a:pPr>
                      <a:r>
                        <a:rPr lang="en-US" sz="1000" dirty="0" err="1">
                          <a:solidFill>
                            <a:srgbClr val="000000"/>
                          </a:solidFill>
                          <a:latin typeface="Helvetica"/>
                          <a:cs typeface="Helvetica"/>
                        </a:rPr>
                        <a:t>Größenzunahme</a:t>
                      </a:r>
                      <a:r>
                        <a:rPr lang="en-US" sz="1000" dirty="0">
                          <a:solidFill>
                            <a:srgbClr val="000000"/>
                          </a:solidFill>
                          <a:latin typeface="Helvetica"/>
                          <a:cs typeface="Helvetica"/>
                        </a:rPr>
                        <a:t> </a:t>
                      </a:r>
                      <a:r>
                        <a:rPr lang="en-US" sz="1000" dirty="0" err="1">
                          <a:solidFill>
                            <a:srgbClr val="000000"/>
                          </a:solidFill>
                          <a:latin typeface="Helvetica"/>
                          <a:cs typeface="Helvetica"/>
                        </a:rPr>
                        <a:t>eines</a:t>
                      </a:r>
                      <a:r>
                        <a:rPr lang="en-US" sz="1000" dirty="0">
                          <a:solidFill>
                            <a:srgbClr val="000000"/>
                          </a:solidFill>
                          <a:latin typeface="Helvetica"/>
                          <a:cs typeface="Helvetica"/>
                        </a:rPr>
                        <a:t> </a:t>
                      </a:r>
                      <a:r>
                        <a:rPr lang="en-US" sz="1000" dirty="0" err="1">
                          <a:solidFill>
                            <a:srgbClr val="000000"/>
                          </a:solidFill>
                          <a:latin typeface="Helvetica"/>
                          <a:cs typeface="Helvetica"/>
                        </a:rPr>
                        <a:t>Herdes</a:t>
                      </a:r>
                      <a:r>
                        <a:rPr lang="en-US" sz="1000" dirty="0">
                          <a:solidFill>
                            <a:srgbClr val="000000"/>
                          </a:solidFill>
                          <a:latin typeface="Helvetica"/>
                          <a:cs typeface="Helvetica"/>
                        </a:rPr>
                        <a:t> von </a:t>
                      </a:r>
                      <a:r>
                        <a:rPr lang="en-US" sz="1000" dirty="0" err="1">
                          <a:solidFill>
                            <a:srgbClr val="000000"/>
                          </a:solidFill>
                          <a:latin typeface="Helvetica"/>
                          <a:cs typeface="Helvetica"/>
                        </a:rPr>
                        <a:t>mindestens</a:t>
                      </a:r>
                      <a:r>
                        <a:rPr lang="en-US" sz="1000" dirty="0">
                          <a:solidFill>
                            <a:srgbClr val="000000"/>
                          </a:solidFill>
                          <a:latin typeface="Helvetica"/>
                          <a:cs typeface="Helvetica"/>
                        </a:rPr>
                        <a:t> 5 mm UND :</a:t>
                      </a:r>
                      <a:endParaRPr lang="en-US" sz="1000" baseline="0" dirty="0">
                        <a:solidFill>
                          <a:srgbClr val="000000"/>
                        </a:solidFill>
                        <a:latin typeface="Helvetica"/>
                        <a:cs typeface="Helvetica"/>
                      </a:endParaRPr>
                    </a:p>
                    <a:p>
                      <a:pPr marL="137160" indent="-137160">
                        <a:spcBef>
                          <a:spcPts val="200"/>
                        </a:spcBef>
                        <a:spcAft>
                          <a:spcPts val="0"/>
                        </a:spcAft>
                        <a:buFont typeface="Arial"/>
                        <a:buChar char="•"/>
                      </a:pPr>
                      <a:r>
                        <a:rPr lang="en-US" sz="1000" kern="1200" dirty="0">
                          <a:solidFill>
                            <a:srgbClr val="000000"/>
                          </a:solidFill>
                          <a:latin typeface="Helvetica"/>
                          <a:cs typeface="Helvetica"/>
                        </a:rPr>
                        <a:t>≥ </a:t>
                      </a:r>
                      <a:r>
                        <a:rPr lang="en-US" sz="1000" dirty="0">
                          <a:solidFill>
                            <a:srgbClr val="000000"/>
                          </a:solidFill>
                          <a:latin typeface="Helvetica"/>
                          <a:cs typeface="Helvetica"/>
                        </a:rPr>
                        <a:t>50% </a:t>
                      </a:r>
                      <a:r>
                        <a:rPr lang="en-US" sz="1000" dirty="0" err="1">
                          <a:solidFill>
                            <a:srgbClr val="000000"/>
                          </a:solidFill>
                          <a:latin typeface="Helvetica"/>
                          <a:cs typeface="Helvetica"/>
                        </a:rPr>
                        <a:t>Größenzunahme</a:t>
                      </a:r>
                      <a:r>
                        <a:rPr lang="en-US" sz="1000" dirty="0">
                          <a:solidFill>
                            <a:srgbClr val="000000"/>
                          </a:solidFill>
                          <a:latin typeface="Helvetica"/>
                          <a:cs typeface="Helvetica"/>
                        </a:rPr>
                        <a:t> in</a:t>
                      </a:r>
                      <a:r>
                        <a:rPr lang="en-US" sz="1000" baseline="0" dirty="0">
                          <a:solidFill>
                            <a:srgbClr val="000000"/>
                          </a:solidFill>
                          <a:latin typeface="Helvetica"/>
                          <a:cs typeface="Helvetica"/>
                        </a:rPr>
                        <a:t> </a:t>
                      </a:r>
                      <a:r>
                        <a:rPr lang="en-US" sz="1000" kern="1200" dirty="0">
                          <a:solidFill>
                            <a:srgbClr val="000000"/>
                          </a:solidFill>
                          <a:latin typeface="Helvetica"/>
                          <a:cs typeface="Helvetica"/>
                        </a:rPr>
                        <a:t>≤ 6 Mon. </a:t>
                      </a:r>
                      <a:r>
                        <a:rPr lang="en-US" sz="1000" b="1" dirty="0">
                          <a:solidFill>
                            <a:srgbClr val="000000"/>
                          </a:solidFill>
                          <a:latin typeface="Helvetica"/>
                          <a:cs typeface="Helvetica"/>
                        </a:rPr>
                        <a:t>ODER</a:t>
                      </a:r>
                    </a:p>
                    <a:p>
                      <a:pPr marL="137160" indent="-137160">
                        <a:spcBef>
                          <a:spcPts val="0"/>
                        </a:spcBef>
                        <a:spcAft>
                          <a:spcPts val="0"/>
                        </a:spcAft>
                        <a:buFont typeface="Arial"/>
                        <a:buChar char="•"/>
                      </a:pPr>
                      <a:r>
                        <a:rPr lang="en-US" sz="1000" kern="1200" dirty="0">
                          <a:solidFill>
                            <a:srgbClr val="000000"/>
                          </a:solidFill>
                          <a:latin typeface="Helvetica"/>
                          <a:cs typeface="Helvetica"/>
                        </a:rPr>
                        <a:t>≥ </a:t>
                      </a:r>
                      <a:r>
                        <a:rPr lang="en-US" sz="1000" dirty="0">
                          <a:solidFill>
                            <a:srgbClr val="000000"/>
                          </a:solidFill>
                          <a:latin typeface="Helvetica"/>
                          <a:cs typeface="Helvetica"/>
                        </a:rPr>
                        <a:t>100% </a:t>
                      </a:r>
                      <a:r>
                        <a:rPr lang="en-US" sz="1000" dirty="0" err="1">
                          <a:solidFill>
                            <a:srgbClr val="000000"/>
                          </a:solidFill>
                          <a:latin typeface="Helvetica"/>
                          <a:cs typeface="Helvetica"/>
                        </a:rPr>
                        <a:t>Größenzunahme</a:t>
                      </a:r>
                      <a:r>
                        <a:rPr lang="en-US" sz="1000" dirty="0">
                          <a:solidFill>
                            <a:srgbClr val="000000"/>
                          </a:solidFill>
                          <a:latin typeface="Helvetica"/>
                          <a:cs typeface="Helvetica"/>
                        </a:rPr>
                        <a:t> in &gt; 6 Mon. </a:t>
                      </a:r>
                      <a:r>
                        <a:rPr lang="en-US" sz="1000" b="1" dirty="0">
                          <a:solidFill>
                            <a:srgbClr val="000000"/>
                          </a:solidFill>
                          <a:latin typeface="Helvetica"/>
                          <a:cs typeface="Helvetica"/>
                        </a:rPr>
                        <a:t>ODER</a:t>
                      </a: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050" i="0" baseline="0" dirty="0" err="1">
                          <a:solidFill>
                            <a:schemeClr val="tx1"/>
                          </a:solidFill>
                          <a:latin typeface="Helvetica" charset="0"/>
                          <a:ea typeface="Helvetica" charset="0"/>
                          <a:cs typeface="Helvetica" charset="0"/>
                        </a:rPr>
                        <a:t>Bisher</a:t>
                      </a:r>
                      <a:r>
                        <a:rPr lang="en-US" sz="1050" i="0" baseline="0" dirty="0">
                          <a:solidFill>
                            <a:schemeClr val="tx1"/>
                          </a:solidFill>
                          <a:latin typeface="Helvetica" charset="0"/>
                          <a:ea typeface="Helvetica" charset="0"/>
                          <a:cs typeface="Helvetica" charset="0"/>
                        </a:rPr>
                        <a:t> </a:t>
                      </a:r>
                      <a:r>
                        <a:rPr lang="en-US" sz="1050" i="0" baseline="0" dirty="0" err="1">
                          <a:solidFill>
                            <a:schemeClr val="tx1"/>
                          </a:solidFill>
                          <a:latin typeface="Helvetica" charset="0"/>
                          <a:ea typeface="Helvetica" charset="0"/>
                          <a:cs typeface="Helvetica" charset="0"/>
                        </a:rPr>
                        <a:t>unerkannt</a:t>
                      </a:r>
                      <a:r>
                        <a:rPr lang="en-US" sz="1050" i="0" baseline="0" dirty="0">
                          <a:solidFill>
                            <a:schemeClr val="tx1"/>
                          </a:solidFill>
                          <a:latin typeface="Helvetica" charset="0"/>
                          <a:ea typeface="Helvetica" charset="0"/>
                          <a:cs typeface="Helvetica" charset="0"/>
                        </a:rPr>
                        <a:t> in CT </a:t>
                      </a:r>
                      <a:r>
                        <a:rPr lang="en-US" sz="1050" i="0" baseline="0" dirty="0" err="1">
                          <a:solidFill>
                            <a:schemeClr val="tx1"/>
                          </a:solidFill>
                          <a:latin typeface="Helvetica" charset="0"/>
                          <a:ea typeface="Helvetica" charset="0"/>
                          <a:cs typeface="Helvetica" charset="0"/>
                        </a:rPr>
                        <a:t>oder</a:t>
                      </a:r>
                      <a:r>
                        <a:rPr lang="en-US" sz="1050" i="0" baseline="0" dirty="0">
                          <a:solidFill>
                            <a:schemeClr val="tx1"/>
                          </a:solidFill>
                          <a:latin typeface="Helvetica" charset="0"/>
                          <a:ea typeface="Helvetica" charset="0"/>
                          <a:cs typeface="Helvetica" charset="0"/>
                        </a:rPr>
                        <a:t> MRT, </a:t>
                      </a:r>
                      <a:r>
                        <a:rPr lang="en-US" sz="1050" i="0" baseline="0" dirty="0" err="1">
                          <a:solidFill>
                            <a:schemeClr val="tx1"/>
                          </a:solidFill>
                          <a:latin typeface="Helvetica" charset="0"/>
                          <a:ea typeface="Helvetica" charset="0"/>
                          <a:cs typeface="Helvetica" charset="0"/>
                        </a:rPr>
                        <a:t>aktuell</a:t>
                      </a:r>
                      <a:r>
                        <a:rPr lang="en-US" sz="1050" i="0" baseline="0" dirty="0">
                          <a:solidFill>
                            <a:schemeClr val="tx1"/>
                          </a:solidFill>
                          <a:latin typeface="Helvetica" charset="0"/>
                          <a:ea typeface="Helvetica" charset="0"/>
                          <a:cs typeface="Helvetica" charset="0"/>
                        </a:rPr>
                        <a:t> </a:t>
                      </a:r>
                      <a:r>
                        <a:rPr lang="en-US" sz="1050" i="0" dirty="0">
                          <a:solidFill>
                            <a:schemeClr val="tx1"/>
                          </a:solidFill>
                          <a:latin typeface="Helvetica" charset="0"/>
                          <a:ea typeface="Helvetica" charset="0"/>
                          <a:cs typeface="Helvetica" charset="0"/>
                        </a:rPr>
                        <a:t>≥ 10 mm, in ≤</a:t>
                      </a:r>
                      <a:r>
                        <a:rPr lang="en-US" sz="1050" i="0" baseline="0" dirty="0">
                          <a:solidFill>
                            <a:schemeClr val="tx1"/>
                          </a:solidFill>
                          <a:latin typeface="Helvetica" charset="0"/>
                          <a:ea typeface="Helvetica" charset="0"/>
                          <a:cs typeface="Helvetica" charset="0"/>
                        </a:rPr>
                        <a:t> </a:t>
                      </a:r>
                      <a:r>
                        <a:rPr lang="en-US" sz="1050" i="0" dirty="0">
                          <a:solidFill>
                            <a:schemeClr val="tx1"/>
                          </a:solidFill>
                          <a:latin typeface="Helvetica" charset="0"/>
                          <a:ea typeface="Helvetica" charset="0"/>
                          <a:cs typeface="Helvetica" charset="0"/>
                        </a:rPr>
                        <a:t>24 Mon.</a:t>
                      </a:r>
                    </a:p>
                    <a:p>
                      <a:pPr marL="0" indent="0">
                        <a:spcBef>
                          <a:spcPts val="300"/>
                        </a:spcBef>
                        <a:spcAft>
                          <a:spcPts val="0"/>
                        </a:spcAft>
                        <a:buFont typeface="Arial"/>
                        <a:buNone/>
                      </a:pPr>
                      <a:r>
                        <a:rPr lang="en-US" sz="1000" dirty="0" err="1">
                          <a:solidFill>
                            <a:srgbClr val="000000"/>
                          </a:solidFill>
                          <a:latin typeface="Helvetica"/>
                          <a:cs typeface="Helvetica"/>
                        </a:rPr>
                        <a:t>Messungen</a:t>
                      </a:r>
                      <a:r>
                        <a:rPr lang="en-US" sz="1000" dirty="0">
                          <a:solidFill>
                            <a:srgbClr val="000000"/>
                          </a:solidFill>
                          <a:latin typeface="Helvetica"/>
                          <a:cs typeface="Helvetica"/>
                        </a:rPr>
                        <a:t> in </a:t>
                      </a:r>
                      <a:r>
                        <a:rPr lang="en-US" sz="1000" dirty="0" err="1" smtClean="0">
                          <a:solidFill>
                            <a:srgbClr val="000000"/>
                          </a:solidFill>
                          <a:latin typeface="Helvetica"/>
                          <a:cs typeface="Helvetica"/>
                        </a:rPr>
                        <a:t>identischer</a:t>
                      </a:r>
                      <a:r>
                        <a:rPr lang="en-US" sz="1000" dirty="0" smtClean="0">
                          <a:solidFill>
                            <a:srgbClr val="000000"/>
                          </a:solidFill>
                          <a:latin typeface="Helvetica"/>
                          <a:cs typeface="Helvetica"/>
                        </a:rPr>
                        <a:t> Phase</a:t>
                      </a:r>
                      <a:r>
                        <a:rPr lang="en-US" sz="1000" dirty="0">
                          <a:solidFill>
                            <a:srgbClr val="000000"/>
                          </a:solidFill>
                          <a:latin typeface="Helvetica"/>
                          <a:cs typeface="Helvetica"/>
                        </a:rPr>
                        <a:t>, </a:t>
                      </a:r>
                      <a:r>
                        <a:rPr lang="en-US" sz="1000" dirty="0" err="1">
                          <a:solidFill>
                            <a:srgbClr val="000000"/>
                          </a:solidFill>
                          <a:latin typeface="Helvetica"/>
                          <a:cs typeface="Helvetica"/>
                        </a:rPr>
                        <a:t>Aufnahmesequenz</a:t>
                      </a:r>
                      <a:r>
                        <a:rPr lang="en-US" sz="1000" dirty="0">
                          <a:solidFill>
                            <a:srgbClr val="000000"/>
                          </a:solidFill>
                          <a:latin typeface="Helvetica"/>
                          <a:cs typeface="Helvetica"/>
                        </a:rPr>
                        <a:t> und </a:t>
                      </a:r>
                      <a:r>
                        <a:rPr lang="en-US" sz="1000" dirty="0" err="1">
                          <a:solidFill>
                            <a:srgbClr val="000000"/>
                          </a:solidFill>
                          <a:latin typeface="Helvetica"/>
                          <a:cs typeface="Helvetica"/>
                        </a:rPr>
                        <a:t>Schicht</a:t>
                      </a:r>
                      <a:r>
                        <a:rPr lang="en-US" sz="1000" dirty="0">
                          <a:solidFill>
                            <a:srgbClr val="000000"/>
                          </a:solidFill>
                          <a:latin typeface="Helvetica"/>
                          <a:cs typeface="Helvetica"/>
                        </a:rPr>
                        <a:t> </a:t>
                      </a:r>
                      <a:r>
                        <a:rPr lang="en-US" sz="1000" dirty="0" err="1">
                          <a:solidFill>
                            <a:srgbClr val="000000"/>
                          </a:solidFill>
                          <a:latin typeface="Helvetica"/>
                          <a:cs typeface="Helvetica"/>
                        </a:rPr>
                        <a:t>bei</a:t>
                      </a:r>
                      <a:r>
                        <a:rPr lang="en-US" sz="1000" dirty="0">
                          <a:solidFill>
                            <a:srgbClr val="000000"/>
                          </a:solidFill>
                          <a:latin typeface="Helvetica"/>
                          <a:cs typeface="Helvetica"/>
                        </a:rPr>
                        <a:t> </a:t>
                      </a:r>
                      <a:r>
                        <a:rPr lang="en-US" sz="1000" dirty="0" err="1">
                          <a:solidFill>
                            <a:srgbClr val="000000"/>
                          </a:solidFill>
                          <a:latin typeface="Helvetica"/>
                          <a:cs typeface="Helvetica"/>
                        </a:rPr>
                        <a:t>seriellen</a:t>
                      </a:r>
                      <a:r>
                        <a:rPr lang="en-US" sz="1000" dirty="0">
                          <a:solidFill>
                            <a:srgbClr val="000000"/>
                          </a:solidFill>
                          <a:latin typeface="Helvetica"/>
                          <a:cs typeface="Helvetica"/>
                        </a:rPr>
                        <a:t> </a:t>
                      </a:r>
                      <a:r>
                        <a:rPr lang="en-US" sz="1000" dirty="0" err="1">
                          <a:solidFill>
                            <a:srgbClr val="000000"/>
                          </a:solidFill>
                          <a:latin typeface="Helvetica"/>
                          <a:cs typeface="Helvetica"/>
                        </a:rPr>
                        <a:t>Untersuchungen</a:t>
                      </a:r>
                      <a:r>
                        <a:rPr lang="en-US" sz="1000" dirty="0">
                          <a:solidFill>
                            <a:srgbClr val="000000"/>
                          </a:solidFill>
                          <a:latin typeface="Helvetica"/>
                          <a:cs typeface="Helvetica"/>
                        </a:rPr>
                        <a:t> (</a:t>
                      </a:r>
                      <a:r>
                        <a:rPr lang="en-US" sz="1000" dirty="0" err="1">
                          <a:solidFill>
                            <a:srgbClr val="000000"/>
                          </a:solidFill>
                          <a:latin typeface="Helvetica"/>
                          <a:cs typeface="Helvetica"/>
                        </a:rPr>
                        <a:t>verwende</a:t>
                      </a:r>
                      <a:r>
                        <a:rPr lang="en-US" sz="1000" dirty="0">
                          <a:solidFill>
                            <a:srgbClr val="000000"/>
                          </a:solidFill>
                          <a:latin typeface="Helvetica"/>
                          <a:cs typeface="Helvetica"/>
                        </a:rPr>
                        <a:t> </a:t>
                      </a:r>
                      <a:r>
                        <a:rPr lang="en-US" sz="1000" dirty="0" err="1">
                          <a:solidFill>
                            <a:srgbClr val="000000"/>
                          </a:solidFill>
                          <a:latin typeface="Helvetica"/>
                          <a:cs typeface="Helvetica"/>
                        </a:rPr>
                        <a:t>wenn</a:t>
                      </a:r>
                      <a:r>
                        <a:rPr lang="en-US" sz="1000" dirty="0">
                          <a:solidFill>
                            <a:srgbClr val="000000"/>
                          </a:solidFill>
                          <a:latin typeface="Helvetica"/>
                          <a:cs typeface="Helvetica"/>
                        </a:rPr>
                        <a:t> </a:t>
                      </a:r>
                      <a:r>
                        <a:rPr lang="en-US" sz="1000" dirty="0" err="1">
                          <a:solidFill>
                            <a:srgbClr val="000000"/>
                          </a:solidFill>
                          <a:latin typeface="Helvetica"/>
                          <a:cs typeface="Helvetica"/>
                        </a:rPr>
                        <a:t>mgl</a:t>
                      </a:r>
                      <a:r>
                        <a:rPr lang="en-US" sz="1000" dirty="0">
                          <a:solidFill>
                            <a:srgbClr val="000000"/>
                          </a:solidFill>
                          <a:latin typeface="Helvetica"/>
                          <a:cs typeface="Helvetica"/>
                        </a:rPr>
                        <a:t>. </a:t>
                      </a:r>
                      <a:r>
                        <a:rPr lang="en-US" sz="1000" baseline="0" dirty="0">
                          <a:solidFill>
                            <a:srgbClr val="000000"/>
                          </a:solidFill>
                          <a:latin typeface="Helvetica"/>
                          <a:cs typeface="Helvetica"/>
                        </a:rPr>
                        <a:t>die </a:t>
                      </a:r>
                      <a:r>
                        <a:rPr lang="en-US" sz="1000" baseline="0" dirty="0" err="1">
                          <a:solidFill>
                            <a:srgbClr val="000000"/>
                          </a:solidFill>
                          <a:latin typeface="Helvetica"/>
                          <a:cs typeface="Helvetica"/>
                        </a:rPr>
                        <a:t>gleiche</a:t>
                      </a:r>
                      <a:r>
                        <a:rPr lang="en-US" sz="1000" baseline="0" dirty="0">
                          <a:solidFill>
                            <a:srgbClr val="000000"/>
                          </a:solidFill>
                          <a:latin typeface="Helvetica"/>
                          <a:cs typeface="Helvetica"/>
                        </a:rPr>
                        <a:t> </a:t>
                      </a:r>
                      <a:r>
                        <a:rPr lang="en-US" sz="1000" baseline="0" dirty="0" err="1">
                          <a:solidFill>
                            <a:srgbClr val="000000"/>
                          </a:solidFill>
                          <a:latin typeface="Helvetica"/>
                          <a:cs typeface="Helvetica"/>
                        </a:rPr>
                        <a:t>Modalität</a:t>
                      </a:r>
                      <a:r>
                        <a:rPr lang="en-US" sz="1000" baseline="0" dirty="0">
                          <a:solidFill>
                            <a:srgbClr val="000000"/>
                          </a:solidFill>
                          <a:latin typeface="Helvetica"/>
                          <a:cs typeface="Helvetica"/>
                        </a:rPr>
                        <a:t>)</a:t>
                      </a:r>
                    </a:p>
                  </a:txBody>
                  <a:tcPr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5"/>
                  </a:ext>
                </a:extLst>
              </a:tr>
              <a:tr h="904240">
                <a:tc vMerge="1">
                  <a:txBody>
                    <a:bodyPr/>
                    <a:lstStyle/>
                    <a:p>
                      <a:endParaRPr lang="en-US"/>
                    </a:p>
                  </a:txBody>
                  <a:tcPr/>
                </a:tc>
                <a:tc>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800" dirty="0">
                        <a:solidFill>
                          <a:srgbClr val="000000"/>
                        </a:solidFill>
                        <a:latin typeface="Helvetica"/>
                        <a:cs typeface="Helvetica"/>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r>
                        <a:rPr lang="en-US" sz="1000" baseline="0" dirty="0" err="1">
                          <a:solidFill>
                            <a:schemeClr val="tx1"/>
                          </a:solidFill>
                          <a:latin typeface="Helvetica"/>
                          <a:cs typeface="Helvetica"/>
                        </a:rPr>
                        <a:t>Beachte</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Verwendung</a:t>
                      </a:r>
                      <a:r>
                        <a:rPr lang="en-US" sz="1000" baseline="0" dirty="0">
                          <a:solidFill>
                            <a:schemeClr val="tx1"/>
                          </a:solidFill>
                          <a:latin typeface="Helvetica"/>
                          <a:cs typeface="Helvetica"/>
                        </a:rPr>
                        <a:t> des </a:t>
                      </a:r>
                      <a:r>
                        <a:rPr lang="en-US" sz="1000" baseline="0" dirty="0" err="1">
                          <a:solidFill>
                            <a:schemeClr val="tx1"/>
                          </a:solidFill>
                          <a:latin typeface="Helvetica"/>
                          <a:cs typeface="Helvetica"/>
                        </a:rPr>
                        <a:t>Schwellenwachstums</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nur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wenn</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eine</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frühere</a:t>
                      </a:r>
                      <a:r>
                        <a:rPr lang="en-US" sz="1000" baseline="0" dirty="0">
                          <a:solidFill>
                            <a:schemeClr val="tx1"/>
                          </a:solidFill>
                          <a:latin typeface="Helvetica"/>
                          <a:cs typeface="Helvetica"/>
                        </a:rPr>
                        <a:t> CT </a:t>
                      </a:r>
                      <a:r>
                        <a:rPr lang="en-US" sz="1000" baseline="0" dirty="0" err="1">
                          <a:solidFill>
                            <a:schemeClr val="tx1"/>
                          </a:solidFill>
                          <a:latin typeface="Helvetica"/>
                          <a:cs typeface="Helvetica"/>
                        </a:rPr>
                        <a:t>oder</a:t>
                      </a:r>
                      <a:r>
                        <a:rPr lang="en-US" sz="1000" baseline="0" dirty="0">
                          <a:solidFill>
                            <a:schemeClr val="tx1"/>
                          </a:solidFill>
                          <a:latin typeface="Helvetica"/>
                          <a:cs typeface="Helvetica"/>
                        </a:rPr>
                        <a:t> MRT </a:t>
                      </a:r>
                      <a:r>
                        <a:rPr lang="en-US" sz="1000" baseline="0" dirty="0" smtClean="0">
                          <a:solidFill>
                            <a:schemeClr val="tx1"/>
                          </a:solidFill>
                          <a:latin typeface="Helvetica"/>
                          <a:cs typeface="Helvetica"/>
                        </a:rPr>
                        <a:t>in </a:t>
                      </a:r>
                      <a:r>
                        <a:rPr lang="en-US" sz="1000" baseline="0" dirty="0" err="1" smtClean="0">
                          <a:solidFill>
                            <a:schemeClr val="tx1"/>
                          </a:solidFill>
                          <a:latin typeface="Helvetica"/>
                          <a:cs typeface="Helvetica"/>
                        </a:rPr>
                        <a:t>ausreichender</a:t>
                      </a:r>
                      <a:r>
                        <a:rPr lang="en-US" sz="1000" baseline="0" dirty="0" smtClean="0">
                          <a:solidFill>
                            <a:schemeClr val="tx1"/>
                          </a:solidFill>
                          <a:latin typeface="Helvetica"/>
                          <a:cs typeface="Helvetica"/>
                        </a:rPr>
                        <a:t> </a:t>
                      </a:r>
                      <a:r>
                        <a:rPr lang="en-US" sz="1000" baseline="0" dirty="0" err="1">
                          <a:solidFill>
                            <a:schemeClr val="tx1"/>
                          </a:solidFill>
                          <a:latin typeface="Helvetica"/>
                          <a:cs typeface="Helvetica"/>
                        </a:rPr>
                        <a:t>Qualität</a:t>
                      </a:r>
                      <a:r>
                        <a:rPr lang="en-US" sz="1000" baseline="0" dirty="0">
                          <a:solidFill>
                            <a:schemeClr val="tx1"/>
                          </a:solidFill>
                          <a:latin typeface="Helvetica"/>
                          <a:cs typeface="Helvetica"/>
                        </a:rPr>
                        <a:t> und </a:t>
                      </a:r>
                      <a:r>
                        <a:rPr lang="en-US" sz="1000" baseline="0" dirty="0" err="1">
                          <a:solidFill>
                            <a:schemeClr val="tx1"/>
                          </a:solidFill>
                          <a:latin typeface="Helvetica"/>
                          <a:cs typeface="Helvetica"/>
                        </a:rPr>
                        <a:t>Technik</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vorliegt</a:t>
                      </a:r>
                      <a:r>
                        <a:rPr lang="en-US" sz="1000" baseline="0" dirty="0">
                          <a:solidFill>
                            <a:schemeClr val="tx1"/>
                          </a:solidFill>
                          <a:latin typeface="Helvetica"/>
                          <a:cs typeface="Helvetica"/>
                        </a:rPr>
                        <a:t>, die die </a:t>
                      </a:r>
                      <a:r>
                        <a:rPr lang="en-US" sz="1000" baseline="0" dirty="0" err="1">
                          <a:solidFill>
                            <a:schemeClr val="tx1"/>
                          </a:solidFill>
                          <a:latin typeface="Helvetica"/>
                          <a:cs typeface="Helvetica"/>
                        </a:rPr>
                        <a:t>Beurteilung</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einer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neuen</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oder</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im</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Verlauf</a:t>
                      </a:r>
                      <a:r>
                        <a:rPr lang="en-US" sz="1000" baseline="0" dirty="0">
                          <a:solidFill>
                            <a:schemeClr val="tx1"/>
                          </a:solidFill>
                          <a:latin typeface="Helvetica"/>
                          <a:cs typeface="Helvetica"/>
                        </a:rPr>
                        <a:t> </a:t>
                      </a:r>
                      <a:r>
                        <a:rPr lang="en-US" sz="1000" baseline="0" dirty="0" err="1" smtClean="0">
                          <a:solidFill>
                            <a:schemeClr val="tx1"/>
                          </a:solidFill>
                          <a:latin typeface="Helvetica"/>
                          <a:cs typeface="Helvetica"/>
                        </a:rPr>
                        <a:t>gewachsenen</a:t>
                      </a:r>
                      <a:r>
                        <a:rPr lang="en-US" sz="1000" baseline="0" dirty="0" smtClean="0">
                          <a:solidFill>
                            <a:schemeClr val="tx1"/>
                          </a:solidFill>
                          <a:latin typeface="Helvetica"/>
                          <a:cs typeface="Helvetica"/>
                        </a:rPr>
                        <a:t> </a:t>
                      </a:r>
                      <a:r>
                        <a:rPr lang="en-US" sz="1000" baseline="0" dirty="0">
                          <a:solidFill>
                            <a:schemeClr val="tx1"/>
                          </a:solidFill>
                          <a:latin typeface="Helvetica"/>
                          <a:cs typeface="Helvetica"/>
                        </a:rPr>
                        <a:t>Observation </a:t>
                      </a:r>
                      <a:r>
                        <a:rPr lang="en-US" sz="1000" baseline="0" dirty="0" err="1" smtClean="0">
                          <a:solidFill>
                            <a:schemeClr val="tx1"/>
                          </a:solidFill>
                          <a:latin typeface="Helvetica"/>
                          <a:cs typeface="Helvetica"/>
                        </a:rPr>
                        <a:t>zulässt</a:t>
                      </a:r>
                      <a:r>
                        <a:rPr lang="en-US" sz="1000" baseline="0" dirty="0">
                          <a:solidFill>
                            <a:schemeClr val="tx1"/>
                          </a:solidFill>
                          <a:latin typeface="Helvetica"/>
                          <a:cs typeface="Helvetica"/>
                        </a:rPr>
                        <a:t>. </a:t>
                      </a:r>
                      <a:r>
                        <a:rPr lang="en-US" sz="1000" baseline="0" dirty="0" err="1" smtClean="0">
                          <a:solidFill>
                            <a:schemeClr val="tx1"/>
                          </a:solidFill>
                          <a:latin typeface="Helvetica"/>
                          <a:cs typeface="Helvetica"/>
                        </a:rPr>
                        <a:t>Ein</a:t>
                      </a:r>
                      <a:r>
                        <a:rPr lang="en-US" sz="1000" baseline="0" dirty="0" smtClean="0">
                          <a:solidFill>
                            <a:schemeClr val="tx1"/>
                          </a:solidFill>
                          <a:latin typeface="Helvetica"/>
                          <a:cs typeface="Helvetica"/>
                        </a:rPr>
                        <a:t> </a:t>
                      </a:r>
                      <a:r>
                        <a:rPr lang="en-US" sz="1000" baseline="0" dirty="0" err="1" smtClean="0">
                          <a:solidFill>
                            <a:schemeClr val="tx1"/>
                          </a:solidFill>
                          <a:latin typeface="Helvetica"/>
                          <a:cs typeface="Helvetica"/>
                        </a:rPr>
                        <a:t>Vergleich</a:t>
                      </a:r>
                      <a:r>
                        <a:rPr lang="en-US" sz="1000" baseline="0" dirty="0" smtClean="0">
                          <a:solidFill>
                            <a:schemeClr val="tx1"/>
                          </a:solidFill>
                          <a:latin typeface="Helvetica"/>
                          <a:cs typeface="Helvetica"/>
                        </a:rPr>
                        <a:t> </a:t>
                      </a:r>
                      <a:r>
                        <a:rPr lang="en-US" sz="1000" baseline="0" dirty="0">
                          <a:solidFill>
                            <a:schemeClr val="tx1"/>
                          </a:solidFill>
                          <a:latin typeface="Helvetica"/>
                          <a:cs typeface="Helvetica"/>
                        </a:rPr>
                        <a:t>von CT/MRT </a:t>
                      </a:r>
                      <a:r>
                        <a:rPr lang="en-US" sz="1000" baseline="0" dirty="0" err="1">
                          <a:solidFill>
                            <a:schemeClr val="tx1"/>
                          </a:solidFill>
                          <a:latin typeface="Helvetica"/>
                          <a:cs typeface="Helvetica"/>
                        </a:rPr>
                        <a:t>zu</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früherem</a:t>
                      </a:r>
                      <a:r>
                        <a:rPr lang="en-US" sz="1000" baseline="0" dirty="0">
                          <a:solidFill>
                            <a:schemeClr val="tx1"/>
                          </a:solidFill>
                          <a:latin typeface="Helvetica"/>
                          <a:cs typeface="Helvetica"/>
                        </a:rPr>
                        <a:t>  US </a:t>
                      </a:r>
                      <a:r>
                        <a:rPr lang="en-US" sz="1000" baseline="0" dirty="0" err="1">
                          <a:solidFill>
                            <a:schemeClr val="tx1"/>
                          </a:solidFill>
                          <a:latin typeface="Helvetica"/>
                          <a:cs typeface="Helvetica"/>
                        </a:rPr>
                        <a:t>oder</a:t>
                      </a:r>
                      <a:r>
                        <a:rPr lang="en-US" sz="1000" baseline="0" dirty="0">
                          <a:solidFill>
                            <a:schemeClr val="tx1"/>
                          </a:solidFill>
                          <a:latin typeface="Helvetica"/>
                          <a:cs typeface="Helvetica"/>
                        </a:rPr>
                        <a:t> CEUS  </a:t>
                      </a:r>
                      <a:r>
                        <a:rPr lang="en-US" sz="1000" baseline="0" dirty="0" err="1" smtClean="0">
                          <a:solidFill>
                            <a:schemeClr val="tx1"/>
                          </a:solidFill>
                          <a:latin typeface="Helvetica"/>
                          <a:cs typeface="Helvetica"/>
                        </a:rPr>
                        <a:t>lässt</a:t>
                      </a:r>
                      <a:r>
                        <a:rPr lang="en-US" sz="1000" baseline="0" dirty="0" smtClean="0">
                          <a:solidFill>
                            <a:schemeClr val="tx1"/>
                          </a:solidFill>
                          <a:latin typeface="Helvetica"/>
                          <a:cs typeface="Helvetica"/>
                        </a:rPr>
                        <a:t> </a:t>
                      </a:r>
                      <a:r>
                        <a:rPr lang="en-US" sz="1000" baseline="0" dirty="0" err="1">
                          <a:solidFill>
                            <a:schemeClr val="tx1"/>
                          </a:solidFill>
                          <a:latin typeface="Helvetica"/>
                          <a:cs typeface="Helvetica"/>
                        </a:rPr>
                        <a:t>keine</a:t>
                      </a:r>
                      <a:r>
                        <a:rPr lang="en-US" sz="1000" baseline="0" dirty="0">
                          <a:solidFill>
                            <a:schemeClr val="tx1"/>
                          </a:solidFill>
                          <a:latin typeface="Helvetica"/>
                          <a:cs typeface="Helvetica"/>
                        </a:rPr>
                        <a:t> </a:t>
                      </a:r>
                      <a:r>
                        <a:rPr lang="en-US" sz="1000" baseline="0" dirty="0" err="1">
                          <a:solidFill>
                            <a:schemeClr val="tx1"/>
                          </a:solidFill>
                          <a:latin typeface="Helvetica"/>
                          <a:cs typeface="Helvetica"/>
                        </a:rPr>
                        <a:t>Beurteilung</a:t>
                      </a:r>
                      <a:r>
                        <a:rPr lang="en-US" sz="1000" baseline="0" dirty="0">
                          <a:solidFill>
                            <a:schemeClr val="tx1"/>
                          </a:solidFill>
                          <a:latin typeface="Helvetica"/>
                          <a:cs typeface="Helvetica"/>
                        </a:rPr>
                        <a:t> von </a:t>
                      </a:r>
                      <a:r>
                        <a:rPr lang="en-US" sz="1000" b="0" dirty="0" err="1">
                          <a:solidFill>
                            <a:srgbClr val="000000"/>
                          </a:solidFill>
                          <a:latin typeface="Helvetica"/>
                          <a:cs typeface="Helvetica"/>
                        </a:rPr>
                        <a:t>Schwellenwachstum</a:t>
                      </a:r>
                      <a:r>
                        <a:rPr lang="en-US" sz="1000" b="0" dirty="0">
                          <a:solidFill>
                            <a:srgbClr val="000000"/>
                          </a:solidFill>
                          <a:latin typeface="Helvetica"/>
                          <a:cs typeface="Helvetica"/>
                        </a:rPr>
                        <a:t> </a:t>
                      </a:r>
                      <a:r>
                        <a:rPr lang="en-US" sz="1000" baseline="0" dirty="0" err="1">
                          <a:solidFill>
                            <a:schemeClr val="tx1"/>
                          </a:solidFill>
                          <a:latin typeface="Helvetica"/>
                          <a:cs typeface="Helvetica"/>
                        </a:rPr>
                        <a:t>zu</a:t>
                      </a:r>
                      <a:r>
                        <a:rPr lang="en-US" sz="1000" baseline="0" dirty="0">
                          <a:solidFill>
                            <a:schemeClr val="tx1"/>
                          </a:solidFill>
                          <a:latin typeface="Helvetica"/>
                          <a:cs typeface="Helvetica"/>
                        </a:rPr>
                        <a:t>.</a:t>
                      </a:r>
                      <a:endParaRPr lang="en-US" sz="1000" dirty="0">
                        <a:solidFill>
                          <a:schemeClr val="tx1"/>
                        </a:solidFill>
                        <a:latin typeface="Helvetica"/>
                        <a:cs typeface="Helvetica"/>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bl>
          </a:graphicData>
        </a:graphic>
      </p:graphicFrame>
      <p:grpSp>
        <p:nvGrpSpPr>
          <p:cNvPr id="13" name="Group 12"/>
          <p:cNvGrpSpPr>
            <a:grpSpLocks noChangeAspect="1"/>
          </p:cNvGrpSpPr>
          <p:nvPr/>
        </p:nvGrpSpPr>
        <p:grpSpPr>
          <a:xfrm>
            <a:off x="758648" y="1420179"/>
            <a:ext cx="502918" cy="502918"/>
            <a:chOff x="1066800" y="1371600"/>
            <a:chExt cx="1219200" cy="1219200"/>
          </a:xfrm>
        </p:grpSpPr>
        <p:sp>
          <p:nvSpPr>
            <p:cNvPr id="14" name="Rounded Rectangle 13">
              <a:hlinkClick r:id="" action="ppaction://noaction"/>
            </p:cNvPr>
            <p:cNvSpPr/>
            <p:nvPr/>
          </p:nvSpPr>
          <p:spPr>
            <a:xfrm>
              <a:off x="10668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15" name="Oval 14">
              <a:hlinkClick r:id="" action="ppaction://noaction"/>
            </p:cNvPr>
            <p:cNvSpPr/>
            <p:nvPr/>
          </p:nvSpPr>
          <p:spPr>
            <a:xfrm>
              <a:off x="1333500" y="1638300"/>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16" name="Group 15"/>
          <p:cNvGrpSpPr>
            <a:grpSpLocks noChangeAspect="1"/>
          </p:cNvGrpSpPr>
          <p:nvPr/>
        </p:nvGrpSpPr>
        <p:grpSpPr>
          <a:xfrm>
            <a:off x="758648" y="2705923"/>
            <a:ext cx="502918" cy="502918"/>
            <a:chOff x="2590800" y="1371600"/>
            <a:chExt cx="1219200" cy="1219200"/>
          </a:xfrm>
        </p:grpSpPr>
        <p:sp>
          <p:nvSpPr>
            <p:cNvPr id="17" name="Rounded Rectangle 16"/>
            <p:cNvSpPr/>
            <p:nvPr/>
          </p:nvSpPr>
          <p:spPr>
            <a:xfrm>
              <a:off x="25908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18" name="Oval 17"/>
            <p:cNvSpPr/>
            <p:nvPr/>
          </p:nvSpPr>
          <p:spPr>
            <a:xfrm>
              <a:off x="2857500" y="1638300"/>
              <a:ext cx="685800" cy="68580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19" name="Group 18"/>
          <p:cNvGrpSpPr>
            <a:grpSpLocks noChangeAspect="1"/>
          </p:cNvGrpSpPr>
          <p:nvPr/>
        </p:nvGrpSpPr>
        <p:grpSpPr>
          <a:xfrm>
            <a:off x="774146" y="4319975"/>
            <a:ext cx="502918" cy="502918"/>
            <a:chOff x="4038600" y="1371600"/>
            <a:chExt cx="1219200" cy="1219200"/>
          </a:xfrm>
        </p:grpSpPr>
        <p:sp>
          <p:nvSpPr>
            <p:cNvPr id="20" name="Rounded Rectangle 19"/>
            <p:cNvSpPr/>
            <p:nvPr/>
          </p:nvSpPr>
          <p:spPr>
            <a:xfrm>
              <a:off x="40386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21" name="Oval 20"/>
            <p:cNvSpPr/>
            <p:nvPr/>
          </p:nvSpPr>
          <p:spPr>
            <a:xfrm>
              <a:off x="4305300" y="1638300"/>
              <a:ext cx="685800" cy="685800"/>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22" name="Group 21"/>
          <p:cNvGrpSpPr>
            <a:grpSpLocks noChangeAspect="1"/>
          </p:cNvGrpSpPr>
          <p:nvPr/>
        </p:nvGrpSpPr>
        <p:grpSpPr>
          <a:xfrm>
            <a:off x="758649" y="5611603"/>
            <a:ext cx="502918" cy="502918"/>
            <a:chOff x="5638800" y="1371600"/>
            <a:chExt cx="1219200" cy="1219200"/>
          </a:xfrm>
        </p:grpSpPr>
        <p:sp>
          <p:nvSpPr>
            <p:cNvPr id="23" name="Rounded Rectangle 22"/>
            <p:cNvSpPr/>
            <p:nvPr/>
          </p:nvSpPr>
          <p:spPr>
            <a:xfrm>
              <a:off x="56388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24" name="Oval 23"/>
            <p:cNvSpPr/>
            <p:nvPr/>
          </p:nvSpPr>
          <p:spPr>
            <a:xfrm>
              <a:off x="5905500" y="1638300"/>
              <a:ext cx="685800" cy="685800"/>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cxnSp>
          <p:nvCxnSpPr>
            <p:cNvPr id="25" name="Straight Connector 24"/>
            <p:cNvCxnSpPr/>
            <p:nvPr/>
          </p:nvCxnSpPr>
          <p:spPr>
            <a:xfrm>
              <a:off x="6248400" y="1619249"/>
              <a:ext cx="0" cy="723901"/>
            </a:xfrm>
            <a:prstGeom prst="line">
              <a:avLst/>
            </a:prstGeom>
            <a:ln w="12700" cmpd="sng">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2904132-B5A4-FD4A-99A9-EAA9DAAE9C4A}" type="slidenum">
              <a:rPr lang="en-US" sz="1100" smtClean="0">
                <a:latin typeface="Helvetica"/>
                <a:cs typeface="Helvetica"/>
              </a:rPr>
              <a:pPr algn="r"/>
              <a:t>18</a:t>
            </a:fld>
            <a:endParaRPr lang="en-US" sz="1100" dirty="0">
              <a:latin typeface="Helvetica"/>
              <a:cs typeface="Helvetica"/>
            </a:endParaRPr>
          </a:p>
        </p:txBody>
      </p:sp>
      <p:sp>
        <p:nvSpPr>
          <p:cNvPr id="34" name="Right Triangle 33"/>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37" name="TextBox 36"/>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a:latin typeface="Helvetica"/>
                <a:cs typeface="Helvetica"/>
              </a:rPr>
              <a:t>Definitionen</a:t>
            </a:r>
            <a:endParaRPr lang="en-US" sz="1400" dirty="0">
              <a:latin typeface="Helvetica"/>
              <a:cs typeface="Helvetica"/>
            </a:endParaRPr>
          </a:p>
        </p:txBody>
      </p:sp>
      <p:grpSp>
        <p:nvGrpSpPr>
          <p:cNvPr id="35" name="Group 34"/>
          <p:cNvGrpSpPr/>
          <p:nvPr/>
        </p:nvGrpSpPr>
        <p:grpSpPr>
          <a:xfrm>
            <a:off x="774146" y="7126110"/>
            <a:ext cx="502919" cy="502918"/>
            <a:chOff x="-1609284" y="2478683"/>
            <a:chExt cx="502919" cy="502918"/>
          </a:xfrm>
        </p:grpSpPr>
        <p:sp>
          <p:nvSpPr>
            <p:cNvPr id="38" name="Rounded Rectangle 37"/>
            <p:cNvSpPr/>
            <p:nvPr/>
          </p:nvSpPr>
          <p:spPr>
            <a:xfrm>
              <a:off x="-1609284" y="2478683"/>
              <a:ext cx="502918" cy="5029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1499269" y="2588697"/>
              <a:ext cx="282891" cy="282891"/>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1225809" y="2730142"/>
              <a:ext cx="119444"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1609283" y="2730142"/>
              <a:ext cx="119444"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357824" y="2862158"/>
              <a:ext cx="0" cy="119443"/>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1357824" y="2478683"/>
              <a:ext cx="1" cy="119444"/>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p:nvPicPr>
        <p:blipFill>
          <a:blip r:embed="rId3"/>
          <a:stretch>
            <a:fillRect/>
          </a:stretch>
        </p:blipFill>
        <p:spPr>
          <a:xfrm>
            <a:off x="1862245" y="8276969"/>
            <a:ext cx="322155" cy="281349"/>
          </a:xfrm>
          <a:prstGeom prst="rect">
            <a:avLst/>
          </a:prstGeom>
        </p:spPr>
      </p:pic>
    </p:spTree>
    <p:extLst>
      <p:ext uri="{BB962C8B-B14F-4D97-AF65-F5344CB8AC3E}">
        <p14:creationId xmlns:p14="http://schemas.microsoft.com/office/powerpoint/2010/main" val="185410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p:cNvGraphicFramePr>
            <a:graphicFrameLocks noGrp="1"/>
          </p:cNvGraphicFramePr>
          <p:nvPr>
            <p:extLst>
              <p:ext uri="{D42A27DB-BD31-4B8C-83A1-F6EECF244321}">
                <p14:modId xmlns:p14="http://schemas.microsoft.com/office/powerpoint/2010/main" val="557435889"/>
              </p:ext>
            </p:extLst>
          </p:nvPr>
        </p:nvGraphicFramePr>
        <p:xfrm>
          <a:off x="228600" y="365762"/>
          <a:ext cx="6400801" cy="8588666"/>
        </p:xfrm>
        <a:graphic>
          <a:graphicData uri="http://schemas.openxmlformats.org/drawingml/2006/table">
            <a:tbl>
              <a:tblPr firstRow="1" bandRow="1">
                <a:tableStyleId>{2D5ABB26-0587-4C30-8999-92F81FD0307C}</a:tableStyleId>
              </a:tblPr>
              <a:tblGrid>
                <a:gridCol w="1093519">
                  <a:extLst>
                    <a:ext uri="{9D8B030D-6E8A-4147-A177-3AD203B41FA5}">
                      <a16:colId xmlns:a16="http://schemas.microsoft.com/office/drawing/2014/main" xmlns="" val="20000"/>
                    </a:ext>
                  </a:extLst>
                </a:gridCol>
                <a:gridCol w="4682737">
                  <a:extLst>
                    <a:ext uri="{9D8B030D-6E8A-4147-A177-3AD203B41FA5}">
                      <a16:colId xmlns:a16="http://schemas.microsoft.com/office/drawing/2014/main" xmlns="" val="20001"/>
                    </a:ext>
                  </a:extLst>
                </a:gridCol>
                <a:gridCol w="624545">
                  <a:extLst>
                    <a:ext uri="{9D8B030D-6E8A-4147-A177-3AD203B41FA5}">
                      <a16:colId xmlns:a16="http://schemas.microsoft.com/office/drawing/2014/main" xmlns="" val="20002"/>
                    </a:ext>
                  </a:extLst>
                </a:gridCol>
              </a:tblGrid>
              <a:tr h="300425">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err="1">
                          <a:solidFill>
                            <a:srgbClr val="000000"/>
                          </a:solidFill>
                          <a:latin typeface="Helvetica" charset="0"/>
                          <a:ea typeface="Helvetica" charset="0"/>
                          <a:cs typeface="Helvetica" charset="0"/>
                        </a:rPr>
                        <a:t>Inhaltsverzeichnis</a:t>
                      </a:r>
                      <a:endParaRPr lang="en-US" sz="1800" b="1" dirty="0">
                        <a:solidFill>
                          <a:srgbClr val="000000"/>
                        </a:solidFill>
                        <a:latin typeface="Helvetica" charset="0"/>
                        <a:ea typeface="Helvetica" charset="0"/>
                        <a:cs typeface="Helvetica" charset="0"/>
                      </a:endParaRPr>
                    </a:p>
                  </a:txBody>
                  <a:tcPr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33664">
                <a:tc gridSpan="3">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Helvetica" charset="0"/>
                          <a:ea typeface="Helvetica" charset="0"/>
                          <a:cs typeface="Helvetica" charset="0"/>
                        </a:rPr>
                        <a:t>Seiten</a:t>
                      </a:r>
                    </a:p>
                  </a:txBody>
                  <a:tcPr marT="0" anchor="ctr">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hMerge="1">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1100" b="1" dirty="0">
                        <a:solidFill>
                          <a:schemeClr val="tx1"/>
                        </a:solidFill>
                        <a:latin typeface="Helvetica"/>
                        <a:cs typeface="Helvetica"/>
                      </a:endParaRPr>
                    </a:p>
                  </a:txBody>
                  <a:tcPr marT="91440" marB="91440" anchor="ctr"/>
                </a:tc>
                <a:extLst>
                  <a:ext uri="{0D108BD9-81ED-4DB2-BD59-A6C34878D82A}">
                    <a16:rowId xmlns:a16="http://schemas.microsoft.com/office/drawing/2014/main" xmlns="" val="10001"/>
                  </a:ext>
                </a:extLst>
              </a:tr>
              <a:tr h="211066">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err="1">
                          <a:solidFill>
                            <a:srgbClr val="000000"/>
                          </a:solidFill>
                          <a:latin typeface="Helvetica" charset="0"/>
                          <a:ea typeface="Helvetica" charset="0"/>
                          <a:cs typeface="Helvetica" charset="0"/>
                        </a:rPr>
                        <a:t>Übersicht</a:t>
                      </a:r>
                      <a:endParaRPr lang="en-US" sz="1100" b="1"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r>
                        <a:rPr lang="en-US" sz="1100" b="0" dirty="0">
                          <a:latin typeface="Helvetica" charset="0"/>
                          <a:ea typeface="Helvetica" charset="0"/>
                          <a:cs typeface="Helvetica" charset="0"/>
                        </a:rPr>
                        <a:t>Was </a:t>
                      </a:r>
                      <a:r>
                        <a:rPr lang="en-US" sz="1100" b="0" dirty="0" err="1">
                          <a:latin typeface="Helvetica" charset="0"/>
                          <a:ea typeface="Helvetica" charset="0"/>
                          <a:cs typeface="Helvetica" charset="0"/>
                        </a:rPr>
                        <a:t>ist</a:t>
                      </a:r>
                      <a:r>
                        <a:rPr lang="en-US" sz="1100" b="0" dirty="0">
                          <a:latin typeface="Helvetica" charset="0"/>
                          <a:ea typeface="Helvetica" charset="0"/>
                          <a:cs typeface="Helvetica" charset="0"/>
                        </a:rPr>
                        <a:t> LI-RADS®</a:t>
                      </a: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a:solidFill>
                            <a:srgbClr val="0000FF"/>
                          </a:solidFill>
                          <a:latin typeface="Helvetica" charset="0"/>
                          <a:ea typeface="Helvetica" charset="0"/>
                          <a:cs typeface="Helvetica" charset="0"/>
                          <a:hlinkClick r:id="rId3" action="ppaction://hlinksldjump"/>
                        </a:rPr>
                        <a:t>2</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02"/>
                  </a:ext>
                </a:extLst>
              </a:tr>
              <a:tr h="211066">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b="1"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Helvetica" charset="0"/>
                          <a:ea typeface="Helvetica" charset="0"/>
                          <a:cs typeface="Helvetica" charset="0"/>
                        </a:rPr>
                        <a:t>LI-RADS</a:t>
                      </a:r>
                      <a:r>
                        <a:rPr lang="en-US" sz="1100" b="0" baseline="30000" dirty="0">
                          <a:solidFill>
                            <a:srgbClr val="000000"/>
                          </a:solidFill>
                          <a:latin typeface="Helvetica" charset="0"/>
                          <a:ea typeface="Helvetica" charset="0"/>
                          <a:cs typeface="Helvetica" charset="0"/>
                        </a:rPr>
                        <a:t>® </a:t>
                      </a:r>
                      <a:r>
                        <a:rPr lang="en-US" sz="1100" b="0" baseline="0" dirty="0">
                          <a:solidFill>
                            <a:srgbClr val="000000"/>
                          </a:solidFill>
                          <a:latin typeface="Helvetica" charset="0"/>
                          <a:ea typeface="Helvetica" charset="0"/>
                          <a:cs typeface="Helvetica" charset="0"/>
                        </a:rPr>
                        <a:t>v2017 </a:t>
                      </a:r>
                      <a:r>
                        <a:rPr lang="en-US" sz="1100" b="0" baseline="0" dirty="0" err="1">
                          <a:solidFill>
                            <a:srgbClr val="000000"/>
                          </a:solidFill>
                          <a:latin typeface="Helvetica" charset="0"/>
                          <a:ea typeface="Helvetica" charset="0"/>
                          <a:cs typeface="Helvetica" charset="0"/>
                        </a:rPr>
                        <a:t>Algorithmen</a:t>
                      </a:r>
                      <a:endParaRPr lang="en-US" sz="1100" b="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a:solidFill>
                            <a:srgbClr val="0000FF"/>
                          </a:solidFill>
                          <a:latin typeface="Helvetica" charset="0"/>
                          <a:ea typeface="Helvetica" charset="0"/>
                          <a:cs typeface="Helvetica" charset="0"/>
                          <a:hlinkClick r:id="rId4" action="ppaction://hlinksldjump"/>
                        </a:rPr>
                        <a:t>3</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03"/>
                  </a:ext>
                </a:extLst>
              </a:tr>
              <a:tr h="211066">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Helvetica" charset="0"/>
                          <a:ea typeface="Helvetica" charset="0"/>
                          <a:cs typeface="Helvetica" charset="0"/>
                        </a:rPr>
                        <a:t>Was </a:t>
                      </a:r>
                      <a:r>
                        <a:rPr lang="en-US" sz="1100" b="1" dirty="0" err="1">
                          <a:solidFill>
                            <a:srgbClr val="000000"/>
                          </a:solidFill>
                          <a:latin typeface="Helvetica" charset="0"/>
                          <a:ea typeface="Helvetica" charset="0"/>
                          <a:cs typeface="Helvetica" charset="0"/>
                        </a:rPr>
                        <a:t>ist</a:t>
                      </a:r>
                      <a:r>
                        <a:rPr lang="en-US" sz="1100" b="1" dirty="0">
                          <a:solidFill>
                            <a:srgbClr val="000000"/>
                          </a:solidFill>
                          <a:latin typeface="Helvetica" charset="0"/>
                          <a:ea typeface="Helvetica" charset="0"/>
                          <a:cs typeface="Helvetica" charset="0"/>
                        </a:rPr>
                        <a:t> </a:t>
                      </a:r>
                      <a:r>
                        <a:rPr lang="en-US" sz="1100" b="1" dirty="0" err="1" smtClean="0">
                          <a:solidFill>
                            <a:srgbClr val="000000"/>
                          </a:solidFill>
                          <a:latin typeface="Helvetica" charset="0"/>
                          <a:ea typeface="Helvetica" charset="0"/>
                          <a:cs typeface="Helvetica" charset="0"/>
                        </a:rPr>
                        <a:t>neu</a:t>
                      </a:r>
                      <a:r>
                        <a:rPr lang="en-US" sz="1100" b="1" dirty="0" smtClean="0">
                          <a:solidFill>
                            <a:srgbClr val="000000"/>
                          </a:solidFill>
                          <a:latin typeface="Helvetica" charset="0"/>
                          <a:ea typeface="Helvetica" charset="0"/>
                          <a:cs typeface="Helvetica" charset="0"/>
                        </a:rPr>
                        <a:t>?</a:t>
                      </a:r>
                      <a:endParaRPr lang="en-US" sz="1100" b="1"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a:solidFill>
                            <a:srgbClr val="0000FF"/>
                          </a:solidFill>
                          <a:latin typeface="Helvetica" charset="0"/>
                          <a:ea typeface="Helvetica" charset="0"/>
                          <a:cs typeface="Helvetica" charset="0"/>
                          <a:hlinkClick r:id="rId5" action="ppaction://hlinksldjump"/>
                        </a:rPr>
                        <a:t>4</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04"/>
                  </a:ext>
                </a:extLst>
              </a:tr>
              <a:tr h="211066">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err="1" smtClean="0">
                          <a:solidFill>
                            <a:srgbClr val="000000"/>
                          </a:solidFill>
                          <a:latin typeface="Helvetica" charset="0"/>
                          <a:ea typeface="Helvetica" charset="0"/>
                          <a:cs typeface="Helvetica" charset="0"/>
                        </a:rPr>
                        <a:t>Erste</a:t>
                      </a:r>
                      <a:r>
                        <a:rPr lang="en-US" sz="1100" b="1" dirty="0" smtClean="0">
                          <a:solidFill>
                            <a:srgbClr val="000000"/>
                          </a:solidFill>
                          <a:latin typeface="Helvetica" charset="0"/>
                          <a:ea typeface="Helvetica" charset="0"/>
                          <a:cs typeface="Helvetica" charset="0"/>
                        </a:rPr>
                        <a:t> </a:t>
                      </a:r>
                      <a:r>
                        <a:rPr lang="en-US" sz="1100" b="1" dirty="0" err="1" smtClean="0">
                          <a:solidFill>
                            <a:srgbClr val="000000"/>
                          </a:solidFill>
                          <a:latin typeface="Helvetica" charset="0"/>
                          <a:ea typeface="Helvetica" charset="0"/>
                          <a:cs typeface="Helvetica" charset="0"/>
                        </a:rPr>
                        <a:t>Schritte</a:t>
                      </a:r>
                      <a:endParaRPr lang="en-US" sz="1100" b="1" dirty="0">
                        <a:solidFill>
                          <a:srgbClr val="000000"/>
                        </a:solidFill>
                        <a:latin typeface="Helvetica" charset="0"/>
                        <a:ea typeface="Helvetica" charset="0"/>
                        <a:cs typeface="Helvetica" charset="0"/>
                      </a:endParaRPr>
                    </a:p>
                  </a:txBody>
                  <a:tcPr marT="0" marB="0" anchor="ctr">
                    <a:lnT w="6350" cap="flat" cmpd="sng" algn="ctr">
                      <a:solidFill>
                        <a:schemeClr val="bg1">
                          <a:lumMod val="75000"/>
                        </a:scheme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a:solidFill>
                            <a:srgbClr val="0000FF"/>
                          </a:solidFill>
                          <a:latin typeface="Helvetica" charset="0"/>
                          <a:ea typeface="Helvetica" charset="0"/>
                          <a:cs typeface="Helvetica" charset="0"/>
                          <a:hlinkClick r:id="rId6" action="ppaction://hlinksldjump"/>
                        </a:rPr>
                        <a:t>5</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05"/>
                  </a:ext>
                </a:extLst>
              </a:tr>
              <a:tr h="211066">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baseline="0" dirty="0" err="1">
                          <a:solidFill>
                            <a:srgbClr val="000000"/>
                          </a:solidFill>
                          <a:latin typeface="Helvetica" charset="0"/>
                          <a:ea typeface="Helvetica" charset="0"/>
                          <a:cs typeface="Helvetica" charset="0"/>
                        </a:rPr>
                        <a:t>Kategorien</a:t>
                      </a:r>
                      <a:endParaRPr lang="en-US" sz="1100" b="1"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a:solidFill>
                            <a:srgbClr val="0000FF"/>
                          </a:solidFill>
                          <a:latin typeface="Helvetica" charset="0"/>
                          <a:ea typeface="Helvetica" charset="0"/>
                          <a:cs typeface="Helvetica" charset="0"/>
                          <a:hlinkClick r:id="rId7" action="ppaction://hlinksldjump"/>
                        </a:rPr>
                        <a:t>6</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06"/>
                  </a:ext>
                </a:extLst>
              </a:tr>
              <a:tr h="211066">
                <a:tc rowSpan="4">
                  <a:txBody>
                    <a:bodyPr/>
                    <a:lstStyle/>
                    <a:p>
                      <a:r>
                        <a:rPr lang="en-US" sz="1100" b="1" dirty="0">
                          <a:latin typeface="Helvetica" charset="0"/>
                          <a:ea typeface="Helvetica" charset="0"/>
                          <a:cs typeface="Helvetica" charset="0"/>
                        </a:rPr>
                        <a:t>Diagnose</a:t>
                      </a: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rgbClr val="000000"/>
                          </a:solidFill>
                          <a:latin typeface="Helvetica" charset="0"/>
                          <a:ea typeface="Helvetica" charset="0"/>
                          <a:cs typeface="Helvetica" charset="0"/>
                        </a:rPr>
                        <a:t>Schritt</a:t>
                      </a:r>
                      <a:r>
                        <a:rPr lang="en-US" sz="1100" b="0" dirty="0">
                          <a:solidFill>
                            <a:srgbClr val="000000"/>
                          </a:solidFill>
                          <a:latin typeface="Helvetica" charset="0"/>
                          <a:ea typeface="Helvetica" charset="0"/>
                          <a:cs typeface="Helvetica" charset="0"/>
                        </a:rPr>
                        <a:t> 1. Die </a:t>
                      </a:r>
                      <a:r>
                        <a:rPr lang="en-US" sz="1100" b="0" dirty="0" err="1">
                          <a:solidFill>
                            <a:srgbClr val="000000"/>
                          </a:solidFill>
                          <a:latin typeface="Helvetica" charset="0"/>
                          <a:ea typeface="Helvetica" charset="0"/>
                          <a:cs typeface="Helvetica" charset="0"/>
                        </a:rPr>
                        <a:t>Anwendung</a:t>
                      </a:r>
                      <a:r>
                        <a:rPr lang="en-US" sz="1100" b="0" dirty="0">
                          <a:solidFill>
                            <a:srgbClr val="000000"/>
                          </a:solidFill>
                          <a:latin typeface="Helvetica" charset="0"/>
                          <a:ea typeface="Helvetica" charset="0"/>
                          <a:cs typeface="Helvetica" charset="0"/>
                        </a:rPr>
                        <a:t> des </a:t>
                      </a:r>
                      <a:r>
                        <a:rPr lang="en-US" sz="1100" b="0" dirty="0" err="1">
                          <a:solidFill>
                            <a:srgbClr val="000000"/>
                          </a:solidFill>
                          <a:latin typeface="Helvetica" charset="0"/>
                          <a:ea typeface="Helvetica" charset="0"/>
                          <a:cs typeface="Helvetica" charset="0"/>
                        </a:rPr>
                        <a:t>diagnostischen</a:t>
                      </a:r>
                      <a:r>
                        <a:rPr lang="en-US" sz="1100" b="0" dirty="0">
                          <a:solidFill>
                            <a:srgbClr val="000000"/>
                          </a:solidFill>
                          <a:latin typeface="Helvetica" charset="0"/>
                          <a:ea typeface="Helvetica" charset="0"/>
                          <a:cs typeface="Helvetica" charset="0"/>
                        </a:rPr>
                        <a:t> LI-RADS</a:t>
                      </a:r>
                      <a:r>
                        <a:rPr lang="en-US" sz="1100" b="0" baseline="30000" dirty="0">
                          <a:solidFill>
                            <a:srgbClr val="000000"/>
                          </a:solidFill>
                          <a:latin typeface="Helvetica" charset="0"/>
                          <a:ea typeface="Helvetica" charset="0"/>
                          <a:cs typeface="Helvetica" charset="0"/>
                        </a:rPr>
                        <a:t> </a:t>
                      </a:r>
                      <a:r>
                        <a:rPr lang="en-US" sz="1100" b="0" baseline="0" dirty="0" err="1">
                          <a:solidFill>
                            <a:srgbClr val="000000"/>
                          </a:solidFill>
                          <a:latin typeface="Helvetica" charset="0"/>
                          <a:ea typeface="Helvetica" charset="0"/>
                          <a:cs typeface="Helvetica" charset="0"/>
                        </a:rPr>
                        <a:t>Algorithmus</a:t>
                      </a:r>
                      <a:endParaRPr lang="en-US" sz="1100" b="0" kern="0" spc="300" baseline="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rId8" action="ppaction://hlinksldjump"/>
                        </a:rPr>
                        <a:t>7</a:t>
                      </a:r>
                      <a:endParaRPr lang="en-US" sz="1100" b="0"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07"/>
                  </a:ext>
                </a:extLst>
              </a:tr>
              <a:tr h="21106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chemeClr val="tx1"/>
                          </a:solidFill>
                          <a:latin typeface="Helvetica" charset="0"/>
                          <a:ea typeface="Helvetica" charset="0"/>
                          <a:cs typeface="Helvetica" charset="0"/>
                        </a:rPr>
                        <a:t>Schritt</a:t>
                      </a:r>
                      <a:r>
                        <a:rPr lang="en-US" sz="1100" b="0" dirty="0">
                          <a:solidFill>
                            <a:schemeClr val="tx1"/>
                          </a:solidFill>
                          <a:latin typeface="Helvetica" charset="0"/>
                          <a:ea typeface="Helvetica" charset="0"/>
                          <a:cs typeface="Helvetica" charset="0"/>
                        </a:rPr>
                        <a:t> 2: </a:t>
                      </a:r>
                      <a:r>
                        <a:rPr lang="en-US" sz="1100" b="0" dirty="0" err="1">
                          <a:solidFill>
                            <a:schemeClr val="tx1"/>
                          </a:solidFill>
                          <a:latin typeface="Helvetica" charset="0"/>
                          <a:ea typeface="Helvetica" charset="0"/>
                          <a:cs typeface="Helvetica" charset="0"/>
                        </a:rPr>
                        <a:t>Erwägen</a:t>
                      </a:r>
                      <a:r>
                        <a:rPr lang="en-US" sz="1100" b="0" dirty="0">
                          <a:solidFill>
                            <a:schemeClr val="tx1"/>
                          </a:solidFill>
                          <a:latin typeface="Helvetica" charset="0"/>
                          <a:ea typeface="Helvetica" charset="0"/>
                          <a:cs typeface="Helvetica" charset="0"/>
                        </a:rPr>
                        <a:t> Sie die </a:t>
                      </a:r>
                      <a:r>
                        <a:rPr lang="en-US" sz="1100" b="0" dirty="0" err="1">
                          <a:solidFill>
                            <a:schemeClr val="tx1"/>
                          </a:solidFill>
                          <a:latin typeface="Helvetica" charset="0"/>
                          <a:ea typeface="Helvetica" charset="0"/>
                          <a:cs typeface="Helvetica" charset="0"/>
                        </a:rPr>
                        <a:t>Anwendung</a:t>
                      </a:r>
                      <a:r>
                        <a:rPr lang="en-US" sz="1100" b="0" dirty="0">
                          <a:solidFill>
                            <a:schemeClr val="tx1"/>
                          </a:solidFill>
                          <a:latin typeface="Helvetica" charset="0"/>
                          <a:ea typeface="Helvetica" charset="0"/>
                          <a:cs typeface="Helvetica" charset="0"/>
                        </a:rPr>
                        <a:t> </a:t>
                      </a:r>
                      <a:r>
                        <a:rPr lang="en-US" sz="1100" b="0" dirty="0" err="1">
                          <a:solidFill>
                            <a:schemeClr val="tx1"/>
                          </a:solidFill>
                          <a:latin typeface="Helvetica" charset="0"/>
                          <a:ea typeface="Helvetica" charset="0"/>
                          <a:cs typeface="Helvetica" charset="0"/>
                        </a:rPr>
                        <a:t>zusätzlicher</a:t>
                      </a:r>
                      <a:r>
                        <a:rPr lang="en-US" sz="1100" b="0" dirty="0">
                          <a:solidFill>
                            <a:schemeClr val="tx1"/>
                          </a:solidFill>
                          <a:latin typeface="Helvetica" charset="0"/>
                          <a:ea typeface="Helvetica" charset="0"/>
                          <a:cs typeface="Helvetica" charset="0"/>
                        </a:rPr>
                        <a:t> </a:t>
                      </a:r>
                      <a:r>
                        <a:rPr lang="en-US" sz="1100" b="0" dirty="0" err="1" smtClean="0">
                          <a:solidFill>
                            <a:schemeClr val="tx1"/>
                          </a:solidFill>
                          <a:latin typeface="Helvetica" charset="0"/>
                          <a:ea typeface="Helvetica" charset="0"/>
                          <a:cs typeface="Helvetica" charset="0"/>
                        </a:rPr>
                        <a:t>Merkmale</a:t>
                      </a:r>
                      <a:endParaRPr lang="en-US" sz="1100" b="0" baseline="0" dirty="0">
                        <a:solidFill>
                          <a:schemeClr val="tx1"/>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rId9" action="ppaction://hlinksldjump"/>
                        </a:rPr>
                        <a:t>8</a:t>
                      </a:r>
                      <a:endParaRPr lang="en-US" sz="1100" b="0"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08"/>
                  </a:ext>
                </a:extLst>
              </a:tr>
              <a:tr h="21106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chemeClr val="tx1"/>
                          </a:solidFill>
                          <a:latin typeface="Helvetica" charset="0"/>
                          <a:ea typeface="Helvetica" charset="0"/>
                          <a:cs typeface="Helvetica" charset="0"/>
                        </a:rPr>
                        <a:t>Schritt</a:t>
                      </a:r>
                      <a:r>
                        <a:rPr lang="en-US" sz="1100" b="0" dirty="0">
                          <a:solidFill>
                            <a:schemeClr val="tx1"/>
                          </a:solidFill>
                          <a:latin typeface="Helvetica" charset="0"/>
                          <a:ea typeface="Helvetica" charset="0"/>
                          <a:cs typeface="Helvetica" charset="0"/>
                        </a:rPr>
                        <a:t> 3. Wenden </a:t>
                      </a:r>
                      <a:r>
                        <a:rPr lang="en-US" sz="1100" b="0" dirty="0" err="1">
                          <a:solidFill>
                            <a:schemeClr val="tx1"/>
                          </a:solidFill>
                          <a:latin typeface="Helvetica" charset="0"/>
                          <a:ea typeface="Helvetica" charset="0"/>
                          <a:cs typeface="Helvetica" charset="0"/>
                        </a:rPr>
                        <a:t>Sie</a:t>
                      </a:r>
                      <a:r>
                        <a:rPr lang="en-US" sz="1100" b="0" dirty="0">
                          <a:solidFill>
                            <a:schemeClr val="tx1"/>
                          </a:solidFill>
                          <a:latin typeface="Helvetica" charset="0"/>
                          <a:ea typeface="Helvetica" charset="0"/>
                          <a:cs typeface="Helvetica" charset="0"/>
                        </a:rPr>
                        <a:t> </a:t>
                      </a:r>
                      <a:r>
                        <a:rPr lang="en-US" sz="1100" b="0" dirty="0" err="1" smtClean="0">
                          <a:solidFill>
                            <a:schemeClr val="tx1"/>
                          </a:solidFill>
                          <a:latin typeface="Helvetica" charset="0"/>
                          <a:ea typeface="Helvetica" charset="0"/>
                          <a:cs typeface="Helvetica" charset="0"/>
                        </a:rPr>
                        <a:t>Kollisionsregeln</a:t>
                      </a:r>
                      <a:r>
                        <a:rPr lang="en-US" sz="1100" b="0" baseline="0" dirty="0">
                          <a:solidFill>
                            <a:schemeClr val="tx1"/>
                          </a:solidFill>
                          <a:latin typeface="Helvetica" charset="0"/>
                          <a:ea typeface="Helvetica" charset="0"/>
                          <a:cs typeface="Helvetica" charset="0"/>
                        </a:rPr>
                        <a:t> </a:t>
                      </a:r>
                      <a:r>
                        <a:rPr lang="en-US" sz="1100" b="0" dirty="0" smtClean="0">
                          <a:solidFill>
                            <a:schemeClr val="tx1"/>
                          </a:solidFill>
                          <a:latin typeface="Helvetica" charset="0"/>
                          <a:ea typeface="Helvetica" charset="0"/>
                          <a:cs typeface="Helvetica" charset="0"/>
                        </a:rPr>
                        <a:t>an, </a:t>
                      </a:r>
                      <a:r>
                        <a:rPr lang="en-US" sz="1100" b="0" dirty="0" err="1">
                          <a:solidFill>
                            <a:schemeClr val="tx1"/>
                          </a:solidFill>
                          <a:latin typeface="Helvetica" charset="0"/>
                          <a:ea typeface="Helvetica" charset="0"/>
                          <a:cs typeface="Helvetica" charset="0"/>
                        </a:rPr>
                        <a:t>wenn</a:t>
                      </a:r>
                      <a:r>
                        <a:rPr lang="en-US" sz="1100" b="0" dirty="0">
                          <a:solidFill>
                            <a:schemeClr val="tx1"/>
                          </a:solidFill>
                          <a:latin typeface="Helvetica" charset="0"/>
                          <a:ea typeface="Helvetica" charset="0"/>
                          <a:cs typeface="Helvetica" charset="0"/>
                        </a:rPr>
                        <a:t> </a:t>
                      </a:r>
                      <a:r>
                        <a:rPr lang="en-US" sz="1100" b="0" dirty="0" err="1">
                          <a:solidFill>
                            <a:schemeClr val="tx1"/>
                          </a:solidFill>
                          <a:latin typeface="Helvetica" charset="0"/>
                          <a:ea typeface="Helvetica" charset="0"/>
                          <a:cs typeface="Helvetica" charset="0"/>
                        </a:rPr>
                        <a:t>erforderlich</a:t>
                      </a:r>
                      <a:endParaRPr lang="en-US" sz="1100" b="0" baseline="0" dirty="0">
                        <a:solidFill>
                          <a:schemeClr val="tx1"/>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rId3" action="ppaction://hlinksldjump"/>
                        </a:rPr>
                        <a:t>9</a:t>
                      </a:r>
                      <a:endParaRPr lang="en-US" sz="1100" b="0"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09"/>
                  </a:ext>
                </a:extLst>
              </a:tr>
              <a:tr h="21106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chemeClr val="tx1"/>
                          </a:solidFill>
                          <a:latin typeface="Helvetica" charset="0"/>
                          <a:ea typeface="Helvetica" charset="0"/>
                          <a:cs typeface="Helvetica" charset="0"/>
                        </a:rPr>
                        <a:t>Schritt</a:t>
                      </a:r>
                      <a:r>
                        <a:rPr lang="en-US" sz="1100" b="0" dirty="0">
                          <a:solidFill>
                            <a:schemeClr val="tx1"/>
                          </a:solidFill>
                          <a:latin typeface="Helvetica" charset="0"/>
                          <a:ea typeface="Helvetica" charset="0"/>
                          <a:cs typeface="Helvetica" charset="0"/>
                        </a:rPr>
                        <a:t> 4. </a:t>
                      </a:r>
                      <a:r>
                        <a:rPr lang="en-US" sz="1100" b="0" dirty="0" err="1">
                          <a:solidFill>
                            <a:schemeClr val="tx1"/>
                          </a:solidFill>
                          <a:latin typeface="Helvetica" charset="0"/>
                          <a:ea typeface="Helvetica" charset="0"/>
                          <a:cs typeface="Helvetica" charset="0"/>
                        </a:rPr>
                        <a:t>Endgültiger</a:t>
                      </a:r>
                      <a:r>
                        <a:rPr lang="en-US" sz="1100" b="0" dirty="0">
                          <a:solidFill>
                            <a:schemeClr val="tx1"/>
                          </a:solidFill>
                          <a:latin typeface="Helvetica" charset="0"/>
                          <a:ea typeface="Helvetica" charset="0"/>
                          <a:cs typeface="Helvetica" charset="0"/>
                        </a:rPr>
                        <a:t> Check.</a:t>
                      </a:r>
                      <a:endParaRPr lang="en-US" sz="1100" b="0" strike="noStrike" baseline="0" dirty="0">
                        <a:solidFill>
                          <a:schemeClr val="tx1"/>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rId3" action="ppaction://hlinksldjump"/>
                        </a:rPr>
                        <a:t>9</a:t>
                      </a:r>
                      <a:endParaRPr lang="en-US" sz="1100" b="0"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10"/>
                  </a:ext>
                </a:extLst>
              </a:tr>
              <a:tr h="367186">
                <a:tc row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strike="noStrike" baseline="0" dirty="0" err="1" smtClean="0">
                          <a:solidFill>
                            <a:schemeClr val="tx1"/>
                          </a:solidFill>
                          <a:latin typeface="Helvetica" charset="0"/>
                          <a:ea typeface="Helvetica" charset="0"/>
                          <a:cs typeface="Helvetica" charset="0"/>
                        </a:rPr>
                        <a:t>Therapie-</a:t>
                      </a:r>
                      <a:r>
                        <a:rPr lang="en-US" sz="1100" b="1" strike="noStrike" baseline="0" dirty="0" err="1">
                          <a:solidFill>
                            <a:schemeClr val="tx1"/>
                          </a:solidFill>
                          <a:latin typeface="Helvetica" charset="0"/>
                          <a:ea typeface="Helvetica" charset="0"/>
                          <a:cs typeface="Helvetica" charset="0"/>
                        </a:rPr>
                        <a:t>ansprechen</a:t>
                      </a:r>
                      <a:endParaRPr lang="en-US" sz="1100" b="1" strike="noStrike" baseline="0" dirty="0">
                        <a:solidFill>
                          <a:schemeClr val="tx1"/>
                        </a:solidFill>
                        <a:latin typeface="Helvetica" charset="0"/>
                        <a:ea typeface="Helvetica" charset="0"/>
                        <a:cs typeface="Helvetica"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b="1"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chemeClr val="tx1"/>
                          </a:solidFill>
                          <a:latin typeface="Helvetica" charset="0"/>
                          <a:ea typeface="Helvetica" charset="0"/>
                          <a:cs typeface="Helvetica" charset="0"/>
                        </a:rPr>
                        <a:t>Schritt</a:t>
                      </a:r>
                      <a:r>
                        <a:rPr lang="en-US" sz="1100" b="0" dirty="0">
                          <a:solidFill>
                            <a:schemeClr val="tx1"/>
                          </a:solidFill>
                          <a:latin typeface="Helvetica" charset="0"/>
                          <a:ea typeface="Helvetica" charset="0"/>
                          <a:cs typeface="Helvetica" charset="0"/>
                        </a:rPr>
                        <a:t> 1. Wenden Sie den LI-RADS</a:t>
                      </a:r>
                      <a:r>
                        <a:rPr lang="en-US" sz="1100" b="0" baseline="30000" dirty="0">
                          <a:solidFill>
                            <a:schemeClr val="tx1"/>
                          </a:solidFill>
                          <a:latin typeface="Helvetica" charset="0"/>
                          <a:ea typeface="Helvetica" charset="0"/>
                          <a:cs typeface="Helvetica" charset="0"/>
                        </a:rPr>
                        <a:t> </a:t>
                      </a:r>
                      <a:r>
                        <a:rPr lang="en-US" sz="1100" b="0" baseline="0" dirty="0" err="1">
                          <a:solidFill>
                            <a:schemeClr val="tx1"/>
                          </a:solidFill>
                          <a:latin typeface="Helvetica" charset="0"/>
                          <a:ea typeface="Helvetica" charset="0"/>
                          <a:cs typeface="Helvetica" charset="0"/>
                        </a:rPr>
                        <a:t>Algorithmus</a:t>
                      </a:r>
                      <a:r>
                        <a:rPr lang="en-US" sz="1100" b="0" baseline="0" dirty="0">
                          <a:solidFill>
                            <a:schemeClr val="tx1"/>
                          </a:solidFill>
                          <a:latin typeface="Helvetica" charset="0"/>
                          <a:ea typeface="Helvetica" charset="0"/>
                          <a:cs typeface="Helvetica" charset="0"/>
                        </a:rPr>
                        <a:t> für </a:t>
                      </a:r>
                      <a:r>
                        <a:rPr lang="en-US" sz="1100" b="0" baseline="0" dirty="0" err="1">
                          <a:solidFill>
                            <a:schemeClr val="tx1"/>
                          </a:solidFill>
                          <a:latin typeface="Helvetica" charset="0"/>
                          <a:ea typeface="Helvetica" charset="0"/>
                          <a:cs typeface="Helvetica" charset="0"/>
                        </a:rPr>
                        <a:t>Ansprechen</a:t>
                      </a:r>
                      <a:r>
                        <a:rPr lang="en-US" sz="1100" b="0" baseline="0" dirty="0">
                          <a:solidFill>
                            <a:schemeClr val="tx1"/>
                          </a:solidFill>
                          <a:latin typeface="Helvetica" charset="0"/>
                          <a:ea typeface="Helvetica" charset="0"/>
                          <a:cs typeface="Helvetica" charset="0"/>
                        </a:rPr>
                        <a:t> auf </a:t>
                      </a:r>
                      <a:r>
                        <a:rPr lang="en-US" sz="1100" b="0" baseline="0" dirty="0" err="1">
                          <a:solidFill>
                            <a:schemeClr val="tx1"/>
                          </a:solidFill>
                          <a:latin typeface="Helvetica" charset="0"/>
                          <a:ea typeface="Helvetica" charset="0"/>
                          <a:cs typeface="Helvetica" charset="0"/>
                        </a:rPr>
                        <a:t>Behandlung</a:t>
                      </a:r>
                      <a:r>
                        <a:rPr lang="en-US" sz="1100" b="0" baseline="0" dirty="0">
                          <a:solidFill>
                            <a:schemeClr val="tx1"/>
                          </a:solidFill>
                          <a:latin typeface="Helvetica" charset="0"/>
                          <a:ea typeface="Helvetica" charset="0"/>
                          <a:cs typeface="Helvetica" charset="0"/>
                        </a:rPr>
                        <a:t> an. </a:t>
                      </a: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rId10" action="ppaction://hlinksldjump"/>
                        </a:rPr>
                        <a:t>10</a:t>
                      </a:r>
                      <a:endParaRPr lang="en-US" sz="1100" b="0"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11"/>
                  </a:ext>
                </a:extLst>
              </a:tr>
              <a:tr h="21106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chemeClr val="tx1"/>
                          </a:solidFill>
                          <a:latin typeface="Helvetica" charset="0"/>
                          <a:ea typeface="Helvetica" charset="0"/>
                          <a:cs typeface="Helvetica" charset="0"/>
                        </a:rPr>
                        <a:t>Schritt</a:t>
                      </a:r>
                      <a:r>
                        <a:rPr lang="en-US" sz="1100" b="0" dirty="0">
                          <a:solidFill>
                            <a:schemeClr val="tx1"/>
                          </a:solidFill>
                          <a:latin typeface="Helvetica" charset="0"/>
                          <a:ea typeface="Helvetica" charset="0"/>
                          <a:cs typeface="Helvetica" charset="0"/>
                        </a:rPr>
                        <a:t> 2. </a:t>
                      </a:r>
                      <a:r>
                        <a:rPr lang="en-US" sz="1100" b="0" dirty="0" err="1">
                          <a:solidFill>
                            <a:schemeClr val="tx1"/>
                          </a:solidFill>
                          <a:latin typeface="Helvetica" charset="0"/>
                          <a:ea typeface="Helvetica" charset="0"/>
                          <a:cs typeface="Helvetica" charset="0"/>
                        </a:rPr>
                        <a:t>Messen</a:t>
                      </a:r>
                      <a:r>
                        <a:rPr lang="en-US" sz="1100" b="0" dirty="0">
                          <a:solidFill>
                            <a:schemeClr val="tx1"/>
                          </a:solidFill>
                          <a:latin typeface="Helvetica" charset="0"/>
                          <a:ea typeface="Helvetica" charset="0"/>
                          <a:cs typeface="Helvetica" charset="0"/>
                        </a:rPr>
                        <a:t> Sie die </a:t>
                      </a:r>
                      <a:r>
                        <a:rPr lang="en-US" sz="1100" b="0" dirty="0" err="1">
                          <a:solidFill>
                            <a:schemeClr val="tx1"/>
                          </a:solidFill>
                          <a:latin typeface="Helvetica" charset="0"/>
                          <a:ea typeface="Helvetica" charset="0"/>
                          <a:cs typeface="Helvetica" charset="0"/>
                        </a:rPr>
                        <a:t>Größe</a:t>
                      </a:r>
                      <a:r>
                        <a:rPr lang="en-US" sz="1100" b="0" dirty="0">
                          <a:solidFill>
                            <a:schemeClr val="tx1"/>
                          </a:solidFill>
                          <a:latin typeface="Helvetica" charset="0"/>
                          <a:ea typeface="Helvetica" charset="0"/>
                          <a:cs typeface="Helvetica" charset="0"/>
                        </a:rPr>
                        <a:t> des </a:t>
                      </a:r>
                      <a:r>
                        <a:rPr lang="en-US" sz="1100" b="0" dirty="0" err="1">
                          <a:solidFill>
                            <a:schemeClr val="tx1"/>
                          </a:solidFill>
                          <a:latin typeface="Helvetica" charset="0"/>
                          <a:ea typeface="Helvetica" charset="0"/>
                          <a:cs typeface="Helvetica" charset="0"/>
                        </a:rPr>
                        <a:t>vitalen</a:t>
                      </a:r>
                      <a:r>
                        <a:rPr lang="en-US" sz="1100" b="0" dirty="0">
                          <a:solidFill>
                            <a:schemeClr val="tx1"/>
                          </a:solidFill>
                          <a:latin typeface="Helvetica" charset="0"/>
                          <a:ea typeface="Helvetica" charset="0"/>
                          <a:cs typeface="Helvetica" charset="0"/>
                        </a:rPr>
                        <a:t> Tumors (</a:t>
                      </a:r>
                      <a:r>
                        <a:rPr lang="en-US" sz="1100" b="0" dirty="0" err="1">
                          <a:solidFill>
                            <a:schemeClr val="tx1"/>
                          </a:solidFill>
                          <a:latin typeface="Helvetica" charset="0"/>
                          <a:ea typeface="Helvetica" charset="0"/>
                          <a:cs typeface="Helvetica" charset="0"/>
                        </a:rPr>
                        <a:t>wenn</a:t>
                      </a:r>
                      <a:r>
                        <a:rPr lang="en-US" sz="1100" b="0" dirty="0">
                          <a:solidFill>
                            <a:schemeClr val="tx1"/>
                          </a:solidFill>
                          <a:latin typeface="Helvetica" charset="0"/>
                          <a:ea typeface="Helvetica" charset="0"/>
                          <a:cs typeface="Helvetica" charset="0"/>
                        </a:rPr>
                        <a:t> </a:t>
                      </a:r>
                      <a:r>
                        <a:rPr lang="en-US" sz="1100" b="0" dirty="0" err="1">
                          <a:solidFill>
                            <a:schemeClr val="tx1"/>
                          </a:solidFill>
                          <a:latin typeface="Helvetica" charset="0"/>
                          <a:ea typeface="Helvetica" charset="0"/>
                          <a:cs typeface="Helvetica" charset="0"/>
                        </a:rPr>
                        <a:t>anwendbar</a:t>
                      </a:r>
                      <a:r>
                        <a:rPr lang="en-US" sz="1100" b="0" dirty="0">
                          <a:solidFill>
                            <a:schemeClr val="tx1"/>
                          </a:solidFill>
                          <a:latin typeface="Helvetica" charset="0"/>
                          <a:ea typeface="Helvetica" charset="0"/>
                          <a:cs typeface="Helvetica" charset="0"/>
                        </a:rPr>
                        <a:t>)</a:t>
                      </a:r>
                      <a:endParaRPr lang="en-US" sz="1100" b="0" baseline="0" dirty="0">
                        <a:solidFill>
                          <a:schemeClr val="tx1"/>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rId11" action="ppaction://hlinksldjump"/>
                        </a:rPr>
                        <a:t>11</a:t>
                      </a:r>
                      <a:endParaRPr lang="en-US" sz="1100" b="0"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12"/>
                  </a:ext>
                </a:extLst>
              </a:tr>
              <a:tr h="21106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chemeClr val="tx1"/>
                          </a:solidFill>
                          <a:latin typeface="Helvetica" charset="0"/>
                          <a:ea typeface="Helvetica" charset="0"/>
                          <a:cs typeface="Helvetica" charset="0"/>
                        </a:rPr>
                        <a:t>Schritt</a:t>
                      </a:r>
                      <a:r>
                        <a:rPr lang="en-US" sz="1100" b="0" dirty="0">
                          <a:solidFill>
                            <a:schemeClr val="tx1"/>
                          </a:solidFill>
                          <a:latin typeface="Helvetica" charset="0"/>
                          <a:ea typeface="Helvetica" charset="0"/>
                          <a:cs typeface="Helvetica" charset="0"/>
                        </a:rPr>
                        <a:t> 3. Wenden Sie </a:t>
                      </a:r>
                      <a:r>
                        <a:rPr lang="en-US" sz="1100" b="0" dirty="0" err="1">
                          <a:solidFill>
                            <a:schemeClr val="tx1"/>
                          </a:solidFill>
                          <a:latin typeface="Helvetica" charset="0"/>
                          <a:ea typeface="Helvetica" charset="0"/>
                          <a:cs typeface="Helvetica" charset="0"/>
                        </a:rPr>
                        <a:t>Kollisionsregeln</a:t>
                      </a:r>
                      <a:r>
                        <a:rPr lang="en-US" sz="1100" b="0" dirty="0">
                          <a:solidFill>
                            <a:schemeClr val="tx1"/>
                          </a:solidFill>
                          <a:latin typeface="Helvetica" charset="0"/>
                          <a:ea typeface="Helvetica" charset="0"/>
                          <a:cs typeface="Helvetica" charset="0"/>
                        </a:rPr>
                        <a:t> an, </a:t>
                      </a:r>
                      <a:r>
                        <a:rPr lang="en-US" sz="1100" b="0" dirty="0" err="1">
                          <a:solidFill>
                            <a:schemeClr val="tx1"/>
                          </a:solidFill>
                          <a:latin typeface="Helvetica" charset="0"/>
                          <a:ea typeface="Helvetica" charset="0"/>
                          <a:cs typeface="Helvetica" charset="0"/>
                        </a:rPr>
                        <a:t>wenn</a:t>
                      </a:r>
                      <a:r>
                        <a:rPr lang="en-US" sz="1100" b="0" dirty="0">
                          <a:solidFill>
                            <a:schemeClr val="tx1"/>
                          </a:solidFill>
                          <a:latin typeface="Helvetica" charset="0"/>
                          <a:ea typeface="Helvetica" charset="0"/>
                          <a:cs typeface="Helvetica" charset="0"/>
                        </a:rPr>
                        <a:t> </a:t>
                      </a:r>
                      <a:r>
                        <a:rPr lang="en-US" sz="1100" b="0" dirty="0" err="1">
                          <a:solidFill>
                            <a:schemeClr val="tx1"/>
                          </a:solidFill>
                          <a:latin typeface="Helvetica" charset="0"/>
                          <a:ea typeface="Helvetica" charset="0"/>
                          <a:cs typeface="Helvetica" charset="0"/>
                        </a:rPr>
                        <a:t>erforderlich</a:t>
                      </a:r>
                      <a:endParaRPr lang="en-US" sz="1100" b="0" baseline="0" dirty="0">
                        <a:solidFill>
                          <a:schemeClr val="tx1"/>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rId11" action="ppaction://hlinksldjump"/>
                        </a:rPr>
                        <a:t>11</a:t>
                      </a:r>
                      <a:endParaRPr lang="en-US" sz="1100" b="0"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13"/>
                  </a:ext>
                </a:extLst>
              </a:tr>
              <a:tr h="21106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chemeClr val="tx1"/>
                          </a:solidFill>
                          <a:latin typeface="Helvetica" charset="0"/>
                          <a:ea typeface="Helvetica" charset="0"/>
                          <a:cs typeface="Helvetica" charset="0"/>
                        </a:rPr>
                        <a:t>Schritt</a:t>
                      </a:r>
                      <a:r>
                        <a:rPr lang="en-US" sz="1100" b="0" dirty="0">
                          <a:solidFill>
                            <a:schemeClr val="tx1"/>
                          </a:solidFill>
                          <a:latin typeface="Helvetica" charset="0"/>
                          <a:ea typeface="Helvetica" charset="0"/>
                          <a:cs typeface="Helvetica" charset="0"/>
                        </a:rPr>
                        <a:t> 4. </a:t>
                      </a:r>
                      <a:r>
                        <a:rPr lang="en-US" sz="1100" b="0" dirty="0" err="1">
                          <a:solidFill>
                            <a:schemeClr val="tx1"/>
                          </a:solidFill>
                          <a:latin typeface="Helvetica" charset="0"/>
                          <a:ea typeface="Helvetica" charset="0"/>
                          <a:cs typeface="Helvetica" charset="0"/>
                        </a:rPr>
                        <a:t>Endgültiger</a:t>
                      </a:r>
                      <a:r>
                        <a:rPr lang="en-US" sz="1100" b="0" dirty="0">
                          <a:solidFill>
                            <a:schemeClr val="tx1"/>
                          </a:solidFill>
                          <a:latin typeface="Helvetica" charset="0"/>
                          <a:ea typeface="Helvetica" charset="0"/>
                          <a:cs typeface="Helvetica" charset="0"/>
                        </a:rPr>
                        <a:t> </a:t>
                      </a:r>
                      <a:r>
                        <a:rPr lang="en-US" sz="1100" dirty="0">
                          <a:solidFill>
                            <a:schemeClr val="tx1"/>
                          </a:solidFill>
                          <a:latin typeface="Helvetica" charset="0"/>
                          <a:ea typeface="Helvetica" charset="0"/>
                          <a:cs typeface="Helvetica" charset="0"/>
                        </a:rPr>
                        <a:t>Check</a:t>
                      </a:r>
                      <a:endParaRPr lang="en-US" sz="1100" b="0" baseline="0" dirty="0">
                        <a:solidFill>
                          <a:schemeClr val="tx1"/>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rId11" action="ppaction://hlinksldjump"/>
                        </a:rPr>
                        <a:t>11</a:t>
                      </a:r>
                      <a:endParaRPr lang="en-US" sz="1100" b="0"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14"/>
                  </a:ext>
                </a:extLst>
              </a:tr>
              <a:tr h="21106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Helvetica" charset="0"/>
                          <a:ea typeface="Helvetica" charset="0"/>
                          <a:cs typeface="Helvetica" charset="0"/>
                        </a:rPr>
                        <a:t>Technik</a:t>
                      </a: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a:latin typeface="Helvetica" charset="0"/>
                          <a:ea typeface="Helvetica" charset="0"/>
                          <a:cs typeface="Helvetica" charset="0"/>
                        </a:rPr>
                        <a:t>LI-RADS </a:t>
                      </a:r>
                      <a:r>
                        <a:rPr lang="en-US" sz="1100" dirty="0" err="1">
                          <a:latin typeface="Helvetica" charset="0"/>
                          <a:ea typeface="Helvetica" charset="0"/>
                          <a:cs typeface="Helvetica" charset="0"/>
                        </a:rPr>
                        <a:t>Technische</a:t>
                      </a:r>
                      <a:r>
                        <a:rPr lang="en-US" sz="1100" dirty="0">
                          <a:latin typeface="Helvetica" charset="0"/>
                          <a:ea typeface="Helvetica" charset="0"/>
                          <a:cs typeface="Helvetica" charset="0"/>
                        </a:rPr>
                        <a:t> </a:t>
                      </a:r>
                      <a:r>
                        <a:rPr lang="en-US" sz="1100" dirty="0" err="1">
                          <a:latin typeface="Helvetica" charset="0"/>
                          <a:ea typeface="Helvetica" charset="0"/>
                          <a:cs typeface="Helvetica" charset="0"/>
                        </a:rPr>
                        <a:t>Empfehlungen</a:t>
                      </a:r>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 action="ppaction://noaction"/>
                        </a:rPr>
                        <a:t>12</a:t>
                      </a:r>
                      <a:endParaRPr lang="en-US" sz="1100" b="0"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15"/>
                  </a:ext>
                </a:extLst>
              </a:tr>
              <a:tr h="211066">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a:latin typeface="Helvetica" charset="0"/>
                          <a:ea typeface="Helvetica" charset="0"/>
                          <a:cs typeface="Helvetica" charset="0"/>
                        </a:rPr>
                        <a:t>Management</a:t>
                      </a: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rgbClr val="000000"/>
                          </a:solidFill>
                          <a:latin typeface="Helvetica" charset="0"/>
                          <a:ea typeface="Helvetica" charset="0"/>
                          <a:cs typeface="Helvetica" charset="0"/>
                        </a:rPr>
                        <a:t>Vorgeschlagene</a:t>
                      </a:r>
                      <a:r>
                        <a:rPr lang="en-US" sz="1100" b="0" dirty="0">
                          <a:solidFill>
                            <a:srgbClr val="000000"/>
                          </a:solidFill>
                          <a:latin typeface="Helvetica" charset="0"/>
                          <a:ea typeface="Helvetica" charset="0"/>
                          <a:cs typeface="Helvetica" charset="0"/>
                        </a:rPr>
                        <a:t> </a:t>
                      </a:r>
                      <a:r>
                        <a:rPr lang="en-US" sz="1100" b="0" dirty="0" err="1">
                          <a:solidFill>
                            <a:srgbClr val="000000"/>
                          </a:solidFill>
                          <a:latin typeface="Helvetica" charset="0"/>
                          <a:ea typeface="Helvetica" charset="0"/>
                          <a:cs typeface="Helvetica" charset="0"/>
                        </a:rPr>
                        <a:t>Bildbearbeitungsoptionen</a:t>
                      </a:r>
                      <a:r>
                        <a:rPr lang="en-US" sz="1100" b="0" dirty="0">
                          <a:solidFill>
                            <a:srgbClr val="000000"/>
                          </a:solidFill>
                          <a:latin typeface="Helvetica" charset="0"/>
                          <a:ea typeface="Helvetica" charset="0"/>
                          <a:cs typeface="Helvetica" charset="0"/>
                        </a:rPr>
                        <a:t> und </a:t>
                      </a:r>
                      <a:r>
                        <a:rPr lang="en-US" sz="1100" b="0" dirty="0" err="1">
                          <a:solidFill>
                            <a:srgbClr val="000000"/>
                          </a:solidFill>
                          <a:latin typeface="Helvetica" charset="0"/>
                          <a:ea typeface="Helvetica" charset="0"/>
                          <a:cs typeface="Helvetica" charset="0"/>
                        </a:rPr>
                        <a:t>Zeitintervalle</a:t>
                      </a:r>
                      <a:endParaRPr lang="en-US" sz="1100" b="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 action="ppaction://noaction"/>
                        </a:rPr>
                        <a:t>13</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16"/>
                  </a:ext>
                </a:extLst>
              </a:tr>
              <a:tr h="21106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a:solidFill>
                            <a:srgbClr val="000000"/>
                          </a:solidFill>
                          <a:latin typeface="Helvetica" charset="0"/>
                          <a:ea typeface="Helvetica" charset="0"/>
                          <a:cs typeface="Helvetica" charset="0"/>
                        </a:rPr>
                        <a:t>OPTN und LI-RADS</a:t>
                      </a: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a:solidFill>
                            <a:srgbClr val="0000FF"/>
                          </a:solidFill>
                          <a:latin typeface="Helvetica" charset="0"/>
                          <a:ea typeface="Helvetica" charset="0"/>
                          <a:cs typeface="Helvetica" charset="0"/>
                          <a:hlinkClick r:id="" action="ppaction://noaction"/>
                        </a:rPr>
                        <a:t>14</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17"/>
                  </a:ext>
                </a:extLst>
              </a:tr>
              <a:tr h="211066">
                <a:tc rowSpan="2">
                  <a:txBody>
                    <a:bodyPr/>
                    <a:lstStyle/>
                    <a:p>
                      <a:r>
                        <a:rPr lang="en-US" sz="1100" b="1" dirty="0" err="1">
                          <a:solidFill>
                            <a:srgbClr val="000000"/>
                          </a:solidFill>
                          <a:latin typeface="Helvetica" charset="0"/>
                          <a:ea typeface="Helvetica" charset="0"/>
                          <a:cs typeface="Helvetica" charset="0"/>
                        </a:rPr>
                        <a:t>Befundung</a:t>
                      </a:r>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baseline="0" dirty="0" err="1">
                          <a:solidFill>
                            <a:srgbClr val="000000"/>
                          </a:solidFill>
                          <a:latin typeface="Helvetica" charset="0"/>
                          <a:ea typeface="Helvetica" charset="0"/>
                          <a:cs typeface="Helvetica" charset="0"/>
                        </a:rPr>
                        <a:t>Überlegungen</a:t>
                      </a:r>
                      <a:r>
                        <a:rPr lang="en-US" sz="1100" b="0" baseline="0" dirty="0">
                          <a:solidFill>
                            <a:srgbClr val="000000"/>
                          </a:solidFill>
                          <a:latin typeface="Helvetica" charset="0"/>
                          <a:ea typeface="Helvetica" charset="0"/>
                          <a:cs typeface="Helvetica" charset="0"/>
                        </a:rPr>
                        <a:t> </a:t>
                      </a:r>
                      <a:r>
                        <a:rPr lang="en-US" sz="1100" b="0" baseline="0" dirty="0" err="1">
                          <a:solidFill>
                            <a:srgbClr val="000000"/>
                          </a:solidFill>
                          <a:latin typeface="Helvetica" charset="0"/>
                          <a:ea typeface="Helvetica" charset="0"/>
                          <a:cs typeface="Helvetica" charset="0"/>
                        </a:rPr>
                        <a:t>vor</a:t>
                      </a:r>
                      <a:r>
                        <a:rPr lang="en-US" sz="1100" b="0" baseline="0" dirty="0">
                          <a:solidFill>
                            <a:srgbClr val="000000"/>
                          </a:solidFill>
                          <a:latin typeface="Helvetica" charset="0"/>
                          <a:ea typeface="Helvetica" charset="0"/>
                          <a:cs typeface="Helvetica" charset="0"/>
                        </a:rPr>
                        <a:t> </a:t>
                      </a:r>
                      <a:r>
                        <a:rPr lang="en-US" sz="1100" b="0" baseline="0" dirty="0" err="1">
                          <a:solidFill>
                            <a:srgbClr val="000000"/>
                          </a:solidFill>
                          <a:latin typeface="Helvetica" charset="0"/>
                          <a:ea typeface="Helvetica" charset="0"/>
                          <a:cs typeface="Helvetica" charset="0"/>
                        </a:rPr>
                        <a:t>Anwendung</a:t>
                      </a:r>
                      <a:r>
                        <a:rPr lang="en-US" sz="1100" b="0" baseline="0" dirty="0">
                          <a:solidFill>
                            <a:srgbClr val="000000"/>
                          </a:solidFill>
                          <a:latin typeface="Helvetica" charset="0"/>
                          <a:ea typeface="Helvetica" charset="0"/>
                          <a:cs typeface="Helvetica" charset="0"/>
                        </a:rPr>
                        <a:t> </a:t>
                      </a:r>
                      <a:r>
                        <a:rPr lang="en-US" sz="1100" b="0" baseline="0" dirty="0" err="1">
                          <a:solidFill>
                            <a:srgbClr val="000000"/>
                          </a:solidFill>
                          <a:latin typeface="Helvetica" charset="0"/>
                          <a:ea typeface="Helvetica" charset="0"/>
                          <a:cs typeface="Helvetica" charset="0"/>
                        </a:rPr>
                        <a:t>eines</a:t>
                      </a:r>
                      <a:r>
                        <a:rPr lang="en-US" sz="1100" b="0" baseline="0" dirty="0">
                          <a:solidFill>
                            <a:srgbClr val="000000"/>
                          </a:solidFill>
                          <a:latin typeface="Helvetica" charset="0"/>
                          <a:ea typeface="Helvetica" charset="0"/>
                          <a:cs typeface="Helvetica" charset="0"/>
                        </a:rPr>
                        <a:t> LI-RADS-</a:t>
                      </a:r>
                      <a:r>
                        <a:rPr lang="en-US" sz="1100" b="0" baseline="0" dirty="0" err="1">
                          <a:solidFill>
                            <a:srgbClr val="000000"/>
                          </a:solidFill>
                          <a:latin typeface="Helvetica" charset="0"/>
                          <a:ea typeface="Helvetica" charset="0"/>
                          <a:cs typeface="Helvetica" charset="0"/>
                        </a:rPr>
                        <a:t>Befundes</a:t>
                      </a:r>
                      <a:endParaRPr lang="en-US" sz="1100" b="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 action="ppaction://noaction"/>
                        </a:rPr>
                        <a:t>15</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18"/>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rgbClr val="000000"/>
                          </a:solidFill>
                          <a:latin typeface="Helvetica" charset="0"/>
                          <a:ea typeface="Helvetica" charset="0"/>
                          <a:cs typeface="Helvetica" charset="0"/>
                        </a:rPr>
                        <a:t>Befundung</a:t>
                      </a:r>
                      <a:r>
                        <a:rPr lang="en-US" sz="1100" b="0" dirty="0">
                          <a:solidFill>
                            <a:srgbClr val="000000"/>
                          </a:solidFill>
                          <a:latin typeface="Helvetica" charset="0"/>
                          <a:ea typeface="Helvetica" charset="0"/>
                          <a:cs typeface="Helvetica" charset="0"/>
                        </a:rPr>
                        <a:t>: </a:t>
                      </a:r>
                      <a:r>
                        <a:rPr lang="en-US" sz="1100" b="0" dirty="0" err="1">
                          <a:solidFill>
                            <a:srgbClr val="000000"/>
                          </a:solidFill>
                          <a:latin typeface="Helvetica" charset="0"/>
                          <a:ea typeface="Helvetica" charset="0"/>
                          <a:cs typeface="Helvetica" charset="0"/>
                        </a:rPr>
                        <a:t>Anforderungen</a:t>
                      </a:r>
                      <a:r>
                        <a:rPr lang="en-US" sz="1100" b="0" dirty="0">
                          <a:solidFill>
                            <a:srgbClr val="000000"/>
                          </a:solidFill>
                          <a:latin typeface="Helvetica" charset="0"/>
                          <a:ea typeface="Helvetica" charset="0"/>
                          <a:cs typeface="Helvetica" charset="0"/>
                        </a:rPr>
                        <a:t> und </a:t>
                      </a:r>
                      <a:r>
                        <a:rPr lang="en-US" sz="1100" b="0" dirty="0" err="1">
                          <a:solidFill>
                            <a:srgbClr val="000000"/>
                          </a:solidFill>
                          <a:latin typeface="Helvetica" charset="0"/>
                          <a:ea typeface="Helvetica" charset="0"/>
                          <a:cs typeface="Helvetica" charset="0"/>
                        </a:rPr>
                        <a:t>Inhalt</a:t>
                      </a:r>
                      <a:endParaRPr lang="en-US" sz="1100" b="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a:solidFill>
                            <a:srgbClr val="0000FF"/>
                          </a:solidFill>
                          <a:latin typeface="Helvetica" charset="0"/>
                          <a:ea typeface="Helvetica" charset="0"/>
                          <a:cs typeface="Helvetica" charset="0"/>
                          <a:hlinkClick r:id="" action="ppaction://noaction"/>
                        </a:rPr>
                        <a:t>16</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19"/>
                  </a:ext>
                </a:extLst>
              </a:tr>
              <a:tr h="211066">
                <a:tc rowSpan="9">
                  <a:txBody>
                    <a:bodyPr/>
                    <a:lstStyle/>
                    <a:p>
                      <a:r>
                        <a:rPr lang="en-US" sz="1100" b="1" baseline="0" dirty="0" err="1">
                          <a:solidFill>
                            <a:srgbClr val="000000"/>
                          </a:solidFill>
                          <a:latin typeface="Helvetica" charset="0"/>
                          <a:ea typeface="Helvetica" charset="0"/>
                          <a:cs typeface="Helvetica" charset="0"/>
                        </a:rPr>
                        <a:t>Definitionen</a:t>
                      </a:r>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dirty="0" err="1">
                          <a:solidFill>
                            <a:srgbClr val="000000"/>
                          </a:solidFill>
                          <a:latin typeface="Helvetica" charset="0"/>
                          <a:ea typeface="Helvetica" charset="0"/>
                          <a:cs typeface="Helvetica" charset="0"/>
                        </a:rPr>
                        <a:t>Bildgebende</a:t>
                      </a:r>
                      <a:r>
                        <a:rPr lang="en-US" sz="1100" b="0" i="0" dirty="0">
                          <a:solidFill>
                            <a:srgbClr val="000000"/>
                          </a:solidFill>
                          <a:latin typeface="Helvetica" charset="0"/>
                          <a:ea typeface="Helvetica" charset="0"/>
                          <a:cs typeface="Helvetica" charset="0"/>
                        </a:rPr>
                        <a:t> </a:t>
                      </a:r>
                      <a:r>
                        <a:rPr lang="en-US" sz="1100" b="0" i="0" dirty="0" err="1">
                          <a:solidFill>
                            <a:srgbClr val="000000"/>
                          </a:solidFill>
                          <a:latin typeface="Helvetica" charset="0"/>
                          <a:ea typeface="Helvetica" charset="0"/>
                          <a:cs typeface="Helvetica" charset="0"/>
                        </a:rPr>
                        <a:t>Phasen</a:t>
                      </a:r>
                      <a:endParaRPr lang="en-US" sz="1100" b="0" i="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a:solidFill>
                            <a:srgbClr val="0000FF"/>
                          </a:solidFill>
                          <a:latin typeface="Helvetica" charset="0"/>
                          <a:ea typeface="Helvetica" charset="0"/>
                          <a:cs typeface="Helvetica" charset="0"/>
                          <a:hlinkClick r:id="" action="ppaction://noaction"/>
                        </a:rPr>
                        <a:t>17</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20"/>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dirty="0" err="1">
                          <a:solidFill>
                            <a:srgbClr val="000000"/>
                          </a:solidFill>
                          <a:latin typeface="Helvetica" charset="0"/>
                          <a:ea typeface="Helvetica" charset="0"/>
                          <a:cs typeface="Helvetica" charset="0"/>
                        </a:rPr>
                        <a:t>Hauptmerkmale</a:t>
                      </a:r>
                      <a:r>
                        <a:rPr lang="en-US" sz="1100" b="0" i="0" dirty="0">
                          <a:solidFill>
                            <a:srgbClr val="000000"/>
                          </a:solidFill>
                          <a:latin typeface="Helvetica" charset="0"/>
                          <a:ea typeface="Helvetica" charset="0"/>
                          <a:cs typeface="Helvetica" charset="0"/>
                        </a:rPr>
                        <a:t> der </a:t>
                      </a:r>
                      <a:r>
                        <a:rPr lang="en-US" sz="1100" b="0" i="0" dirty="0" err="1">
                          <a:solidFill>
                            <a:srgbClr val="000000"/>
                          </a:solidFill>
                          <a:latin typeface="Helvetica" charset="0"/>
                          <a:ea typeface="Helvetica" charset="0"/>
                          <a:cs typeface="Helvetica" charset="0"/>
                        </a:rPr>
                        <a:t>Bildgebung</a:t>
                      </a:r>
                      <a:endParaRPr lang="en-US" sz="1100" b="0" i="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a:solidFill>
                            <a:srgbClr val="0000FF"/>
                          </a:solidFill>
                          <a:latin typeface="Helvetica" charset="0"/>
                          <a:ea typeface="Helvetica" charset="0"/>
                          <a:cs typeface="Helvetica" charset="0"/>
                          <a:hlinkClick r:id="" action="ppaction://noaction"/>
                        </a:rPr>
                        <a:t>18</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21"/>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rgbClr val="000000"/>
                          </a:solidFill>
                          <a:latin typeface="Helvetica" charset="0"/>
                          <a:ea typeface="Helvetica" charset="0"/>
                          <a:cs typeface="Helvetica" charset="0"/>
                        </a:rPr>
                        <a:t>Tumorinfiltration</a:t>
                      </a:r>
                      <a:r>
                        <a:rPr lang="en-US" sz="1100" b="0" dirty="0">
                          <a:solidFill>
                            <a:srgbClr val="000000"/>
                          </a:solidFill>
                          <a:latin typeface="Helvetica" charset="0"/>
                          <a:ea typeface="Helvetica" charset="0"/>
                          <a:cs typeface="Helvetica" charset="0"/>
                        </a:rPr>
                        <a:t> in die </a:t>
                      </a:r>
                      <a:r>
                        <a:rPr lang="en-US" sz="1100" b="0" dirty="0" err="1">
                          <a:solidFill>
                            <a:srgbClr val="000000"/>
                          </a:solidFill>
                          <a:latin typeface="Helvetica" charset="0"/>
                          <a:ea typeface="Helvetica" charset="0"/>
                          <a:cs typeface="Helvetica" charset="0"/>
                        </a:rPr>
                        <a:t>Vene</a:t>
                      </a:r>
                      <a:endParaRPr lang="en-US" sz="1100" b="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a:solidFill>
                            <a:srgbClr val="0000FF"/>
                          </a:solidFill>
                          <a:latin typeface="Helvetica" charset="0"/>
                          <a:ea typeface="Helvetica" charset="0"/>
                          <a:cs typeface="Helvetica" charset="0"/>
                          <a:hlinkClick r:id="" action="ppaction://noaction"/>
                        </a:rPr>
                        <a:t>19</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22"/>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a:solidFill>
                            <a:srgbClr val="000000"/>
                          </a:solidFill>
                          <a:latin typeface="Helvetica" charset="0"/>
                          <a:ea typeface="Helvetica" charset="0"/>
                          <a:cs typeface="Helvetica" charset="0"/>
                        </a:rPr>
                        <a:t>LR-M-</a:t>
                      </a:r>
                      <a:r>
                        <a:rPr lang="en-US" sz="1100" b="0" dirty="0" err="1">
                          <a:solidFill>
                            <a:srgbClr val="000000"/>
                          </a:solidFill>
                          <a:latin typeface="Helvetica" charset="0"/>
                          <a:ea typeface="Helvetica" charset="0"/>
                          <a:cs typeface="Helvetica" charset="0"/>
                        </a:rPr>
                        <a:t>Kriterien</a:t>
                      </a:r>
                      <a:endParaRPr lang="en-US" sz="1100" b="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a:solidFill>
                            <a:srgbClr val="0000FF"/>
                          </a:solidFill>
                          <a:latin typeface="Helvetica" charset="0"/>
                          <a:ea typeface="Helvetica" charset="0"/>
                          <a:cs typeface="Helvetica" charset="0"/>
                          <a:hlinkClick r:id="" action="ppaction://noaction"/>
                        </a:rPr>
                        <a:t>20</a:t>
                      </a:r>
                      <a:endParaRPr lang="en-US" sz="1100" b="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23"/>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dirty="0" err="1">
                          <a:solidFill>
                            <a:srgbClr val="000000"/>
                          </a:solidFill>
                          <a:latin typeface="Helvetica" charset="0"/>
                          <a:ea typeface="Helvetica" charset="0"/>
                          <a:cs typeface="Helvetica" charset="0"/>
                        </a:rPr>
                        <a:t>Zusätzliche</a:t>
                      </a:r>
                      <a:r>
                        <a:rPr lang="en-US" sz="1100" b="0" i="0" dirty="0">
                          <a:solidFill>
                            <a:srgbClr val="000000"/>
                          </a:solidFill>
                          <a:latin typeface="Helvetica" charset="0"/>
                          <a:ea typeface="Helvetica" charset="0"/>
                          <a:cs typeface="Helvetica" charset="0"/>
                        </a:rPr>
                        <a:t> </a:t>
                      </a:r>
                      <a:r>
                        <a:rPr lang="en-US" sz="1100" b="0" i="0" dirty="0" err="1">
                          <a:solidFill>
                            <a:srgbClr val="000000"/>
                          </a:solidFill>
                          <a:latin typeface="Helvetica" charset="0"/>
                          <a:ea typeface="Helvetica" charset="0"/>
                          <a:cs typeface="Helvetica" charset="0"/>
                        </a:rPr>
                        <a:t>bildgebende</a:t>
                      </a:r>
                      <a:r>
                        <a:rPr lang="en-US" sz="1100" b="0" i="0" dirty="0">
                          <a:solidFill>
                            <a:srgbClr val="000000"/>
                          </a:solidFill>
                          <a:latin typeface="Helvetica" charset="0"/>
                          <a:ea typeface="Helvetica" charset="0"/>
                          <a:cs typeface="Helvetica" charset="0"/>
                        </a:rPr>
                        <a:t> </a:t>
                      </a:r>
                      <a:r>
                        <a:rPr lang="en-US" sz="1100" b="0" i="0" dirty="0" err="1">
                          <a:solidFill>
                            <a:srgbClr val="000000"/>
                          </a:solidFill>
                          <a:latin typeface="Helvetica" charset="0"/>
                          <a:ea typeface="Helvetica" charset="0"/>
                          <a:cs typeface="Helvetica" charset="0"/>
                        </a:rPr>
                        <a:t>Merkmale</a:t>
                      </a:r>
                      <a:r>
                        <a:rPr lang="en-US" sz="1100" b="0" i="0" dirty="0">
                          <a:solidFill>
                            <a:srgbClr val="000000"/>
                          </a:solidFill>
                          <a:latin typeface="Helvetica" charset="0"/>
                          <a:ea typeface="Helvetica" charset="0"/>
                          <a:cs typeface="Helvetica" charset="0"/>
                        </a:rPr>
                        <a:t>, die für </a:t>
                      </a:r>
                      <a:r>
                        <a:rPr lang="en-US" sz="1100" b="0" i="0" dirty="0" err="1">
                          <a:solidFill>
                            <a:srgbClr val="000000"/>
                          </a:solidFill>
                          <a:latin typeface="Helvetica" charset="0"/>
                          <a:ea typeface="Helvetica" charset="0"/>
                          <a:cs typeface="Helvetica" charset="0"/>
                        </a:rPr>
                        <a:t>Malignität</a:t>
                      </a:r>
                      <a:r>
                        <a:rPr lang="en-US" sz="1100" b="0" i="0" dirty="0">
                          <a:solidFill>
                            <a:srgbClr val="000000"/>
                          </a:solidFill>
                          <a:latin typeface="Helvetica" charset="0"/>
                          <a:ea typeface="Helvetica" charset="0"/>
                          <a:cs typeface="Helvetica" charset="0"/>
                        </a:rPr>
                        <a:t> </a:t>
                      </a:r>
                      <a:r>
                        <a:rPr lang="en-US" sz="1100" b="0" i="0" dirty="0" err="1">
                          <a:solidFill>
                            <a:srgbClr val="000000"/>
                          </a:solidFill>
                          <a:latin typeface="Helvetica" charset="0"/>
                          <a:ea typeface="Helvetica" charset="0"/>
                          <a:cs typeface="Helvetica" charset="0"/>
                        </a:rPr>
                        <a:t>sprechen</a:t>
                      </a:r>
                      <a:endParaRPr lang="en-US" sz="1100" b="0" i="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a:solidFill>
                            <a:srgbClr val="0000FF"/>
                          </a:solidFill>
                          <a:latin typeface="Helvetica" charset="0"/>
                          <a:ea typeface="Helvetica" charset="0"/>
                          <a:cs typeface="Helvetica" charset="0"/>
                          <a:hlinkClick r:id="" action="ppaction://noaction"/>
                        </a:rPr>
                        <a:t>21</a:t>
                      </a:r>
                      <a:endParaRPr lang="en-US" sz="1100" b="0" u="sng"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24"/>
                  </a:ext>
                </a:extLst>
              </a:tr>
              <a:tr h="211066">
                <a:tc v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dirty="0" err="1">
                          <a:solidFill>
                            <a:srgbClr val="000000"/>
                          </a:solidFill>
                          <a:latin typeface="Helvetica" charset="0"/>
                          <a:ea typeface="Helvetica" charset="0"/>
                          <a:cs typeface="Helvetica" charset="0"/>
                        </a:rPr>
                        <a:t>Zusätzliche</a:t>
                      </a:r>
                      <a:r>
                        <a:rPr lang="en-US" sz="1100" b="0" i="0" dirty="0">
                          <a:solidFill>
                            <a:srgbClr val="000000"/>
                          </a:solidFill>
                          <a:latin typeface="Helvetica" charset="0"/>
                          <a:ea typeface="Helvetica" charset="0"/>
                          <a:cs typeface="Helvetica" charset="0"/>
                        </a:rPr>
                        <a:t> </a:t>
                      </a:r>
                      <a:r>
                        <a:rPr lang="en-US" sz="1100" b="0" i="0" dirty="0" err="1">
                          <a:solidFill>
                            <a:srgbClr val="000000"/>
                          </a:solidFill>
                          <a:latin typeface="Helvetica" charset="0"/>
                          <a:ea typeface="Helvetica" charset="0"/>
                          <a:cs typeface="Helvetica" charset="0"/>
                        </a:rPr>
                        <a:t>bildgebende</a:t>
                      </a:r>
                      <a:r>
                        <a:rPr lang="en-US" sz="1100" b="0" i="0" dirty="0">
                          <a:solidFill>
                            <a:srgbClr val="000000"/>
                          </a:solidFill>
                          <a:latin typeface="Helvetica" charset="0"/>
                          <a:ea typeface="Helvetica" charset="0"/>
                          <a:cs typeface="Helvetica" charset="0"/>
                        </a:rPr>
                        <a:t> </a:t>
                      </a:r>
                      <a:r>
                        <a:rPr lang="en-US" sz="1100" b="0" i="0" dirty="0" err="1">
                          <a:solidFill>
                            <a:srgbClr val="000000"/>
                          </a:solidFill>
                          <a:latin typeface="Helvetica" charset="0"/>
                          <a:ea typeface="Helvetica" charset="0"/>
                          <a:cs typeface="Helvetica" charset="0"/>
                        </a:rPr>
                        <a:t>Merkmale</a:t>
                      </a:r>
                      <a:r>
                        <a:rPr lang="en-US" sz="1100" b="0" i="0" dirty="0">
                          <a:solidFill>
                            <a:srgbClr val="000000"/>
                          </a:solidFill>
                          <a:latin typeface="Helvetica" charset="0"/>
                          <a:ea typeface="Helvetica" charset="0"/>
                          <a:cs typeface="Helvetica" charset="0"/>
                        </a:rPr>
                        <a:t>, die für </a:t>
                      </a:r>
                      <a:r>
                        <a:rPr lang="en-US" sz="1100" b="0" i="0" dirty="0" err="1">
                          <a:solidFill>
                            <a:srgbClr val="000000"/>
                          </a:solidFill>
                          <a:latin typeface="Helvetica" charset="0"/>
                          <a:ea typeface="Helvetica" charset="0"/>
                          <a:cs typeface="Helvetica" charset="0"/>
                        </a:rPr>
                        <a:t>Benignität</a:t>
                      </a:r>
                      <a:r>
                        <a:rPr lang="en-US" sz="1100" b="0" i="0" dirty="0">
                          <a:solidFill>
                            <a:srgbClr val="000000"/>
                          </a:solidFill>
                          <a:latin typeface="Helvetica" charset="0"/>
                          <a:ea typeface="Helvetica" charset="0"/>
                          <a:cs typeface="Helvetica" charset="0"/>
                        </a:rPr>
                        <a:t> </a:t>
                      </a:r>
                      <a:r>
                        <a:rPr lang="en-US" sz="1100" b="0" i="0" dirty="0" err="1">
                          <a:solidFill>
                            <a:srgbClr val="000000"/>
                          </a:solidFill>
                          <a:latin typeface="Helvetica" charset="0"/>
                          <a:ea typeface="Helvetica" charset="0"/>
                          <a:cs typeface="Helvetica" charset="0"/>
                        </a:rPr>
                        <a:t>sprechen</a:t>
                      </a:r>
                      <a:endParaRPr lang="en-US" sz="1100" b="0" i="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a:solidFill>
                            <a:srgbClr val="0000FF"/>
                          </a:solidFill>
                          <a:latin typeface="Helvetica" charset="0"/>
                          <a:ea typeface="Helvetica" charset="0"/>
                          <a:cs typeface="Helvetica" charset="0"/>
                          <a:hlinkClick r:id="" action="ppaction://noaction"/>
                        </a:rPr>
                        <a:t>22</a:t>
                      </a:r>
                      <a:endParaRPr lang="en-US" sz="1100" b="0" u="sng"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25"/>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dirty="0">
                          <a:solidFill>
                            <a:srgbClr val="000000"/>
                          </a:solidFill>
                          <a:latin typeface="Helvetica" charset="0"/>
                          <a:ea typeface="Helvetica" charset="0"/>
                          <a:cs typeface="Helvetica" charset="0"/>
                        </a:rPr>
                        <a:t>LI-RADS-</a:t>
                      </a:r>
                      <a:r>
                        <a:rPr lang="en-US" sz="1100" b="0" i="0" dirty="0" err="1">
                          <a:solidFill>
                            <a:srgbClr val="000000"/>
                          </a:solidFill>
                          <a:latin typeface="Helvetica" charset="0"/>
                          <a:ea typeface="Helvetica" charset="0"/>
                          <a:cs typeface="Helvetica" charset="0"/>
                        </a:rPr>
                        <a:t>Eigenschaften</a:t>
                      </a:r>
                      <a:r>
                        <a:rPr lang="en-US" sz="1100" b="0" i="0" dirty="0">
                          <a:solidFill>
                            <a:srgbClr val="000000"/>
                          </a:solidFill>
                          <a:latin typeface="Helvetica" charset="0"/>
                          <a:ea typeface="Helvetica" charset="0"/>
                          <a:cs typeface="Helvetica" charset="0"/>
                        </a:rPr>
                        <a:t> </a:t>
                      </a:r>
                      <a:r>
                        <a:rPr lang="en-US" sz="1100" b="0" i="0" dirty="0" err="1">
                          <a:solidFill>
                            <a:srgbClr val="000000"/>
                          </a:solidFill>
                          <a:latin typeface="Helvetica" charset="0"/>
                          <a:ea typeface="Helvetica" charset="0"/>
                          <a:cs typeface="Helvetica" charset="0"/>
                        </a:rPr>
                        <a:t>Behandlungsansprechen</a:t>
                      </a:r>
                      <a:endParaRPr lang="en-US" sz="1100" b="0" i="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a:solidFill>
                            <a:srgbClr val="0000FF"/>
                          </a:solidFill>
                          <a:latin typeface="Helvetica" charset="0"/>
                          <a:ea typeface="Helvetica" charset="0"/>
                          <a:cs typeface="Helvetica" charset="0"/>
                          <a:hlinkClick r:id="" action="ppaction://noaction"/>
                        </a:rPr>
                        <a:t>23</a:t>
                      </a:r>
                      <a:endParaRPr lang="en-US" sz="1100" b="0" u="sng"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26"/>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dirty="0" err="1">
                          <a:solidFill>
                            <a:srgbClr val="000000"/>
                          </a:solidFill>
                          <a:latin typeface="Helvetica" charset="0"/>
                          <a:ea typeface="Helvetica" charset="0"/>
                          <a:cs typeface="Helvetica" charset="0"/>
                        </a:rPr>
                        <a:t>Beispiele</a:t>
                      </a:r>
                      <a:r>
                        <a:rPr lang="en-US" sz="1100" b="0" i="0" dirty="0">
                          <a:solidFill>
                            <a:srgbClr val="000000"/>
                          </a:solidFill>
                          <a:latin typeface="Helvetica" charset="0"/>
                          <a:ea typeface="Helvetica" charset="0"/>
                          <a:cs typeface="Helvetica" charset="0"/>
                        </a:rPr>
                        <a:t> von LR-1 und LR-2 </a:t>
                      </a:r>
                      <a:r>
                        <a:rPr lang="en-US" sz="1100" b="0" i="0" dirty="0" err="1">
                          <a:solidFill>
                            <a:srgbClr val="000000"/>
                          </a:solidFill>
                          <a:latin typeface="Helvetica" charset="0"/>
                          <a:ea typeface="Helvetica" charset="0"/>
                          <a:cs typeface="Helvetica" charset="0"/>
                        </a:rPr>
                        <a:t>Läsionen</a:t>
                      </a:r>
                      <a:endParaRPr lang="en-US" sz="1100" b="0" i="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a:solidFill>
                            <a:srgbClr val="0000FF"/>
                          </a:solidFill>
                          <a:latin typeface="Helvetica" charset="0"/>
                          <a:ea typeface="Helvetica" charset="0"/>
                          <a:cs typeface="Helvetica" charset="0"/>
                          <a:hlinkClick r:id="" action="ppaction://noaction"/>
                        </a:rPr>
                        <a:t>24</a:t>
                      </a:r>
                      <a:endParaRPr lang="en-US" sz="1100" b="0" u="sng"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27"/>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dirty="0" err="1">
                          <a:solidFill>
                            <a:srgbClr val="000000"/>
                          </a:solidFill>
                          <a:latin typeface="Helvetica" charset="0"/>
                          <a:ea typeface="Helvetica" charset="0"/>
                          <a:cs typeface="Helvetica" charset="0"/>
                        </a:rPr>
                        <a:t>Observationen</a:t>
                      </a:r>
                      <a:r>
                        <a:rPr lang="en-US" sz="1100" b="0" i="0" dirty="0">
                          <a:solidFill>
                            <a:srgbClr val="000000"/>
                          </a:solidFill>
                          <a:latin typeface="Helvetica" charset="0"/>
                          <a:ea typeface="Helvetica" charset="0"/>
                          <a:cs typeface="Helvetica" charset="0"/>
                        </a:rPr>
                        <a:t> </a:t>
                      </a:r>
                      <a:r>
                        <a:rPr lang="en-US" sz="1100" b="0" i="0" dirty="0" err="1">
                          <a:solidFill>
                            <a:srgbClr val="000000"/>
                          </a:solidFill>
                          <a:latin typeface="Helvetica" charset="0"/>
                          <a:ea typeface="Helvetica" charset="0"/>
                          <a:cs typeface="Helvetica" charset="0"/>
                        </a:rPr>
                        <a:t>mit</a:t>
                      </a:r>
                      <a:r>
                        <a:rPr lang="en-US" sz="1100" b="0" i="0" dirty="0">
                          <a:solidFill>
                            <a:srgbClr val="000000"/>
                          </a:solidFill>
                          <a:latin typeface="Helvetica" charset="0"/>
                          <a:ea typeface="Helvetica" charset="0"/>
                          <a:cs typeface="Helvetica" charset="0"/>
                        </a:rPr>
                        <a:t> </a:t>
                      </a:r>
                      <a:r>
                        <a:rPr lang="en-US" sz="1100" b="0" i="0" dirty="0" err="1">
                          <a:solidFill>
                            <a:srgbClr val="000000"/>
                          </a:solidFill>
                          <a:latin typeface="Helvetica" charset="0"/>
                          <a:ea typeface="Helvetica" charset="0"/>
                          <a:cs typeface="Helvetica" charset="0"/>
                        </a:rPr>
                        <a:t>infiltrativem</a:t>
                      </a:r>
                      <a:r>
                        <a:rPr lang="en-US" sz="1100" b="0" i="0" dirty="0">
                          <a:solidFill>
                            <a:srgbClr val="000000"/>
                          </a:solidFill>
                          <a:latin typeface="Helvetica" charset="0"/>
                          <a:ea typeface="Helvetica" charset="0"/>
                          <a:cs typeface="Helvetica" charset="0"/>
                        </a:rPr>
                        <a:t> </a:t>
                      </a:r>
                      <a:r>
                        <a:rPr lang="en-US" sz="1100" b="0" i="0" dirty="0" err="1">
                          <a:solidFill>
                            <a:srgbClr val="000000"/>
                          </a:solidFill>
                          <a:latin typeface="Helvetica" charset="0"/>
                          <a:ea typeface="Helvetica" charset="0"/>
                          <a:cs typeface="Helvetica" charset="0"/>
                        </a:rPr>
                        <a:t>Erscheinungsbild</a:t>
                      </a:r>
                      <a:endParaRPr lang="en-US" sz="1100" b="0" i="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a:solidFill>
                            <a:srgbClr val="0000FF"/>
                          </a:solidFill>
                          <a:latin typeface="Helvetica" charset="0"/>
                          <a:ea typeface="Helvetica" charset="0"/>
                          <a:cs typeface="Helvetica" charset="0"/>
                          <a:hlinkClick r:id="" action="ppaction://noaction"/>
                        </a:rPr>
                        <a:t>25</a:t>
                      </a:r>
                      <a:endParaRPr lang="en-US" sz="1100" b="0" u="sng"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28"/>
                  </a:ext>
                </a:extLst>
              </a:tr>
              <a:tr h="211066">
                <a:tc rowSpan="7">
                  <a:txBody>
                    <a:bodyPr/>
                    <a:lstStyle/>
                    <a:p>
                      <a:r>
                        <a:rPr lang="en-US" sz="1100" b="1" baseline="0" dirty="0" err="1">
                          <a:solidFill>
                            <a:srgbClr val="000000"/>
                          </a:solidFill>
                          <a:latin typeface="Helvetica" charset="0"/>
                          <a:ea typeface="Helvetica" charset="0"/>
                          <a:cs typeface="Helvetica" charset="0"/>
                        </a:rPr>
                        <a:t>Häufig</a:t>
                      </a:r>
                      <a:r>
                        <a:rPr lang="en-US" sz="1100" b="1" baseline="0" dirty="0">
                          <a:solidFill>
                            <a:srgbClr val="000000"/>
                          </a:solidFill>
                          <a:latin typeface="Helvetica" charset="0"/>
                          <a:ea typeface="Helvetica" charset="0"/>
                          <a:cs typeface="Helvetica" charset="0"/>
                        </a:rPr>
                        <a:t> </a:t>
                      </a:r>
                      <a:r>
                        <a:rPr lang="en-US" sz="1100" b="1" baseline="0" dirty="0" err="1">
                          <a:solidFill>
                            <a:srgbClr val="000000"/>
                          </a:solidFill>
                          <a:latin typeface="Helvetica" charset="0"/>
                          <a:ea typeface="Helvetica" charset="0"/>
                          <a:cs typeface="Helvetica" charset="0"/>
                        </a:rPr>
                        <a:t>gestellte</a:t>
                      </a:r>
                      <a:r>
                        <a:rPr lang="en-US" sz="1100" b="1" baseline="0" dirty="0">
                          <a:solidFill>
                            <a:srgbClr val="000000"/>
                          </a:solidFill>
                          <a:latin typeface="Helvetica" charset="0"/>
                          <a:ea typeface="Helvetica" charset="0"/>
                          <a:cs typeface="Helvetica" charset="0"/>
                        </a:rPr>
                        <a:t> </a:t>
                      </a:r>
                      <a:r>
                        <a:rPr lang="en-US" sz="1100" b="1" baseline="0" dirty="0" err="1">
                          <a:solidFill>
                            <a:srgbClr val="000000"/>
                          </a:solidFill>
                          <a:latin typeface="Helvetica" charset="0"/>
                          <a:ea typeface="Helvetica" charset="0"/>
                          <a:cs typeface="Helvetica" charset="0"/>
                        </a:rPr>
                        <a:t>Fragen</a:t>
                      </a:r>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strike="noStrike" baseline="0" dirty="0" err="1" smtClean="0">
                          <a:solidFill>
                            <a:schemeClr val="tx1"/>
                          </a:solidFill>
                          <a:latin typeface="Helvetica" charset="0"/>
                          <a:ea typeface="Helvetica" charset="0"/>
                          <a:cs typeface="Helvetica" charset="0"/>
                        </a:rPr>
                        <a:t>Erste</a:t>
                      </a:r>
                      <a:r>
                        <a:rPr lang="en-US" sz="1100" b="0" strike="noStrike" baseline="0" dirty="0" smtClean="0">
                          <a:solidFill>
                            <a:schemeClr val="tx1"/>
                          </a:solidFill>
                          <a:latin typeface="Helvetica" charset="0"/>
                          <a:ea typeface="Helvetica" charset="0"/>
                          <a:cs typeface="Helvetica" charset="0"/>
                        </a:rPr>
                        <a:t> </a:t>
                      </a:r>
                      <a:r>
                        <a:rPr lang="en-US" sz="1100" b="0" strike="noStrike" baseline="0" dirty="0" err="1" smtClean="0">
                          <a:solidFill>
                            <a:schemeClr val="tx1"/>
                          </a:solidFill>
                          <a:latin typeface="Helvetica" charset="0"/>
                          <a:ea typeface="Helvetica" charset="0"/>
                          <a:cs typeface="Helvetica" charset="0"/>
                        </a:rPr>
                        <a:t>Schritte</a:t>
                      </a:r>
                      <a:endParaRPr lang="en-US" sz="1100" b="0" strike="noStrike" baseline="0" dirty="0">
                        <a:solidFill>
                          <a:schemeClr val="tx1"/>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 action="ppaction://noaction"/>
                        </a:rPr>
                        <a:t>2</a:t>
                      </a:r>
                      <a:r>
                        <a:rPr lang="en-US" sz="1100" b="0" u="sng" baseline="0" dirty="0">
                          <a:solidFill>
                            <a:srgbClr val="0000FF"/>
                          </a:solidFill>
                          <a:latin typeface="Helvetica" charset="0"/>
                          <a:ea typeface="Helvetica" charset="0"/>
                          <a:cs typeface="Helvetica" charset="0"/>
                          <a:hlinkClick r:id="" action="ppaction://noaction"/>
                        </a:rPr>
                        <a:t>6</a:t>
                      </a:r>
                      <a:endParaRPr lang="en-US" sz="1100" b="0" u="sng"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29"/>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strike="noStrike" baseline="0" dirty="0" err="1">
                          <a:solidFill>
                            <a:schemeClr val="tx1"/>
                          </a:solidFill>
                          <a:latin typeface="Helvetica" charset="0"/>
                          <a:ea typeface="Helvetica" charset="0"/>
                          <a:cs typeface="Helvetica" charset="0"/>
                        </a:rPr>
                        <a:t>Diagnosen</a:t>
                      </a:r>
                      <a:endParaRPr lang="en-US" sz="1100" b="0" strike="noStrike" baseline="0" dirty="0">
                        <a:solidFill>
                          <a:schemeClr val="tx1"/>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baseline="0" dirty="0">
                          <a:solidFill>
                            <a:srgbClr val="0000FF"/>
                          </a:solidFill>
                          <a:latin typeface="Helvetica" charset="0"/>
                          <a:ea typeface="Helvetica" charset="0"/>
                          <a:cs typeface="Helvetica" charset="0"/>
                          <a:hlinkClick r:id="" action="ppaction://noaction"/>
                        </a:rPr>
                        <a:t>27</a:t>
                      </a:r>
                      <a:endParaRPr lang="en-US" sz="1100" b="0" u="sng"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30"/>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strike="noStrike" baseline="0" dirty="0" err="1" smtClean="0">
                          <a:solidFill>
                            <a:schemeClr val="tx1"/>
                          </a:solidFill>
                          <a:latin typeface="Helvetica" charset="0"/>
                          <a:ea typeface="Helvetica" charset="0"/>
                          <a:cs typeface="Helvetica" charset="0"/>
                        </a:rPr>
                        <a:t>Therapieansprechen</a:t>
                      </a:r>
                      <a:endParaRPr lang="en-US" sz="1100" b="0" strike="noStrike" baseline="0" dirty="0">
                        <a:solidFill>
                          <a:schemeClr val="tx1"/>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 action="ppaction://noaction"/>
                        </a:rPr>
                        <a:t>2</a:t>
                      </a:r>
                      <a:r>
                        <a:rPr lang="en-US" sz="1100" b="0" u="sng" baseline="0" dirty="0">
                          <a:solidFill>
                            <a:srgbClr val="0000FF"/>
                          </a:solidFill>
                          <a:latin typeface="Helvetica" charset="0"/>
                          <a:ea typeface="Helvetica" charset="0"/>
                          <a:cs typeface="Helvetica" charset="0"/>
                          <a:hlinkClick r:id="" action="ppaction://noaction"/>
                        </a:rPr>
                        <a:t>8</a:t>
                      </a:r>
                      <a:endParaRPr lang="en-US" sz="1100" b="0" u="sng"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31"/>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a:solidFill>
                            <a:schemeClr val="tx1"/>
                          </a:solidFill>
                          <a:latin typeface="Helvetica" charset="0"/>
                          <a:ea typeface="Helvetica" charset="0"/>
                          <a:cs typeface="Helvetica" charset="0"/>
                        </a:rPr>
                        <a:t>Technik</a:t>
                      </a:r>
                      <a:endParaRPr lang="en-US" sz="1100" b="0" baseline="0" dirty="0">
                        <a:solidFill>
                          <a:schemeClr val="tx1"/>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FF"/>
                          </a:solidFill>
                          <a:latin typeface="Helvetica" charset="0"/>
                          <a:ea typeface="Helvetica" charset="0"/>
                          <a:cs typeface="Helvetica" charset="0"/>
                          <a:hlinkClick r:id="" action="ppaction://noaction"/>
                        </a:rPr>
                        <a:t>2</a:t>
                      </a:r>
                      <a:r>
                        <a:rPr lang="en-US" sz="1100" b="0" u="sng" baseline="0" dirty="0">
                          <a:solidFill>
                            <a:srgbClr val="0000FF"/>
                          </a:solidFill>
                          <a:latin typeface="Helvetica" charset="0"/>
                          <a:ea typeface="Helvetica" charset="0"/>
                          <a:cs typeface="Helvetica" charset="0"/>
                          <a:hlinkClick r:id="" action="ppaction://noaction"/>
                        </a:rPr>
                        <a:t>9</a:t>
                      </a:r>
                      <a:endParaRPr lang="en-US" sz="1100" b="0" u="sng" baseline="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32"/>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a:solidFill>
                            <a:srgbClr val="000000"/>
                          </a:solidFill>
                          <a:latin typeface="Helvetica" charset="0"/>
                          <a:ea typeface="Helvetica" charset="0"/>
                          <a:cs typeface="Helvetica" charset="0"/>
                        </a:rPr>
                        <a:t>Management</a:t>
                      </a:r>
                      <a:endParaRPr lang="en-US" sz="1100" b="0" dirty="0">
                        <a:solidFill>
                          <a:srgbClr val="FF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baseline="0" dirty="0">
                          <a:solidFill>
                            <a:srgbClr val="0000FF"/>
                          </a:solidFill>
                          <a:latin typeface="Helvetica" charset="0"/>
                          <a:ea typeface="Helvetica" charset="0"/>
                          <a:cs typeface="Helvetica" charset="0"/>
                          <a:hlinkClick r:id="" action="ppaction://noaction"/>
                        </a:rPr>
                        <a:t>30</a:t>
                      </a:r>
                      <a:endParaRPr lang="en-US" sz="1100" b="0" u="sng"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33"/>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dirty="0" err="1">
                          <a:solidFill>
                            <a:srgbClr val="000000"/>
                          </a:solidFill>
                          <a:latin typeface="Helvetica" charset="0"/>
                          <a:ea typeface="Helvetica" charset="0"/>
                          <a:cs typeface="Helvetica" charset="0"/>
                        </a:rPr>
                        <a:t>Befundung</a:t>
                      </a:r>
                      <a:endParaRPr lang="en-US" sz="1100" b="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a:solidFill>
                            <a:srgbClr val="0000FF"/>
                          </a:solidFill>
                          <a:latin typeface="Helvetica" charset="0"/>
                          <a:ea typeface="Helvetica" charset="0"/>
                          <a:cs typeface="Helvetica" charset="0"/>
                          <a:hlinkClick r:id="" action="ppaction://noaction"/>
                        </a:rPr>
                        <a:t>31</a:t>
                      </a:r>
                      <a:endParaRPr lang="en-US" sz="1100" b="0" u="sng"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34"/>
                  </a:ext>
                </a:extLst>
              </a:tr>
              <a:tr h="21106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dirty="0" err="1">
                          <a:solidFill>
                            <a:srgbClr val="000000"/>
                          </a:solidFill>
                          <a:latin typeface="Helvetica" charset="0"/>
                          <a:ea typeface="Helvetica" charset="0"/>
                          <a:cs typeface="Helvetica" charset="0"/>
                        </a:rPr>
                        <a:t>Bildgebungseigenschaften</a:t>
                      </a:r>
                      <a:endParaRPr lang="en-US" sz="1100" b="0" i="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a:solidFill>
                            <a:srgbClr val="0000FF"/>
                          </a:solidFill>
                          <a:latin typeface="Helvetica" charset="0"/>
                          <a:ea typeface="Helvetica" charset="0"/>
                          <a:cs typeface="Helvetica" charset="0"/>
                          <a:hlinkClick r:id="" action="ppaction://noaction"/>
                        </a:rPr>
                        <a:t>32</a:t>
                      </a:r>
                      <a:endParaRPr lang="en-US" sz="1100" b="0" u="sng"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35"/>
                  </a:ext>
                </a:extLst>
              </a:tr>
              <a:tr h="211066">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1" i="0" dirty="0" err="1" smtClean="0">
                          <a:solidFill>
                            <a:srgbClr val="000000"/>
                          </a:solidFill>
                          <a:latin typeface="Helvetica" charset="0"/>
                          <a:ea typeface="Helvetica" charset="0"/>
                          <a:cs typeface="Helvetica" charset="0"/>
                        </a:rPr>
                        <a:t>Abkürzungen</a:t>
                      </a:r>
                      <a:endParaRPr lang="en-US" sz="1100" b="1" i="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a:solidFill>
                            <a:srgbClr val="0000FF"/>
                          </a:solidFill>
                          <a:latin typeface="Helvetica" charset="0"/>
                          <a:ea typeface="Helvetica" charset="0"/>
                          <a:cs typeface="Helvetica" charset="0"/>
                          <a:hlinkClick r:id="" action="ppaction://noaction"/>
                        </a:rPr>
                        <a:t>33</a:t>
                      </a:r>
                      <a:endParaRPr lang="en-US" sz="1100" b="0" u="sng"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36"/>
                  </a:ext>
                </a:extLst>
              </a:tr>
              <a:tr h="211066">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i="0" dirty="0">
                          <a:solidFill>
                            <a:srgbClr val="000000"/>
                          </a:solidFill>
                          <a:latin typeface="Helvetica" charset="0"/>
                          <a:ea typeface="Helvetica" charset="0"/>
                          <a:cs typeface="Helvetica" charset="0"/>
                        </a:rPr>
                        <a:t>CT/MRT </a:t>
                      </a:r>
                      <a:r>
                        <a:rPr lang="en-US" sz="1100" b="1" i="0" dirty="0" err="1">
                          <a:solidFill>
                            <a:srgbClr val="000000"/>
                          </a:solidFill>
                          <a:latin typeface="Helvetica" charset="0"/>
                          <a:ea typeface="Helvetica" charset="0"/>
                          <a:cs typeface="Helvetica" charset="0"/>
                        </a:rPr>
                        <a:t>Handbuch</a:t>
                      </a:r>
                      <a:r>
                        <a:rPr lang="en-US" sz="1100" b="1" i="0" dirty="0">
                          <a:solidFill>
                            <a:srgbClr val="000000"/>
                          </a:solidFill>
                          <a:latin typeface="Helvetica" charset="0"/>
                          <a:ea typeface="Helvetica" charset="0"/>
                          <a:cs typeface="Helvetica" charset="0"/>
                        </a:rPr>
                        <a:t> (</a:t>
                      </a:r>
                      <a:r>
                        <a:rPr lang="en-US" sz="1100" b="1" i="0" dirty="0" err="1">
                          <a:solidFill>
                            <a:srgbClr val="000000"/>
                          </a:solidFill>
                          <a:latin typeface="Helvetica" charset="0"/>
                          <a:ea typeface="Helvetica" charset="0"/>
                          <a:cs typeface="Helvetica" charset="0"/>
                        </a:rPr>
                        <a:t>mit</a:t>
                      </a:r>
                      <a:r>
                        <a:rPr lang="en-US" sz="1100" b="1" i="0" dirty="0">
                          <a:solidFill>
                            <a:srgbClr val="000000"/>
                          </a:solidFill>
                          <a:latin typeface="Helvetica" charset="0"/>
                          <a:ea typeface="Helvetica" charset="0"/>
                          <a:cs typeface="Helvetica" charset="0"/>
                        </a:rPr>
                        <a:t> </a:t>
                      </a:r>
                      <a:r>
                        <a:rPr lang="en-US" sz="1100" b="1" i="0" dirty="0" err="1">
                          <a:solidFill>
                            <a:srgbClr val="000000"/>
                          </a:solidFill>
                          <a:latin typeface="Helvetica" charset="0"/>
                          <a:ea typeface="Helvetica" charset="0"/>
                          <a:cs typeface="Helvetica" charset="0"/>
                        </a:rPr>
                        <a:t>Referenzen</a:t>
                      </a:r>
                      <a:r>
                        <a:rPr lang="en-US" sz="1100" b="1" i="0" baseline="0" dirty="0">
                          <a:solidFill>
                            <a:srgbClr val="000000"/>
                          </a:solidFill>
                          <a:latin typeface="Helvetica" charset="0"/>
                          <a:ea typeface="Helvetica" charset="0"/>
                          <a:cs typeface="Helvetica" charset="0"/>
                        </a:rPr>
                        <a:t>) (</a:t>
                      </a:r>
                      <a:r>
                        <a:rPr lang="en-US" sz="1100" b="1" i="0" baseline="0" dirty="0" err="1">
                          <a:solidFill>
                            <a:schemeClr val="tx1"/>
                          </a:solidFill>
                          <a:latin typeface="Helvetica" charset="0"/>
                          <a:ea typeface="Helvetica" charset="0"/>
                          <a:cs typeface="Helvetica" charset="0"/>
                        </a:rPr>
                        <a:t>ausstehend</a:t>
                      </a:r>
                      <a:r>
                        <a:rPr lang="en-US" sz="1100" b="1" i="0" baseline="0" dirty="0">
                          <a:solidFill>
                            <a:srgbClr val="000000"/>
                          </a:solidFill>
                          <a:latin typeface="Helvetica" charset="0"/>
                          <a:ea typeface="Helvetica" charset="0"/>
                          <a:cs typeface="Helvetica" charset="0"/>
                        </a:rPr>
                        <a:t>)</a:t>
                      </a:r>
                      <a:endParaRPr lang="en-US" sz="1100" b="1" i="0" dirty="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1100" b="0" u="sng"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extLst>
                  <a:ext uri="{0D108BD9-81ED-4DB2-BD59-A6C34878D82A}">
                    <a16:rowId xmlns:a16="http://schemas.microsoft.com/office/drawing/2014/main" xmlns="" val="10037"/>
                  </a:ext>
                </a:extLst>
              </a:tr>
              <a:tr h="89015">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800" b="1" i="0" baseline="30000" dirty="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endParaRPr lang="en-US"/>
                    </a:p>
                  </a:txBody>
                  <a:tcPr/>
                </a:tc>
                <a:tc hMerge="1">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1100" b="0" dirty="0">
                        <a:solidFill>
                          <a:srgbClr val="396195"/>
                        </a:solidFill>
                        <a:latin typeface="Helvetica"/>
                        <a:cs typeface="Helvetica"/>
                      </a:endParaRPr>
                    </a:p>
                  </a:txBody>
                  <a:tcPr anchor="ctr"/>
                </a:tc>
                <a:extLst>
                  <a:ext uri="{0D108BD9-81ED-4DB2-BD59-A6C34878D82A}">
                    <a16:rowId xmlns:a16="http://schemas.microsoft.com/office/drawing/2014/main" xmlns="" val="10038"/>
                  </a:ext>
                </a:extLst>
              </a:tr>
              <a:tr h="211066">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i="0" dirty="0" err="1">
                          <a:solidFill>
                            <a:srgbClr val="000000"/>
                          </a:solidFill>
                          <a:latin typeface="Helvetica" charset="0"/>
                          <a:ea typeface="Helvetica" charset="0"/>
                          <a:cs typeface="Helvetica" charset="0"/>
                        </a:rPr>
                        <a:t>Andere</a:t>
                      </a:r>
                      <a:r>
                        <a:rPr lang="en-US" sz="1100" b="1" i="0" dirty="0">
                          <a:solidFill>
                            <a:srgbClr val="000000"/>
                          </a:solidFill>
                          <a:latin typeface="Helvetica" charset="0"/>
                          <a:ea typeface="Helvetica" charset="0"/>
                          <a:cs typeface="Helvetica" charset="0"/>
                        </a:rPr>
                        <a:t> LI-RADS-</a:t>
                      </a:r>
                      <a:r>
                        <a:rPr lang="en-US" sz="1100" b="1" i="0" dirty="0" err="1">
                          <a:solidFill>
                            <a:srgbClr val="000000"/>
                          </a:solidFill>
                          <a:latin typeface="Helvetica" charset="0"/>
                          <a:ea typeface="Helvetica" charset="0"/>
                          <a:cs typeface="Helvetica" charset="0"/>
                        </a:rPr>
                        <a:t>Dokumente</a:t>
                      </a:r>
                      <a:r>
                        <a:rPr lang="en-US" sz="1100" b="1" i="0" dirty="0">
                          <a:solidFill>
                            <a:srgbClr val="000000"/>
                          </a:solidFill>
                          <a:latin typeface="Helvetica" charset="0"/>
                          <a:ea typeface="Helvetica" charset="0"/>
                          <a:cs typeface="Helvetica" charset="0"/>
                        </a:rPr>
                        <a:t> </a:t>
                      </a:r>
                      <a:r>
                        <a:rPr lang="en-US" sz="1100" b="1" i="0" dirty="0" err="1">
                          <a:solidFill>
                            <a:srgbClr val="000000"/>
                          </a:solidFill>
                          <a:latin typeface="Helvetica" charset="0"/>
                          <a:ea typeface="Helvetica" charset="0"/>
                          <a:cs typeface="Helvetica" charset="0"/>
                        </a:rPr>
                        <a:t>Ausstehend</a:t>
                      </a:r>
                      <a:r>
                        <a:rPr lang="en-US" sz="1100" b="1" i="0" dirty="0">
                          <a:solidFill>
                            <a:srgbClr val="000000"/>
                          </a:solidFill>
                          <a:latin typeface="Helvetica" charset="0"/>
                          <a:ea typeface="Helvetica" charset="0"/>
                          <a:cs typeface="Helvetica" charset="0"/>
                        </a:rPr>
                        <a:t>: US</a:t>
                      </a:r>
                      <a:r>
                        <a:rPr lang="en-US" sz="1100" b="1" i="0" baseline="0" dirty="0">
                          <a:solidFill>
                            <a:srgbClr val="000000"/>
                          </a:solidFill>
                          <a:latin typeface="Helvetica" charset="0"/>
                          <a:ea typeface="Helvetica" charset="0"/>
                          <a:cs typeface="Helvetica" charset="0"/>
                        </a:rPr>
                        <a:t> </a:t>
                      </a:r>
                      <a:r>
                        <a:rPr lang="en-US" sz="1100" b="1" i="0" dirty="0">
                          <a:solidFill>
                            <a:srgbClr val="000000"/>
                          </a:solidFill>
                          <a:latin typeface="Helvetica" charset="0"/>
                          <a:ea typeface="Helvetica" charset="0"/>
                          <a:cs typeface="Helvetica" charset="0"/>
                        </a:rPr>
                        <a:t>LI-RADS, CEUS LI-RADS,</a:t>
                      </a:r>
                      <a:r>
                        <a:rPr lang="en-US" sz="1100" b="1" i="0" baseline="0" dirty="0">
                          <a:solidFill>
                            <a:srgbClr val="000000"/>
                          </a:solidFill>
                          <a:latin typeface="Helvetica" charset="0"/>
                          <a:ea typeface="Helvetica" charset="0"/>
                          <a:cs typeface="Helvetica" charset="0"/>
                        </a:rPr>
                        <a:t> LI-RADS Downloads</a:t>
                      </a:r>
                      <a:endParaRPr lang="en-US" sz="1100" b="1" i="0" baseline="30000" dirty="0">
                        <a:solidFill>
                          <a:schemeClr val="bg1">
                            <a:lumMod val="50000"/>
                          </a:schemeClr>
                        </a:solidFill>
                        <a:latin typeface="Helvetica" charset="0"/>
                        <a:ea typeface="Helvetica" charset="0"/>
                        <a:cs typeface="Helvetica" charset="0"/>
                      </a:endParaRPr>
                    </a:p>
                  </a:txBody>
                  <a:tcPr marT="0" marB="0" anchor="ctr">
                    <a:lnT w="6350" cap="flat" cmpd="sng" algn="ctr">
                      <a:no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39"/>
                  </a:ext>
                </a:extLst>
              </a:tr>
            </a:tbl>
          </a:graphicData>
        </a:graphic>
      </p:graphicFrame>
    </p:spTree>
    <p:extLst>
      <p:ext uri="{BB962C8B-B14F-4D97-AF65-F5344CB8AC3E}">
        <p14:creationId xmlns:p14="http://schemas.microsoft.com/office/powerpoint/2010/main" val="2869965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3738113235"/>
              </p:ext>
            </p:extLst>
          </p:nvPr>
        </p:nvGraphicFramePr>
        <p:xfrm>
          <a:off x="228600" y="365761"/>
          <a:ext cx="6400801" cy="5585459"/>
        </p:xfrm>
        <a:graphic>
          <a:graphicData uri="http://schemas.openxmlformats.org/drawingml/2006/table">
            <a:tbl>
              <a:tblPr firstRow="1" bandRow="1" bandCol="1">
                <a:tableStyleId>{5C22544A-7EE6-4342-B048-85BDC9FD1C3A}</a:tableStyleId>
              </a:tblPr>
              <a:tblGrid>
                <a:gridCol w="1437640">
                  <a:extLst>
                    <a:ext uri="{9D8B030D-6E8A-4147-A177-3AD203B41FA5}">
                      <a16:colId xmlns:a16="http://schemas.microsoft.com/office/drawing/2014/main" xmlns="" val="20000"/>
                    </a:ext>
                  </a:extLst>
                </a:gridCol>
                <a:gridCol w="4963161">
                  <a:extLst>
                    <a:ext uri="{9D8B030D-6E8A-4147-A177-3AD203B41FA5}">
                      <a16:colId xmlns:a16="http://schemas.microsoft.com/office/drawing/2014/main" xmlns="" val="20001"/>
                    </a:ext>
                  </a:extLst>
                </a:gridCol>
              </a:tblGrid>
              <a:tr h="27131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a:solidFill>
                            <a:srgbClr val="000000"/>
                          </a:solidFill>
                          <a:latin typeface="Helvetica"/>
                          <a:cs typeface="Helvetica"/>
                        </a:rPr>
                        <a:t>LI-RADS</a:t>
                      </a:r>
                      <a:r>
                        <a:rPr lang="en-US" sz="1800" b="1" i="0" baseline="30000" dirty="0">
                          <a:solidFill>
                            <a:srgbClr val="000000"/>
                          </a:solidFill>
                          <a:latin typeface="Helvetica"/>
                          <a:cs typeface="Helvetica"/>
                        </a:rPr>
                        <a:t>®</a:t>
                      </a:r>
                      <a:r>
                        <a:rPr lang="en-US" sz="1800" b="1" i="0" dirty="0">
                          <a:solidFill>
                            <a:srgbClr val="000000"/>
                          </a:solidFill>
                          <a:latin typeface="Helvetica"/>
                          <a:cs typeface="Helvetica"/>
                        </a:rPr>
                        <a:t> </a:t>
                      </a:r>
                      <a:r>
                        <a:rPr lang="en-US" sz="1800" b="1" i="0" dirty="0" err="1">
                          <a:solidFill>
                            <a:srgbClr val="000000"/>
                          </a:solidFill>
                          <a:latin typeface="Helvetica"/>
                          <a:cs typeface="Helvetica"/>
                        </a:rPr>
                        <a:t>Tumorinfiltration</a:t>
                      </a:r>
                      <a:r>
                        <a:rPr lang="en-US" sz="1800" b="1" i="0" dirty="0">
                          <a:solidFill>
                            <a:srgbClr val="000000"/>
                          </a:solidFill>
                          <a:latin typeface="Helvetica"/>
                          <a:cs typeface="Helvetica"/>
                        </a:rPr>
                        <a:t> in die </a:t>
                      </a:r>
                      <a:r>
                        <a:rPr lang="en-US" sz="1800" b="1" i="0" dirty="0" err="1">
                          <a:solidFill>
                            <a:srgbClr val="000000"/>
                          </a:solidFill>
                          <a:latin typeface="Helvetica"/>
                          <a:cs typeface="Helvetica"/>
                        </a:rPr>
                        <a:t>Vene</a:t>
                      </a:r>
                      <a:r>
                        <a:rPr lang="en-US" sz="1800" b="1" i="0" dirty="0">
                          <a:solidFill>
                            <a:srgbClr val="000000"/>
                          </a:solidFill>
                          <a:latin typeface="Helvetica"/>
                          <a:cs typeface="Helvetica"/>
                        </a:rPr>
                        <a:t> </a:t>
                      </a: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0"/>
                  </a:ext>
                </a:extLst>
              </a:tr>
              <a:tr h="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b="0" dirty="0" err="1">
                          <a:solidFill>
                            <a:srgbClr val="000000"/>
                          </a:solidFill>
                          <a:latin typeface="Helvetica"/>
                          <a:cs typeface="Helvetica"/>
                        </a:rPr>
                        <a:t>Tumorinfiltration</a:t>
                      </a:r>
                      <a:r>
                        <a:rPr lang="en-US" sz="1000" b="0" dirty="0">
                          <a:solidFill>
                            <a:srgbClr val="000000"/>
                          </a:solidFill>
                          <a:latin typeface="Helvetica"/>
                          <a:cs typeface="Helvetica"/>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000" b="0" dirty="0">
                          <a:solidFill>
                            <a:srgbClr val="000000"/>
                          </a:solidFill>
                          <a:latin typeface="Helvetica"/>
                          <a:cs typeface="Helvetica"/>
                        </a:rPr>
                        <a:t>in die </a:t>
                      </a:r>
                      <a:r>
                        <a:rPr lang="en-US" sz="1000" b="0" dirty="0" err="1">
                          <a:solidFill>
                            <a:srgbClr val="000000"/>
                          </a:solidFill>
                          <a:latin typeface="Helvetica"/>
                          <a:cs typeface="Helvetica"/>
                        </a:rPr>
                        <a:t>Vene</a:t>
                      </a:r>
                      <a:endParaRPr lang="en-US" sz="1000" b="0" dirty="0">
                        <a:solidFill>
                          <a:srgbClr val="000000"/>
                        </a:solidFill>
                        <a:latin typeface="Helvetica"/>
                        <a:cs typeface="Helvetica"/>
                      </a:endParaRPr>
                    </a:p>
                  </a:txBody>
                  <a:tcPr marT="182880" marB="27432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sz="1100" dirty="0" err="1">
                          <a:latin typeface="Helvetica"/>
                          <a:cs typeface="Helvetica"/>
                        </a:rPr>
                        <a:t>Eindeutig</a:t>
                      </a:r>
                      <a:r>
                        <a:rPr lang="en-US" sz="1100" baseline="0" dirty="0" err="1">
                          <a:latin typeface="Helvetica"/>
                          <a:cs typeface="Helvetica"/>
                        </a:rPr>
                        <a:t>e</a:t>
                      </a:r>
                      <a:r>
                        <a:rPr lang="en-US" sz="1100" baseline="0" dirty="0">
                          <a:latin typeface="Helvetica"/>
                          <a:cs typeface="Helvetica"/>
                        </a:rPr>
                        <a:t> </a:t>
                      </a:r>
                      <a:r>
                        <a:rPr lang="en-US" sz="1100" baseline="0" dirty="0" err="1">
                          <a:latin typeface="Helvetica"/>
                          <a:cs typeface="Helvetica"/>
                        </a:rPr>
                        <a:t>Anreicherung</a:t>
                      </a:r>
                      <a:r>
                        <a:rPr lang="en-US" sz="1100" baseline="0" dirty="0">
                          <a:latin typeface="Helvetica"/>
                          <a:cs typeface="Helvetica"/>
                        </a:rPr>
                        <a:t> von </a:t>
                      </a:r>
                      <a:r>
                        <a:rPr lang="en-US" sz="1100" baseline="0" dirty="0" err="1">
                          <a:latin typeface="Helvetica"/>
                          <a:cs typeface="Helvetica"/>
                        </a:rPr>
                        <a:t>Weichteilgewebe</a:t>
                      </a:r>
                      <a:r>
                        <a:rPr lang="en-US" sz="1100" baseline="0" dirty="0">
                          <a:latin typeface="Helvetica"/>
                          <a:cs typeface="Helvetica"/>
                        </a:rPr>
                        <a:t> in </a:t>
                      </a:r>
                      <a:r>
                        <a:rPr lang="en-US" sz="1100" baseline="0" dirty="0" err="1" smtClean="0">
                          <a:latin typeface="Helvetica"/>
                          <a:cs typeface="Helvetica"/>
                        </a:rPr>
                        <a:t>einer</a:t>
                      </a:r>
                      <a:r>
                        <a:rPr lang="en-US" sz="1100" baseline="0" dirty="0" smtClean="0">
                          <a:latin typeface="Helvetica"/>
                          <a:cs typeface="Helvetica"/>
                        </a:rPr>
                        <a:t> </a:t>
                      </a:r>
                      <a:r>
                        <a:rPr lang="en-US" sz="1100" baseline="0" dirty="0" err="1" smtClean="0">
                          <a:latin typeface="Helvetica"/>
                          <a:cs typeface="Helvetica"/>
                        </a:rPr>
                        <a:t>Vene</a:t>
                      </a:r>
                      <a:r>
                        <a:rPr lang="en-US" sz="1100" dirty="0">
                          <a:latin typeface="Helvetica"/>
                          <a:cs typeface="Helvetica"/>
                        </a:rPr>
                        <a:t>, </a:t>
                      </a:r>
                      <a:r>
                        <a:rPr lang="en-US" sz="1100" dirty="0" err="1">
                          <a:latin typeface="Helvetica"/>
                          <a:cs typeface="Helvetica"/>
                        </a:rPr>
                        <a:t>unabhängig</a:t>
                      </a:r>
                      <a:r>
                        <a:rPr lang="en-US" sz="1100" baseline="0" dirty="0">
                          <a:latin typeface="Helvetica"/>
                          <a:cs typeface="Helvetica"/>
                        </a:rPr>
                        <a:t> von der </a:t>
                      </a:r>
                      <a:r>
                        <a:rPr lang="en-US" sz="1100" baseline="0" dirty="0" err="1">
                          <a:latin typeface="Helvetica"/>
                          <a:cs typeface="Helvetica"/>
                        </a:rPr>
                        <a:t>Darstellbarkeit</a:t>
                      </a:r>
                      <a:r>
                        <a:rPr lang="en-US" sz="1100" baseline="0" dirty="0">
                          <a:latin typeface="Helvetica"/>
                          <a:cs typeface="Helvetica"/>
                        </a:rPr>
                        <a:t> </a:t>
                      </a:r>
                      <a:r>
                        <a:rPr lang="en-US" sz="1100" baseline="0" dirty="0" err="1">
                          <a:latin typeface="Helvetica"/>
                          <a:cs typeface="Helvetica"/>
                        </a:rPr>
                        <a:t>einer</a:t>
                      </a:r>
                      <a:r>
                        <a:rPr lang="en-US" sz="1100" baseline="0" dirty="0">
                          <a:latin typeface="Helvetica"/>
                          <a:cs typeface="Helvetica"/>
                        </a:rPr>
                        <a:t> </a:t>
                      </a:r>
                      <a:r>
                        <a:rPr lang="en-US" sz="1100" dirty="0">
                          <a:latin typeface="Helvetica"/>
                          <a:cs typeface="Helvetica"/>
                        </a:rPr>
                        <a:t>parenchymatös</a:t>
                      </a:r>
                      <a:r>
                        <a:rPr lang="en-US" sz="1100" baseline="0" dirty="0">
                          <a:latin typeface="Helvetica"/>
                          <a:cs typeface="Helvetica"/>
                        </a:rPr>
                        <a:t>en </a:t>
                      </a:r>
                      <a:r>
                        <a:rPr lang="en-US" sz="1100" baseline="0" dirty="0" err="1">
                          <a:latin typeface="Helvetica"/>
                          <a:cs typeface="Helvetica"/>
                        </a:rPr>
                        <a:t>fokalen</a:t>
                      </a:r>
                      <a:r>
                        <a:rPr lang="en-US" sz="1100" baseline="0" dirty="0">
                          <a:latin typeface="Helvetica"/>
                          <a:cs typeface="Helvetica"/>
                        </a:rPr>
                        <a:t> </a:t>
                      </a:r>
                      <a:r>
                        <a:rPr lang="en-US" sz="1100" baseline="0" dirty="0" err="1" smtClean="0">
                          <a:latin typeface="Helvetica"/>
                          <a:cs typeface="Helvetica"/>
                        </a:rPr>
                        <a:t>Läsion</a:t>
                      </a:r>
                      <a:r>
                        <a:rPr lang="en-US" sz="1100" baseline="0" dirty="0" smtClean="0">
                          <a:latin typeface="Helvetica"/>
                          <a:cs typeface="Helvetica"/>
                        </a:rPr>
                        <a:t>.</a:t>
                      </a:r>
                      <a:endParaRPr lang="en-US" sz="1100" dirty="0">
                        <a:latin typeface="Helvetica"/>
                        <a:cs typeface="Helvetica"/>
                      </a:endParaRPr>
                    </a:p>
                  </a:txBody>
                  <a:tcPr marT="457200" marB="45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1"/>
                  </a:ext>
                </a:extLst>
              </a:tr>
              <a:tr h="2278379">
                <a:tc gridSpan="2">
                  <a:txBody>
                    <a:bodyPr/>
                    <a:lstStyle/>
                    <a:p>
                      <a:pPr>
                        <a:spcBef>
                          <a:spcPts val="1800"/>
                        </a:spcBef>
                      </a:pPr>
                      <a:r>
                        <a:rPr lang="en-US" sz="1050" b="1" dirty="0" err="1">
                          <a:solidFill>
                            <a:srgbClr val="000000"/>
                          </a:solidFill>
                          <a:latin typeface="Helvetica"/>
                          <a:cs typeface="Helvetica"/>
                        </a:rPr>
                        <a:t>Zusätzliche</a:t>
                      </a:r>
                      <a:r>
                        <a:rPr lang="en-US" sz="1050" b="1" dirty="0">
                          <a:solidFill>
                            <a:srgbClr val="000000"/>
                          </a:solidFill>
                          <a:latin typeface="Helvetica"/>
                          <a:cs typeface="Helvetica"/>
                        </a:rPr>
                        <a:t> </a:t>
                      </a:r>
                      <a:r>
                        <a:rPr lang="en-US" sz="1050" b="1" dirty="0" err="1">
                          <a:solidFill>
                            <a:srgbClr val="000000"/>
                          </a:solidFill>
                          <a:latin typeface="Helvetica"/>
                          <a:cs typeface="Helvetica"/>
                        </a:rPr>
                        <a:t>Hinweise</a:t>
                      </a:r>
                      <a:r>
                        <a:rPr lang="en-US" sz="1050" b="1" dirty="0">
                          <a:solidFill>
                            <a:srgbClr val="000000"/>
                          </a:solidFill>
                          <a:latin typeface="Helvetica"/>
                          <a:cs typeface="Helvetica"/>
                        </a:rPr>
                        <a:t> </a:t>
                      </a:r>
                      <a:r>
                        <a:rPr lang="en-US" sz="1050" b="1" dirty="0" err="1">
                          <a:solidFill>
                            <a:srgbClr val="000000"/>
                          </a:solidFill>
                          <a:latin typeface="Helvetica"/>
                          <a:cs typeface="Helvetica"/>
                        </a:rPr>
                        <a:t>für</a:t>
                      </a:r>
                      <a:r>
                        <a:rPr lang="en-US" sz="1050" b="1" dirty="0">
                          <a:solidFill>
                            <a:srgbClr val="000000"/>
                          </a:solidFill>
                          <a:latin typeface="Helvetica"/>
                          <a:cs typeface="Helvetica"/>
                        </a:rPr>
                        <a:t> die Diagnose </a:t>
                      </a:r>
                      <a:r>
                        <a:rPr lang="en-US" sz="1050" b="1" dirty="0" err="1">
                          <a:solidFill>
                            <a:srgbClr val="000000"/>
                          </a:solidFill>
                          <a:latin typeface="Helvetica"/>
                          <a:cs typeface="Helvetica"/>
                        </a:rPr>
                        <a:t>einer</a:t>
                      </a:r>
                      <a:r>
                        <a:rPr lang="en-US" sz="1050" b="1" dirty="0">
                          <a:solidFill>
                            <a:srgbClr val="000000"/>
                          </a:solidFill>
                          <a:latin typeface="Helvetica"/>
                          <a:cs typeface="Helvetica"/>
                        </a:rPr>
                        <a:t> </a:t>
                      </a:r>
                      <a:r>
                        <a:rPr lang="en-US" sz="1050" b="1" dirty="0" err="1">
                          <a:solidFill>
                            <a:srgbClr val="000000"/>
                          </a:solidFill>
                          <a:latin typeface="Helvetica"/>
                          <a:cs typeface="Helvetica"/>
                        </a:rPr>
                        <a:t>Tumorinfiltration</a:t>
                      </a:r>
                      <a:r>
                        <a:rPr lang="en-US" sz="1050" b="1" dirty="0">
                          <a:solidFill>
                            <a:srgbClr val="000000"/>
                          </a:solidFill>
                          <a:latin typeface="Helvetica"/>
                          <a:cs typeface="Helvetica"/>
                        </a:rPr>
                        <a:t> in die </a:t>
                      </a:r>
                      <a:r>
                        <a:rPr lang="en-US" sz="1050" b="1" dirty="0" err="1">
                          <a:solidFill>
                            <a:srgbClr val="000000"/>
                          </a:solidFill>
                          <a:latin typeface="Helvetica"/>
                          <a:cs typeface="Helvetica"/>
                        </a:rPr>
                        <a:t>Vene</a:t>
                      </a:r>
                      <a:r>
                        <a:rPr lang="en-US" sz="1050" b="1" baseline="0" dirty="0">
                          <a:solidFill>
                            <a:srgbClr val="000000"/>
                          </a:solidFill>
                          <a:latin typeface="Helvetica"/>
                          <a:cs typeface="Helvetica"/>
                        </a:rPr>
                        <a:t>:</a:t>
                      </a:r>
                    </a:p>
                    <a:p>
                      <a:pPr>
                        <a:spcBef>
                          <a:spcPts val="600"/>
                        </a:spcBef>
                      </a:pPr>
                      <a:r>
                        <a:rPr lang="en-US" sz="1050" dirty="0" err="1">
                          <a:solidFill>
                            <a:srgbClr val="000000"/>
                          </a:solidFill>
                          <a:latin typeface="Helvetica"/>
                          <a:cs typeface="Helvetica"/>
                        </a:rPr>
                        <a:t>Bildgebende</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Merkmale</a:t>
                      </a:r>
                      <a:r>
                        <a:rPr lang="en-US" sz="1050" baseline="0" dirty="0">
                          <a:solidFill>
                            <a:srgbClr val="000000"/>
                          </a:solidFill>
                          <a:latin typeface="Helvetica"/>
                          <a:cs typeface="Helvetica"/>
                        </a:rPr>
                        <a:t>, die auf </a:t>
                      </a:r>
                      <a:r>
                        <a:rPr lang="en-US" sz="1050" baseline="0" dirty="0" err="1">
                          <a:solidFill>
                            <a:srgbClr val="000000"/>
                          </a:solidFill>
                          <a:latin typeface="Helvetica"/>
                          <a:cs typeface="Helvetica"/>
                        </a:rPr>
                        <a:t>eine</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Tumorinfiltration</a:t>
                      </a:r>
                      <a:r>
                        <a:rPr lang="en-US" sz="1050" baseline="0" dirty="0">
                          <a:solidFill>
                            <a:srgbClr val="000000"/>
                          </a:solidFill>
                          <a:latin typeface="Helvetica"/>
                          <a:cs typeface="Helvetica"/>
                        </a:rPr>
                        <a:t> in die </a:t>
                      </a:r>
                      <a:r>
                        <a:rPr lang="en-US" sz="1050" baseline="0" dirty="0" err="1">
                          <a:solidFill>
                            <a:srgbClr val="000000"/>
                          </a:solidFill>
                          <a:latin typeface="Helvetica"/>
                          <a:cs typeface="Helvetica"/>
                        </a:rPr>
                        <a:t>Vene</a:t>
                      </a:r>
                      <a:r>
                        <a:rPr lang="en-US" sz="1050" baseline="0" dirty="0">
                          <a:solidFill>
                            <a:srgbClr val="000000"/>
                          </a:solidFill>
                          <a:latin typeface="Helvetica"/>
                          <a:cs typeface="Helvetica"/>
                        </a:rPr>
                        <a:t> </a:t>
                      </a:r>
                      <a:r>
                        <a:rPr lang="en-US" sz="1050" baseline="0" dirty="0" err="1" smtClean="0">
                          <a:solidFill>
                            <a:srgbClr val="000000"/>
                          </a:solidFill>
                          <a:latin typeface="Helvetica"/>
                          <a:cs typeface="Helvetica"/>
                        </a:rPr>
                        <a:t>hindeuten</a:t>
                      </a:r>
                      <a:r>
                        <a:rPr lang="en-US" sz="1050" baseline="0" dirty="0" smtClean="0">
                          <a:solidFill>
                            <a:srgbClr val="000000"/>
                          </a:solidFill>
                          <a:latin typeface="Helvetica"/>
                          <a:cs typeface="Helvetica"/>
                        </a:rPr>
                        <a:t>, </a:t>
                      </a:r>
                      <a:r>
                        <a:rPr lang="en-US" sz="1050" baseline="0" dirty="0" err="1">
                          <a:solidFill>
                            <a:srgbClr val="000000"/>
                          </a:solidFill>
                          <a:latin typeface="Helvetica"/>
                          <a:cs typeface="Helvetica"/>
                        </a:rPr>
                        <a:t>aber</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nicht</a:t>
                      </a:r>
                      <a:r>
                        <a:rPr lang="en-US" sz="1050" baseline="0" dirty="0">
                          <a:solidFill>
                            <a:srgbClr val="000000"/>
                          </a:solidFill>
                          <a:latin typeface="Helvetica"/>
                          <a:cs typeface="Helvetica"/>
                        </a:rPr>
                        <a:t> </a:t>
                      </a:r>
                      <a:r>
                        <a:rPr lang="en-US" sz="1050" baseline="0" dirty="0" err="1" smtClean="0">
                          <a:solidFill>
                            <a:srgbClr val="000000"/>
                          </a:solidFill>
                          <a:latin typeface="Helvetica"/>
                          <a:cs typeface="Helvetica"/>
                        </a:rPr>
                        <a:t>beweisen</a:t>
                      </a:r>
                      <a:r>
                        <a:rPr lang="en-US" sz="1050" baseline="0" dirty="0" smtClean="0">
                          <a:solidFill>
                            <a:srgbClr val="000000"/>
                          </a:solidFill>
                          <a:latin typeface="Helvetica"/>
                          <a:cs typeface="Helvetica"/>
                        </a:rPr>
                        <a:t>, </a:t>
                      </a:r>
                      <a:r>
                        <a:rPr lang="en-US" sz="1050" dirty="0" err="1">
                          <a:solidFill>
                            <a:srgbClr val="000000"/>
                          </a:solidFill>
                          <a:latin typeface="Helvetica"/>
                          <a:cs typeface="Helvetica"/>
                        </a:rPr>
                        <a:t>sind</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unten</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aufgelistet</a:t>
                      </a:r>
                      <a:r>
                        <a:rPr lang="en-US" sz="1050" dirty="0">
                          <a:solidFill>
                            <a:srgbClr val="000000"/>
                          </a:solidFill>
                          <a:latin typeface="Helvetica"/>
                          <a:cs typeface="Helvetica"/>
                        </a:rPr>
                        <a:t>:</a:t>
                      </a:r>
                    </a:p>
                    <a:p>
                      <a:pPr marL="171450" indent="-171450">
                        <a:lnSpc>
                          <a:spcPct val="100000"/>
                        </a:lnSpc>
                        <a:spcBef>
                          <a:spcPts val="600"/>
                        </a:spcBef>
                        <a:buFont typeface="Arial"/>
                        <a:buChar char="•"/>
                        <a:defRPr/>
                      </a:pPr>
                      <a:r>
                        <a:rPr lang="en-US" sz="1050" dirty="0" err="1">
                          <a:solidFill>
                            <a:schemeClr val="tx1"/>
                          </a:solidFill>
                          <a:latin typeface="Helvetica"/>
                          <a:cs typeface="Helvetica"/>
                        </a:rPr>
                        <a:t>Verschlossene</a:t>
                      </a:r>
                      <a:r>
                        <a:rPr lang="en-US" sz="1050" dirty="0">
                          <a:solidFill>
                            <a:schemeClr val="tx1"/>
                          </a:solidFill>
                          <a:latin typeface="Helvetica"/>
                          <a:cs typeface="Helvetica"/>
                        </a:rPr>
                        <a:t> </a:t>
                      </a:r>
                      <a:r>
                        <a:rPr lang="en-US" sz="1050" dirty="0" err="1">
                          <a:solidFill>
                            <a:schemeClr val="tx1"/>
                          </a:solidFill>
                          <a:latin typeface="Helvetica"/>
                          <a:cs typeface="Helvetica"/>
                        </a:rPr>
                        <a:t>Vene</a:t>
                      </a:r>
                      <a:r>
                        <a:rPr lang="en-US" sz="1050" dirty="0">
                          <a:solidFill>
                            <a:schemeClr val="tx1"/>
                          </a:solidFill>
                          <a:latin typeface="Helvetica"/>
                          <a:cs typeface="Helvetica"/>
                        </a:rPr>
                        <a:t> </a:t>
                      </a:r>
                      <a:r>
                        <a:rPr lang="en-US" sz="1050" dirty="0" err="1">
                          <a:solidFill>
                            <a:schemeClr val="tx1"/>
                          </a:solidFill>
                          <a:latin typeface="Helvetica"/>
                          <a:cs typeface="Helvetica"/>
                        </a:rPr>
                        <a:t>mit</a:t>
                      </a:r>
                      <a:r>
                        <a:rPr lang="en-US" sz="1050" dirty="0">
                          <a:solidFill>
                            <a:schemeClr val="tx1"/>
                          </a:solidFill>
                          <a:latin typeface="Helvetica"/>
                          <a:cs typeface="Helvetica"/>
                        </a:rPr>
                        <a:t> </a:t>
                      </a:r>
                      <a:r>
                        <a:rPr lang="en-US" sz="1050" dirty="0" err="1">
                          <a:solidFill>
                            <a:schemeClr val="tx1"/>
                          </a:solidFill>
                          <a:latin typeface="Helvetica"/>
                          <a:cs typeface="Helvetica"/>
                        </a:rPr>
                        <a:t>unscharfer</a:t>
                      </a:r>
                      <a:r>
                        <a:rPr lang="en-US" sz="1050" baseline="0" dirty="0">
                          <a:solidFill>
                            <a:schemeClr val="tx1"/>
                          </a:solidFill>
                          <a:latin typeface="Helvetica"/>
                          <a:cs typeface="Helvetica"/>
                        </a:rPr>
                        <a:t> </a:t>
                      </a:r>
                      <a:r>
                        <a:rPr lang="en-US" sz="1050" dirty="0" err="1" smtClean="0">
                          <a:solidFill>
                            <a:schemeClr val="tx1"/>
                          </a:solidFill>
                          <a:latin typeface="Helvetica"/>
                          <a:cs typeface="Helvetica"/>
                        </a:rPr>
                        <a:t>Gefäßwand</a:t>
                      </a:r>
                      <a:r>
                        <a:rPr lang="en-US" sz="1050" dirty="0" smtClean="0">
                          <a:solidFill>
                            <a:schemeClr val="tx1"/>
                          </a:solidFill>
                          <a:latin typeface="Helvetica"/>
                          <a:cs typeface="Helvetica"/>
                        </a:rPr>
                        <a:t>.</a:t>
                      </a:r>
                      <a:endParaRPr lang="en-US" sz="1050" dirty="0">
                        <a:solidFill>
                          <a:schemeClr val="tx1"/>
                        </a:solidFill>
                        <a:latin typeface="Helvetica"/>
                        <a:cs typeface="Helvetica"/>
                      </a:endParaRPr>
                    </a:p>
                    <a:p>
                      <a:pPr marL="171450" indent="-171450">
                        <a:lnSpc>
                          <a:spcPct val="100000"/>
                        </a:lnSpc>
                        <a:spcBef>
                          <a:spcPts val="600"/>
                        </a:spcBef>
                        <a:buFont typeface="Arial"/>
                        <a:buChar char="•"/>
                        <a:defRPr/>
                      </a:pPr>
                      <a:r>
                        <a:rPr lang="en-US" sz="1050" dirty="0" err="1">
                          <a:solidFill>
                            <a:schemeClr val="tx1"/>
                          </a:solidFill>
                          <a:latin typeface="Helvetica"/>
                          <a:cs typeface="Helvetica"/>
                        </a:rPr>
                        <a:t>Verschlossene</a:t>
                      </a:r>
                      <a:r>
                        <a:rPr lang="en-US" sz="1050" dirty="0">
                          <a:solidFill>
                            <a:schemeClr val="tx1"/>
                          </a:solidFill>
                          <a:latin typeface="Helvetica"/>
                          <a:cs typeface="Helvetica"/>
                        </a:rPr>
                        <a:t> </a:t>
                      </a:r>
                      <a:r>
                        <a:rPr lang="en-US" sz="1050" dirty="0" err="1">
                          <a:solidFill>
                            <a:schemeClr val="tx1"/>
                          </a:solidFill>
                          <a:latin typeface="Helvetica"/>
                          <a:cs typeface="Helvetica"/>
                        </a:rPr>
                        <a:t>Vene</a:t>
                      </a:r>
                      <a:r>
                        <a:rPr lang="en-US" sz="1050" dirty="0">
                          <a:solidFill>
                            <a:schemeClr val="tx1"/>
                          </a:solidFill>
                          <a:latin typeface="Helvetica"/>
                          <a:cs typeface="Helvetica"/>
                        </a:rPr>
                        <a:t> </a:t>
                      </a:r>
                      <a:r>
                        <a:rPr lang="en-US" sz="1050" dirty="0" err="1">
                          <a:solidFill>
                            <a:schemeClr val="tx1"/>
                          </a:solidFill>
                          <a:latin typeface="Helvetica"/>
                          <a:cs typeface="Helvetica"/>
                        </a:rPr>
                        <a:t>mit</a:t>
                      </a:r>
                      <a:r>
                        <a:rPr lang="en-US" sz="1050" dirty="0">
                          <a:solidFill>
                            <a:schemeClr val="tx1"/>
                          </a:solidFill>
                          <a:latin typeface="Helvetica"/>
                          <a:cs typeface="Helvetica"/>
                        </a:rPr>
                        <a:t> </a:t>
                      </a:r>
                      <a:r>
                        <a:rPr lang="en-US" sz="1050" dirty="0" err="1" smtClean="0">
                          <a:solidFill>
                            <a:schemeClr val="tx1"/>
                          </a:solidFill>
                          <a:latin typeface="Helvetica"/>
                          <a:cs typeface="Helvetica"/>
                        </a:rPr>
                        <a:t>eingeschränkter</a:t>
                      </a:r>
                      <a:r>
                        <a:rPr lang="en-US" sz="1050" dirty="0" smtClean="0">
                          <a:solidFill>
                            <a:schemeClr val="tx1"/>
                          </a:solidFill>
                          <a:latin typeface="Helvetica"/>
                          <a:cs typeface="Helvetica"/>
                        </a:rPr>
                        <a:t> Diffusion.</a:t>
                      </a:r>
                      <a:endParaRPr lang="en-US" sz="1050" dirty="0">
                        <a:solidFill>
                          <a:schemeClr val="tx1"/>
                        </a:solidFill>
                        <a:latin typeface="Helvetica"/>
                        <a:cs typeface="Helvetica"/>
                      </a:endParaRPr>
                    </a:p>
                    <a:p>
                      <a:pPr marL="171450" indent="-171450">
                        <a:lnSpc>
                          <a:spcPct val="100000"/>
                        </a:lnSpc>
                        <a:spcBef>
                          <a:spcPts val="0"/>
                        </a:spcBef>
                        <a:buFont typeface="Arial"/>
                        <a:buChar char="•"/>
                        <a:defRPr/>
                      </a:pPr>
                      <a:r>
                        <a:rPr lang="en-US" sz="1050" dirty="0" err="1">
                          <a:solidFill>
                            <a:schemeClr val="tx1"/>
                          </a:solidFill>
                          <a:latin typeface="Helvetica"/>
                          <a:cs typeface="Helvetica"/>
                        </a:rPr>
                        <a:t>Verschlossene</a:t>
                      </a:r>
                      <a:r>
                        <a:rPr lang="en-US" sz="1050" dirty="0">
                          <a:solidFill>
                            <a:schemeClr val="tx1"/>
                          </a:solidFill>
                          <a:latin typeface="Helvetica"/>
                          <a:cs typeface="Helvetica"/>
                        </a:rPr>
                        <a:t> </a:t>
                      </a:r>
                      <a:r>
                        <a:rPr lang="en-US" sz="1050" dirty="0" err="1">
                          <a:solidFill>
                            <a:schemeClr val="tx1"/>
                          </a:solidFill>
                          <a:latin typeface="Helvetica"/>
                          <a:cs typeface="Helvetica"/>
                        </a:rPr>
                        <a:t>oder</a:t>
                      </a:r>
                      <a:r>
                        <a:rPr lang="en-US" sz="1050" dirty="0">
                          <a:solidFill>
                            <a:schemeClr val="tx1"/>
                          </a:solidFill>
                          <a:latin typeface="Helvetica"/>
                          <a:cs typeface="Helvetica"/>
                        </a:rPr>
                        <a:t> </a:t>
                      </a:r>
                      <a:r>
                        <a:rPr lang="en-US" sz="1050" dirty="0" err="1">
                          <a:solidFill>
                            <a:schemeClr val="tx1"/>
                          </a:solidFill>
                          <a:latin typeface="Helvetica"/>
                          <a:cs typeface="Helvetica"/>
                        </a:rPr>
                        <a:t>unscharfe</a:t>
                      </a:r>
                      <a:r>
                        <a:rPr lang="en-US" sz="1050" dirty="0">
                          <a:solidFill>
                            <a:schemeClr val="tx1"/>
                          </a:solidFill>
                          <a:latin typeface="Helvetica"/>
                          <a:cs typeface="Helvetica"/>
                        </a:rPr>
                        <a:t> </a:t>
                      </a:r>
                      <a:r>
                        <a:rPr lang="en-US" sz="1050" dirty="0" err="1">
                          <a:solidFill>
                            <a:schemeClr val="tx1"/>
                          </a:solidFill>
                          <a:latin typeface="Helvetica"/>
                          <a:cs typeface="Helvetica"/>
                        </a:rPr>
                        <a:t>Abgrenzbarkeit</a:t>
                      </a:r>
                      <a:r>
                        <a:rPr lang="en-US" sz="1050" dirty="0">
                          <a:solidFill>
                            <a:schemeClr val="tx1"/>
                          </a:solidFill>
                          <a:latin typeface="Helvetica"/>
                          <a:cs typeface="Helvetica"/>
                        </a:rPr>
                        <a:t> </a:t>
                      </a:r>
                      <a:r>
                        <a:rPr lang="en-US" sz="1050" dirty="0" err="1">
                          <a:solidFill>
                            <a:schemeClr val="tx1"/>
                          </a:solidFill>
                          <a:latin typeface="Helvetica"/>
                          <a:cs typeface="Helvetica"/>
                        </a:rPr>
                        <a:t>einer</a:t>
                      </a:r>
                      <a:r>
                        <a:rPr lang="en-US" sz="1050" dirty="0">
                          <a:solidFill>
                            <a:schemeClr val="tx1"/>
                          </a:solidFill>
                          <a:latin typeface="Helvetica"/>
                          <a:cs typeface="Helvetica"/>
                        </a:rPr>
                        <a:t> </a:t>
                      </a:r>
                      <a:r>
                        <a:rPr lang="en-US" sz="1050" dirty="0" err="1">
                          <a:solidFill>
                            <a:schemeClr val="tx1"/>
                          </a:solidFill>
                          <a:latin typeface="Helvetica"/>
                          <a:cs typeface="Helvetica"/>
                        </a:rPr>
                        <a:t>Vene</a:t>
                      </a:r>
                      <a:r>
                        <a:rPr lang="en-US" sz="1050" dirty="0">
                          <a:solidFill>
                            <a:schemeClr val="tx1"/>
                          </a:solidFill>
                          <a:latin typeface="Helvetica"/>
                          <a:cs typeface="Helvetica"/>
                        </a:rPr>
                        <a:t> in </a:t>
                      </a:r>
                      <a:r>
                        <a:rPr lang="en-US" sz="1050" dirty="0" err="1">
                          <a:solidFill>
                            <a:schemeClr val="tx1"/>
                          </a:solidFill>
                          <a:latin typeface="Helvetica"/>
                          <a:cs typeface="Helvetica"/>
                        </a:rPr>
                        <a:t>Nachbarschaft</a:t>
                      </a:r>
                      <a:r>
                        <a:rPr lang="en-US" sz="1050" dirty="0">
                          <a:solidFill>
                            <a:schemeClr val="tx1"/>
                          </a:solidFill>
                          <a:latin typeface="Helvetica"/>
                          <a:cs typeface="Helvetica"/>
                        </a:rPr>
                        <a:t> zu </a:t>
                      </a:r>
                      <a:r>
                        <a:rPr lang="en-US" sz="1050" dirty="0" err="1">
                          <a:solidFill>
                            <a:schemeClr val="tx1"/>
                          </a:solidFill>
                          <a:latin typeface="Helvetica"/>
                          <a:cs typeface="Helvetica"/>
                        </a:rPr>
                        <a:t>einer</a:t>
                      </a:r>
                      <a:r>
                        <a:rPr lang="en-US" sz="1050" dirty="0">
                          <a:solidFill>
                            <a:schemeClr val="tx1"/>
                          </a:solidFill>
                          <a:latin typeface="Helvetica"/>
                          <a:cs typeface="Helvetica"/>
                        </a:rPr>
                        <a:t> </a:t>
                      </a:r>
                      <a:r>
                        <a:rPr lang="en-US" sz="1050" dirty="0" err="1">
                          <a:solidFill>
                            <a:schemeClr val="tx1"/>
                          </a:solidFill>
                          <a:latin typeface="Helvetica"/>
                          <a:cs typeface="Helvetica"/>
                        </a:rPr>
                        <a:t>malignen</a:t>
                      </a:r>
                      <a:r>
                        <a:rPr lang="en-US" sz="1050" dirty="0">
                          <a:solidFill>
                            <a:schemeClr val="tx1"/>
                          </a:solidFill>
                          <a:latin typeface="Helvetica"/>
                          <a:cs typeface="Helvetica"/>
                        </a:rPr>
                        <a:t> parenchymatösen </a:t>
                      </a:r>
                      <a:r>
                        <a:rPr lang="en-US" sz="1050" dirty="0" err="1">
                          <a:solidFill>
                            <a:schemeClr val="tx1"/>
                          </a:solidFill>
                          <a:latin typeface="Helvetica"/>
                          <a:cs typeface="Helvetica"/>
                        </a:rPr>
                        <a:t>fokalen</a:t>
                      </a:r>
                      <a:r>
                        <a:rPr lang="en-US" sz="1050" dirty="0">
                          <a:solidFill>
                            <a:schemeClr val="tx1"/>
                          </a:solidFill>
                          <a:latin typeface="Helvetica"/>
                          <a:cs typeface="Helvetica"/>
                        </a:rPr>
                        <a:t> </a:t>
                      </a:r>
                      <a:r>
                        <a:rPr lang="en-US" sz="1050" dirty="0" err="1" smtClean="0">
                          <a:solidFill>
                            <a:schemeClr val="tx1"/>
                          </a:solidFill>
                          <a:latin typeface="Helvetica"/>
                          <a:cs typeface="Helvetica"/>
                        </a:rPr>
                        <a:t>Läsion</a:t>
                      </a:r>
                      <a:r>
                        <a:rPr lang="en-US" sz="1050" dirty="0" smtClean="0">
                          <a:solidFill>
                            <a:schemeClr val="tx1"/>
                          </a:solidFill>
                          <a:latin typeface="Helvetica"/>
                          <a:cs typeface="Helvetica"/>
                        </a:rPr>
                        <a:t>.</a:t>
                      </a:r>
                      <a:endParaRPr lang="en-US" sz="1050" dirty="0">
                        <a:solidFill>
                          <a:schemeClr val="tx1"/>
                        </a:solidFill>
                        <a:latin typeface="Helvetica"/>
                        <a:cs typeface="Helvetica"/>
                      </a:endParaRPr>
                    </a:p>
                    <a:p>
                      <a:pPr marL="171450" indent="-171450">
                        <a:lnSpc>
                          <a:spcPct val="100000"/>
                        </a:lnSpc>
                        <a:spcBef>
                          <a:spcPts val="0"/>
                        </a:spcBef>
                        <a:buFont typeface="Arial"/>
                        <a:buChar char="•"/>
                        <a:defRPr/>
                      </a:pPr>
                      <a:r>
                        <a:rPr lang="en-US" sz="1050" dirty="0" err="1">
                          <a:solidFill>
                            <a:schemeClr val="tx1"/>
                          </a:solidFill>
                          <a:latin typeface="Helvetica"/>
                          <a:cs typeface="Helvetica"/>
                        </a:rPr>
                        <a:t>Heterogene</a:t>
                      </a:r>
                      <a:r>
                        <a:rPr lang="en-US" sz="1050" dirty="0">
                          <a:solidFill>
                            <a:schemeClr val="tx1"/>
                          </a:solidFill>
                          <a:latin typeface="Helvetica"/>
                          <a:cs typeface="Helvetica"/>
                        </a:rPr>
                        <a:t> </a:t>
                      </a:r>
                      <a:r>
                        <a:rPr lang="en-US" sz="1050" dirty="0" err="1">
                          <a:solidFill>
                            <a:schemeClr val="tx1"/>
                          </a:solidFill>
                          <a:latin typeface="Helvetica"/>
                          <a:cs typeface="Helvetica"/>
                        </a:rPr>
                        <a:t>Anreicherung</a:t>
                      </a:r>
                      <a:r>
                        <a:rPr lang="en-US" sz="1050" dirty="0">
                          <a:solidFill>
                            <a:schemeClr val="tx1"/>
                          </a:solidFill>
                          <a:latin typeface="Helvetica"/>
                          <a:cs typeface="Helvetica"/>
                        </a:rPr>
                        <a:t> in der </a:t>
                      </a:r>
                      <a:r>
                        <a:rPr lang="en-US" sz="1050" dirty="0" err="1">
                          <a:solidFill>
                            <a:schemeClr val="tx1"/>
                          </a:solidFill>
                          <a:latin typeface="Helvetica"/>
                          <a:cs typeface="Helvetica"/>
                        </a:rPr>
                        <a:t>Vene</a:t>
                      </a:r>
                      <a:r>
                        <a:rPr lang="en-US" sz="1050" dirty="0">
                          <a:solidFill>
                            <a:schemeClr val="tx1"/>
                          </a:solidFill>
                          <a:latin typeface="Helvetica"/>
                          <a:cs typeface="Helvetica"/>
                        </a:rPr>
                        <a:t>, die </a:t>
                      </a:r>
                      <a:r>
                        <a:rPr lang="en-US" sz="1050" dirty="0" err="1">
                          <a:solidFill>
                            <a:schemeClr val="tx1"/>
                          </a:solidFill>
                          <a:latin typeface="Helvetica"/>
                          <a:cs typeface="Helvetica"/>
                        </a:rPr>
                        <a:t>keinem</a:t>
                      </a:r>
                      <a:r>
                        <a:rPr lang="en-US" sz="1050" dirty="0">
                          <a:solidFill>
                            <a:schemeClr val="tx1"/>
                          </a:solidFill>
                          <a:latin typeface="Helvetica"/>
                          <a:cs typeface="Helvetica"/>
                        </a:rPr>
                        <a:t> </a:t>
                      </a:r>
                      <a:r>
                        <a:rPr lang="en-US" sz="1050" dirty="0" err="1">
                          <a:solidFill>
                            <a:schemeClr val="tx1"/>
                          </a:solidFill>
                          <a:latin typeface="Helvetica"/>
                          <a:cs typeface="Helvetica"/>
                        </a:rPr>
                        <a:t>Artefakt</a:t>
                      </a:r>
                      <a:r>
                        <a:rPr lang="en-US" sz="1050" dirty="0">
                          <a:solidFill>
                            <a:schemeClr val="tx1"/>
                          </a:solidFill>
                          <a:latin typeface="Helvetica"/>
                          <a:cs typeface="Helvetica"/>
                        </a:rPr>
                        <a:t> </a:t>
                      </a:r>
                      <a:r>
                        <a:rPr lang="en-US" sz="1050" dirty="0" err="1" smtClean="0">
                          <a:solidFill>
                            <a:schemeClr val="tx1"/>
                          </a:solidFill>
                          <a:latin typeface="Helvetica"/>
                          <a:cs typeface="Helvetica"/>
                        </a:rPr>
                        <a:t>entspricht</a:t>
                      </a:r>
                      <a:r>
                        <a:rPr lang="en-US" sz="1050" dirty="0" smtClean="0">
                          <a:solidFill>
                            <a:schemeClr val="tx1"/>
                          </a:solidFill>
                          <a:latin typeface="Helvetica"/>
                          <a:cs typeface="Helvetica"/>
                        </a:rPr>
                        <a:t>.</a:t>
                      </a:r>
                      <a:endParaRPr lang="en-US" sz="1050" dirty="0">
                        <a:solidFill>
                          <a:schemeClr val="tx1"/>
                        </a:solidFill>
                        <a:latin typeface="Helvetica"/>
                        <a:cs typeface="Helvetica"/>
                      </a:endParaRPr>
                    </a:p>
                    <a:p>
                      <a:pPr marL="171450" indent="-171450">
                        <a:lnSpc>
                          <a:spcPct val="100000"/>
                        </a:lnSpc>
                        <a:spcBef>
                          <a:spcPts val="0"/>
                        </a:spcBef>
                        <a:buFont typeface="Arial"/>
                        <a:buChar char="•"/>
                        <a:defRPr/>
                      </a:pPr>
                      <a:endParaRPr lang="en-US" sz="1050" dirty="0">
                        <a:solidFill>
                          <a:schemeClr val="tx1"/>
                        </a:solidFill>
                        <a:latin typeface="Helvetica"/>
                        <a:cs typeface="Helvetica"/>
                      </a:endParaRPr>
                    </a:p>
                    <a:p>
                      <a:pPr marL="0" indent="0">
                        <a:lnSpc>
                          <a:spcPct val="100000"/>
                        </a:lnSpc>
                        <a:spcBef>
                          <a:spcPts val="0"/>
                        </a:spcBef>
                        <a:buFont typeface="Arial"/>
                        <a:buNone/>
                        <a:defRPr/>
                      </a:pPr>
                      <a:r>
                        <a:rPr lang="en-US" sz="1050" dirty="0" err="1">
                          <a:solidFill>
                            <a:srgbClr val="000000"/>
                          </a:solidFill>
                          <a:latin typeface="Helvetica"/>
                          <a:cs typeface="Helvetica"/>
                        </a:rPr>
                        <a:t>Bei</a:t>
                      </a:r>
                      <a:r>
                        <a:rPr lang="en-US" sz="1050" dirty="0">
                          <a:solidFill>
                            <a:srgbClr val="000000"/>
                          </a:solidFill>
                          <a:latin typeface="Helvetica"/>
                          <a:cs typeface="Helvetica"/>
                        </a:rPr>
                        <a:t> </a:t>
                      </a:r>
                      <a:r>
                        <a:rPr lang="en-US" sz="1050" dirty="0" err="1">
                          <a:solidFill>
                            <a:srgbClr val="000000"/>
                          </a:solidFill>
                          <a:latin typeface="Helvetica"/>
                          <a:cs typeface="Helvetica"/>
                        </a:rPr>
                        <a:t>Nachweis</a:t>
                      </a:r>
                      <a:r>
                        <a:rPr lang="en-US" sz="1050" dirty="0">
                          <a:solidFill>
                            <a:srgbClr val="000000"/>
                          </a:solidFill>
                          <a:latin typeface="Helvetica"/>
                          <a:cs typeface="Helvetica"/>
                        </a:rPr>
                        <a:t> </a:t>
                      </a:r>
                      <a:r>
                        <a:rPr lang="en-US" sz="1050" dirty="0" err="1">
                          <a:solidFill>
                            <a:srgbClr val="000000"/>
                          </a:solidFill>
                          <a:latin typeface="Helvetica"/>
                          <a:cs typeface="Helvetica"/>
                        </a:rPr>
                        <a:t>dieser</a:t>
                      </a:r>
                      <a:r>
                        <a:rPr lang="en-US" sz="1050" dirty="0">
                          <a:solidFill>
                            <a:srgbClr val="000000"/>
                          </a:solidFill>
                          <a:latin typeface="Helvetica"/>
                          <a:cs typeface="Helvetica"/>
                        </a:rPr>
                        <a:t> </a:t>
                      </a:r>
                      <a:r>
                        <a:rPr lang="en-US" sz="1050" dirty="0" err="1" smtClean="0">
                          <a:solidFill>
                            <a:srgbClr val="000000"/>
                          </a:solidFill>
                          <a:latin typeface="Helvetica"/>
                          <a:cs typeface="Helvetica"/>
                        </a:rPr>
                        <a:t>Merkmale</a:t>
                      </a:r>
                      <a:r>
                        <a:rPr lang="en-US" sz="1050" dirty="0" smtClean="0">
                          <a:solidFill>
                            <a:srgbClr val="000000"/>
                          </a:solidFill>
                          <a:latin typeface="Helvetica"/>
                          <a:cs typeface="Helvetica"/>
                        </a:rPr>
                        <a:t> </a:t>
                      </a:r>
                      <a:r>
                        <a:rPr lang="en-US" sz="1050" dirty="0" err="1">
                          <a:solidFill>
                            <a:srgbClr val="000000"/>
                          </a:solidFill>
                          <a:latin typeface="Helvetica"/>
                          <a:cs typeface="Helvetica"/>
                        </a:rPr>
                        <a:t>untersuchen</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Sie</a:t>
                      </a:r>
                      <a:r>
                        <a:rPr lang="en-US" sz="1050" baseline="0" dirty="0">
                          <a:solidFill>
                            <a:srgbClr val="000000"/>
                          </a:solidFill>
                          <a:latin typeface="Helvetica"/>
                          <a:cs typeface="Helvetica"/>
                        </a:rPr>
                        <a:t> die </a:t>
                      </a:r>
                      <a:r>
                        <a:rPr lang="en-US" sz="1050" baseline="0" dirty="0" err="1">
                          <a:solidFill>
                            <a:srgbClr val="000000"/>
                          </a:solidFill>
                          <a:latin typeface="Helvetica"/>
                          <a:cs typeface="Helvetica"/>
                        </a:rPr>
                        <a:t>Vene</a:t>
                      </a:r>
                      <a:r>
                        <a:rPr lang="en-US" sz="1050" baseline="0" dirty="0">
                          <a:solidFill>
                            <a:srgbClr val="000000"/>
                          </a:solidFill>
                          <a:latin typeface="Helvetica"/>
                          <a:cs typeface="Helvetica"/>
                        </a:rPr>
                        <a:t> auf </a:t>
                      </a:r>
                      <a:r>
                        <a:rPr lang="en-US" sz="1050" baseline="0" dirty="0" err="1">
                          <a:solidFill>
                            <a:srgbClr val="000000"/>
                          </a:solidFill>
                          <a:latin typeface="Helvetica"/>
                          <a:cs typeface="Helvetica"/>
                        </a:rPr>
                        <a:t>anreicherndes</a:t>
                      </a:r>
                      <a:r>
                        <a:rPr lang="en-US" sz="1050" baseline="0" dirty="0">
                          <a:solidFill>
                            <a:srgbClr val="000000"/>
                          </a:solidFill>
                          <a:latin typeface="Helvetica"/>
                          <a:cs typeface="Helvetica"/>
                        </a:rPr>
                        <a:t> </a:t>
                      </a:r>
                      <a:r>
                        <a:rPr lang="en-US" sz="1050" baseline="0" dirty="0" err="1">
                          <a:solidFill>
                            <a:srgbClr val="000000"/>
                          </a:solidFill>
                          <a:latin typeface="Helvetica"/>
                          <a:cs typeface="Helvetica"/>
                        </a:rPr>
                        <a:t>Weichteilgewebe</a:t>
                      </a:r>
                      <a:r>
                        <a:rPr lang="en-US" sz="1050" baseline="0" dirty="0">
                          <a:solidFill>
                            <a:srgbClr val="000000"/>
                          </a:solidFill>
                          <a:latin typeface="Helvetica"/>
                          <a:cs typeface="Helvetica"/>
                        </a:rPr>
                        <a:t>. </a:t>
                      </a:r>
                      <a:endParaRPr lang="en-US" sz="1050" dirty="0">
                        <a:solidFill>
                          <a:srgbClr val="00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666749">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50" b="1" dirty="0" err="1">
                          <a:solidFill>
                            <a:schemeClr val="tx1"/>
                          </a:solidFill>
                          <a:latin typeface="Helvetica"/>
                          <a:cs typeface="Helvetica"/>
                        </a:rPr>
                        <a:t>Kategorisierung</a:t>
                      </a:r>
                      <a:r>
                        <a:rPr lang="en-US" sz="1050" b="1" dirty="0">
                          <a:solidFill>
                            <a:schemeClr val="tx1"/>
                          </a:solidFill>
                          <a:latin typeface="Helvetica"/>
                          <a:cs typeface="Helvetica"/>
                        </a:rPr>
                        <a:t>:</a:t>
                      </a:r>
                      <a:endParaRPr lang="en-US" sz="1050" b="0" dirty="0">
                        <a:solidFill>
                          <a:schemeClr val="tx1"/>
                        </a:solidFill>
                        <a:latin typeface="Helvetica"/>
                        <a:cs typeface="Helvetica"/>
                      </a:endParaRPr>
                    </a:p>
                    <a:p>
                      <a:pPr marL="0" marR="0" indent="0" algn="l" defTabSz="457200" rtl="0" eaLnBrk="1" fontAlgn="auto" latinLnBrk="0" hangingPunct="1">
                        <a:lnSpc>
                          <a:spcPct val="100000"/>
                        </a:lnSpc>
                        <a:spcBef>
                          <a:spcPts val="300"/>
                        </a:spcBef>
                        <a:spcAft>
                          <a:spcPts val="0"/>
                        </a:spcAft>
                        <a:buClrTx/>
                        <a:buSzTx/>
                        <a:buFont typeface="Arial"/>
                        <a:buNone/>
                        <a:tabLst/>
                        <a:defRPr/>
                      </a:pPr>
                      <a:r>
                        <a:rPr lang="en-US" sz="1050" dirty="0" err="1">
                          <a:solidFill>
                            <a:schemeClr val="tx1"/>
                          </a:solidFill>
                          <a:latin typeface="Helvetica"/>
                          <a:cs typeface="Helvetica"/>
                        </a:rPr>
                        <a:t>Kategorisieren</a:t>
                      </a:r>
                      <a:r>
                        <a:rPr lang="en-US" sz="1050" dirty="0">
                          <a:solidFill>
                            <a:schemeClr val="tx1"/>
                          </a:solidFill>
                          <a:latin typeface="Helvetica"/>
                          <a:cs typeface="Helvetica"/>
                        </a:rPr>
                        <a:t> </a:t>
                      </a:r>
                      <a:r>
                        <a:rPr lang="en-US" sz="1050" dirty="0" err="1">
                          <a:solidFill>
                            <a:schemeClr val="tx1"/>
                          </a:solidFill>
                          <a:latin typeface="Helvetica"/>
                          <a:cs typeface="Helvetica"/>
                        </a:rPr>
                        <a:t>Sie</a:t>
                      </a:r>
                      <a:r>
                        <a:rPr lang="en-US" sz="1050" dirty="0">
                          <a:solidFill>
                            <a:schemeClr val="tx1"/>
                          </a:solidFill>
                          <a:latin typeface="Helvetica"/>
                          <a:cs typeface="Helvetica"/>
                        </a:rPr>
                        <a:t> </a:t>
                      </a:r>
                      <a:r>
                        <a:rPr lang="en-US" sz="1050" baseline="0" dirty="0" err="1">
                          <a:solidFill>
                            <a:schemeClr val="tx1"/>
                          </a:solidFill>
                          <a:latin typeface="Helvetica"/>
                          <a:cs typeface="Helvetica"/>
                        </a:rPr>
                        <a:t>als</a:t>
                      </a:r>
                      <a:r>
                        <a:rPr lang="en-US" sz="1050" baseline="0" dirty="0">
                          <a:solidFill>
                            <a:schemeClr val="tx1"/>
                          </a:solidFill>
                          <a:latin typeface="Helvetica"/>
                          <a:cs typeface="Helvetica"/>
                        </a:rPr>
                        <a:t> </a:t>
                      </a:r>
                      <a:r>
                        <a:rPr lang="en-US" sz="1050" dirty="0">
                          <a:solidFill>
                            <a:schemeClr val="tx1"/>
                          </a:solidFill>
                          <a:latin typeface="Helvetica"/>
                          <a:cs typeface="Helvetica"/>
                        </a:rPr>
                        <a:t>LR-TIV.</a:t>
                      </a:r>
                      <a:endParaRPr lang="en-US" sz="1050" baseline="0" dirty="0">
                        <a:solidFill>
                          <a:schemeClr val="tx1"/>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03"/>
                  </a:ext>
                </a:extLst>
              </a:tr>
              <a:tr h="72628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50" b="1" dirty="0" err="1">
                          <a:solidFill>
                            <a:schemeClr val="tx1"/>
                          </a:solidFill>
                          <a:latin typeface="Helvetica"/>
                          <a:cs typeface="Helvetica"/>
                        </a:rPr>
                        <a:t>Dokumentation</a:t>
                      </a:r>
                      <a:r>
                        <a:rPr lang="en-US" sz="1050" b="1" dirty="0">
                          <a:solidFill>
                            <a:schemeClr val="tx1"/>
                          </a:solidFill>
                          <a:latin typeface="Helvetica"/>
                          <a:cs typeface="Helvetica"/>
                        </a:rPr>
                        <a:t>:</a:t>
                      </a:r>
                    </a:p>
                    <a:p>
                      <a:pPr marL="0" marR="0" indent="0" algn="l" defTabSz="457200" rtl="0" eaLnBrk="1" fontAlgn="auto" latinLnBrk="0" hangingPunct="1">
                        <a:lnSpc>
                          <a:spcPct val="100000"/>
                        </a:lnSpc>
                        <a:spcBef>
                          <a:spcPts val="300"/>
                        </a:spcBef>
                        <a:spcAft>
                          <a:spcPts val="0"/>
                        </a:spcAft>
                        <a:buClrTx/>
                        <a:buSzTx/>
                        <a:buFont typeface="Arial"/>
                        <a:buNone/>
                        <a:tabLst/>
                        <a:defRPr/>
                      </a:pPr>
                      <a:r>
                        <a:rPr lang="en-US" sz="1050" baseline="0" dirty="0" err="1">
                          <a:solidFill>
                            <a:schemeClr val="tx1"/>
                          </a:solidFill>
                          <a:latin typeface="Helvetica"/>
                          <a:cs typeface="Helvetica"/>
                        </a:rPr>
                        <a:t>Geben</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Sie</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im</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Bericht</a:t>
                      </a:r>
                      <a:r>
                        <a:rPr lang="en-US" sz="1050" baseline="0" dirty="0">
                          <a:solidFill>
                            <a:schemeClr val="tx1"/>
                          </a:solidFill>
                          <a:latin typeface="Helvetica"/>
                          <a:cs typeface="Helvetica"/>
                        </a:rPr>
                        <a:t> die </a:t>
                      </a:r>
                      <a:r>
                        <a:rPr lang="en-US" sz="1050" baseline="0" dirty="0" err="1">
                          <a:solidFill>
                            <a:schemeClr val="tx1"/>
                          </a:solidFill>
                          <a:latin typeface="Helvetica"/>
                          <a:cs typeface="Helvetica"/>
                        </a:rPr>
                        <a:t>wahrscheinlichste</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ätiologische</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Zuordnung</a:t>
                      </a:r>
                      <a:r>
                        <a:rPr lang="en-US" sz="1050" baseline="0" dirty="0">
                          <a:solidFill>
                            <a:schemeClr val="tx1"/>
                          </a:solidFill>
                          <a:latin typeface="Helvetica"/>
                          <a:cs typeface="Helvetica"/>
                        </a:rPr>
                        <a:t> </a:t>
                      </a:r>
                      <a:r>
                        <a:rPr lang="en-US" sz="1050" baseline="0" dirty="0" smtClean="0">
                          <a:solidFill>
                            <a:schemeClr val="tx1"/>
                          </a:solidFill>
                          <a:latin typeface="Helvetica"/>
                          <a:cs typeface="Helvetica"/>
                        </a:rPr>
                        <a:t>an. </a:t>
                      </a:r>
                      <a:endParaRPr lang="en-US" sz="1050" baseline="0" dirty="0">
                        <a:solidFill>
                          <a:schemeClr val="tx1"/>
                        </a:solidFill>
                        <a:latin typeface="Helvetica"/>
                        <a:cs typeface="Helvetica"/>
                      </a:endParaRPr>
                    </a:p>
                    <a:p>
                      <a:pPr marL="0" marR="0" indent="0" algn="l" defTabSz="457200" rtl="0" eaLnBrk="1" fontAlgn="auto" latinLnBrk="0" hangingPunct="1">
                        <a:lnSpc>
                          <a:spcPct val="100000"/>
                        </a:lnSpc>
                        <a:spcBef>
                          <a:spcPts val="300"/>
                        </a:spcBef>
                        <a:spcAft>
                          <a:spcPts val="0"/>
                        </a:spcAft>
                        <a:buClrTx/>
                        <a:buSzTx/>
                        <a:buFont typeface="Arial"/>
                        <a:buNone/>
                        <a:tabLst/>
                        <a:defRPr/>
                      </a:pPr>
                      <a:r>
                        <a:rPr lang="en-US" sz="1050" baseline="0" dirty="0" err="1">
                          <a:solidFill>
                            <a:schemeClr val="tx1"/>
                          </a:solidFill>
                          <a:latin typeface="Helvetica"/>
                          <a:cs typeface="Helvetica"/>
                        </a:rPr>
                        <a:t>Anleitung</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siehe</a:t>
                      </a:r>
                      <a:r>
                        <a:rPr lang="en-US" sz="1050" baseline="0" dirty="0">
                          <a:solidFill>
                            <a:schemeClr val="tx1"/>
                          </a:solidFill>
                          <a:latin typeface="Helvetica"/>
                          <a:cs typeface="Helvetica"/>
                        </a:rPr>
                        <a:t> </a:t>
                      </a:r>
                      <a:r>
                        <a:rPr lang="en-US" sz="1050" baseline="0" dirty="0" err="1">
                          <a:solidFill>
                            <a:schemeClr val="tx1"/>
                          </a:solidFill>
                          <a:latin typeface="Helvetica"/>
                          <a:cs typeface="Helvetica"/>
                        </a:rPr>
                        <a:t>unten</a:t>
                      </a:r>
                      <a:r>
                        <a:rPr lang="en-US" sz="1050" baseline="0" dirty="0">
                          <a:solidFill>
                            <a:schemeClr val="tx1"/>
                          </a:solidFill>
                          <a:latin typeface="Helvetica"/>
                          <a:cs typeface="Helvetica"/>
                        </a:rPr>
                        <a:t>:</a:t>
                      </a: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bl>
          </a:graphicData>
        </a:graphic>
      </p:graphicFrame>
      <p:grpSp>
        <p:nvGrpSpPr>
          <p:cNvPr id="33" name="Group 32"/>
          <p:cNvGrpSpPr>
            <a:grpSpLocks noChangeAspect="1"/>
          </p:cNvGrpSpPr>
          <p:nvPr/>
        </p:nvGrpSpPr>
        <p:grpSpPr>
          <a:xfrm>
            <a:off x="698289" y="1307896"/>
            <a:ext cx="502918" cy="502918"/>
            <a:chOff x="355957" y="1732205"/>
            <a:chExt cx="502918" cy="502918"/>
          </a:xfrm>
        </p:grpSpPr>
        <p:sp>
          <p:nvSpPr>
            <p:cNvPr id="35" name="Rounded Rectangle 34"/>
            <p:cNvSpPr/>
            <p:nvPr/>
          </p:nvSpPr>
          <p:spPr>
            <a:xfrm>
              <a:off x="355957" y="1732205"/>
              <a:ext cx="502918" cy="5029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a:spLocks/>
            </p:cNvSpPr>
            <p:nvPr/>
          </p:nvSpPr>
          <p:spPr>
            <a:xfrm>
              <a:off x="378816" y="1800784"/>
              <a:ext cx="457200" cy="365760"/>
            </a:xfrm>
            <a:custGeom>
              <a:avLst/>
              <a:gdLst>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21" fmla="*/ 2934069 w 2934069"/>
                <a:gd name="connsiteY21" fmla="*/ 56829 h 2167362"/>
                <a:gd name="connsiteX0" fmla="*/ 2934069 w 2962685"/>
                <a:gd name="connsiteY0" fmla="*/ 56466 h 2166999"/>
                <a:gd name="connsiteX1" fmla="*/ 2112434 w 2962685"/>
                <a:gd name="connsiteY1" fmla="*/ 3457 h 2166999"/>
                <a:gd name="connsiteX2" fmla="*/ 1701617 w 2962685"/>
                <a:gd name="connsiteY2" fmla="*/ 149231 h 2166999"/>
                <a:gd name="connsiteX3" fmla="*/ 1039008 w 2962685"/>
                <a:gd name="connsiteY3" fmla="*/ 16710 h 2166999"/>
                <a:gd name="connsiteX4" fmla="*/ 932991 w 2962685"/>
                <a:gd name="connsiteY4" fmla="*/ 175736 h 2166999"/>
                <a:gd name="connsiteX5" fmla="*/ 1383564 w 2962685"/>
                <a:gd name="connsiteY5" fmla="*/ 308257 h 2166999"/>
                <a:gd name="connsiteX6" fmla="*/ 1237791 w 2962685"/>
                <a:gd name="connsiteY6" fmla="*/ 997370 h 2166999"/>
                <a:gd name="connsiteX7" fmla="*/ 853477 w 2962685"/>
                <a:gd name="connsiteY7" fmla="*/ 1076883 h 2166999"/>
                <a:gd name="connsiteX8" fmla="*/ 137860 w 2962685"/>
                <a:gd name="connsiteY8" fmla="*/ 626310 h 2166999"/>
                <a:gd name="connsiteX9" fmla="*/ 58347 w 2962685"/>
                <a:gd name="connsiteY9" fmla="*/ 758831 h 2166999"/>
                <a:gd name="connsiteX10" fmla="*/ 800469 w 2962685"/>
                <a:gd name="connsiteY10" fmla="*/ 1315423 h 2166999"/>
                <a:gd name="connsiteX11" fmla="*/ 906486 w 2962685"/>
                <a:gd name="connsiteY11" fmla="*/ 2110553 h 2166999"/>
                <a:gd name="connsiteX12" fmla="*/ 1171530 w 2962685"/>
                <a:gd name="connsiteY12" fmla="*/ 2031040 h 2166999"/>
                <a:gd name="connsiteX13" fmla="*/ 1145025 w 2962685"/>
                <a:gd name="connsiteY13" fmla="*/ 1461196 h 2166999"/>
                <a:gd name="connsiteX14" fmla="*/ 1383564 w 2962685"/>
                <a:gd name="connsiteY14" fmla="*/ 1235910 h 2166999"/>
                <a:gd name="connsiteX15" fmla="*/ 2629269 w 2962685"/>
                <a:gd name="connsiteY15" fmla="*/ 1408188 h 2166999"/>
                <a:gd name="connsiteX16" fmla="*/ 2841304 w 2962685"/>
                <a:gd name="connsiteY16" fmla="*/ 931110 h 2166999"/>
                <a:gd name="connsiteX17" fmla="*/ 1741373 w 2962685"/>
                <a:gd name="connsiteY17" fmla="*/ 639562 h 2166999"/>
                <a:gd name="connsiteX18" fmla="*/ 1887147 w 2962685"/>
                <a:gd name="connsiteY18" fmla="*/ 241996 h 2166999"/>
                <a:gd name="connsiteX19" fmla="*/ 2775043 w 2962685"/>
                <a:gd name="connsiteY19" fmla="*/ 175736 h 2166999"/>
                <a:gd name="connsiteX20" fmla="*/ 2775043 w 2962685"/>
                <a:gd name="connsiteY20" fmla="*/ 175736 h 2166999"/>
                <a:gd name="connsiteX21" fmla="*/ 2934069 w 2962685"/>
                <a:gd name="connsiteY21" fmla="*/ 56466 h 2166999"/>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41304 w 2967988"/>
                <a:gd name="connsiteY16" fmla="*/ 931598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740667 w 2967988"/>
                <a:gd name="connsiteY14" fmla="*/ 1090310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44846"/>
                <a:gd name="connsiteX1" fmla="*/ 2112434 w 2967988"/>
                <a:gd name="connsiteY1" fmla="*/ 3945 h 2144846"/>
                <a:gd name="connsiteX2" fmla="*/ 1701617 w 2967988"/>
                <a:gd name="connsiteY2" fmla="*/ 149719 h 2144846"/>
                <a:gd name="connsiteX3" fmla="*/ 1039008 w 2967988"/>
                <a:gd name="connsiteY3" fmla="*/ 17198 h 2144846"/>
                <a:gd name="connsiteX4" fmla="*/ 932991 w 2967988"/>
                <a:gd name="connsiteY4" fmla="*/ 176224 h 2144846"/>
                <a:gd name="connsiteX5" fmla="*/ 1383564 w 2967988"/>
                <a:gd name="connsiteY5" fmla="*/ 308745 h 2144846"/>
                <a:gd name="connsiteX6" fmla="*/ 1237791 w 2967988"/>
                <a:gd name="connsiteY6" fmla="*/ 997858 h 2144846"/>
                <a:gd name="connsiteX7" fmla="*/ 853477 w 2967988"/>
                <a:gd name="connsiteY7" fmla="*/ 1077371 h 2144846"/>
                <a:gd name="connsiteX8" fmla="*/ 137860 w 2967988"/>
                <a:gd name="connsiteY8" fmla="*/ 626798 h 2144846"/>
                <a:gd name="connsiteX9" fmla="*/ 58347 w 2967988"/>
                <a:gd name="connsiteY9" fmla="*/ 759319 h 2144846"/>
                <a:gd name="connsiteX10" fmla="*/ 800469 w 2967988"/>
                <a:gd name="connsiteY10" fmla="*/ 1315911 h 2144846"/>
                <a:gd name="connsiteX11" fmla="*/ 906486 w 2967988"/>
                <a:gd name="connsiteY11" fmla="*/ 2111041 h 2144846"/>
                <a:gd name="connsiteX12" fmla="*/ 1090370 w 2967988"/>
                <a:gd name="connsiteY12" fmla="*/ 1944958 h 2144846"/>
                <a:gd name="connsiteX13" fmla="*/ 1145025 w 2967988"/>
                <a:gd name="connsiteY13" fmla="*/ 1461684 h 2144846"/>
                <a:gd name="connsiteX14" fmla="*/ 1740667 w 2967988"/>
                <a:gd name="connsiteY14" fmla="*/ 1090310 h 2144846"/>
                <a:gd name="connsiteX15" fmla="*/ 2629269 w 2967988"/>
                <a:gd name="connsiteY15" fmla="*/ 1408676 h 2144846"/>
                <a:gd name="connsiteX16" fmla="*/ 2819661 w 2967988"/>
                <a:gd name="connsiteY16" fmla="*/ 1034400 h 2144846"/>
                <a:gd name="connsiteX17" fmla="*/ 1741373 w 2967988"/>
                <a:gd name="connsiteY17" fmla="*/ 640050 h 2144846"/>
                <a:gd name="connsiteX18" fmla="*/ 1887147 w 2967988"/>
                <a:gd name="connsiteY18" fmla="*/ 242484 h 2144846"/>
                <a:gd name="connsiteX19" fmla="*/ 2775043 w 2967988"/>
                <a:gd name="connsiteY19" fmla="*/ 176224 h 2144846"/>
                <a:gd name="connsiteX20" fmla="*/ 2807507 w 2967988"/>
                <a:gd name="connsiteY20" fmla="*/ 219509 h 2144846"/>
                <a:gd name="connsiteX21" fmla="*/ 2934069 w 2967988"/>
                <a:gd name="connsiteY21" fmla="*/ 56954 h 2144846"/>
                <a:gd name="connsiteX0" fmla="*/ 2934069 w 2967988"/>
                <a:gd name="connsiteY0" fmla="*/ 56954 h 2001552"/>
                <a:gd name="connsiteX1" fmla="*/ 2112434 w 2967988"/>
                <a:gd name="connsiteY1" fmla="*/ 3945 h 2001552"/>
                <a:gd name="connsiteX2" fmla="*/ 1701617 w 2967988"/>
                <a:gd name="connsiteY2" fmla="*/ 149719 h 2001552"/>
                <a:gd name="connsiteX3" fmla="*/ 1039008 w 2967988"/>
                <a:gd name="connsiteY3" fmla="*/ 17198 h 2001552"/>
                <a:gd name="connsiteX4" fmla="*/ 932991 w 2967988"/>
                <a:gd name="connsiteY4" fmla="*/ 176224 h 2001552"/>
                <a:gd name="connsiteX5" fmla="*/ 1383564 w 2967988"/>
                <a:gd name="connsiteY5" fmla="*/ 308745 h 2001552"/>
                <a:gd name="connsiteX6" fmla="*/ 1237791 w 2967988"/>
                <a:gd name="connsiteY6" fmla="*/ 997858 h 2001552"/>
                <a:gd name="connsiteX7" fmla="*/ 853477 w 2967988"/>
                <a:gd name="connsiteY7" fmla="*/ 1077371 h 2001552"/>
                <a:gd name="connsiteX8" fmla="*/ 137860 w 2967988"/>
                <a:gd name="connsiteY8" fmla="*/ 626798 h 2001552"/>
                <a:gd name="connsiteX9" fmla="*/ 58347 w 2967988"/>
                <a:gd name="connsiteY9" fmla="*/ 759319 h 2001552"/>
                <a:gd name="connsiteX10" fmla="*/ 800469 w 2967988"/>
                <a:gd name="connsiteY10" fmla="*/ 1315911 h 2001552"/>
                <a:gd name="connsiteX11" fmla="*/ 841558 w 2967988"/>
                <a:gd name="connsiteY11" fmla="*/ 1921668 h 2001552"/>
                <a:gd name="connsiteX12" fmla="*/ 1090370 w 2967988"/>
                <a:gd name="connsiteY12" fmla="*/ 1944958 h 2001552"/>
                <a:gd name="connsiteX13" fmla="*/ 1145025 w 2967988"/>
                <a:gd name="connsiteY13" fmla="*/ 1461684 h 2001552"/>
                <a:gd name="connsiteX14" fmla="*/ 1740667 w 2967988"/>
                <a:gd name="connsiteY14" fmla="*/ 1090310 h 2001552"/>
                <a:gd name="connsiteX15" fmla="*/ 2629269 w 2967988"/>
                <a:gd name="connsiteY15" fmla="*/ 1408676 h 2001552"/>
                <a:gd name="connsiteX16" fmla="*/ 2819661 w 2967988"/>
                <a:gd name="connsiteY16" fmla="*/ 1034400 h 2001552"/>
                <a:gd name="connsiteX17" fmla="*/ 1741373 w 2967988"/>
                <a:gd name="connsiteY17" fmla="*/ 640050 h 2001552"/>
                <a:gd name="connsiteX18" fmla="*/ 1887147 w 2967988"/>
                <a:gd name="connsiteY18" fmla="*/ 242484 h 2001552"/>
                <a:gd name="connsiteX19" fmla="*/ 2775043 w 2967988"/>
                <a:gd name="connsiteY19" fmla="*/ 176224 h 2001552"/>
                <a:gd name="connsiteX20" fmla="*/ 2807507 w 2967988"/>
                <a:gd name="connsiteY20" fmla="*/ 219509 h 2001552"/>
                <a:gd name="connsiteX21" fmla="*/ 2934069 w 2967988"/>
                <a:gd name="connsiteY21" fmla="*/ 56954 h 2001552"/>
                <a:gd name="connsiteX0" fmla="*/ 2934069 w 2967988"/>
                <a:gd name="connsiteY0" fmla="*/ 56954 h 2140047"/>
                <a:gd name="connsiteX1" fmla="*/ 2112434 w 2967988"/>
                <a:gd name="connsiteY1" fmla="*/ 3945 h 2140047"/>
                <a:gd name="connsiteX2" fmla="*/ 1701617 w 2967988"/>
                <a:gd name="connsiteY2" fmla="*/ 149719 h 2140047"/>
                <a:gd name="connsiteX3" fmla="*/ 1039008 w 2967988"/>
                <a:gd name="connsiteY3" fmla="*/ 17198 h 2140047"/>
                <a:gd name="connsiteX4" fmla="*/ 932991 w 2967988"/>
                <a:gd name="connsiteY4" fmla="*/ 176224 h 2140047"/>
                <a:gd name="connsiteX5" fmla="*/ 1383564 w 2967988"/>
                <a:gd name="connsiteY5" fmla="*/ 308745 h 2140047"/>
                <a:gd name="connsiteX6" fmla="*/ 1237791 w 2967988"/>
                <a:gd name="connsiteY6" fmla="*/ 997858 h 2140047"/>
                <a:gd name="connsiteX7" fmla="*/ 853477 w 2967988"/>
                <a:gd name="connsiteY7" fmla="*/ 1077371 h 2140047"/>
                <a:gd name="connsiteX8" fmla="*/ 137860 w 2967988"/>
                <a:gd name="connsiteY8" fmla="*/ 626798 h 2140047"/>
                <a:gd name="connsiteX9" fmla="*/ 58347 w 2967988"/>
                <a:gd name="connsiteY9" fmla="*/ 759319 h 2140047"/>
                <a:gd name="connsiteX10" fmla="*/ 800469 w 2967988"/>
                <a:gd name="connsiteY10" fmla="*/ 1315911 h 2140047"/>
                <a:gd name="connsiteX11" fmla="*/ 846969 w 2967988"/>
                <a:gd name="connsiteY11" fmla="*/ 2105630 h 2140047"/>
                <a:gd name="connsiteX12" fmla="*/ 1090370 w 2967988"/>
                <a:gd name="connsiteY12" fmla="*/ 1944958 h 2140047"/>
                <a:gd name="connsiteX13" fmla="*/ 1145025 w 2967988"/>
                <a:gd name="connsiteY13" fmla="*/ 1461684 h 2140047"/>
                <a:gd name="connsiteX14" fmla="*/ 1740667 w 2967988"/>
                <a:gd name="connsiteY14" fmla="*/ 1090310 h 2140047"/>
                <a:gd name="connsiteX15" fmla="*/ 2629269 w 2967988"/>
                <a:gd name="connsiteY15" fmla="*/ 1408676 h 2140047"/>
                <a:gd name="connsiteX16" fmla="*/ 2819661 w 2967988"/>
                <a:gd name="connsiteY16" fmla="*/ 1034400 h 2140047"/>
                <a:gd name="connsiteX17" fmla="*/ 1741373 w 2967988"/>
                <a:gd name="connsiteY17" fmla="*/ 640050 h 2140047"/>
                <a:gd name="connsiteX18" fmla="*/ 1887147 w 2967988"/>
                <a:gd name="connsiteY18" fmla="*/ 242484 h 2140047"/>
                <a:gd name="connsiteX19" fmla="*/ 2775043 w 2967988"/>
                <a:gd name="connsiteY19" fmla="*/ 176224 h 2140047"/>
                <a:gd name="connsiteX20" fmla="*/ 2807507 w 2967988"/>
                <a:gd name="connsiteY20" fmla="*/ 219509 h 2140047"/>
                <a:gd name="connsiteX21" fmla="*/ 2934069 w 2967988"/>
                <a:gd name="connsiteY21" fmla="*/ 56954 h 2140047"/>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887147 w 2967988"/>
                <a:gd name="connsiteY18" fmla="*/ 242484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437670 w 2967988"/>
                <a:gd name="connsiteY5" fmla="*/ 362852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234674 w 2964871"/>
                <a:gd name="connsiteY6" fmla="*/ 997858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196799 w 2964871"/>
                <a:gd name="connsiteY6" fmla="*/ 976215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75420"/>
                <a:gd name="connsiteY0" fmla="*/ 56466 h 2173017"/>
                <a:gd name="connsiteX1" fmla="*/ 2109317 w 2975420"/>
                <a:gd name="connsiteY1" fmla="*/ 3457 h 2173017"/>
                <a:gd name="connsiteX2" fmla="*/ 1698500 w 2975420"/>
                <a:gd name="connsiteY2" fmla="*/ 149231 h 2173017"/>
                <a:gd name="connsiteX3" fmla="*/ 1035891 w 2975420"/>
                <a:gd name="connsiteY3" fmla="*/ 16710 h 2173017"/>
                <a:gd name="connsiteX4" fmla="*/ 929874 w 2975420"/>
                <a:gd name="connsiteY4" fmla="*/ 175736 h 2173017"/>
                <a:gd name="connsiteX5" fmla="*/ 1434553 w 2975420"/>
                <a:gd name="connsiteY5" fmla="*/ 362364 h 2173017"/>
                <a:gd name="connsiteX6" fmla="*/ 1196799 w 2975420"/>
                <a:gd name="connsiteY6" fmla="*/ 975727 h 2173017"/>
                <a:gd name="connsiteX7" fmla="*/ 774611 w 2975420"/>
                <a:gd name="connsiteY7" fmla="*/ 995723 h 2173017"/>
                <a:gd name="connsiteX8" fmla="*/ 134743 w 2975420"/>
                <a:gd name="connsiteY8" fmla="*/ 626310 h 2173017"/>
                <a:gd name="connsiteX9" fmla="*/ 55230 w 2975420"/>
                <a:gd name="connsiteY9" fmla="*/ 758831 h 2173017"/>
                <a:gd name="connsiteX10" fmla="*/ 797352 w 2975420"/>
                <a:gd name="connsiteY10" fmla="*/ 1315423 h 2173017"/>
                <a:gd name="connsiteX11" fmla="*/ 843852 w 2975420"/>
                <a:gd name="connsiteY11" fmla="*/ 2105142 h 2173017"/>
                <a:gd name="connsiteX12" fmla="*/ 1103485 w 2975420"/>
                <a:gd name="connsiteY12" fmla="*/ 2058094 h 2173017"/>
                <a:gd name="connsiteX13" fmla="*/ 1141908 w 2975420"/>
                <a:gd name="connsiteY13" fmla="*/ 1461196 h 2173017"/>
                <a:gd name="connsiteX14" fmla="*/ 1737550 w 2975420"/>
                <a:gd name="connsiteY14" fmla="*/ 1089822 h 2173017"/>
                <a:gd name="connsiteX15" fmla="*/ 2626152 w 2975420"/>
                <a:gd name="connsiteY15" fmla="*/ 1408188 h 2173017"/>
                <a:gd name="connsiteX16" fmla="*/ 2816544 w 2975420"/>
                <a:gd name="connsiteY16" fmla="*/ 1033912 h 2173017"/>
                <a:gd name="connsiteX17" fmla="*/ 1830238 w 2975420"/>
                <a:gd name="connsiteY17" fmla="*/ 682847 h 2173017"/>
                <a:gd name="connsiteX18" fmla="*/ 1981422 w 2975420"/>
                <a:gd name="connsiteY18" fmla="*/ 269049 h 2173017"/>
                <a:gd name="connsiteX19" fmla="*/ 2771926 w 2975420"/>
                <a:gd name="connsiteY19" fmla="*/ 175736 h 2173017"/>
                <a:gd name="connsiteX20" fmla="*/ 2930952 w 2975420"/>
                <a:gd name="connsiteY20" fmla="*/ 56466 h 2173017"/>
                <a:gd name="connsiteX0" fmla="*/ 2897264 w 2941732"/>
                <a:gd name="connsiteY0" fmla="*/ 56466 h 2173017"/>
                <a:gd name="connsiteX1" fmla="*/ 2075629 w 2941732"/>
                <a:gd name="connsiteY1" fmla="*/ 3457 h 2173017"/>
                <a:gd name="connsiteX2" fmla="*/ 1664812 w 2941732"/>
                <a:gd name="connsiteY2" fmla="*/ 149231 h 2173017"/>
                <a:gd name="connsiteX3" fmla="*/ 1002203 w 2941732"/>
                <a:gd name="connsiteY3" fmla="*/ 16710 h 2173017"/>
                <a:gd name="connsiteX4" fmla="*/ 896186 w 2941732"/>
                <a:gd name="connsiteY4" fmla="*/ 175736 h 2173017"/>
                <a:gd name="connsiteX5" fmla="*/ 1400865 w 2941732"/>
                <a:gd name="connsiteY5" fmla="*/ 362364 h 2173017"/>
                <a:gd name="connsiteX6" fmla="*/ 1163111 w 2941732"/>
                <a:gd name="connsiteY6" fmla="*/ 975727 h 2173017"/>
                <a:gd name="connsiteX7" fmla="*/ 740923 w 2941732"/>
                <a:gd name="connsiteY7" fmla="*/ 995723 h 2173017"/>
                <a:gd name="connsiteX8" fmla="*/ 247142 w 2941732"/>
                <a:gd name="connsiteY8" fmla="*/ 712880 h 2173017"/>
                <a:gd name="connsiteX9" fmla="*/ 21542 w 2941732"/>
                <a:gd name="connsiteY9" fmla="*/ 758831 h 2173017"/>
                <a:gd name="connsiteX10" fmla="*/ 763664 w 2941732"/>
                <a:gd name="connsiteY10" fmla="*/ 1315423 h 2173017"/>
                <a:gd name="connsiteX11" fmla="*/ 810164 w 2941732"/>
                <a:gd name="connsiteY11" fmla="*/ 2105142 h 2173017"/>
                <a:gd name="connsiteX12" fmla="*/ 1069797 w 2941732"/>
                <a:gd name="connsiteY12" fmla="*/ 2058094 h 2173017"/>
                <a:gd name="connsiteX13" fmla="*/ 1108220 w 2941732"/>
                <a:gd name="connsiteY13" fmla="*/ 1461196 h 2173017"/>
                <a:gd name="connsiteX14" fmla="*/ 1703862 w 2941732"/>
                <a:gd name="connsiteY14" fmla="*/ 1089822 h 2173017"/>
                <a:gd name="connsiteX15" fmla="*/ 2592464 w 2941732"/>
                <a:gd name="connsiteY15" fmla="*/ 1408188 h 2173017"/>
                <a:gd name="connsiteX16" fmla="*/ 2782856 w 2941732"/>
                <a:gd name="connsiteY16" fmla="*/ 1033912 h 2173017"/>
                <a:gd name="connsiteX17" fmla="*/ 1796550 w 2941732"/>
                <a:gd name="connsiteY17" fmla="*/ 682847 h 2173017"/>
                <a:gd name="connsiteX18" fmla="*/ 1947734 w 2941732"/>
                <a:gd name="connsiteY18" fmla="*/ 269049 h 2173017"/>
                <a:gd name="connsiteX19" fmla="*/ 2738238 w 2941732"/>
                <a:gd name="connsiteY19" fmla="*/ 175736 h 2173017"/>
                <a:gd name="connsiteX20" fmla="*/ 2897264 w 2941732"/>
                <a:gd name="connsiteY20" fmla="*/ 56466 h 2173017"/>
                <a:gd name="connsiteX0" fmla="*/ 2740018 w 2784486"/>
                <a:gd name="connsiteY0" fmla="*/ 56466 h 2173017"/>
                <a:gd name="connsiteX1" fmla="*/ 1918383 w 2784486"/>
                <a:gd name="connsiteY1" fmla="*/ 3457 h 2173017"/>
                <a:gd name="connsiteX2" fmla="*/ 1507566 w 2784486"/>
                <a:gd name="connsiteY2" fmla="*/ 149231 h 2173017"/>
                <a:gd name="connsiteX3" fmla="*/ 844957 w 2784486"/>
                <a:gd name="connsiteY3" fmla="*/ 16710 h 2173017"/>
                <a:gd name="connsiteX4" fmla="*/ 738940 w 2784486"/>
                <a:gd name="connsiteY4" fmla="*/ 175736 h 2173017"/>
                <a:gd name="connsiteX5" fmla="*/ 1243619 w 2784486"/>
                <a:gd name="connsiteY5" fmla="*/ 362364 h 2173017"/>
                <a:gd name="connsiteX6" fmla="*/ 1005865 w 2784486"/>
                <a:gd name="connsiteY6" fmla="*/ 975727 h 2173017"/>
                <a:gd name="connsiteX7" fmla="*/ 583677 w 2784486"/>
                <a:gd name="connsiteY7" fmla="*/ 995723 h 2173017"/>
                <a:gd name="connsiteX8" fmla="*/ 89896 w 2784486"/>
                <a:gd name="connsiteY8" fmla="*/ 712880 h 2173017"/>
                <a:gd name="connsiteX9" fmla="*/ 48258 w 2784486"/>
                <a:gd name="connsiteY9" fmla="*/ 899508 h 2173017"/>
                <a:gd name="connsiteX10" fmla="*/ 606418 w 2784486"/>
                <a:gd name="connsiteY10" fmla="*/ 1315423 h 2173017"/>
                <a:gd name="connsiteX11" fmla="*/ 652918 w 2784486"/>
                <a:gd name="connsiteY11" fmla="*/ 2105142 h 2173017"/>
                <a:gd name="connsiteX12" fmla="*/ 912551 w 2784486"/>
                <a:gd name="connsiteY12" fmla="*/ 2058094 h 2173017"/>
                <a:gd name="connsiteX13" fmla="*/ 950974 w 2784486"/>
                <a:gd name="connsiteY13" fmla="*/ 1461196 h 2173017"/>
                <a:gd name="connsiteX14" fmla="*/ 1546616 w 2784486"/>
                <a:gd name="connsiteY14" fmla="*/ 1089822 h 2173017"/>
                <a:gd name="connsiteX15" fmla="*/ 2435218 w 2784486"/>
                <a:gd name="connsiteY15" fmla="*/ 1408188 h 2173017"/>
                <a:gd name="connsiteX16" fmla="*/ 2625610 w 2784486"/>
                <a:gd name="connsiteY16" fmla="*/ 1033912 h 2173017"/>
                <a:gd name="connsiteX17" fmla="*/ 1639304 w 2784486"/>
                <a:gd name="connsiteY17" fmla="*/ 682847 h 2173017"/>
                <a:gd name="connsiteX18" fmla="*/ 1790488 w 2784486"/>
                <a:gd name="connsiteY18" fmla="*/ 269049 h 2173017"/>
                <a:gd name="connsiteX19" fmla="*/ 2580992 w 2784486"/>
                <a:gd name="connsiteY19" fmla="*/ 175736 h 2173017"/>
                <a:gd name="connsiteX20" fmla="*/ 2740018 w 2784486"/>
                <a:gd name="connsiteY20" fmla="*/ 56466 h 2173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84486" h="2173017">
                  <a:moveTo>
                    <a:pt x="2740018" y="56466"/>
                  </a:moveTo>
                  <a:cubicBezTo>
                    <a:pt x="2629583" y="27753"/>
                    <a:pt x="2123792" y="-12004"/>
                    <a:pt x="1918383" y="3457"/>
                  </a:cubicBezTo>
                  <a:cubicBezTo>
                    <a:pt x="1712974" y="18918"/>
                    <a:pt x="1686470" y="147022"/>
                    <a:pt x="1507566" y="149231"/>
                  </a:cubicBezTo>
                  <a:cubicBezTo>
                    <a:pt x="1328662" y="151440"/>
                    <a:pt x="973061" y="12293"/>
                    <a:pt x="844957" y="16710"/>
                  </a:cubicBezTo>
                  <a:cubicBezTo>
                    <a:pt x="716853" y="21127"/>
                    <a:pt x="672496" y="118127"/>
                    <a:pt x="738940" y="175736"/>
                  </a:cubicBezTo>
                  <a:cubicBezTo>
                    <a:pt x="805384" y="233345"/>
                    <a:pt x="1199132" y="229032"/>
                    <a:pt x="1243619" y="362364"/>
                  </a:cubicBezTo>
                  <a:cubicBezTo>
                    <a:pt x="1288106" y="495696"/>
                    <a:pt x="1115855" y="870167"/>
                    <a:pt x="1005865" y="975727"/>
                  </a:cubicBezTo>
                  <a:cubicBezTo>
                    <a:pt x="895875" y="1081287"/>
                    <a:pt x="736338" y="1039531"/>
                    <a:pt x="583677" y="995723"/>
                  </a:cubicBezTo>
                  <a:cubicBezTo>
                    <a:pt x="431016" y="951915"/>
                    <a:pt x="179132" y="728916"/>
                    <a:pt x="89896" y="712880"/>
                  </a:cubicBezTo>
                  <a:cubicBezTo>
                    <a:pt x="660" y="696844"/>
                    <a:pt x="-37829" y="799084"/>
                    <a:pt x="48258" y="899508"/>
                  </a:cubicBezTo>
                  <a:cubicBezTo>
                    <a:pt x="134345" y="999932"/>
                    <a:pt x="505641" y="1114484"/>
                    <a:pt x="606418" y="1315423"/>
                  </a:cubicBezTo>
                  <a:cubicBezTo>
                    <a:pt x="707195" y="1516362"/>
                    <a:pt x="601896" y="1981364"/>
                    <a:pt x="652918" y="2105142"/>
                  </a:cubicBezTo>
                  <a:cubicBezTo>
                    <a:pt x="703940" y="2228920"/>
                    <a:pt x="862875" y="2165418"/>
                    <a:pt x="912551" y="2058094"/>
                  </a:cubicBezTo>
                  <a:cubicBezTo>
                    <a:pt x="962227" y="1950770"/>
                    <a:pt x="845297" y="1622575"/>
                    <a:pt x="950974" y="1461196"/>
                  </a:cubicBezTo>
                  <a:cubicBezTo>
                    <a:pt x="1056652" y="1299817"/>
                    <a:pt x="1299242" y="1098657"/>
                    <a:pt x="1546616" y="1089822"/>
                  </a:cubicBezTo>
                  <a:cubicBezTo>
                    <a:pt x="1793990" y="1080987"/>
                    <a:pt x="2255386" y="1417506"/>
                    <a:pt x="2435218" y="1408188"/>
                  </a:cubicBezTo>
                  <a:cubicBezTo>
                    <a:pt x="2615050" y="1398870"/>
                    <a:pt x="2758262" y="1154802"/>
                    <a:pt x="2625610" y="1033912"/>
                  </a:cubicBezTo>
                  <a:cubicBezTo>
                    <a:pt x="2492958" y="913022"/>
                    <a:pt x="1778491" y="810324"/>
                    <a:pt x="1639304" y="682847"/>
                  </a:cubicBezTo>
                  <a:cubicBezTo>
                    <a:pt x="1500117" y="555370"/>
                    <a:pt x="1633540" y="353567"/>
                    <a:pt x="1790488" y="269049"/>
                  </a:cubicBezTo>
                  <a:cubicBezTo>
                    <a:pt x="1947436" y="184531"/>
                    <a:pt x="2422737" y="211166"/>
                    <a:pt x="2580992" y="175736"/>
                  </a:cubicBezTo>
                  <a:cubicBezTo>
                    <a:pt x="2739247" y="140306"/>
                    <a:pt x="2850453" y="85179"/>
                    <a:pt x="2740018" y="56466"/>
                  </a:cubicBezTo>
                  <a:close/>
                </a:path>
              </a:pathLst>
            </a:custGeom>
            <a:solidFill>
              <a:srgbClr val="FF0000"/>
            </a:solidFill>
            <a:ln>
              <a:noFill/>
            </a:ln>
            <a:effectLst>
              <a:glow rad="63500">
                <a:schemeClr val="bg1">
                  <a:alpha val="40000"/>
                </a:schemeClr>
              </a:glow>
              <a:softEdge rad="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77F2914A-9EBD-2143-B9B9-00921843D442}" type="slidenum">
              <a:rPr lang="en-US" sz="1100" smtClean="0">
                <a:latin typeface="Helvetica"/>
                <a:cs typeface="Helvetica"/>
              </a:rPr>
              <a:pPr algn="r"/>
              <a:t>19</a:t>
            </a:fld>
            <a:endParaRPr lang="en-US" sz="1100" dirty="0">
              <a:latin typeface="Helvetica"/>
              <a:cs typeface="Helvetica"/>
            </a:endParaRPr>
          </a:p>
        </p:txBody>
      </p:sp>
      <p:sp>
        <p:nvSpPr>
          <p:cNvPr id="12" name="Right Triangle 1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3" name="TextBox 12"/>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smtClean="0">
                <a:latin typeface="Helvetica"/>
                <a:cs typeface="Helvetica"/>
              </a:rPr>
              <a:t>Definitionen</a:t>
            </a:r>
            <a:endParaRPr lang="en-US" sz="1400" dirty="0">
              <a:latin typeface="Helvetica"/>
              <a:cs typeface="Helvetica"/>
            </a:endParaRPr>
          </a:p>
        </p:txBody>
      </p:sp>
      <p:sp>
        <p:nvSpPr>
          <p:cNvPr id="24" name="Rectangle 23"/>
          <p:cNvSpPr/>
          <p:nvPr/>
        </p:nvSpPr>
        <p:spPr>
          <a:xfrm>
            <a:off x="349250" y="5905500"/>
            <a:ext cx="613664" cy="261944"/>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050" kern="1200" dirty="0">
                <a:solidFill>
                  <a:schemeClr val="bg1"/>
                </a:solidFill>
                <a:latin typeface="Helvetica"/>
                <a:cs typeface="Helvetica"/>
              </a:rPr>
              <a:t>LR-TIV</a:t>
            </a:r>
          </a:p>
        </p:txBody>
      </p:sp>
      <p:cxnSp>
        <p:nvCxnSpPr>
          <p:cNvPr id="27" name="Straight Arrow Connector 76">
            <a:hlinkClick r:id="" action="ppaction://noaction"/>
          </p:cNvPr>
          <p:cNvCxnSpPr>
            <a:stCxn id="24" idx="2"/>
            <a:endCxn id="47" idx="1"/>
          </p:cNvCxnSpPr>
          <p:nvPr/>
        </p:nvCxnSpPr>
        <p:spPr>
          <a:xfrm rot="16200000" flipH="1">
            <a:off x="2724623" y="4098903"/>
            <a:ext cx="312817" cy="44498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76">
            <a:hlinkClick r:id="" action="ppaction://noaction"/>
          </p:cNvPr>
          <p:cNvCxnSpPr>
            <a:stCxn id="24" idx="2"/>
            <a:endCxn id="49" idx="1"/>
          </p:cNvCxnSpPr>
          <p:nvPr/>
        </p:nvCxnSpPr>
        <p:spPr>
          <a:xfrm rot="16200000" flipH="1">
            <a:off x="2539059" y="4284466"/>
            <a:ext cx="707988" cy="447394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76">
            <a:hlinkClick r:id="" action="ppaction://noaction"/>
          </p:cNvPr>
          <p:cNvCxnSpPr>
            <a:stCxn id="24" idx="2"/>
            <a:endCxn id="51" idx="1"/>
          </p:cNvCxnSpPr>
          <p:nvPr/>
        </p:nvCxnSpPr>
        <p:spPr>
          <a:xfrm rot="16200000" flipH="1">
            <a:off x="2341474" y="4482051"/>
            <a:ext cx="1103159" cy="447394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105980" y="6399469"/>
            <a:ext cx="973591" cy="161583"/>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050" dirty="0">
                <a:solidFill>
                  <a:srgbClr val="000000"/>
                </a:solidFill>
                <a:latin typeface="Helvetica"/>
                <a:cs typeface="Helvetica"/>
              </a:rPr>
              <a:t>“</a:t>
            </a:r>
            <a:r>
              <a:rPr lang="en-US" sz="1050" dirty="0" err="1">
                <a:solidFill>
                  <a:srgbClr val="000000"/>
                </a:solidFill>
                <a:latin typeface="Helvetica"/>
                <a:cs typeface="Helvetica"/>
              </a:rPr>
              <a:t>Definitiv</a:t>
            </a:r>
            <a:r>
              <a:rPr lang="en-US" sz="1050" dirty="0">
                <a:solidFill>
                  <a:srgbClr val="000000"/>
                </a:solidFill>
                <a:latin typeface="Helvetica"/>
                <a:cs typeface="Helvetica"/>
              </a:rPr>
              <a:t> HCC”</a:t>
            </a:r>
          </a:p>
        </p:txBody>
      </p:sp>
      <p:sp>
        <p:nvSpPr>
          <p:cNvPr id="49" name="Rectangle 48"/>
          <p:cNvSpPr/>
          <p:nvPr/>
        </p:nvSpPr>
        <p:spPr>
          <a:xfrm>
            <a:off x="5130025" y="6794640"/>
            <a:ext cx="1409608" cy="161583"/>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050" dirty="0">
                <a:solidFill>
                  <a:srgbClr val="000000"/>
                </a:solidFill>
                <a:latin typeface="Helvetica"/>
                <a:cs typeface="Helvetica"/>
              </a:rPr>
              <a:t>“</a:t>
            </a:r>
            <a:r>
              <a:rPr lang="en-US" sz="1050" dirty="0" err="1">
                <a:solidFill>
                  <a:srgbClr val="000000"/>
                </a:solidFill>
                <a:latin typeface="Helvetica"/>
                <a:cs typeface="Helvetica"/>
              </a:rPr>
              <a:t>Wahrscheinlich</a:t>
            </a:r>
            <a:r>
              <a:rPr lang="en-US" sz="1050" dirty="0">
                <a:solidFill>
                  <a:srgbClr val="000000"/>
                </a:solidFill>
                <a:latin typeface="Helvetica"/>
                <a:cs typeface="Helvetica"/>
              </a:rPr>
              <a:t> HCC”</a:t>
            </a:r>
          </a:p>
        </p:txBody>
      </p:sp>
      <p:sp>
        <p:nvSpPr>
          <p:cNvPr id="51" name="Rectangle 50"/>
          <p:cNvSpPr/>
          <p:nvPr/>
        </p:nvSpPr>
        <p:spPr>
          <a:xfrm>
            <a:off x="5130025" y="7189811"/>
            <a:ext cx="1409608" cy="161583"/>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050" dirty="0">
                <a:solidFill>
                  <a:srgbClr val="000000"/>
                </a:solidFill>
                <a:latin typeface="Helvetica"/>
                <a:cs typeface="Helvetica"/>
              </a:rPr>
              <a:t>“</a:t>
            </a:r>
            <a:r>
              <a:rPr lang="en-US" sz="1050" dirty="0" err="1">
                <a:solidFill>
                  <a:srgbClr val="000000"/>
                </a:solidFill>
                <a:latin typeface="Helvetica"/>
                <a:cs typeface="Helvetica"/>
              </a:rPr>
              <a:t>Wahrscheinlich</a:t>
            </a:r>
            <a:r>
              <a:rPr lang="en-US" sz="1050" dirty="0">
                <a:solidFill>
                  <a:srgbClr val="000000"/>
                </a:solidFill>
                <a:latin typeface="Helvetica"/>
                <a:cs typeface="Helvetica"/>
              </a:rPr>
              <a:t> HCC”</a:t>
            </a:r>
          </a:p>
        </p:txBody>
      </p:sp>
      <p:cxnSp>
        <p:nvCxnSpPr>
          <p:cNvPr id="59" name="Straight Arrow Connector 76">
            <a:hlinkClick r:id="" action="ppaction://noaction"/>
          </p:cNvPr>
          <p:cNvCxnSpPr>
            <a:stCxn id="24" idx="2"/>
            <a:endCxn id="57" idx="1"/>
          </p:cNvCxnSpPr>
          <p:nvPr/>
        </p:nvCxnSpPr>
        <p:spPr>
          <a:xfrm rot="16200000" flipH="1">
            <a:off x="1674209" y="5149317"/>
            <a:ext cx="1498330" cy="3534584"/>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4190666" y="7584982"/>
            <a:ext cx="2387439" cy="161583"/>
          </a:xfrm>
          <a:prstGeom prst="rect">
            <a:avLst/>
          </a:prstGeom>
          <a:no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050" dirty="0">
                <a:solidFill>
                  <a:srgbClr val="000000"/>
                </a:solidFill>
                <a:latin typeface="Helvetica"/>
                <a:cs typeface="Helvetica"/>
              </a:rPr>
              <a:t>“</a:t>
            </a:r>
            <a:r>
              <a:rPr lang="en-US" sz="1050" dirty="0" err="1">
                <a:solidFill>
                  <a:srgbClr val="000000"/>
                </a:solidFill>
                <a:latin typeface="Helvetica"/>
                <a:cs typeface="Helvetica"/>
              </a:rPr>
              <a:t>Möglicherweise</a:t>
            </a:r>
            <a:r>
              <a:rPr lang="en-US" sz="1050" dirty="0">
                <a:solidFill>
                  <a:srgbClr val="000000"/>
                </a:solidFill>
                <a:latin typeface="Helvetica"/>
                <a:cs typeface="Helvetica"/>
              </a:rPr>
              <a:t> </a:t>
            </a:r>
            <a:r>
              <a:rPr lang="en-US" sz="1050" dirty="0" err="1">
                <a:solidFill>
                  <a:srgbClr val="000000"/>
                </a:solidFill>
                <a:latin typeface="Helvetica"/>
                <a:cs typeface="Helvetica"/>
              </a:rPr>
              <a:t>Nicht</a:t>
            </a:r>
            <a:r>
              <a:rPr lang="en-US" sz="1050" dirty="0">
                <a:solidFill>
                  <a:srgbClr val="000000"/>
                </a:solidFill>
                <a:latin typeface="Helvetica"/>
                <a:cs typeface="Helvetica"/>
              </a:rPr>
              <a:t>-HCC-</a:t>
            </a:r>
            <a:r>
              <a:rPr lang="en-US" sz="1050" dirty="0" err="1">
                <a:solidFill>
                  <a:srgbClr val="000000"/>
                </a:solidFill>
                <a:latin typeface="Helvetica"/>
                <a:cs typeface="Helvetica"/>
              </a:rPr>
              <a:t>Malignom</a:t>
            </a:r>
            <a:r>
              <a:rPr lang="en-US" sz="1050" dirty="0">
                <a:solidFill>
                  <a:srgbClr val="000000"/>
                </a:solidFill>
                <a:latin typeface="Helvetica"/>
                <a:cs typeface="Helvetica"/>
              </a:rPr>
              <a:t>”</a:t>
            </a:r>
          </a:p>
        </p:txBody>
      </p:sp>
      <p:sp>
        <p:nvSpPr>
          <p:cNvPr id="62" name="Rectangle 61"/>
          <p:cNvSpPr/>
          <p:nvPr/>
        </p:nvSpPr>
        <p:spPr>
          <a:xfrm>
            <a:off x="5341622" y="7976305"/>
            <a:ext cx="12637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a:solidFill>
                  <a:srgbClr val="000000"/>
                </a:solidFill>
                <a:latin typeface="Helvetica"/>
                <a:cs typeface="Helvetica"/>
              </a:rPr>
              <a:t>“</a:t>
            </a:r>
            <a:r>
              <a:rPr lang="en-US" sz="1100" dirty="0" err="1">
                <a:solidFill>
                  <a:srgbClr val="000000"/>
                </a:solidFill>
                <a:latin typeface="Helvetica"/>
                <a:cs typeface="Helvetica"/>
              </a:rPr>
              <a:t>Ursache</a:t>
            </a:r>
            <a:r>
              <a:rPr lang="en-US" sz="1100" dirty="0">
                <a:solidFill>
                  <a:srgbClr val="000000"/>
                </a:solidFill>
                <a:latin typeface="Helvetica"/>
                <a:cs typeface="Helvetica"/>
              </a:rPr>
              <a:t> </a:t>
            </a:r>
            <a:r>
              <a:rPr lang="en-US" sz="1100" dirty="0" err="1">
                <a:solidFill>
                  <a:srgbClr val="000000"/>
                </a:solidFill>
                <a:latin typeface="Helvetica"/>
                <a:cs typeface="Helvetica"/>
              </a:rPr>
              <a:t>unsicher</a:t>
            </a:r>
            <a:r>
              <a:rPr lang="en-US" sz="1100" dirty="0">
                <a:solidFill>
                  <a:srgbClr val="000000"/>
                </a:solidFill>
                <a:latin typeface="Helvetica"/>
                <a:cs typeface="Helvetica"/>
              </a:rPr>
              <a:t>”</a:t>
            </a:r>
          </a:p>
        </p:txBody>
      </p:sp>
      <p:cxnSp>
        <p:nvCxnSpPr>
          <p:cNvPr id="64" name="Straight Arrow Connector 76">
            <a:hlinkClick r:id="" action="ppaction://noaction"/>
          </p:cNvPr>
          <p:cNvCxnSpPr>
            <a:stCxn id="24" idx="2"/>
            <a:endCxn id="62" idx="1"/>
          </p:cNvCxnSpPr>
          <p:nvPr/>
        </p:nvCxnSpPr>
        <p:spPr>
          <a:xfrm rot="16200000" flipH="1">
            <a:off x="2052102" y="4771424"/>
            <a:ext cx="1893500" cy="4685540"/>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836019" y="7966522"/>
            <a:ext cx="779628"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Andernfalls</a:t>
            </a:r>
            <a:endParaRPr lang="en-US" sz="1100" dirty="0">
              <a:solidFill>
                <a:srgbClr val="000000"/>
              </a:solidFill>
              <a:latin typeface="Helvetica"/>
              <a:cs typeface="Helvetica"/>
            </a:endParaRPr>
          </a:p>
        </p:txBody>
      </p:sp>
      <p:sp>
        <p:nvSpPr>
          <p:cNvPr id="46" name="Rectangle 45"/>
          <p:cNvSpPr/>
          <p:nvPr/>
        </p:nvSpPr>
        <p:spPr>
          <a:xfrm>
            <a:off x="836019" y="6399469"/>
            <a:ext cx="1648456" cy="161583"/>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050" dirty="0" err="1">
                <a:solidFill>
                  <a:srgbClr val="000000"/>
                </a:solidFill>
                <a:latin typeface="Helvetica"/>
                <a:cs typeface="Helvetica"/>
              </a:rPr>
              <a:t>Wenn</a:t>
            </a:r>
            <a:r>
              <a:rPr lang="en-US" sz="1050" dirty="0">
                <a:solidFill>
                  <a:srgbClr val="000000"/>
                </a:solidFill>
                <a:latin typeface="Helvetica"/>
                <a:cs typeface="Helvetica"/>
              </a:rPr>
              <a:t> </a:t>
            </a:r>
            <a:r>
              <a:rPr lang="en-US" sz="1050" dirty="0" err="1">
                <a:solidFill>
                  <a:srgbClr val="000000"/>
                </a:solidFill>
                <a:latin typeface="Helvetica"/>
                <a:cs typeface="Helvetica"/>
              </a:rPr>
              <a:t>benachbart</a:t>
            </a:r>
            <a:r>
              <a:rPr lang="en-US" sz="1050" dirty="0">
                <a:solidFill>
                  <a:srgbClr val="000000"/>
                </a:solidFill>
                <a:latin typeface="Helvetica"/>
                <a:cs typeface="Helvetica"/>
              </a:rPr>
              <a:t> </a:t>
            </a:r>
            <a:r>
              <a:rPr lang="en-US" sz="1050" dirty="0" err="1">
                <a:solidFill>
                  <a:srgbClr val="000000"/>
                </a:solidFill>
                <a:latin typeface="Helvetica"/>
                <a:cs typeface="Helvetica"/>
              </a:rPr>
              <a:t>zu</a:t>
            </a:r>
            <a:r>
              <a:rPr lang="en-US" sz="1050" dirty="0">
                <a:solidFill>
                  <a:srgbClr val="000000"/>
                </a:solidFill>
                <a:latin typeface="Helvetica"/>
                <a:cs typeface="Helvetica"/>
              </a:rPr>
              <a:t> LR-5</a:t>
            </a:r>
          </a:p>
        </p:txBody>
      </p:sp>
      <p:sp>
        <p:nvSpPr>
          <p:cNvPr id="50" name="Rectangle 49"/>
          <p:cNvSpPr/>
          <p:nvPr/>
        </p:nvSpPr>
        <p:spPr>
          <a:xfrm>
            <a:off x="836019" y="6794640"/>
            <a:ext cx="1648456" cy="161583"/>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050" dirty="0" err="1">
                <a:solidFill>
                  <a:srgbClr val="000000"/>
                </a:solidFill>
                <a:latin typeface="Helvetica"/>
                <a:cs typeface="Helvetica"/>
              </a:rPr>
              <a:t>Wenn</a:t>
            </a:r>
            <a:r>
              <a:rPr lang="en-US" sz="1050" dirty="0">
                <a:solidFill>
                  <a:srgbClr val="000000"/>
                </a:solidFill>
                <a:latin typeface="Helvetica"/>
                <a:cs typeface="Helvetica"/>
              </a:rPr>
              <a:t> </a:t>
            </a:r>
            <a:r>
              <a:rPr lang="en-US" sz="1050" dirty="0" err="1">
                <a:solidFill>
                  <a:srgbClr val="000000"/>
                </a:solidFill>
                <a:latin typeface="Helvetica"/>
                <a:cs typeface="Helvetica"/>
              </a:rPr>
              <a:t>benachbart</a:t>
            </a:r>
            <a:r>
              <a:rPr lang="en-US" sz="1050" dirty="0">
                <a:solidFill>
                  <a:srgbClr val="000000"/>
                </a:solidFill>
                <a:latin typeface="Helvetica"/>
                <a:cs typeface="Helvetica"/>
              </a:rPr>
              <a:t> </a:t>
            </a:r>
            <a:r>
              <a:rPr lang="en-US" sz="1050" dirty="0" err="1">
                <a:solidFill>
                  <a:srgbClr val="000000"/>
                </a:solidFill>
                <a:latin typeface="Helvetica"/>
                <a:cs typeface="Helvetica"/>
              </a:rPr>
              <a:t>zu</a:t>
            </a:r>
            <a:r>
              <a:rPr lang="en-US" sz="1050" dirty="0">
                <a:solidFill>
                  <a:srgbClr val="000000"/>
                </a:solidFill>
                <a:latin typeface="Helvetica"/>
                <a:cs typeface="Helvetica"/>
              </a:rPr>
              <a:t> LR-4</a:t>
            </a:r>
          </a:p>
        </p:txBody>
      </p:sp>
      <p:sp>
        <p:nvSpPr>
          <p:cNvPr id="52" name="Rectangle 51"/>
          <p:cNvSpPr/>
          <p:nvPr/>
        </p:nvSpPr>
        <p:spPr>
          <a:xfrm>
            <a:off x="836019" y="7189811"/>
            <a:ext cx="3426185" cy="161583"/>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050" dirty="0" err="1">
                <a:solidFill>
                  <a:srgbClr val="000000"/>
                </a:solidFill>
                <a:latin typeface="Helvetica"/>
                <a:cs typeface="Helvetica"/>
              </a:rPr>
              <a:t>Wenn</a:t>
            </a:r>
            <a:r>
              <a:rPr lang="en-US" sz="1050" dirty="0">
                <a:solidFill>
                  <a:srgbClr val="000000"/>
                </a:solidFill>
                <a:latin typeface="Helvetica"/>
                <a:cs typeface="Helvetica"/>
              </a:rPr>
              <a:t> </a:t>
            </a:r>
            <a:r>
              <a:rPr lang="en-US" sz="1050" dirty="0" err="1">
                <a:solidFill>
                  <a:srgbClr val="000000"/>
                </a:solidFill>
                <a:latin typeface="Helvetica"/>
                <a:cs typeface="Helvetica"/>
              </a:rPr>
              <a:t>mit</a:t>
            </a:r>
            <a:r>
              <a:rPr lang="en-US" sz="1050" dirty="0">
                <a:solidFill>
                  <a:srgbClr val="000000"/>
                </a:solidFill>
                <a:latin typeface="Helvetica"/>
                <a:cs typeface="Helvetica"/>
              </a:rPr>
              <a:t> </a:t>
            </a:r>
            <a:r>
              <a:rPr lang="en-US" sz="1050" dirty="0" err="1">
                <a:solidFill>
                  <a:srgbClr val="000000"/>
                </a:solidFill>
                <a:latin typeface="Helvetica"/>
                <a:cs typeface="Helvetica"/>
              </a:rPr>
              <a:t>infiltrativ</a:t>
            </a:r>
            <a:r>
              <a:rPr lang="en-US" sz="1050" dirty="0">
                <a:solidFill>
                  <a:srgbClr val="000000"/>
                </a:solidFill>
                <a:latin typeface="Helvetica"/>
                <a:cs typeface="Helvetica"/>
              </a:rPr>
              <a:t> </a:t>
            </a:r>
            <a:r>
              <a:rPr lang="en-US" sz="1050" dirty="0" err="1">
                <a:solidFill>
                  <a:srgbClr val="000000"/>
                </a:solidFill>
                <a:latin typeface="Helvetica"/>
                <a:cs typeface="Helvetica"/>
              </a:rPr>
              <a:t>wachsender</a:t>
            </a:r>
            <a:r>
              <a:rPr lang="en-US" sz="1050" dirty="0">
                <a:solidFill>
                  <a:srgbClr val="000000"/>
                </a:solidFill>
                <a:latin typeface="Helvetica"/>
                <a:cs typeface="Helvetica"/>
              </a:rPr>
              <a:t> </a:t>
            </a:r>
            <a:r>
              <a:rPr lang="en-US" sz="1050" dirty="0" err="1">
                <a:solidFill>
                  <a:srgbClr val="000000"/>
                </a:solidFill>
                <a:latin typeface="Helvetica"/>
                <a:cs typeface="Helvetica"/>
              </a:rPr>
              <a:t>fokaler</a:t>
            </a:r>
            <a:r>
              <a:rPr lang="en-US" sz="1050" dirty="0">
                <a:solidFill>
                  <a:srgbClr val="000000"/>
                </a:solidFill>
                <a:latin typeface="Helvetica"/>
                <a:cs typeface="Helvetica"/>
              </a:rPr>
              <a:t> </a:t>
            </a:r>
            <a:r>
              <a:rPr lang="en-US" sz="1050" dirty="0" err="1">
                <a:solidFill>
                  <a:srgbClr val="000000"/>
                </a:solidFill>
                <a:latin typeface="Helvetica"/>
                <a:cs typeface="Helvetica"/>
              </a:rPr>
              <a:t>Läsion</a:t>
            </a:r>
            <a:r>
              <a:rPr lang="en-US" sz="1050" dirty="0">
                <a:solidFill>
                  <a:srgbClr val="000000"/>
                </a:solidFill>
                <a:latin typeface="Helvetica"/>
                <a:cs typeface="Helvetica"/>
              </a:rPr>
              <a:t> </a:t>
            </a:r>
            <a:r>
              <a:rPr lang="en-US" sz="1050" dirty="0" err="1">
                <a:solidFill>
                  <a:srgbClr val="000000"/>
                </a:solidFill>
                <a:latin typeface="Helvetica"/>
                <a:cs typeface="Helvetica"/>
              </a:rPr>
              <a:t>assoziiert</a:t>
            </a:r>
            <a:endParaRPr lang="en-US" sz="1050" dirty="0">
              <a:solidFill>
                <a:srgbClr val="000000"/>
              </a:solidFill>
              <a:latin typeface="Helvetica"/>
              <a:cs typeface="Helvetica"/>
            </a:endParaRPr>
          </a:p>
        </p:txBody>
      </p:sp>
      <p:sp>
        <p:nvSpPr>
          <p:cNvPr id="58" name="Rectangle 57"/>
          <p:cNvSpPr/>
          <p:nvPr/>
        </p:nvSpPr>
        <p:spPr>
          <a:xfrm>
            <a:off x="836019" y="7584982"/>
            <a:ext cx="3398935" cy="161583"/>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050" dirty="0" err="1">
                <a:solidFill>
                  <a:srgbClr val="000000"/>
                </a:solidFill>
                <a:latin typeface="Helvetica"/>
                <a:cs typeface="Helvetica"/>
              </a:rPr>
              <a:t>Wenn</a:t>
            </a:r>
            <a:r>
              <a:rPr lang="en-US" sz="1050" dirty="0">
                <a:solidFill>
                  <a:srgbClr val="000000"/>
                </a:solidFill>
                <a:latin typeface="Helvetica"/>
                <a:cs typeface="Helvetica"/>
              </a:rPr>
              <a:t> </a:t>
            </a:r>
            <a:r>
              <a:rPr lang="en-US" sz="1050" dirty="0" err="1">
                <a:solidFill>
                  <a:srgbClr val="000000"/>
                </a:solidFill>
                <a:latin typeface="Helvetica"/>
                <a:cs typeface="Helvetica"/>
              </a:rPr>
              <a:t>benachbart</a:t>
            </a:r>
            <a:r>
              <a:rPr lang="en-US" sz="1050" dirty="0">
                <a:solidFill>
                  <a:srgbClr val="000000"/>
                </a:solidFill>
                <a:latin typeface="Helvetica"/>
                <a:cs typeface="Helvetica"/>
              </a:rPr>
              <a:t> </a:t>
            </a:r>
            <a:r>
              <a:rPr lang="en-US" sz="1050" dirty="0" err="1">
                <a:solidFill>
                  <a:srgbClr val="000000"/>
                </a:solidFill>
                <a:latin typeface="Helvetica"/>
                <a:cs typeface="Helvetica"/>
              </a:rPr>
              <a:t>zu</a:t>
            </a:r>
            <a:r>
              <a:rPr lang="en-US" sz="1050" dirty="0">
                <a:solidFill>
                  <a:srgbClr val="000000"/>
                </a:solidFill>
                <a:latin typeface="Helvetica"/>
                <a:cs typeface="Helvetica"/>
              </a:rPr>
              <a:t> </a:t>
            </a:r>
            <a:r>
              <a:rPr lang="en-US" sz="1050" dirty="0" err="1">
                <a:solidFill>
                  <a:srgbClr val="000000"/>
                </a:solidFill>
                <a:latin typeface="Helvetica"/>
                <a:cs typeface="Helvetica"/>
              </a:rPr>
              <a:t>zielscheibenartiger</a:t>
            </a:r>
            <a:r>
              <a:rPr lang="en-US" sz="1050" dirty="0">
                <a:solidFill>
                  <a:srgbClr val="000000"/>
                </a:solidFill>
                <a:latin typeface="Helvetica"/>
                <a:cs typeface="Helvetica"/>
              </a:rPr>
              <a:t> </a:t>
            </a:r>
            <a:r>
              <a:rPr lang="en-US" sz="1050" dirty="0" err="1">
                <a:solidFill>
                  <a:srgbClr val="000000"/>
                </a:solidFill>
                <a:latin typeface="Helvetica"/>
                <a:cs typeface="Helvetica"/>
              </a:rPr>
              <a:t>fokaler</a:t>
            </a:r>
            <a:r>
              <a:rPr lang="en-US" sz="1050" dirty="0">
                <a:solidFill>
                  <a:srgbClr val="000000"/>
                </a:solidFill>
                <a:latin typeface="Helvetica"/>
                <a:cs typeface="Helvetica"/>
              </a:rPr>
              <a:t> </a:t>
            </a:r>
            <a:r>
              <a:rPr lang="en-US" sz="1050" dirty="0" err="1">
                <a:solidFill>
                  <a:srgbClr val="000000"/>
                </a:solidFill>
                <a:latin typeface="Helvetica"/>
                <a:cs typeface="Helvetica"/>
              </a:rPr>
              <a:t>Läsion</a:t>
            </a:r>
            <a:r>
              <a:rPr lang="en-US" sz="1050" dirty="0">
                <a:solidFill>
                  <a:srgbClr val="000000"/>
                </a:solidFill>
                <a:latin typeface="Helvetica"/>
                <a:cs typeface="Helvetica"/>
              </a:rPr>
              <a:t> </a:t>
            </a:r>
          </a:p>
        </p:txBody>
      </p:sp>
    </p:spTree>
    <p:extLst>
      <p:ext uri="{BB962C8B-B14F-4D97-AF65-F5344CB8AC3E}">
        <p14:creationId xmlns:p14="http://schemas.microsoft.com/office/powerpoint/2010/main" val="104792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20098447"/>
              </p:ext>
            </p:extLst>
          </p:nvPr>
        </p:nvGraphicFramePr>
        <p:xfrm>
          <a:off x="228600" y="365760"/>
          <a:ext cx="6400800" cy="8630412"/>
        </p:xfrm>
        <a:graphic>
          <a:graphicData uri="http://schemas.openxmlformats.org/drawingml/2006/table">
            <a:tbl>
              <a:tblPr firstRow="1" bandRow="1" bandCol="1">
                <a:tableStyleId>{5C22544A-7EE6-4342-B048-85BDC9FD1C3A}</a:tableStyleId>
              </a:tblPr>
              <a:tblGrid>
                <a:gridCol w="1637743">
                  <a:extLst>
                    <a:ext uri="{9D8B030D-6E8A-4147-A177-3AD203B41FA5}">
                      <a16:colId xmlns:a16="http://schemas.microsoft.com/office/drawing/2014/main" xmlns="" val="20000"/>
                    </a:ext>
                  </a:extLst>
                </a:gridCol>
                <a:gridCol w="2663454">
                  <a:extLst>
                    <a:ext uri="{9D8B030D-6E8A-4147-A177-3AD203B41FA5}">
                      <a16:colId xmlns:a16="http://schemas.microsoft.com/office/drawing/2014/main" xmlns="" val="20001"/>
                    </a:ext>
                  </a:extLst>
                </a:gridCol>
                <a:gridCol w="2099603">
                  <a:extLst>
                    <a:ext uri="{9D8B030D-6E8A-4147-A177-3AD203B41FA5}">
                      <a16:colId xmlns:a16="http://schemas.microsoft.com/office/drawing/2014/main" xmlns="" val="20002"/>
                    </a:ext>
                  </a:extLst>
                </a:gridCol>
              </a:tblGrid>
              <a:tr h="0">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a:solidFill>
                            <a:srgbClr val="000000"/>
                          </a:solidFill>
                          <a:latin typeface="Helvetica"/>
                          <a:cs typeface="Helvetica"/>
                        </a:rPr>
                        <a:t>LI-RADS</a:t>
                      </a:r>
                      <a:r>
                        <a:rPr lang="en-US" sz="1400" b="1" baseline="30000" dirty="0">
                          <a:solidFill>
                            <a:srgbClr val="000000"/>
                          </a:solidFill>
                          <a:latin typeface="Helvetica"/>
                          <a:cs typeface="Helvetica"/>
                        </a:rPr>
                        <a:t>®</a:t>
                      </a:r>
                      <a:r>
                        <a:rPr lang="en-US" sz="1400" b="1" dirty="0">
                          <a:solidFill>
                            <a:srgbClr val="000000"/>
                          </a:solidFill>
                          <a:latin typeface="Helvetica"/>
                          <a:cs typeface="Helvetica"/>
                        </a:rPr>
                        <a:t> LR-M </a:t>
                      </a:r>
                      <a:r>
                        <a:rPr lang="en-US" sz="1400" b="1" dirty="0" err="1">
                          <a:solidFill>
                            <a:schemeClr val="tx1"/>
                          </a:solidFill>
                          <a:latin typeface="Helvetica"/>
                          <a:cs typeface="Helvetica"/>
                        </a:rPr>
                        <a:t>Kriterien</a:t>
                      </a:r>
                      <a:endParaRPr lang="en-US" sz="1400" b="1" dirty="0">
                        <a:solidFill>
                          <a:schemeClr val="tx1"/>
                        </a:solidFill>
                        <a:latin typeface="Helvetica"/>
                        <a:cs typeface="Helvetica"/>
                      </a:endParaRPr>
                    </a:p>
                  </a:txBody>
                  <a:tcPr marT="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0">
                <a:tc gridSpan="3">
                  <a:txBody>
                    <a:bodyPr/>
                    <a:lstStyle/>
                    <a:p>
                      <a:pPr marL="0" marR="0" indent="0" algn="l" defTabSz="457200" rtl="0" eaLnBrk="1" fontAlgn="base" latinLnBrk="0" hangingPunct="1">
                        <a:lnSpc>
                          <a:spcPct val="100000"/>
                        </a:lnSpc>
                        <a:spcBef>
                          <a:spcPts val="300"/>
                        </a:spcBef>
                        <a:spcAft>
                          <a:spcPts val="0"/>
                        </a:spcAft>
                        <a:buClrTx/>
                        <a:buSzTx/>
                        <a:buFont typeface="Arial"/>
                        <a:buNone/>
                        <a:tabLst/>
                        <a:defRPr/>
                      </a:pPr>
                      <a:r>
                        <a:rPr lang="en-US" sz="1000" b="0" baseline="0" dirty="0" err="1">
                          <a:solidFill>
                            <a:schemeClr val="tx1"/>
                          </a:solidFill>
                          <a:latin typeface="Helvetica"/>
                          <a:cs typeface="Helvetica"/>
                        </a:rPr>
                        <a:t>Zielscheibenartige</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fokale</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Läsion</a:t>
                      </a:r>
                      <a:r>
                        <a:rPr lang="en-US" sz="1000" b="0" baseline="0" dirty="0">
                          <a:solidFill>
                            <a:schemeClr val="tx1"/>
                          </a:solidFill>
                          <a:latin typeface="Helvetica"/>
                          <a:cs typeface="Helvetica"/>
                        </a:rPr>
                        <a:t> (Definition und </a:t>
                      </a:r>
                      <a:r>
                        <a:rPr lang="en-US" sz="1000" b="0" baseline="0" dirty="0" err="1">
                          <a:solidFill>
                            <a:schemeClr val="tx1"/>
                          </a:solidFill>
                          <a:latin typeface="Helvetica"/>
                          <a:cs typeface="Helvetica"/>
                        </a:rPr>
                        <a:t>bildgebendes</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Erscheinungsbild</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siehe</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unten</a:t>
                      </a:r>
                      <a:r>
                        <a:rPr lang="en-US" sz="1000" b="0" baseline="0" dirty="0">
                          <a:solidFill>
                            <a:schemeClr val="tx1"/>
                          </a:solidFill>
                          <a:latin typeface="Helvetica"/>
                          <a:cs typeface="Helvetica"/>
                        </a:rPr>
                        <a:t>)</a:t>
                      </a:r>
                      <a:endParaRPr lang="en-US" sz="1000" b="1" dirty="0">
                        <a:solidFill>
                          <a:schemeClr val="tx1"/>
                        </a:solidFill>
                        <a:latin typeface="Helvetica"/>
                        <a:cs typeface="Helvetica"/>
                      </a:endParaRPr>
                    </a:p>
                  </a:txBody>
                  <a:tcPr marL="72000"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0">
                <a:tc gridSpan="3">
                  <a:txBody>
                    <a:bodyPr/>
                    <a:lstStyle/>
                    <a:p>
                      <a:pPr marL="0" marR="0" indent="0" algn="l" defTabSz="457200" rtl="0" eaLnBrk="1" fontAlgn="base" latinLnBrk="0" hangingPunct="1">
                        <a:lnSpc>
                          <a:spcPct val="100000"/>
                        </a:lnSpc>
                        <a:spcBef>
                          <a:spcPts val="300"/>
                        </a:spcBef>
                        <a:spcAft>
                          <a:spcPts val="0"/>
                        </a:spcAft>
                        <a:buClrTx/>
                        <a:buSzTx/>
                        <a:buFont typeface="Arial"/>
                        <a:buNone/>
                        <a:tabLst/>
                        <a:defRPr/>
                      </a:pPr>
                      <a:r>
                        <a:rPr lang="en-US" sz="1000" b="1" dirty="0">
                          <a:solidFill>
                            <a:schemeClr val="tx1"/>
                          </a:solidFill>
                          <a:latin typeface="Helvetica"/>
                          <a:cs typeface="Helvetica"/>
                        </a:rPr>
                        <a:t>ODER</a:t>
                      </a:r>
                    </a:p>
                  </a:txBody>
                  <a:tcPr marL="72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0">
                <a:tc gridSpan="3">
                  <a:txBody>
                    <a:bodyPr/>
                    <a:lstStyle/>
                    <a:p>
                      <a:pPr marL="0" marR="0" indent="0" algn="l" defTabSz="457200" rtl="0" eaLnBrk="1" fontAlgn="base" latinLnBrk="0" hangingPunct="1">
                        <a:lnSpc>
                          <a:spcPct val="100000"/>
                        </a:lnSpc>
                        <a:spcBef>
                          <a:spcPts val="300"/>
                        </a:spcBef>
                        <a:spcAft>
                          <a:spcPts val="600"/>
                        </a:spcAft>
                        <a:buClrTx/>
                        <a:buSzTx/>
                        <a:buFont typeface="Arial"/>
                        <a:buNone/>
                        <a:tabLst/>
                        <a:defRPr/>
                      </a:pPr>
                      <a:r>
                        <a:rPr lang="en-US" sz="1000" b="0" baseline="0" dirty="0" err="1">
                          <a:solidFill>
                            <a:schemeClr val="tx1"/>
                          </a:solidFill>
                          <a:latin typeface="Helvetica"/>
                          <a:cs typeface="Helvetica"/>
                        </a:rPr>
                        <a:t>Nicht-zielscheibenartige</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fokale</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Läsion</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mit</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einem</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oder</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mehreren</a:t>
                      </a:r>
                      <a:r>
                        <a:rPr lang="en-US" sz="1000" b="0" baseline="0" dirty="0">
                          <a:solidFill>
                            <a:schemeClr val="tx1"/>
                          </a:solidFill>
                          <a:latin typeface="Helvetica"/>
                          <a:cs typeface="Helvetica"/>
                        </a:rPr>
                        <a:t> der </a:t>
                      </a:r>
                      <a:r>
                        <a:rPr lang="en-US" sz="1000" b="0" baseline="0" dirty="0" err="1">
                          <a:solidFill>
                            <a:schemeClr val="tx1"/>
                          </a:solidFill>
                          <a:latin typeface="Helvetica"/>
                          <a:cs typeface="Helvetica"/>
                        </a:rPr>
                        <a:t>folgenden</a:t>
                      </a:r>
                      <a:r>
                        <a:rPr lang="en-US" sz="1000" b="0" baseline="0" dirty="0">
                          <a:solidFill>
                            <a:schemeClr val="tx1"/>
                          </a:solidFill>
                          <a:latin typeface="Helvetica"/>
                          <a:cs typeface="Helvetica"/>
                        </a:rPr>
                        <a:t> </a:t>
                      </a:r>
                      <a:r>
                        <a:rPr lang="en-US" sz="1000" b="0" baseline="0" dirty="0" err="1">
                          <a:solidFill>
                            <a:schemeClr val="tx1"/>
                          </a:solidFill>
                          <a:latin typeface="Helvetica"/>
                          <a:cs typeface="Helvetica"/>
                        </a:rPr>
                        <a:t>Zeichen</a:t>
                      </a:r>
                      <a:r>
                        <a:rPr lang="en-US" sz="1000" b="0" baseline="0" dirty="0">
                          <a:solidFill>
                            <a:schemeClr val="tx1"/>
                          </a:solidFill>
                          <a:latin typeface="Helvetica"/>
                          <a:cs typeface="Helvetica"/>
                        </a:rPr>
                        <a:t>:</a:t>
                      </a:r>
                    </a:p>
                  </a:txBody>
                  <a:tcPr marL="72000"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pPr marL="182880" lvl="0" indent="-182880">
                        <a:spcAft>
                          <a:spcPts val="0"/>
                        </a:spcAft>
                        <a:buFont typeface="Arial" charset="0"/>
                        <a:buChar char="•"/>
                      </a:pPr>
                      <a:endParaRPr lang="en-US" sz="1100" b="1" kern="1200" baseline="0" dirty="0">
                        <a:solidFill>
                          <a:schemeClr val="tx1"/>
                        </a:solidFill>
                        <a:effectLst/>
                        <a:latin typeface="Helvetica" charset="0"/>
                        <a:ea typeface="Helvetica" charset="0"/>
                        <a:cs typeface="Helvetica" charset="0"/>
                      </a:endParaRPr>
                    </a:p>
                  </a:txBody>
                  <a:tcPr marL="72000" marR="3600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extLst>
                  <a:ext uri="{0D108BD9-81ED-4DB2-BD59-A6C34878D82A}">
                    <a16:rowId xmlns:a16="http://schemas.microsoft.com/office/drawing/2014/main" xmlns="" val="10003"/>
                  </a:ext>
                </a:extLst>
              </a:tr>
              <a:tr h="91440">
                <a:tc gridSpan="3">
                  <a:txBody>
                    <a:bodyPr/>
                    <a:lstStyle/>
                    <a:p>
                      <a:pPr marL="0" marR="0" indent="0" algn="l" defTabSz="457200" rtl="0" eaLnBrk="1" fontAlgn="base" latinLnBrk="0" hangingPunct="1">
                        <a:lnSpc>
                          <a:spcPct val="100000"/>
                        </a:lnSpc>
                        <a:spcBef>
                          <a:spcPts val="300"/>
                        </a:spcBef>
                        <a:spcAft>
                          <a:spcPts val="600"/>
                        </a:spcAft>
                        <a:buClrTx/>
                        <a:buSzTx/>
                        <a:buFont typeface="Arial"/>
                        <a:buNone/>
                        <a:tabLst/>
                        <a:defRPr/>
                      </a:pPr>
                      <a:endParaRPr lang="en-US" sz="100" b="0" baseline="0" dirty="0">
                        <a:solidFill>
                          <a:schemeClr val="tx1"/>
                        </a:solidFill>
                        <a:latin typeface="Helvetica"/>
                        <a:cs typeface="Helvetica"/>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4"/>
                  </a:ext>
                </a:extLst>
              </a:tr>
              <a:tr h="441960">
                <a:tc gridSpan="2">
                  <a:txBody>
                    <a:bodyPr/>
                    <a:lstStyle/>
                    <a:p>
                      <a:pPr marL="182880" lvl="0" indent="-182880">
                        <a:spcAft>
                          <a:spcPts val="0"/>
                        </a:spcAft>
                        <a:buFont typeface="Arial" charset="0"/>
                        <a:buChar char="•"/>
                      </a:pPr>
                      <a:r>
                        <a:rPr lang="en-US" sz="1000" b="0" kern="1200" baseline="0" dirty="0" err="1">
                          <a:solidFill>
                            <a:schemeClr val="tx1"/>
                          </a:solidFill>
                          <a:effectLst/>
                          <a:latin typeface="Helvetica" charset="0"/>
                          <a:ea typeface="Helvetica" charset="0"/>
                          <a:cs typeface="Helvetica" charset="0"/>
                        </a:rPr>
                        <a:t>Infiltratives</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Erscheinungsbild</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Siehe</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Seite</a:t>
                      </a:r>
                      <a:r>
                        <a:rPr lang="en-US" sz="1000" b="0" kern="1200" baseline="0" dirty="0">
                          <a:solidFill>
                            <a:schemeClr val="tx1"/>
                          </a:solidFill>
                          <a:effectLst/>
                          <a:latin typeface="Helvetica" charset="0"/>
                          <a:ea typeface="Helvetica" charset="0"/>
                          <a:cs typeface="Helvetica" charset="0"/>
                        </a:rPr>
                        <a:t> </a:t>
                      </a:r>
                      <a:r>
                        <a:rPr lang="en-US" sz="1000" b="0" i="1" kern="1200" baseline="0" dirty="0">
                          <a:solidFill>
                            <a:schemeClr val="tx1"/>
                          </a:solidFill>
                          <a:effectLst/>
                          <a:latin typeface="Helvetica" charset="0"/>
                          <a:ea typeface="Helvetica" charset="0"/>
                          <a:cs typeface="Helvetica" charset="0"/>
                          <a:hlinkClick r:id="" action="ppaction://noaction"/>
                        </a:rPr>
                        <a:t>25</a:t>
                      </a:r>
                      <a:r>
                        <a:rPr lang="en-US" sz="1000" b="0" kern="1200" baseline="0" dirty="0">
                          <a:solidFill>
                            <a:schemeClr val="tx1"/>
                          </a:solidFill>
                          <a:effectLst/>
                          <a:latin typeface="Helvetica" charset="0"/>
                          <a:ea typeface="Helvetica" charset="0"/>
                          <a:cs typeface="Helvetica" charset="0"/>
                          <a:hlinkClick r:id="" action="ppaction://noaction"/>
                        </a:rPr>
                        <a:t>.</a:t>
                      </a:r>
                      <a:endParaRPr lang="en-US" sz="1000" b="0" kern="1200" baseline="0" dirty="0">
                        <a:solidFill>
                          <a:schemeClr val="tx1"/>
                        </a:solidFill>
                        <a:effectLst/>
                        <a:latin typeface="Helvetica" charset="0"/>
                        <a:ea typeface="Helvetica" charset="0"/>
                        <a:cs typeface="Helvetica" charset="0"/>
                      </a:endParaRPr>
                    </a:p>
                    <a:p>
                      <a:pPr marL="182880" lvl="0" indent="-182880">
                        <a:spcAft>
                          <a:spcPts val="0"/>
                        </a:spcAft>
                        <a:buFont typeface="Arial" charset="0"/>
                        <a:buChar char="•"/>
                      </a:pPr>
                      <a:r>
                        <a:rPr lang="en-US" sz="1000" b="0" kern="1200" baseline="0" dirty="0" err="1">
                          <a:solidFill>
                            <a:schemeClr val="tx1"/>
                          </a:solidFill>
                          <a:effectLst/>
                          <a:latin typeface="Helvetica" charset="0"/>
                          <a:ea typeface="Helvetica" charset="0"/>
                          <a:cs typeface="Helvetica" charset="0"/>
                        </a:rPr>
                        <a:t>Deutliche</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Diffusionseinschränkung</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Siehe</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Anleitung</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ausstehend</a:t>
                      </a:r>
                      <a:r>
                        <a:rPr lang="en-US" sz="1000" b="0" kern="1200" baseline="0" dirty="0">
                          <a:solidFill>
                            <a:schemeClr val="tx1"/>
                          </a:solidFill>
                          <a:effectLst/>
                          <a:latin typeface="Helvetica" charset="0"/>
                          <a:ea typeface="Helvetica" charset="0"/>
                          <a:cs typeface="Helvetica" charset="0"/>
                        </a:rPr>
                        <a:t>).</a:t>
                      </a:r>
                      <a:endParaRPr lang="en-US" sz="1000" b="0" i="1" kern="1200" baseline="0" dirty="0">
                        <a:solidFill>
                          <a:schemeClr val="tx1"/>
                        </a:solidFill>
                        <a:effectLst/>
                        <a:latin typeface="Helvetica" charset="0"/>
                        <a:ea typeface="Helvetica" charset="0"/>
                        <a:cs typeface="Helvetica" charset="0"/>
                      </a:endParaRPr>
                    </a:p>
                    <a:p>
                      <a:pPr marL="182880" lvl="0" indent="-182880">
                        <a:spcAft>
                          <a:spcPts val="0"/>
                        </a:spcAft>
                        <a:buFont typeface="Arial" charset="0"/>
                        <a:buChar char="•"/>
                      </a:pPr>
                      <a:r>
                        <a:rPr lang="en-US" sz="1000" b="0" kern="1200" baseline="0" dirty="0" err="1">
                          <a:solidFill>
                            <a:schemeClr val="tx1"/>
                          </a:solidFill>
                          <a:effectLst/>
                          <a:latin typeface="Helvetica" charset="0"/>
                          <a:ea typeface="Helvetica" charset="0"/>
                          <a:cs typeface="Helvetica" charset="0"/>
                        </a:rPr>
                        <a:t>Nekrose</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oder</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ausgeprägte</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Ischämie</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Siehe</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Anleitung</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ausstehend</a:t>
                      </a:r>
                      <a:r>
                        <a:rPr lang="en-US" sz="1000" b="0" kern="1200" baseline="0" dirty="0">
                          <a:solidFill>
                            <a:schemeClr val="tx1"/>
                          </a:solidFill>
                          <a:effectLst/>
                          <a:latin typeface="Helvetica" charset="0"/>
                          <a:ea typeface="Helvetica" charset="0"/>
                          <a:cs typeface="Helvetica" charset="0"/>
                        </a:rPr>
                        <a:t>).</a:t>
                      </a:r>
                      <a:endParaRPr lang="en-US" sz="1000" b="0" i="1" kern="1200" baseline="0" dirty="0">
                        <a:solidFill>
                          <a:schemeClr val="tx1"/>
                        </a:solidFill>
                        <a:effectLst/>
                        <a:latin typeface="Helvetica" charset="0"/>
                        <a:ea typeface="Helvetica" charset="0"/>
                        <a:cs typeface="Helvetica" charset="0"/>
                      </a:endParaRPr>
                    </a:p>
                    <a:p>
                      <a:pPr marL="182880" lvl="0" indent="-182880">
                        <a:spcAft>
                          <a:spcPts val="0"/>
                        </a:spcAft>
                        <a:buFont typeface="Arial" charset="0"/>
                        <a:buChar char="•"/>
                      </a:pPr>
                      <a:r>
                        <a:rPr lang="en-US" sz="1000" b="0" i="0" kern="1200" baseline="0" dirty="0" err="1">
                          <a:solidFill>
                            <a:schemeClr val="tx1"/>
                          </a:solidFill>
                          <a:effectLst/>
                          <a:latin typeface="Helvetica" charset="0"/>
                          <a:ea typeface="Helvetica" charset="0"/>
                          <a:cs typeface="Helvetica" charset="0"/>
                        </a:rPr>
                        <a:t>Anderes</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Merkmal</a:t>
                      </a:r>
                      <a:r>
                        <a:rPr lang="en-US" sz="1000" b="0" i="0" kern="1200" baseline="0" dirty="0">
                          <a:solidFill>
                            <a:schemeClr val="tx1"/>
                          </a:solidFill>
                          <a:effectLst/>
                          <a:latin typeface="Helvetica" charset="0"/>
                          <a:ea typeface="Helvetica" charset="0"/>
                          <a:cs typeface="Helvetica" charset="0"/>
                        </a:rPr>
                        <a:t>, welches in der </a:t>
                      </a:r>
                      <a:r>
                        <a:rPr lang="en-US" sz="1000" b="0" i="0" kern="1200" baseline="0" dirty="0" err="1">
                          <a:solidFill>
                            <a:schemeClr val="tx1"/>
                          </a:solidFill>
                          <a:effectLst/>
                          <a:latin typeface="Helvetica" charset="0"/>
                          <a:ea typeface="Helvetica" charset="0"/>
                          <a:cs typeface="Helvetica" charset="0"/>
                        </a:rPr>
                        <a:t>radiologischen</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Bewertung</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ein</a:t>
                      </a:r>
                      <a:r>
                        <a:rPr lang="en-US" sz="1000" b="0" i="0" kern="1200" baseline="0" dirty="0">
                          <a:solidFill>
                            <a:schemeClr val="tx1"/>
                          </a:solidFill>
                          <a:effectLst/>
                          <a:latin typeface="Helvetica" charset="0"/>
                          <a:ea typeface="Helvetica" charset="0"/>
                          <a:cs typeface="Helvetica" charset="0"/>
                        </a:rPr>
                        <a:t> Non-HCC </a:t>
                      </a:r>
                      <a:r>
                        <a:rPr lang="en-US" sz="1000" b="0" i="0" kern="1200" baseline="0" dirty="0" err="1">
                          <a:solidFill>
                            <a:schemeClr val="tx1"/>
                          </a:solidFill>
                          <a:effectLst/>
                          <a:latin typeface="Helvetica" charset="0"/>
                          <a:ea typeface="Helvetica" charset="0"/>
                          <a:cs typeface="Helvetica" charset="0"/>
                        </a:rPr>
                        <a:t>Malignom</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nahe</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legt</a:t>
                      </a:r>
                      <a:r>
                        <a:rPr lang="en-US" sz="1000" b="0" i="0" kern="1200" baseline="0" dirty="0">
                          <a:solidFill>
                            <a:schemeClr val="tx1"/>
                          </a:solidFill>
                          <a:effectLst/>
                          <a:latin typeface="Helvetica" charset="0"/>
                          <a:ea typeface="Helvetica" charset="0"/>
                          <a:cs typeface="Helvetica" charset="0"/>
                        </a:rPr>
                        <a:t>. </a:t>
                      </a:r>
                      <a:r>
                        <a:rPr lang="en-US" sz="1000" b="0" i="0" kern="1200" baseline="0" dirty="0" smtClean="0">
                          <a:solidFill>
                            <a:schemeClr val="tx1"/>
                          </a:solidFill>
                          <a:effectLst/>
                          <a:latin typeface="Helvetica" charset="0"/>
                          <a:ea typeface="Helvetica" charset="0"/>
                          <a:cs typeface="Helvetica" charset="0"/>
                        </a:rPr>
                        <a:t>(</a:t>
                      </a:r>
                      <a:r>
                        <a:rPr lang="en-US" sz="1000" b="0" i="0" kern="1200" baseline="0" dirty="0" err="1" smtClean="0">
                          <a:solidFill>
                            <a:schemeClr val="tx1"/>
                          </a:solidFill>
                          <a:effectLst/>
                          <a:latin typeface="Helvetica" charset="0"/>
                          <a:ea typeface="Helvetica" charset="0"/>
                          <a:cs typeface="Helvetica" charset="0"/>
                        </a:rPr>
                        <a:t>im</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Bericht</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zu</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spezifizieren</a:t>
                      </a:r>
                      <a:r>
                        <a:rPr lang="en-US" sz="1000" b="0" i="0" kern="1200" baseline="0" dirty="0" smtClean="0">
                          <a:solidFill>
                            <a:schemeClr val="tx1"/>
                          </a:solidFill>
                          <a:effectLst/>
                          <a:latin typeface="Helvetica" charset="0"/>
                          <a:ea typeface="Helvetica" charset="0"/>
                          <a:cs typeface="Helvetica" charset="0"/>
                        </a:rPr>
                        <a:t>)</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Siehe</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Anleitung</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ausstehend</a:t>
                      </a:r>
                      <a:r>
                        <a:rPr lang="en-US" sz="1000" b="0" i="0" kern="1200" baseline="0" dirty="0">
                          <a:solidFill>
                            <a:schemeClr val="tx1"/>
                          </a:solidFill>
                          <a:effectLst/>
                          <a:latin typeface="Helvetica" charset="0"/>
                          <a:ea typeface="Helvetica" charset="0"/>
                          <a:cs typeface="Helvetica" charset="0"/>
                        </a:rPr>
                        <a:t>).</a:t>
                      </a:r>
                      <a:endParaRPr lang="en-US" sz="1000" b="1" i="1" kern="1200" baseline="0" dirty="0">
                        <a:solidFill>
                          <a:schemeClr val="tx1"/>
                        </a:solidFill>
                        <a:effectLst/>
                        <a:latin typeface="Helvetica" charset="0"/>
                        <a:ea typeface="Helvetica" charset="0"/>
                        <a:cs typeface="Helvetica" charset="0"/>
                      </a:endParaRPr>
                    </a:p>
                  </a:txBody>
                  <a:tcPr marL="72000" marR="36000" marB="91440"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a:txBody>
                    <a:bodyPr/>
                    <a:lstStyle/>
                    <a:p>
                      <a:pPr marL="0" lvl="0" indent="0">
                        <a:spcAft>
                          <a:spcPts val="0"/>
                        </a:spcAft>
                        <a:buFont typeface="Arial" charset="0"/>
                        <a:buNone/>
                      </a:pPr>
                      <a:r>
                        <a:rPr lang="en-US" sz="1000" b="0" kern="1200" baseline="0" dirty="0" err="1">
                          <a:solidFill>
                            <a:schemeClr val="tx1"/>
                          </a:solidFill>
                          <a:effectLst/>
                          <a:latin typeface="Helvetica" charset="0"/>
                          <a:ea typeface="Helvetica" charset="0"/>
                          <a:cs typeface="Helvetica" charset="0"/>
                        </a:rPr>
                        <a:t>Keine</a:t>
                      </a:r>
                      <a:r>
                        <a:rPr lang="en-US" sz="1000" b="0" kern="1200" baseline="0" dirty="0">
                          <a:solidFill>
                            <a:schemeClr val="tx1"/>
                          </a:solidFill>
                          <a:effectLst/>
                          <a:latin typeface="Helvetica" charset="0"/>
                          <a:ea typeface="Helvetica" charset="0"/>
                          <a:cs typeface="Helvetica" charset="0"/>
                        </a:rPr>
                        <a:t> </a:t>
                      </a:r>
                      <a:r>
                        <a:rPr lang="en-US" sz="1000" b="0" kern="1200" baseline="0" dirty="0" err="1">
                          <a:solidFill>
                            <a:schemeClr val="tx1"/>
                          </a:solidFill>
                          <a:effectLst/>
                          <a:latin typeface="Helvetica" charset="0"/>
                          <a:ea typeface="Helvetica" charset="0"/>
                          <a:cs typeface="Helvetica" charset="0"/>
                        </a:rPr>
                        <a:t>Tumorinfiltration</a:t>
                      </a:r>
                      <a:r>
                        <a:rPr lang="en-US" sz="1000" b="0" kern="1200" baseline="0" dirty="0">
                          <a:solidFill>
                            <a:schemeClr val="tx1"/>
                          </a:solidFill>
                          <a:effectLst/>
                          <a:latin typeface="Helvetica" charset="0"/>
                          <a:ea typeface="Helvetica" charset="0"/>
                          <a:cs typeface="Helvetica" charset="0"/>
                        </a:rPr>
                        <a:t> in die </a:t>
                      </a:r>
                      <a:r>
                        <a:rPr lang="en-US" sz="1000" b="0" kern="1200" baseline="0" dirty="0" err="1" smtClean="0">
                          <a:solidFill>
                            <a:schemeClr val="tx1"/>
                          </a:solidFill>
                          <a:effectLst/>
                          <a:latin typeface="Helvetica" charset="0"/>
                          <a:ea typeface="Helvetica" charset="0"/>
                          <a:cs typeface="Helvetica" charset="0"/>
                        </a:rPr>
                        <a:t>Vene</a:t>
                      </a:r>
                      <a:r>
                        <a:rPr lang="en-US" sz="1000" b="0" kern="1200" baseline="0" dirty="0" smtClean="0">
                          <a:solidFill>
                            <a:schemeClr val="tx1"/>
                          </a:solidFill>
                          <a:effectLst/>
                          <a:latin typeface="Helvetica" charset="0"/>
                          <a:ea typeface="Helvetica" charset="0"/>
                          <a:cs typeface="Helvetica" charset="0"/>
                        </a:rPr>
                        <a:t>.</a:t>
                      </a:r>
                      <a:endParaRPr lang="en-US" sz="1000" b="0" kern="1200" baseline="0" dirty="0">
                        <a:solidFill>
                          <a:schemeClr val="tx1"/>
                        </a:solidFill>
                        <a:effectLst/>
                        <a:latin typeface="Helvetica" charset="0"/>
                        <a:ea typeface="Helvetica" charset="0"/>
                        <a:cs typeface="Helvetica" charset="0"/>
                      </a:endParaRPr>
                    </a:p>
                    <a:p>
                      <a:pPr marL="0" lvl="0" indent="0">
                        <a:spcAft>
                          <a:spcPts val="0"/>
                        </a:spcAft>
                        <a:buFont typeface="Arial" charset="0"/>
                        <a:buNone/>
                      </a:pPr>
                      <a:r>
                        <a:rPr lang="en-US" sz="1000" b="0" kern="1200" baseline="0" dirty="0" err="1">
                          <a:solidFill>
                            <a:schemeClr val="tx1"/>
                          </a:solidFill>
                          <a:effectLst/>
                          <a:latin typeface="Helvetica" charset="0"/>
                          <a:ea typeface="Helvetica" charset="0"/>
                          <a:cs typeface="Helvetica" charset="0"/>
                        </a:rPr>
                        <a:t>Keine</a:t>
                      </a:r>
                      <a:r>
                        <a:rPr lang="en-US" sz="1000" b="0" kern="1200" baseline="0" dirty="0">
                          <a:solidFill>
                            <a:schemeClr val="tx1"/>
                          </a:solidFill>
                          <a:effectLst/>
                          <a:latin typeface="Helvetica" charset="0"/>
                          <a:ea typeface="Helvetica" charset="0"/>
                          <a:cs typeface="Helvetica" charset="0"/>
                        </a:rPr>
                        <a:t> LR-5 </a:t>
                      </a:r>
                      <a:r>
                        <a:rPr lang="en-US" sz="1000" b="0" kern="1200" baseline="0" dirty="0" err="1" smtClean="0">
                          <a:solidFill>
                            <a:schemeClr val="tx1"/>
                          </a:solidFill>
                          <a:effectLst/>
                          <a:latin typeface="Helvetica" charset="0"/>
                          <a:ea typeface="Helvetica" charset="0"/>
                          <a:cs typeface="Helvetica" charset="0"/>
                        </a:rPr>
                        <a:t>Kriterien</a:t>
                      </a:r>
                      <a:r>
                        <a:rPr lang="en-US" sz="1000" b="0" kern="1200" baseline="0" dirty="0" smtClean="0">
                          <a:solidFill>
                            <a:schemeClr val="tx1"/>
                          </a:solidFill>
                          <a:effectLst/>
                          <a:latin typeface="Helvetica" charset="0"/>
                          <a:ea typeface="Helvetica" charset="0"/>
                          <a:cs typeface="Helvetica" charset="0"/>
                        </a:rPr>
                        <a:t>.</a:t>
                      </a:r>
                      <a:endParaRPr lang="en-US" sz="1000" b="0" kern="1200" baseline="0" dirty="0">
                        <a:solidFill>
                          <a:schemeClr val="tx1"/>
                        </a:solidFill>
                        <a:effectLst/>
                        <a:latin typeface="Helvetica" charset="0"/>
                        <a:ea typeface="Helvetica" charset="0"/>
                        <a:cs typeface="Helvetica" charset="0"/>
                      </a:endParaRPr>
                    </a:p>
                  </a:txBody>
                  <a:tcPr marB="91440"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extLst>
                  <a:ext uri="{0D108BD9-81ED-4DB2-BD59-A6C34878D82A}">
                    <a16:rowId xmlns:a16="http://schemas.microsoft.com/office/drawing/2014/main" xmlns="" val="10005"/>
                  </a:ext>
                </a:extLst>
              </a:tr>
              <a:tr h="91440">
                <a:tc gridSpan="3">
                  <a:txBody>
                    <a:bodyPr/>
                    <a:lstStyle/>
                    <a:p>
                      <a:pPr marL="182880" lvl="0" indent="-182880">
                        <a:spcAft>
                          <a:spcPts val="0"/>
                        </a:spcAft>
                        <a:buFont typeface="Arial" charset="0"/>
                        <a:buChar char="•"/>
                      </a:pPr>
                      <a:endParaRPr lang="en-US" sz="100" b="1" i="1" kern="1200" baseline="0" dirty="0">
                        <a:solidFill>
                          <a:srgbClr val="0432FF"/>
                        </a:solidFill>
                        <a:effectLst/>
                        <a:latin typeface="Helvetica" charset="0"/>
                        <a:ea typeface="Helvetica" charset="0"/>
                        <a:cs typeface="Helvetica"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pPr marL="182880" lvl="0" indent="-182880">
                        <a:spcAft>
                          <a:spcPts val="0"/>
                        </a:spcAft>
                        <a:buFont typeface="Arial" charset="0"/>
                        <a:buChar char="•"/>
                      </a:pPr>
                      <a:endParaRPr lang="en-US" sz="1100" b="1" kern="1200" baseline="0" dirty="0">
                        <a:solidFill>
                          <a:schemeClr val="tx1"/>
                        </a:solidFill>
                        <a:effectLst/>
                        <a:latin typeface="Helvetica" charset="0"/>
                        <a:ea typeface="Helvetica" charset="0"/>
                        <a:cs typeface="Helvetica" charset="0"/>
                      </a:endParaRPr>
                    </a:p>
                  </a:txBody>
                  <a:tcPr marL="72000" marR="3600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extLst>
                  <a:ext uri="{0D108BD9-81ED-4DB2-BD59-A6C34878D82A}">
                    <a16:rowId xmlns:a16="http://schemas.microsoft.com/office/drawing/2014/main" xmlns="" val="10006"/>
                  </a:ext>
                </a:extLst>
              </a:tr>
              <a:tr h="118872">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endParaRPr lang="en-US" altLang="ja-JP" sz="600" b="1" baseline="0" dirty="0">
                        <a:solidFill>
                          <a:srgbClr val="000000"/>
                        </a:solidFill>
                        <a:latin typeface="Helvetica" pitchFamily="-65" charset="0"/>
                      </a:endParaRPr>
                    </a:p>
                  </a:txBody>
                  <a:tcPr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7"/>
                  </a:ext>
                </a:extLst>
              </a:tr>
              <a:tr h="0">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r>
                        <a:rPr lang="en-US" sz="1100" b="1" dirty="0" err="1">
                          <a:solidFill>
                            <a:schemeClr val="tx1"/>
                          </a:solidFill>
                          <a:latin typeface="Helvetica"/>
                          <a:cs typeface="Helvetica"/>
                        </a:rPr>
                        <a:t>Zielscheibenartig</a:t>
                      </a:r>
                      <a:r>
                        <a:rPr lang="en-US" sz="1100" b="1" dirty="0">
                          <a:solidFill>
                            <a:schemeClr val="tx1"/>
                          </a:solidFill>
                          <a:latin typeface="Helvetica"/>
                          <a:cs typeface="Helvetica"/>
                        </a:rPr>
                        <a:t>, Definition</a:t>
                      </a:r>
                      <a:endParaRPr lang="en-US" sz="1000" b="1" i="0" baseline="0" dirty="0">
                        <a:solidFill>
                          <a:schemeClr val="tx1"/>
                        </a:solidFill>
                        <a:latin typeface="Helvetica"/>
                        <a:cs typeface="Helvetica"/>
                      </a:endParaRPr>
                    </a:p>
                  </a:txBody>
                  <a:tcPr marT="91440" marB="9144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8"/>
                  </a:ext>
                </a:extLst>
              </a:tr>
              <a:tr h="213360">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i="0" dirty="0" err="1">
                          <a:solidFill>
                            <a:schemeClr val="tx1"/>
                          </a:solidFill>
                          <a:latin typeface="Helvetica"/>
                          <a:cs typeface="Helvetica"/>
                        </a:rPr>
                        <a:t>Zielscheibenartige</a:t>
                      </a:r>
                      <a:r>
                        <a:rPr lang="en-US" sz="1000" b="0" i="0" baseline="0" dirty="0">
                          <a:solidFill>
                            <a:schemeClr val="tx1"/>
                          </a:solidFill>
                          <a:latin typeface="Helvetica"/>
                          <a:cs typeface="Helvetica"/>
                        </a:rPr>
                        <a:t> </a:t>
                      </a:r>
                      <a:r>
                        <a:rPr lang="en-US" sz="1000" b="0" i="0" dirty="0" err="1">
                          <a:solidFill>
                            <a:schemeClr val="tx1"/>
                          </a:solidFill>
                          <a:latin typeface="Helvetica"/>
                          <a:cs typeface="Helvetica"/>
                        </a:rPr>
                        <a:t>Bildmorphologie</a:t>
                      </a:r>
                      <a:r>
                        <a:rPr lang="en-US" sz="1000" b="0" i="0" dirty="0">
                          <a:solidFill>
                            <a:schemeClr val="tx1"/>
                          </a:solidFill>
                          <a:latin typeface="Helvetica"/>
                          <a:cs typeface="Helvetica"/>
                        </a:rPr>
                        <a:t>. </a:t>
                      </a:r>
                      <a:r>
                        <a:rPr lang="en-US" sz="1000" b="0" i="0" dirty="0" err="1">
                          <a:solidFill>
                            <a:schemeClr val="tx1"/>
                          </a:solidFill>
                          <a:latin typeface="Helvetica"/>
                          <a:cs typeface="Helvetica"/>
                        </a:rPr>
                        <a:t>Konzentrische</a:t>
                      </a:r>
                      <a:r>
                        <a:rPr lang="en-US" sz="1000" b="0" i="0" dirty="0">
                          <a:solidFill>
                            <a:schemeClr val="tx1"/>
                          </a:solidFill>
                          <a:latin typeface="Helvetica"/>
                          <a:cs typeface="Helvetica"/>
                        </a:rPr>
                        <a:t> </a:t>
                      </a:r>
                      <a:r>
                        <a:rPr lang="en-US" sz="1000" b="0" i="0" dirty="0" err="1">
                          <a:solidFill>
                            <a:schemeClr val="tx1"/>
                          </a:solidFill>
                          <a:latin typeface="Helvetica"/>
                          <a:cs typeface="Helvetica"/>
                        </a:rPr>
                        <a:t>Anordnung</a:t>
                      </a:r>
                      <a:r>
                        <a:rPr lang="en-US" sz="1000" b="0" i="0" dirty="0">
                          <a:solidFill>
                            <a:schemeClr val="tx1"/>
                          </a:solidFill>
                          <a:latin typeface="Helvetica"/>
                          <a:cs typeface="Helvetica"/>
                        </a:rPr>
                        <a:t> der </a:t>
                      </a:r>
                      <a:r>
                        <a:rPr lang="en-US" sz="1000" b="0" i="0" dirty="0" err="1">
                          <a:solidFill>
                            <a:schemeClr val="tx1"/>
                          </a:solidFill>
                          <a:latin typeface="Helvetica"/>
                          <a:cs typeface="Helvetica"/>
                        </a:rPr>
                        <a:t>inneren</a:t>
                      </a:r>
                      <a:r>
                        <a:rPr lang="en-US" sz="1000" b="0" i="0" baseline="0" dirty="0">
                          <a:solidFill>
                            <a:schemeClr val="tx1"/>
                          </a:solidFill>
                          <a:latin typeface="Helvetica"/>
                          <a:cs typeface="Helvetica"/>
                        </a:rPr>
                        <a:t> </a:t>
                      </a:r>
                      <a:r>
                        <a:rPr lang="en-US" sz="1000" b="0" i="0" baseline="0" dirty="0" err="1">
                          <a:solidFill>
                            <a:schemeClr val="tx1"/>
                          </a:solidFill>
                          <a:latin typeface="Helvetica"/>
                          <a:cs typeface="Helvetica"/>
                        </a:rPr>
                        <a:t>Komponenten</a:t>
                      </a:r>
                      <a:r>
                        <a:rPr lang="en-US" sz="1000" b="0" i="0" baseline="0" dirty="0">
                          <a:solidFill>
                            <a:schemeClr val="tx1"/>
                          </a:solidFill>
                          <a:latin typeface="Helvetica"/>
                          <a:cs typeface="Helvetica"/>
                        </a:rPr>
                        <a:t>, was </a:t>
                      </a:r>
                      <a:r>
                        <a:rPr lang="en-US" sz="1000" b="0" i="0" baseline="0" dirty="0" err="1">
                          <a:solidFill>
                            <a:schemeClr val="tx1"/>
                          </a:solidFill>
                          <a:latin typeface="Helvetica"/>
                          <a:cs typeface="Helvetica"/>
                        </a:rPr>
                        <a:t>wahrscheinlich</a:t>
                      </a:r>
                      <a:r>
                        <a:rPr lang="en-US" sz="1000" b="0" i="0" baseline="0" dirty="0">
                          <a:solidFill>
                            <a:schemeClr val="tx1"/>
                          </a:solidFill>
                          <a:latin typeface="Helvetica"/>
                          <a:cs typeface="Helvetica"/>
                        </a:rPr>
                        <a:t> </a:t>
                      </a:r>
                      <a:r>
                        <a:rPr lang="en-US" sz="1000" b="0" i="0" baseline="0" dirty="0" err="1">
                          <a:solidFill>
                            <a:schemeClr val="tx1"/>
                          </a:solidFill>
                          <a:latin typeface="Helvetica"/>
                          <a:cs typeface="Helvetica"/>
                        </a:rPr>
                        <a:t>eine</a:t>
                      </a:r>
                      <a:r>
                        <a:rPr lang="en-US" sz="1000" b="0" i="0" baseline="0" dirty="0">
                          <a:solidFill>
                            <a:schemeClr val="tx1"/>
                          </a:solidFill>
                          <a:latin typeface="Helvetica"/>
                          <a:cs typeface="Helvetica"/>
                        </a:rPr>
                        <a:t> </a:t>
                      </a:r>
                      <a:r>
                        <a:rPr lang="en-US" sz="1000" b="0" i="0" baseline="0" dirty="0" err="1">
                          <a:solidFill>
                            <a:schemeClr val="tx1"/>
                          </a:solidFill>
                          <a:latin typeface="Helvetica"/>
                          <a:cs typeface="Helvetica"/>
                        </a:rPr>
                        <a:t>periphere</a:t>
                      </a:r>
                      <a:r>
                        <a:rPr lang="en-US" sz="1000" b="0" i="0" baseline="0" dirty="0">
                          <a:solidFill>
                            <a:schemeClr val="tx1"/>
                          </a:solidFill>
                          <a:latin typeface="Helvetica"/>
                          <a:cs typeface="Helvetica"/>
                        </a:rPr>
                        <a:t> </a:t>
                      </a:r>
                      <a:r>
                        <a:rPr lang="en-US" sz="1000" b="0" i="0" baseline="0" dirty="0" err="1" smtClean="0">
                          <a:solidFill>
                            <a:schemeClr val="tx1"/>
                          </a:solidFill>
                          <a:latin typeface="Helvetica"/>
                          <a:cs typeface="Helvetica"/>
                        </a:rPr>
                        <a:t>Hyperzellularität</a:t>
                      </a:r>
                      <a:r>
                        <a:rPr lang="en-US" sz="1000" b="0" i="0" baseline="0" dirty="0" smtClean="0">
                          <a:solidFill>
                            <a:schemeClr val="tx1"/>
                          </a:solidFill>
                          <a:latin typeface="Helvetica"/>
                          <a:cs typeface="Helvetica"/>
                        </a:rPr>
                        <a:t> und </a:t>
                      </a:r>
                      <a:r>
                        <a:rPr lang="en-US" sz="1000" b="0" i="0" baseline="0" dirty="0" err="1">
                          <a:solidFill>
                            <a:schemeClr val="tx1"/>
                          </a:solidFill>
                          <a:latin typeface="Helvetica"/>
                          <a:cs typeface="Helvetica"/>
                        </a:rPr>
                        <a:t>eine</a:t>
                      </a:r>
                      <a:r>
                        <a:rPr lang="en-US" sz="1000" b="0" i="0" baseline="0" dirty="0">
                          <a:solidFill>
                            <a:schemeClr val="tx1"/>
                          </a:solidFill>
                          <a:latin typeface="Helvetica"/>
                          <a:cs typeface="Helvetica"/>
                        </a:rPr>
                        <a:t> </a:t>
                      </a:r>
                      <a:r>
                        <a:rPr lang="en-US" sz="1000" b="0" i="0" baseline="0" dirty="0" err="1">
                          <a:solidFill>
                            <a:schemeClr val="tx1"/>
                          </a:solidFill>
                          <a:latin typeface="Helvetica"/>
                          <a:cs typeface="Helvetica"/>
                        </a:rPr>
                        <a:t>zentrale</a:t>
                      </a:r>
                      <a:r>
                        <a:rPr lang="en-US" sz="1000" b="0" i="0" baseline="0" dirty="0">
                          <a:solidFill>
                            <a:schemeClr val="tx1"/>
                          </a:solidFill>
                          <a:latin typeface="Helvetica"/>
                          <a:cs typeface="Helvetica"/>
                        </a:rPr>
                        <a:t> </a:t>
                      </a:r>
                      <a:r>
                        <a:rPr lang="en-US" sz="1000" b="0" i="0" baseline="0" dirty="0" err="1">
                          <a:solidFill>
                            <a:schemeClr val="tx1"/>
                          </a:solidFill>
                          <a:latin typeface="Helvetica"/>
                          <a:cs typeface="Helvetica"/>
                        </a:rPr>
                        <a:t>Stromafibrose</a:t>
                      </a:r>
                      <a:r>
                        <a:rPr lang="en-US" sz="1000" b="0" i="0" baseline="0" dirty="0">
                          <a:solidFill>
                            <a:schemeClr val="tx1"/>
                          </a:solidFill>
                          <a:latin typeface="Helvetica"/>
                          <a:cs typeface="Helvetica"/>
                        </a:rPr>
                        <a:t> </a:t>
                      </a:r>
                      <a:r>
                        <a:rPr lang="en-US" sz="1000" b="0" i="0" baseline="0" dirty="0" err="1">
                          <a:solidFill>
                            <a:schemeClr val="tx1"/>
                          </a:solidFill>
                          <a:latin typeface="Helvetica"/>
                          <a:cs typeface="Helvetica"/>
                        </a:rPr>
                        <a:t>oder</a:t>
                      </a:r>
                      <a:r>
                        <a:rPr lang="en-US" sz="1000" b="0" i="0" baseline="0" dirty="0">
                          <a:solidFill>
                            <a:schemeClr val="tx1"/>
                          </a:solidFill>
                          <a:latin typeface="Helvetica"/>
                          <a:cs typeface="Helvetica"/>
                        </a:rPr>
                        <a:t> </a:t>
                      </a:r>
                      <a:r>
                        <a:rPr lang="en-US" sz="1000" b="0" i="0" baseline="0" dirty="0" err="1">
                          <a:solidFill>
                            <a:schemeClr val="tx1"/>
                          </a:solidFill>
                          <a:latin typeface="Helvetica"/>
                          <a:cs typeface="Helvetica"/>
                        </a:rPr>
                        <a:t>Ischämie</a:t>
                      </a:r>
                      <a:r>
                        <a:rPr lang="en-US" sz="1000" b="0" i="0" baseline="0" dirty="0">
                          <a:solidFill>
                            <a:schemeClr val="tx1"/>
                          </a:solidFill>
                          <a:latin typeface="Helvetica"/>
                          <a:cs typeface="Helvetica"/>
                        </a:rPr>
                        <a:t> </a:t>
                      </a:r>
                      <a:r>
                        <a:rPr lang="en-US" sz="1000" b="0" i="0" baseline="0" dirty="0" err="1">
                          <a:solidFill>
                            <a:schemeClr val="tx1"/>
                          </a:solidFill>
                          <a:latin typeface="Helvetica"/>
                          <a:cs typeface="Helvetica"/>
                        </a:rPr>
                        <a:t>darstellt</a:t>
                      </a:r>
                      <a:r>
                        <a:rPr lang="en-US" sz="1000" b="0" i="0" baseline="0" dirty="0">
                          <a:solidFill>
                            <a:schemeClr val="tx1"/>
                          </a:solidFill>
                          <a:latin typeface="Helvetica"/>
                          <a:cs typeface="Helvetica"/>
                        </a:rPr>
                        <a:t>.  </a:t>
                      </a:r>
                    </a:p>
                  </a:txBody>
                  <a:tcPr marT="91440" marB="9144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9"/>
                  </a:ext>
                </a:extLst>
              </a:tr>
              <a:tr h="635000">
                <a:tc gridSpan="3">
                  <a:txBody>
                    <a:bodyPr/>
                    <a:lstStyle/>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en-US" sz="1000" b="0" i="0" baseline="0" dirty="0" err="1">
                          <a:solidFill>
                            <a:schemeClr val="tx1"/>
                          </a:solidFill>
                          <a:latin typeface="Helvetica"/>
                          <a:cs typeface="Helvetica"/>
                        </a:rPr>
                        <a:t>Typisch</a:t>
                      </a:r>
                      <a:r>
                        <a:rPr lang="en-US" sz="1000" b="0" i="0" baseline="0" dirty="0">
                          <a:solidFill>
                            <a:schemeClr val="tx1"/>
                          </a:solidFill>
                          <a:latin typeface="Helvetica"/>
                          <a:cs typeface="Helvetica"/>
                        </a:rPr>
                        <a:t> </a:t>
                      </a:r>
                      <a:r>
                        <a:rPr lang="en-US" sz="1000" b="0" i="0" baseline="0" dirty="0" err="1">
                          <a:solidFill>
                            <a:schemeClr val="tx1"/>
                          </a:solidFill>
                          <a:latin typeface="Helvetica"/>
                          <a:cs typeface="Helvetica"/>
                        </a:rPr>
                        <a:t>für</a:t>
                      </a:r>
                      <a:r>
                        <a:rPr lang="en-US" sz="1000" b="0" i="0" baseline="0" dirty="0">
                          <a:solidFill>
                            <a:schemeClr val="tx1"/>
                          </a:solidFill>
                          <a:latin typeface="Helvetica"/>
                          <a:cs typeface="Helvetica"/>
                        </a:rPr>
                        <a:t> </a:t>
                      </a: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000" i="0" dirty="0" err="1">
                          <a:solidFill>
                            <a:schemeClr val="tx1"/>
                          </a:solidFill>
                          <a:latin typeface="Helvetica"/>
                          <a:cs typeface="Helvetica"/>
                        </a:rPr>
                        <a:t>Cholangiozelluläres</a:t>
                      </a:r>
                      <a:r>
                        <a:rPr lang="en-US" sz="1000" i="0" dirty="0">
                          <a:solidFill>
                            <a:schemeClr val="tx1"/>
                          </a:solidFill>
                          <a:latin typeface="Helvetica"/>
                          <a:cs typeface="Helvetica"/>
                        </a:rPr>
                        <a:t> </a:t>
                      </a:r>
                      <a:r>
                        <a:rPr lang="en-US" sz="1000" i="0" dirty="0" err="1">
                          <a:solidFill>
                            <a:schemeClr val="tx1"/>
                          </a:solidFill>
                          <a:latin typeface="Helvetica"/>
                          <a:cs typeface="Helvetica"/>
                        </a:rPr>
                        <a:t>Karzinom</a:t>
                      </a:r>
                      <a:r>
                        <a:rPr lang="en-US" sz="1000" i="0" dirty="0">
                          <a:solidFill>
                            <a:schemeClr val="tx1"/>
                          </a:solidFill>
                          <a:latin typeface="Helvetica"/>
                          <a:cs typeface="Helvetica"/>
                        </a:rPr>
                        <a:t> </a:t>
                      </a: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000" i="0" dirty="0" err="1">
                          <a:solidFill>
                            <a:schemeClr val="tx1"/>
                          </a:solidFill>
                          <a:latin typeface="Helvetica"/>
                          <a:cs typeface="Helvetica"/>
                        </a:rPr>
                        <a:t>Hepatocholangiokarzinom</a:t>
                      </a:r>
                      <a:endParaRPr lang="en-US" sz="1000" i="0" dirty="0">
                        <a:solidFill>
                          <a:schemeClr val="tx1"/>
                        </a:solidFill>
                        <a:latin typeface="Helvetica"/>
                        <a:cs typeface="Helvetica"/>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000" i="0" dirty="0" err="1">
                          <a:solidFill>
                            <a:schemeClr val="tx1"/>
                          </a:solidFill>
                          <a:latin typeface="Helvetica"/>
                          <a:cs typeface="Helvetica"/>
                        </a:rPr>
                        <a:t>Anderes</a:t>
                      </a:r>
                      <a:r>
                        <a:rPr lang="en-US" sz="1000" i="0" dirty="0">
                          <a:solidFill>
                            <a:schemeClr val="tx1"/>
                          </a:solidFill>
                          <a:latin typeface="Helvetica"/>
                          <a:cs typeface="Helvetica"/>
                        </a:rPr>
                        <a:t> Non-HCC-</a:t>
                      </a:r>
                      <a:r>
                        <a:rPr lang="en-US" sz="1000" i="0" dirty="0" err="1">
                          <a:solidFill>
                            <a:schemeClr val="tx1"/>
                          </a:solidFill>
                          <a:latin typeface="Helvetica"/>
                          <a:cs typeface="Helvetica"/>
                        </a:rPr>
                        <a:t>Malignom</a:t>
                      </a:r>
                      <a:endParaRPr lang="en-US" sz="1000" i="0" dirty="0">
                        <a:solidFill>
                          <a:schemeClr val="tx1"/>
                        </a:solidFill>
                        <a:latin typeface="Helvetica"/>
                        <a:cs typeface="Helvetica"/>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0"/>
                  </a:ext>
                </a:extLst>
              </a:tr>
              <a:tr h="276860">
                <a:tc gridSpan="3">
                  <a:txBody>
                    <a:bodyPr/>
                    <a:lstStyle/>
                    <a:p>
                      <a:pPr marL="0" marR="0" indent="0" algn="l" defTabSz="457200" rtl="0" eaLnBrk="1" fontAlgn="auto" latinLnBrk="0" hangingPunct="1">
                        <a:lnSpc>
                          <a:spcPct val="100000"/>
                        </a:lnSpc>
                        <a:spcBef>
                          <a:spcPts val="600"/>
                        </a:spcBef>
                        <a:spcAft>
                          <a:spcPts val="0"/>
                        </a:spcAft>
                        <a:buClrTx/>
                        <a:buSzTx/>
                        <a:buFont typeface="Arial" charset="0"/>
                        <a:buNone/>
                        <a:tabLst/>
                        <a:defRPr/>
                      </a:pPr>
                      <a:r>
                        <a:rPr lang="en-US" sz="1000" i="0" dirty="0" err="1">
                          <a:solidFill>
                            <a:srgbClr val="000000"/>
                          </a:solidFill>
                          <a:latin typeface="Helvetica"/>
                          <a:cs typeface="Helvetica"/>
                        </a:rPr>
                        <a:t>Kann</a:t>
                      </a:r>
                      <a:r>
                        <a:rPr lang="en-US" sz="1000" i="0" dirty="0">
                          <a:solidFill>
                            <a:srgbClr val="000000"/>
                          </a:solidFill>
                          <a:latin typeface="Helvetica"/>
                          <a:cs typeface="Helvetica"/>
                        </a:rPr>
                        <a:t> </a:t>
                      </a:r>
                      <a:r>
                        <a:rPr lang="en-US" sz="1000" i="0" dirty="0" err="1">
                          <a:solidFill>
                            <a:srgbClr val="000000"/>
                          </a:solidFill>
                          <a:latin typeface="Helvetica"/>
                          <a:cs typeface="Helvetica"/>
                        </a:rPr>
                        <a:t>bei</a:t>
                      </a:r>
                      <a:r>
                        <a:rPr lang="en-US" sz="1000" i="0" dirty="0">
                          <a:solidFill>
                            <a:srgbClr val="000000"/>
                          </a:solidFill>
                          <a:latin typeface="Helvetica"/>
                          <a:cs typeface="Helvetica"/>
                        </a:rPr>
                        <a:t> </a:t>
                      </a:r>
                      <a:r>
                        <a:rPr lang="en-US" sz="1000" i="0" dirty="0" err="1">
                          <a:solidFill>
                            <a:srgbClr val="000000"/>
                          </a:solidFill>
                          <a:latin typeface="Helvetica"/>
                          <a:cs typeface="Helvetica"/>
                        </a:rPr>
                        <a:t>einem</a:t>
                      </a:r>
                      <a:r>
                        <a:rPr lang="en-US" sz="1000" i="0" dirty="0">
                          <a:solidFill>
                            <a:srgbClr val="000000"/>
                          </a:solidFill>
                          <a:latin typeface="Helvetica"/>
                          <a:cs typeface="Helvetica"/>
                        </a:rPr>
                        <a:t> HCC</a:t>
                      </a:r>
                      <a:r>
                        <a:rPr lang="en-US" sz="1000" i="0" baseline="0" dirty="0">
                          <a:solidFill>
                            <a:srgbClr val="000000"/>
                          </a:solidFill>
                          <a:latin typeface="Helvetica"/>
                          <a:cs typeface="Helvetica"/>
                        </a:rPr>
                        <a:t> </a:t>
                      </a:r>
                      <a:r>
                        <a:rPr lang="en-US" sz="1000" i="0" dirty="0" err="1">
                          <a:solidFill>
                            <a:srgbClr val="000000"/>
                          </a:solidFill>
                          <a:latin typeface="Helvetica"/>
                          <a:cs typeface="Helvetica"/>
                        </a:rPr>
                        <a:t>mit</a:t>
                      </a:r>
                      <a:r>
                        <a:rPr lang="en-US" sz="1000" i="0" dirty="0">
                          <a:solidFill>
                            <a:srgbClr val="000000"/>
                          </a:solidFill>
                          <a:latin typeface="Helvetica"/>
                          <a:cs typeface="Helvetica"/>
                        </a:rPr>
                        <a:t> </a:t>
                      </a:r>
                      <a:r>
                        <a:rPr lang="en-US" sz="1000" i="0" dirty="0" err="1" smtClean="0">
                          <a:solidFill>
                            <a:srgbClr val="000000"/>
                          </a:solidFill>
                          <a:latin typeface="Helvetica"/>
                          <a:cs typeface="Helvetica"/>
                        </a:rPr>
                        <a:t>atypische</a:t>
                      </a:r>
                      <a:r>
                        <a:rPr lang="en-US" sz="1000" b="0" i="0" dirty="0" err="1" smtClean="0">
                          <a:solidFill>
                            <a:srgbClr val="000000"/>
                          </a:solidFill>
                          <a:latin typeface="Helvetica"/>
                          <a:cs typeface="Helvetica"/>
                        </a:rPr>
                        <a:t>m</a:t>
                      </a:r>
                      <a:r>
                        <a:rPr lang="en-US" sz="1000" i="0" dirty="0" smtClean="0">
                          <a:solidFill>
                            <a:srgbClr val="000000"/>
                          </a:solidFill>
                          <a:latin typeface="Helvetica"/>
                          <a:cs typeface="Helvetica"/>
                        </a:rPr>
                        <a:t> </a:t>
                      </a:r>
                      <a:r>
                        <a:rPr lang="en-US" sz="1000" i="0" dirty="0" err="1">
                          <a:solidFill>
                            <a:srgbClr val="000000"/>
                          </a:solidFill>
                          <a:latin typeface="Helvetica"/>
                          <a:cs typeface="Helvetica"/>
                        </a:rPr>
                        <a:t>Erscheinungsbild</a:t>
                      </a:r>
                      <a:r>
                        <a:rPr lang="en-US" sz="1000" i="0" dirty="0">
                          <a:solidFill>
                            <a:srgbClr val="000000"/>
                          </a:solidFill>
                          <a:latin typeface="Helvetica"/>
                          <a:cs typeface="Helvetica"/>
                        </a:rPr>
                        <a:t> </a:t>
                      </a:r>
                      <a:r>
                        <a:rPr lang="en-US" sz="1000" i="0" dirty="0" err="1">
                          <a:solidFill>
                            <a:srgbClr val="000000"/>
                          </a:solidFill>
                          <a:latin typeface="Helvetica"/>
                          <a:cs typeface="Helvetica"/>
                        </a:rPr>
                        <a:t>auftreten</a:t>
                      </a:r>
                      <a:r>
                        <a:rPr lang="en-US" sz="1000" i="0" dirty="0">
                          <a:solidFill>
                            <a:srgbClr val="000000"/>
                          </a:solidFill>
                          <a:latin typeface="Helvetica"/>
                          <a:cs typeface="Helvetica"/>
                        </a:rPr>
                        <a:t>.</a:t>
                      </a:r>
                      <a:r>
                        <a:rPr lang="en-US" sz="1000" i="0" baseline="0" dirty="0">
                          <a:solidFill>
                            <a:srgbClr val="000000"/>
                          </a:solidFill>
                          <a:latin typeface="Helvetica"/>
                          <a:cs typeface="Helvetica"/>
                        </a:rPr>
                        <a:t> </a:t>
                      </a:r>
                    </a:p>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en-US" sz="1000" i="0" baseline="0" dirty="0" err="1">
                          <a:solidFill>
                            <a:srgbClr val="000000"/>
                          </a:solidFill>
                          <a:latin typeface="Helvetica"/>
                          <a:cs typeface="Helvetica"/>
                        </a:rPr>
                        <a:t>Daher</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ist</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ein</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zielscheibenartiges</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Erscheinungsbild</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verdächtig</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für</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ein</a:t>
                      </a:r>
                      <a:r>
                        <a:rPr lang="en-US" sz="1000" i="0" baseline="0" dirty="0">
                          <a:solidFill>
                            <a:srgbClr val="000000"/>
                          </a:solidFill>
                          <a:latin typeface="Helvetica"/>
                          <a:cs typeface="Helvetica"/>
                        </a:rPr>
                        <a:t> Non-HCC-</a:t>
                      </a:r>
                      <a:r>
                        <a:rPr lang="en-US" sz="1000" i="0" baseline="0" dirty="0" err="1">
                          <a:solidFill>
                            <a:srgbClr val="000000"/>
                          </a:solidFill>
                          <a:latin typeface="Helvetica"/>
                          <a:cs typeface="Helvetica"/>
                        </a:rPr>
                        <a:t>Malignom</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schließt</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aber</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ein</a:t>
                      </a:r>
                      <a:r>
                        <a:rPr lang="en-US" sz="1000" i="0" baseline="0" dirty="0">
                          <a:solidFill>
                            <a:srgbClr val="000000"/>
                          </a:solidFill>
                          <a:latin typeface="Helvetica"/>
                          <a:cs typeface="Helvetica"/>
                        </a:rPr>
                        <a:t> HCC </a:t>
                      </a:r>
                      <a:r>
                        <a:rPr lang="en-US" sz="1000" i="0" baseline="0" dirty="0" err="1">
                          <a:solidFill>
                            <a:srgbClr val="000000"/>
                          </a:solidFill>
                          <a:latin typeface="Helvetica"/>
                          <a:cs typeface="Helvetica"/>
                        </a:rPr>
                        <a:t>nicht</a:t>
                      </a:r>
                      <a:r>
                        <a:rPr lang="en-US" sz="1000" i="0" baseline="0" dirty="0">
                          <a:solidFill>
                            <a:srgbClr val="000000"/>
                          </a:solidFill>
                          <a:latin typeface="Helvetica"/>
                          <a:cs typeface="Helvetica"/>
                        </a:rPr>
                        <a:t> </a:t>
                      </a:r>
                      <a:r>
                        <a:rPr lang="en-US" sz="1000" i="0" baseline="0" dirty="0" err="1">
                          <a:solidFill>
                            <a:srgbClr val="000000"/>
                          </a:solidFill>
                          <a:latin typeface="Helvetica"/>
                          <a:cs typeface="Helvetica"/>
                        </a:rPr>
                        <a:t>aus.</a:t>
                      </a:r>
                      <a:endParaRPr lang="en-US" sz="1000" i="0" dirty="0">
                        <a:solidFill>
                          <a:srgbClr val="000000"/>
                        </a:solidFill>
                        <a:latin typeface="Helvetica"/>
                        <a:cs typeface="Helvetica"/>
                      </a:endParaRPr>
                    </a:p>
                  </a:txBody>
                  <a:tcPr marB="9144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1"/>
                  </a:ext>
                </a:extLst>
              </a:tr>
              <a:tr h="182880">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endParaRPr lang="en-US" altLang="ja-JP" sz="600" b="1" baseline="0" dirty="0">
                        <a:solidFill>
                          <a:srgbClr val="000000"/>
                        </a:solidFill>
                        <a:latin typeface="Helvetica" pitchFamily="-65" charset="0"/>
                      </a:endParaRPr>
                    </a:p>
                  </a:txBody>
                  <a:tcPr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2"/>
                  </a:ext>
                </a:extLst>
              </a:tr>
              <a:tr h="0">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r>
                        <a:rPr lang="en-US" altLang="ja-JP" sz="1100" b="1" baseline="0" dirty="0" err="1">
                          <a:solidFill>
                            <a:srgbClr val="000000"/>
                          </a:solidFill>
                          <a:latin typeface="Helvetica" pitchFamily="-65" charset="0"/>
                        </a:rPr>
                        <a:t>Zielscheibenartige</a:t>
                      </a:r>
                      <a:r>
                        <a:rPr lang="en-US" altLang="ja-JP" sz="1100" b="1" baseline="0" dirty="0">
                          <a:solidFill>
                            <a:srgbClr val="000000"/>
                          </a:solidFill>
                          <a:latin typeface="Helvetica" pitchFamily="-65" charset="0"/>
                        </a:rPr>
                        <a:t> </a:t>
                      </a:r>
                      <a:r>
                        <a:rPr lang="en-US" altLang="ja-JP" sz="1100" b="1" baseline="0" dirty="0" err="1">
                          <a:solidFill>
                            <a:srgbClr val="000000"/>
                          </a:solidFill>
                          <a:latin typeface="Helvetica" pitchFamily="-65" charset="0"/>
                        </a:rPr>
                        <a:t>fokale</a:t>
                      </a:r>
                      <a:r>
                        <a:rPr lang="en-US" altLang="ja-JP" sz="1100" b="1" baseline="0" dirty="0">
                          <a:solidFill>
                            <a:srgbClr val="000000"/>
                          </a:solidFill>
                          <a:latin typeface="Helvetica" pitchFamily="-65" charset="0"/>
                        </a:rPr>
                        <a:t> </a:t>
                      </a:r>
                      <a:r>
                        <a:rPr lang="en-US" altLang="ja-JP" sz="1100" b="1" baseline="0" dirty="0" err="1">
                          <a:solidFill>
                            <a:srgbClr val="000000"/>
                          </a:solidFill>
                          <a:latin typeface="Helvetica" pitchFamily="-65" charset="0"/>
                        </a:rPr>
                        <a:t>Läsion</a:t>
                      </a:r>
                      <a:r>
                        <a:rPr lang="en-US" altLang="ja-JP" sz="1100" b="1" baseline="0" dirty="0">
                          <a:solidFill>
                            <a:srgbClr val="000000"/>
                          </a:solidFill>
                          <a:latin typeface="Helvetica" pitchFamily="-65" charset="0"/>
                        </a:rPr>
                        <a:t>, </a:t>
                      </a:r>
                      <a:r>
                        <a:rPr lang="en-US" altLang="ja-JP" sz="1100" b="1" baseline="0" dirty="0" err="1">
                          <a:solidFill>
                            <a:srgbClr val="000000"/>
                          </a:solidFill>
                          <a:latin typeface="Helvetica" pitchFamily="-65" charset="0"/>
                        </a:rPr>
                        <a:t>Erscheinungsbild</a:t>
                      </a:r>
                      <a:r>
                        <a:rPr lang="en-US" altLang="ja-JP" sz="1100" b="1" baseline="0" dirty="0">
                          <a:solidFill>
                            <a:srgbClr val="000000"/>
                          </a:solidFill>
                          <a:latin typeface="Helvetica" pitchFamily="-65" charset="0"/>
                        </a:rPr>
                        <a:t> in </a:t>
                      </a:r>
                      <a:r>
                        <a:rPr lang="en-US" altLang="ja-JP" sz="1100" b="1" baseline="0" dirty="0" smtClean="0">
                          <a:solidFill>
                            <a:srgbClr val="000000"/>
                          </a:solidFill>
                          <a:latin typeface="Helvetica" pitchFamily="-65" charset="0"/>
                        </a:rPr>
                        <a:t>der </a:t>
                      </a:r>
                      <a:r>
                        <a:rPr lang="en-US" altLang="ja-JP" sz="1100" b="1" baseline="0" dirty="0" err="1" smtClean="0">
                          <a:solidFill>
                            <a:srgbClr val="000000"/>
                          </a:solidFill>
                          <a:latin typeface="Helvetica" pitchFamily="-65" charset="0"/>
                        </a:rPr>
                        <a:t>Bildgebung</a:t>
                      </a:r>
                      <a:r>
                        <a:rPr lang="en-US" altLang="ja-JP" sz="1100" b="1" baseline="0" dirty="0" smtClean="0">
                          <a:solidFill>
                            <a:srgbClr val="000000"/>
                          </a:solidFill>
                          <a:latin typeface="Helvetica" pitchFamily="-65" charset="0"/>
                        </a:rPr>
                        <a:t> </a:t>
                      </a:r>
                      <a:r>
                        <a:rPr lang="en-US" altLang="ja-JP" sz="1100" b="1" baseline="0" dirty="0">
                          <a:solidFill>
                            <a:srgbClr val="000000"/>
                          </a:solidFill>
                          <a:latin typeface="Helvetica" pitchFamily="-65" charset="0"/>
                        </a:rPr>
                        <a:t>in </a:t>
                      </a:r>
                      <a:r>
                        <a:rPr lang="en-US" altLang="ja-JP" sz="1100" b="1" baseline="0" dirty="0" err="1">
                          <a:solidFill>
                            <a:srgbClr val="000000"/>
                          </a:solidFill>
                          <a:latin typeface="Helvetica" pitchFamily="-65" charset="0"/>
                        </a:rPr>
                        <a:t>verschiedenen</a:t>
                      </a:r>
                      <a:endParaRPr lang="en-US" altLang="ja-JP" sz="1100" b="1" baseline="0" dirty="0">
                        <a:solidFill>
                          <a:srgbClr val="000000"/>
                        </a:solidFill>
                        <a:latin typeface="Helvetica" pitchFamily="-65" charset="0"/>
                      </a:endParaRPr>
                    </a:p>
                    <a:p>
                      <a:pPr marL="91440" marR="0" lvl="1" indent="-91440" algn="l" defTabSz="457200" rtl="0" eaLnBrk="1" fontAlgn="base" latinLnBrk="0" hangingPunct="1">
                        <a:lnSpc>
                          <a:spcPct val="100000"/>
                        </a:lnSpc>
                        <a:spcBef>
                          <a:spcPts val="300"/>
                        </a:spcBef>
                        <a:spcAft>
                          <a:spcPts val="0"/>
                        </a:spcAft>
                        <a:buClrTx/>
                        <a:buSzTx/>
                        <a:buFont typeface="Arial"/>
                        <a:buNone/>
                        <a:tabLst/>
                        <a:defRPr/>
                      </a:pPr>
                      <a:r>
                        <a:rPr lang="en-US" altLang="ja-JP" sz="1100" b="1" baseline="0" dirty="0" err="1">
                          <a:solidFill>
                            <a:srgbClr val="000000"/>
                          </a:solidFill>
                          <a:latin typeface="Helvetica" pitchFamily="-65" charset="0"/>
                        </a:rPr>
                        <a:t>Phasen</a:t>
                      </a:r>
                      <a:r>
                        <a:rPr lang="en-US" altLang="ja-JP" sz="1100" b="1" baseline="0" dirty="0">
                          <a:solidFill>
                            <a:srgbClr val="000000"/>
                          </a:solidFill>
                          <a:latin typeface="Helvetica" pitchFamily="-65" charset="0"/>
                        </a:rPr>
                        <a:t> und </a:t>
                      </a:r>
                      <a:r>
                        <a:rPr lang="en-US" altLang="ja-JP" sz="1100" b="1" baseline="0" dirty="0" err="1">
                          <a:solidFill>
                            <a:srgbClr val="000000"/>
                          </a:solidFill>
                          <a:latin typeface="Helvetica" pitchFamily="-65" charset="0"/>
                        </a:rPr>
                        <a:t>Sequenzen</a:t>
                      </a:r>
                      <a:endParaRPr lang="en-US" altLang="ja-JP" sz="1100" b="1" baseline="0" dirty="0">
                        <a:solidFill>
                          <a:srgbClr val="000000"/>
                        </a:solidFill>
                        <a:latin typeface="Helvetica" pitchFamily="-65" charset="0"/>
                      </a:endParaRPr>
                    </a:p>
                  </a:txBody>
                  <a:tcPr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3"/>
                  </a:ext>
                </a:extLst>
              </a:tr>
              <a:tr h="0">
                <a:tc gridSpan="3">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en-US" altLang="ja-JP" sz="1000" b="0" dirty="0" err="1">
                          <a:solidFill>
                            <a:srgbClr val="000000"/>
                          </a:solidFill>
                          <a:latin typeface="Helvetica" pitchFamily="-65" charset="0"/>
                        </a:rPr>
                        <a:t>Zielscheibenartige</a:t>
                      </a:r>
                      <a:r>
                        <a:rPr lang="en-US" altLang="ja-JP" sz="1000" b="0" dirty="0">
                          <a:solidFill>
                            <a:srgbClr val="000000"/>
                          </a:solidFill>
                          <a:latin typeface="Helvetica" pitchFamily="-65" charset="0"/>
                        </a:rPr>
                        <a:t> </a:t>
                      </a:r>
                      <a:r>
                        <a:rPr lang="en-US" altLang="ja-JP" sz="1000" b="0" dirty="0" err="1">
                          <a:solidFill>
                            <a:srgbClr val="000000"/>
                          </a:solidFill>
                          <a:latin typeface="Helvetica" pitchFamily="-65" charset="0"/>
                        </a:rPr>
                        <a:t>dynamische</a:t>
                      </a:r>
                      <a:r>
                        <a:rPr lang="en-US" altLang="ja-JP" sz="1000" b="0" dirty="0">
                          <a:solidFill>
                            <a:srgbClr val="000000"/>
                          </a:solidFill>
                          <a:latin typeface="Helvetica" pitchFamily="-65" charset="0"/>
                        </a:rPr>
                        <a:t> </a:t>
                      </a:r>
                      <a:r>
                        <a:rPr lang="en-US" altLang="ja-JP" sz="1000" b="0" dirty="0" err="1">
                          <a:solidFill>
                            <a:srgbClr val="000000"/>
                          </a:solidFill>
                          <a:latin typeface="Helvetica" pitchFamily="-65" charset="0"/>
                        </a:rPr>
                        <a:t>Anreicherung</a:t>
                      </a:r>
                      <a:r>
                        <a:rPr lang="en-US" altLang="ja-JP" sz="1000" b="0" baseline="0" dirty="0">
                          <a:solidFill>
                            <a:srgbClr val="000000"/>
                          </a:solidFill>
                          <a:latin typeface="Helvetica" pitchFamily="-65" charset="0"/>
                        </a:rPr>
                        <a:t>:</a:t>
                      </a:r>
                    </a:p>
                  </a:txBody>
                  <a:tcPr marR="36000" marT="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4"/>
                  </a:ext>
                </a:extLst>
              </a:tr>
              <a:tr h="548640">
                <a:tc>
                  <a:txBody>
                    <a:bodyPr/>
                    <a:lstStyle/>
                    <a:p>
                      <a:pPr marL="365760" marR="0" lvl="1" indent="0" algn="l" defTabSz="457200" rtl="0" eaLnBrk="1" fontAlgn="base" latinLnBrk="0" hangingPunct="1">
                        <a:lnSpc>
                          <a:spcPct val="100000"/>
                        </a:lnSpc>
                        <a:spcBef>
                          <a:spcPts val="0"/>
                        </a:spcBef>
                        <a:spcAft>
                          <a:spcPts val="0"/>
                        </a:spcAft>
                        <a:buClrTx/>
                        <a:buSzTx/>
                        <a:buFont typeface="Arial"/>
                        <a:buNone/>
                        <a:tabLst/>
                        <a:defRPr/>
                      </a:pPr>
                      <a:r>
                        <a:rPr lang="en-US" altLang="ja-JP" sz="800" b="0" dirty="0" err="1">
                          <a:solidFill>
                            <a:srgbClr val="000000"/>
                          </a:solidFill>
                          <a:latin typeface="Helvetica" pitchFamily="34" charset="0"/>
                          <a:cs typeface="Helvetica"/>
                        </a:rPr>
                        <a:t>Arterielle</a:t>
                      </a:r>
                      <a:r>
                        <a:rPr lang="en-US" altLang="ja-JP" sz="800" b="0" dirty="0">
                          <a:solidFill>
                            <a:srgbClr val="000000"/>
                          </a:solidFill>
                          <a:latin typeface="Helvetica" pitchFamily="34" charset="0"/>
                          <a:cs typeface="Helvetica"/>
                        </a:rPr>
                        <a:t> </a:t>
                      </a:r>
                      <a:r>
                        <a:rPr lang="en-US" altLang="ja-JP" sz="800" b="0" dirty="0" err="1" smtClean="0">
                          <a:solidFill>
                            <a:srgbClr val="000000"/>
                          </a:solidFill>
                          <a:latin typeface="Helvetica" pitchFamily="34" charset="0"/>
                          <a:cs typeface="Helvetica"/>
                        </a:rPr>
                        <a:t>Ringmehranreicherung</a:t>
                      </a:r>
                      <a:endParaRPr lang="en-US" altLang="ja-JP" sz="800" b="0" dirty="0">
                        <a:solidFill>
                          <a:srgbClr val="000000"/>
                        </a:solidFill>
                        <a:latin typeface="Helvetica" pitchFamily="34" charset="0"/>
                        <a:cs typeface="Helvetica"/>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800" dirty="0">
                          <a:latin typeface="Helvetica" pitchFamily="34" charset="0"/>
                        </a:rPr>
                        <a:t>Räumlich definierter Subtyp einer „APHE“, bei der die Anreicherung in der arteriellen Phase in der Peripherie der Observation am </a:t>
                      </a:r>
                      <a:r>
                        <a:rPr lang="de-DE" sz="800" dirty="0" err="1">
                          <a:latin typeface="Helvetica" pitchFamily="34" charset="0"/>
                        </a:rPr>
                        <a:t>ausgeprägtesten</a:t>
                      </a:r>
                      <a:r>
                        <a:rPr lang="de-DE" sz="800" dirty="0">
                          <a:latin typeface="Helvetica" pitchFamily="34" charset="0"/>
                        </a:rPr>
                        <a:t>  ist.</a:t>
                      </a:r>
                      <a:r>
                        <a:rPr lang="de-DE" sz="800" baseline="0" dirty="0">
                          <a:latin typeface="Helvetica" pitchFamily="34" charset="0"/>
                        </a:rPr>
                        <a:t> </a:t>
                      </a:r>
                      <a:endParaRPr lang="en-US" sz="800" dirty="0">
                        <a:latin typeface="Helvetica" pitchFamily="34" charset="0"/>
                        <a:cs typeface="Helvetica"/>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15"/>
                  </a:ext>
                </a:extLst>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en-US" altLang="ja-JP" sz="800" b="0" baseline="0" dirty="0" err="1">
                          <a:solidFill>
                            <a:srgbClr val="000000"/>
                          </a:solidFill>
                          <a:latin typeface="Helvetica" pitchFamily="34" charset="0"/>
                        </a:rPr>
                        <a:t>Peripheres</a:t>
                      </a:r>
                      <a:endParaRPr lang="en-US" altLang="ja-JP" sz="800" b="0" baseline="0" dirty="0">
                        <a:solidFill>
                          <a:srgbClr val="000000"/>
                        </a:solidFill>
                        <a:latin typeface="Helvetica" pitchFamily="34" charset="0"/>
                      </a:endParaRPr>
                    </a:p>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en-US" altLang="ja-JP" sz="800" b="0" baseline="0" dirty="0">
                          <a:solidFill>
                            <a:srgbClr val="000000"/>
                          </a:solidFill>
                          <a:latin typeface="Helvetica" pitchFamily="34" charset="0"/>
                        </a:rPr>
                        <a:t>“</a:t>
                      </a:r>
                      <a:r>
                        <a:rPr lang="en-US" altLang="ja-JP" sz="800" b="0" baseline="0" dirty="0" err="1">
                          <a:solidFill>
                            <a:srgbClr val="000000"/>
                          </a:solidFill>
                          <a:latin typeface="Helvetica" pitchFamily="34" charset="0"/>
                        </a:rPr>
                        <a:t>Auswaschen</a:t>
                      </a:r>
                      <a:r>
                        <a:rPr lang="en-US" altLang="ja-JP" sz="800" b="0" baseline="0" dirty="0">
                          <a:solidFill>
                            <a:srgbClr val="000000"/>
                          </a:solidFill>
                          <a:latin typeface="Helvetica" pitchFamily="34" charset="0"/>
                        </a:rPr>
                        <a:t>”</a:t>
                      </a: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r>
                        <a:rPr lang="de-DE" sz="800" dirty="0">
                          <a:latin typeface="Helvetica" pitchFamily="34" charset="0"/>
                        </a:rPr>
                        <a:t>Räumlich definierter Subtyp </a:t>
                      </a:r>
                      <a:r>
                        <a:rPr lang="de-DE" sz="800" baseline="0" dirty="0">
                          <a:latin typeface="Helvetica" pitchFamily="34" charset="0"/>
                        </a:rPr>
                        <a:t> einer </a:t>
                      </a:r>
                      <a:r>
                        <a:rPr lang="de-DE" sz="800" dirty="0">
                          <a:latin typeface="Helvetica" pitchFamily="34" charset="0"/>
                        </a:rPr>
                        <a:t>"Auswaschung", bei der die offensichtliche Auswaschung in der Peripherie der Observation am </a:t>
                      </a:r>
                      <a:r>
                        <a:rPr lang="de-DE" sz="800" dirty="0" err="1">
                          <a:latin typeface="Helvetica" pitchFamily="34" charset="0"/>
                        </a:rPr>
                        <a:t>ausgeprägtesten</a:t>
                      </a:r>
                      <a:r>
                        <a:rPr lang="de-DE" sz="800" dirty="0">
                          <a:latin typeface="Helvetica" pitchFamily="34" charset="0"/>
                        </a:rPr>
                        <a:t> ist.</a:t>
                      </a:r>
                      <a:endParaRPr lang="en-US" sz="800" dirty="0">
                        <a:latin typeface="Helvetica" pitchFamily="34" charset="0"/>
                        <a:cs typeface="Helvetica"/>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16"/>
                  </a:ext>
                </a:extLst>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en-US" altLang="ja-JP" sz="800" b="0" baseline="0" dirty="0" err="1">
                          <a:solidFill>
                            <a:srgbClr val="000000"/>
                          </a:solidFill>
                          <a:latin typeface="Helvetica" pitchFamily="34" charset="0"/>
                        </a:rPr>
                        <a:t>Verspätete</a:t>
                      </a:r>
                      <a:r>
                        <a:rPr lang="en-US" altLang="ja-JP" sz="800" b="0" baseline="0" dirty="0">
                          <a:solidFill>
                            <a:srgbClr val="000000"/>
                          </a:solidFill>
                          <a:latin typeface="Helvetica" pitchFamily="34" charset="0"/>
                        </a:rPr>
                        <a:t> </a:t>
                      </a:r>
                      <a:r>
                        <a:rPr lang="en-US" altLang="ja-JP" sz="800" b="0" baseline="0" dirty="0" err="1">
                          <a:solidFill>
                            <a:srgbClr val="000000"/>
                          </a:solidFill>
                          <a:latin typeface="Helvetica" pitchFamily="34" charset="0"/>
                        </a:rPr>
                        <a:t>zentrale</a:t>
                      </a:r>
                      <a:r>
                        <a:rPr lang="en-US" altLang="ja-JP" sz="800" b="0" baseline="0" dirty="0">
                          <a:solidFill>
                            <a:srgbClr val="000000"/>
                          </a:solidFill>
                          <a:latin typeface="Helvetica" pitchFamily="34" charset="0"/>
                        </a:rPr>
                        <a:t> </a:t>
                      </a:r>
                      <a:r>
                        <a:rPr lang="en-US" altLang="ja-JP" sz="800" b="0" baseline="0" dirty="0" err="1">
                          <a:solidFill>
                            <a:srgbClr val="000000"/>
                          </a:solidFill>
                          <a:latin typeface="Helvetica" pitchFamily="34" charset="0"/>
                        </a:rPr>
                        <a:t>Anreicherung</a:t>
                      </a:r>
                      <a:r>
                        <a:rPr lang="en-US" altLang="ja-JP" sz="800" b="0" baseline="0" dirty="0">
                          <a:solidFill>
                            <a:srgbClr val="000000"/>
                          </a:solidFill>
                          <a:latin typeface="Helvetica" pitchFamily="34" charset="0"/>
                        </a:rPr>
                        <a:t> </a:t>
                      </a: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en-US" sz="800" dirty="0" err="1">
                          <a:solidFill>
                            <a:srgbClr val="000000"/>
                          </a:solidFill>
                          <a:latin typeface="Helvetica" pitchFamily="34" charset="0"/>
                          <a:cs typeface="Helvetica"/>
                        </a:rPr>
                        <a:t>Zentrale</a:t>
                      </a:r>
                      <a:r>
                        <a:rPr lang="en-US" sz="800" baseline="0" dirty="0" err="1">
                          <a:solidFill>
                            <a:srgbClr val="000000"/>
                          </a:solidFill>
                          <a:latin typeface="Helvetica" pitchFamily="34" charset="0"/>
                          <a:cs typeface="Helvetica"/>
                        </a:rPr>
                        <a:t>s</a:t>
                      </a:r>
                      <a:r>
                        <a:rPr lang="en-US" sz="800" baseline="0" dirty="0">
                          <a:solidFill>
                            <a:srgbClr val="000000"/>
                          </a:solidFill>
                          <a:latin typeface="Helvetica" pitchFamily="34" charset="0"/>
                          <a:cs typeface="Helvetica"/>
                        </a:rPr>
                        <a:t> Areal</a:t>
                      </a:r>
                      <a:r>
                        <a:rPr lang="en-US" sz="800" dirty="0">
                          <a:solidFill>
                            <a:srgbClr val="000000"/>
                          </a:solidFill>
                          <a:latin typeface="Helvetica" pitchFamily="34" charset="0"/>
                          <a:cs typeface="Helvetica"/>
                        </a:rPr>
                        <a:t>, in </a:t>
                      </a:r>
                      <a:r>
                        <a:rPr lang="en-US" sz="800" dirty="0" err="1">
                          <a:solidFill>
                            <a:srgbClr val="000000"/>
                          </a:solidFill>
                          <a:latin typeface="Helvetica" pitchFamily="34" charset="0"/>
                          <a:cs typeface="Helvetica"/>
                        </a:rPr>
                        <a:t>dem</a:t>
                      </a:r>
                      <a:r>
                        <a:rPr lang="en-US" sz="800" dirty="0">
                          <a:solidFill>
                            <a:srgbClr val="000000"/>
                          </a:solidFill>
                          <a:latin typeface="Helvetica" pitchFamily="34" charset="0"/>
                          <a:cs typeface="Helvetica"/>
                        </a:rPr>
                        <a:t> </a:t>
                      </a:r>
                      <a:r>
                        <a:rPr lang="en-US" sz="800" dirty="0" err="1">
                          <a:solidFill>
                            <a:srgbClr val="000000"/>
                          </a:solidFill>
                          <a:latin typeface="Helvetica" pitchFamily="34" charset="0"/>
                          <a:cs typeface="Helvetica"/>
                        </a:rPr>
                        <a:t>es</a:t>
                      </a:r>
                      <a:r>
                        <a:rPr lang="en-US" sz="800" dirty="0">
                          <a:solidFill>
                            <a:srgbClr val="000000"/>
                          </a:solidFill>
                          <a:latin typeface="Helvetica" pitchFamily="34" charset="0"/>
                          <a:cs typeface="Helvetica"/>
                        </a:rPr>
                        <a:t> in der </a:t>
                      </a:r>
                      <a:r>
                        <a:rPr lang="en-US" sz="800" dirty="0" err="1">
                          <a:solidFill>
                            <a:srgbClr val="000000"/>
                          </a:solidFill>
                          <a:latin typeface="Helvetica" pitchFamily="34" charset="0"/>
                          <a:cs typeface="Helvetica"/>
                        </a:rPr>
                        <a:t>postarteriellen</a:t>
                      </a:r>
                      <a:r>
                        <a:rPr lang="en-US" sz="800" baseline="0" dirty="0">
                          <a:solidFill>
                            <a:srgbClr val="000000"/>
                          </a:solidFill>
                          <a:latin typeface="Helvetica" pitchFamily="34" charset="0"/>
                          <a:cs typeface="Helvetica"/>
                        </a:rPr>
                        <a:t> Phase </a:t>
                      </a:r>
                      <a:r>
                        <a:rPr lang="en-US" sz="800" baseline="0" dirty="0" err="1">
                          <a:solidFill>
                            <a:srgbClr val="000000"/>
                          </a:solidFill>
                          <a:latin typeface="Helvetica" pitchFamily="34" charset="0"/>
                          <a:cs typeface="Helvetica"/>
                        </a:rPr>
                        <a:t>zu</a:t>
                      </a:r>
                      <a:r>
                        <a:rPr lang="en-US" sz="800" baseline="0" dirty="0">
                          <a:solidFill>
                            <a:srgbClr val="000000"/>
                          </a:solidFill>
                          <a:latin typeface="Helvetica" pitchFamily="34" charset="0"/>
                          <a:cs typeface="Helvetica"/>
                        </a:rPr>
                        <a:t> </a:t>
                      </a:r>
                      <a:r>
                        <a:rPr lang="en-US" sz="800" baseline="0" dirty="0" err="1">
                          <a:solidFill>
                            <a:srgbClr val="000000"/>
                          </a:solidFill>
                          <a:latin typeface="Helvetica" pitchFamily="34" charset="0"/>
                          <a:cs typeface="Helvetica"/>
                        </a:rPr>
                        <a:t>einer</a:t>
                      </a:r>
                      <a:r>
                        <a:rPr lang="en-US" sz="800" baseline="0" dirty="0">
                          <a:solidFill>
                            <a:srgbClr val="000000"/>
                          </a:solidFill>
                          <a:latin typeface="Helvetica" pitchFamily="34" charset="0"/>
                          <a:cs typeface="Helvetica"/>
                        </a:rPr>
                        <a:t> </a:t>
                      </a:r>
                      <a:r>
                        <a:rPr lang="en-US" sz="800" baseline="0" dirty="0" err="1">
                          <a:solidFill>
                            <a:srgbClr val="000000"/>
                          </a:solidFill>
                          <a:latin typeface="Helvetica" pitchFamily="34" charset="0"/>
                          <a:cs typeface="Helvetica"/>
                        </a:rPr>
                        <a:t>zunehmenden</a:t>
                      </a:r>
                      <a:r>
                        <a:rPr lang="en-US" sz="800" baseline="0" dirty="0">
                          <a:solidFill>
                            <a:srgbClr val="000000"/>
                          </a:solidFill>
                          <a:latin typeface="Helvetica" pitchFamily="34" charset="0"/>
                          <a:cs typeface="Helvetica"/>
                        </a:rPr>
                        <a:t> </a:t>
                      </a:r>
                      <a:r>
                        <a:rPr lang="en-US" sz="800" baseline="0" dirty="0" err="1">
                          <a:solidFill>
                            <a:srgbClr val="000000"/>
                          </a:solidFill>
                          <a:latin typeface="Helvetica" pitchFamily="34" charset="0"/>
                          <a:cs typeface="Helvetica"/>
                        </a:rPr>
                        <a:t>Anreicherung</a:t>
                      </a:r>
                      <a:r>
                        <a:rPr lang="en-US" sz="800" baseline="0" dirty="0">
                          <a:solidFill>
                            <a:srgbClr val="000000"/>
                          </a:solidFill>
                          <a:latin typeface="Helvetica" pitchFamily="34" charset="0"/>
                          <a:cs typeface="Helvetica"/>
                        </a:rPr>
                        <a:t> </a:t>
                      </a:r>
                      <a:r>
                        <a:rPr lang="en-US" sz="800" baseline="0" dirty="0" err="1">
                          <a:solidFill>
                            <a:srgbClr val="000000"/>
                          </a:solidFill>
                          <a:latin typeface="Helvetica" pitchFamily="34" charset="0"/>
                          <a:cs typeface="Helvetica"/>
                        </a:rPr>
                        <a:t>kommt</a:t>
                      </a:r>
                      <a:r>
                        <a:rPr lang="en-US" sz="800" baseline="0" dirty="0">
                          <a:solidFill>
                            <a:srgbClr val="000000"/>
                          </a:solidFill>
                          <a:latin typeface="Helvetica" pitchFamily="34" charset="0"/>
                          <a:cs typeface="Helvetica"/>
                        </a:rPr>
                        <a:t> </a:t>
                      </a: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17"/>
                  </a:ext>
                </a:extLst>
              </a:tr>
              <a:tr h="0">
                <a:tc gridSpan="3">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en-US" altLang="ja-JP" sz="800" b="0" baseline="0" dirty="0" err="1">
                          <a:solidFill>
                            <a:schemeClr val="tx1"/>
                          </a:solidFill>
                          <a:latin typeface="Helvetica" pitchFamily="34" charset="0"/>
                        </a:rPr>
                        <a:t>Zielscheibenartige</a:t>
                      </a:r>
                      <a:r>
                        <a:rPr lang="en-US" altLang="ja-JP" sz="800" b="0" baseline="0" dirty="0">
                          <a:solidFill>
                            <a:schemeClr val="tx1"/>
                          </a:solidFill>
                          <a:latin typeface="Helvetica" pitchFamily="34" charset="0"/>
                        </a:rPr>
                        <a:t> </a:t>
                      </a:r>
                      <a:r>
                        <a:rPr lang="en-US" altLang="ja-JP" sz="800" b="0" baseline="0" dirty="0" err="1">
                          <a:solidFill>
                            <a:schemeClr val="tx1"/>
                          </a:solidFill>
                          <a:latin typeface="Helvetica" pitchFamily="34" charset="0"/>
                        </a:rPr>
                        <a:t>Darstellung</a:t>
                      </a:r>
                      <a:r>
                        <a:rPr lang="en-US" altLang="ja-JP" sz="800" b="0" baseline="0" dirty="0">
                          <a:solidFill>
                            <a:schemeClr val="tx1"/>
                          </a:solidFill>
                          <a:latin typeface="Helvetica" pitchFamily="34" charset="0"/>
                        </a:rPr>
                        <a:t> in der DWI </a:t>
                      </a:r>
                      <a:r>
                        <a:rPr lang="en-US" altLang="ja-JP" sz="800" b="0" baseline="0" dirty="0" err="1">
                          <a:solidFill>
                            <a:schemeClr val="tx1"/>
                          </a:solidFill>
                          <a:latin typeface="Helvetica" pitchFamily="34" charset="0"/>
                        </a:rPr>
                        <a:t>oder</a:t>
                      </a:r>
                      <a:r>
                        <a:rPr lang="en-US" altLang="ja-JP" sz="800" b="0" baseline="0" dirty="0">
                          <a:solidFill>
                            <a:schemeClr val="tx1"/>
                          </a:solidFill>
                          <a:latin typeface="Helvetica" pitchFamily="34" charset="0"/>
                        </a:rPr>
                        <a:t> TP/HBP:</a:t>
                      </a:r>
                    </a:p>
                  </a:txBody>
                  <a:tcPr marT="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endParaRPr lang="en-US" sz="1100" i="0" dirty="0">
                        <a:solidFill>
                          <a:schemeClr val="tx1"/>
                        </a:solidFill>
                        <a:latin typeface="Helvetica"/>
                        <a:cs typeface="Helvetica"/>
                      </a:endParaRPr>
                    </a:p>
                  </a:txBody>
                  <a:tcPr marL="72000" marR="360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18"/>
                  </a:ext>
                </a:extLst>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en-US" altLang="ja-JP" sz="800" b="0" baseline="0" dirty="0" err="1">
                          <a:solidFill>
                            <a:schemeClr val="tx1"/>
                          </a:solidFill>
                          <a:latin typeface="Helvetica" pitchFamily="34" charset="0"/>
                        </a:rPr>
                        <a:t>Zielscheibenartige</a:t>
                      </a:r>
                      <a:r>
                        <a:rPr lang="en-US" altLang="ja-JP" sz="800" b="0" baseline="0" dirty="0">
                          <a:solidFill>
                            <a:schemeClr val="tx1"/>
                          </a:solidFill>
                          <a:latin typeface="Helvetica" pitchFamily="34" charset="0"/>
                        </a:rPr>
                        <a:t> “</a:t>
                      </a:r>
                      <a:r>
                        <a:rPr lang="en-US" altLang="ja-JP" sz="800" b="0" baseline="0" dirty="0" err="1">
                          <a:solidFill>
                            <a:schemeClr val="tx1"/>
                          </a:solidFill>
                          <a:latin typeface="Helvetica" pitchFamily="34" charset="0"/>
                        </a:rPr>
                        <a:t>Begrenzung</a:t>
                      </a:r>
                      <a:r>
                        <a:rPr lang="en-US" altLang="ja-JP" sz="800" b="0" baseline="0" dirty="0">
                          <a:solidFill>
                            <a:schemeClr val="tx1"/>
                          </a:solidFill>
                          <a:latin typeface="Helvetica" pitchFamily="34" charset="0"/>
                        </a:rPr>
                        <a:t>” </a:t>
                      </a: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de-DE" sz="800" dirty="0">
                          <a:solidFill>
                            <a:schemeClr val="tx1"/>
                          </a:solidFill>
                          <a:latin typeface="Helvetica" pitchFamily="34" charset="0"/>
                        </a:rPr>
                        <a:t>Konzentrisches Muster in der DWI, charakterisiert durch eine eingeschränkte Diffusion in der Peripherie und einer weniger eingeschränkten Diffusion im Zentrum der Observation. </a:t>
                      </a:r>
                      <a:endParaRPr lang="en-US" sz="800" i="0" dirty="0">
                        <a:solidFill>
                          <a:schemeClr val="tx1"/>
                        </a:solidFill>
                        <a:latin typeface="Helvetica" pitchFamily="34" charset="0"/>
                        <a:cs typeface="Helvetica"/>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19"/>
                  </a:ext>
                </a:extLst>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en-US" altLang="ja-JP" sz="800" b="0" baseline="0" dirty="0" err="1">
                          <a:solidFill>
                            <a:schemeClr val="tx1"/>
                          </a:solidFill>
                          <a:latin typeface="Helvetica" pitchFamily="34" charset="0"/>
                        </a:rPr>
                        <a:t>Zielscheibenartige</a:t>
                      </a:r>
                      <a:r>
                        <a:rPr lang="en-US" altLang="ja-JP" sz="800" b="0" baseline="0" dirty="0">
                          <a:solidFill>
                            <a:schemeClr val="tx1"/>
                          </a:solidFill>
                          <a:latin typeface="Helvetica" pitchFamily="34" charset="0"/>
                        </a:rPr>
                        <a:t> </a:t>
                      </a:r>
                      <a:r>
                        <a:rPr lang="en-US" altLang="ja-JP" sz="800" b="0" baseline="0" dirty="0" err="1">
                          <a:solidFill>
                            <a:schemeClr val="tx1"/>
                          </a:solidFill>
                          <a:latin typeface="Helvetica" pitchFamily="34" charset="0"/>
                        </a:rPr>
                        <a:t>Darstellung</a:t>
                      </a:r>
                      <a:r>
                        <a:rPr lang="en-US" altLang="ja-JP" sz="800" b="0" baseline="0" dirty="0">
                          <a:solidFill>
                            <a:schemeClr val="tx1"/>
                          </a:solidFill>
                          <a:latin typeface="Helvetica" pitchFamily="34" charset="0"/>
                        </a:rPr>
                        <a:t> in der TP/HBP</a:t>
                      </a: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indent="0">
                        <a:buFont typeface="Arial"/>
                        <a:buNone/>
                      </a:pPr>
                      <a:r>
                        <a:rPr lang="de-DE" sz="800" dirty="0">
                          <a:latin typeface="Helvetica" pitchFamily="34" charset="0"/>
                        </a:rPr>
                        <a:t>Konzentrisches Muster in der TP oder HBP, charakterisiert durch eine mäßige bis ausgeprägte Hypointensität in der Peripherie</a:t>
                      </a:r>
                      <a:r>
                        <a:rPr lang="de-DE" sz="800" baseline="0" dirty="0">
                          <a:latin typeface="Helvetica" pitchFamily="34" charset="0"/>
                        </a:rPr>
                        <a:t> </a:t>
                      </a:r>
                      <a:r>
                        <a:rPr lang="de-DE" sz="800" dirty="0">
                          <a:latin typeface="Helvetica" pitchFamily="34" charset="0"/>
                        </a:rPr>
                        <a:t>und geringer Hypointensität im Zentrum </a:t>
                      </a:r>
                      <a:r>
                        <a:rPr lang="de-DE" sz="800" baseline="0" dirty="0">
                          <a:latin typeface="Helvetica" pitchFamily="34" charset="0"/>
                        </a:rPr>
                        <a:t>der </a:t>
                      </a:r>
                      <a:r>
                        <a:rPr lang="de-DE" sz="800" baseline="0" dirty="0" smtClean="0">
                          <a:latin typeface="Helvetica" pitchFamily="34" charset="0"/>
                        </a:rPr>
                        <a:t>Observation. </a:t>
                      </a:r>
                      <a:endParaRPr lang="en-US" sz="800" baseline="0" dirty="0">
                        <a:solidFill>
                          <a:schemeClr val="tx1"/>
                        </a:solidFill>
                        <a:latin typeface="Helvetica" pitchFamily="34" charset="0"/>
                        <a:cs typeface="Helvetica"/>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extLst>
                  <a:ext uri="{0D108BD9-81ED-4DB2-BD59-A6C34878D82A}">
                    <a16:rowId xmlns:a16="http://schemas.microsoft.com/office/drawing/2014/main" xmlns="" val="10020"/>
                  </a:ext>
                </a:extLst>
              </a:tr>
            </a:tbl>
          </a:graphicData>
        </a:graphic>
      </p:graphicFrame>
      <p:grpSp>
        <p:nvGrpSpPr>
          <p:cNvPr id="6" name="Group 5"/>
          <p:cNvGrpSpPr>
            <a:grpSpLocks noChangeAspect="1"/>
          </p:cNvGrpSpPr>
          <p:nvPr/>
        </p:nvGrpSpPr>
        <p:grpSpPr>
          <a:xfrm>
            <a:off x="253642" y="6038595"/>
            <a:ext cx="320040" cy="320040"/>
            <a:chOff x="914400" y="3352800"/>
            <a:chExt cx="1219200" cy="1219200"/>
          </a:xfrm>
        </p:grpSpPr>
        <p:sp>
          <p:nvSpPr>
            <p:cNvPr id="9" name="Rounded Rectangle 8"/>
            <p:cNvSpPr/>
            <p:nvPr/>
          </p:nvSpPr>
          <p:spPr>
            <a:xfrm>
              <a:off x="914400" y="33528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81100" y="3619500"/>
              <a:ext cx="685800" cy="685800"/>
            </a:xfrm>
            <a:prstGeom prst="ellipse">
              <a:avLst/>
            </a:prstGeom>
            <a:solidFill>
              <a:schemeClr val="tx1">
                <a:lumMod val="50000"/>
                <a:lumOff val="50000"/>
              </a:schemeClr>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a:grpSpLocks noChangeAspect="1"/>
          </p:cNvGrpSpPr>
          <p:nvPr/>
        </p:nvGrpSpPr>
        <p:grpSpPr>
          <a:xfrm>
            <a:off x="253642" y="6598977"/>
            <a:ext cx="320040" cy="320040"/>
            <a:chOff x="326762" y="2070513"/>
            <a:chExt cx="365760" cy="365760"/>
          </a:xfrm>
        </p:grpSpPr>
        <p:sp>
          <p:nvSpPr>
            <p:cNvPr id="15" name="Rounded Rectangle 14"/>
            <p:cNvSpPr/>
            <p:nvPr/>
          </p:nvSpPr>
          <p:spPr>
            <a:xfrm>
              <a:off x="326762" y="2070513"/>
              <a:ext cx="365760" cy="36576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06772" y="2150523"/>
              <a:ext cx="205740" cy="205740"/>
            </a:xfrm>
            <a:prstGeom prst="ellipse">
              <a:avLst/>
            </a:prstGeom>
            <a:solidFill>
              <a:schemeClr val="bg1">
                <a:lumMod val="75000"/>
              </a:schemeClr>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a:grpSpLocks noChangeAspect="1"/>
          </p:cNvGrpSpPr>
          <p:nvPr/>
        </p:nvGrpSpPr>
        <p:grpSpPr>
          <a:xfrm>
            <a:off x="253642" y="7988270"/>
            <a:ext cx="320040" cy="320040"/>
            <a:chOff x="326762" y="2878599"/>
            <a:chExt cx="365760" cy="365760"/>
          </a:xfrm>
        </p:grpSpPr>
        <p:sp>
          <p:nvSpPr>
            <p:cNvPr id="18" name="Rounded Rectangle 17"/>
            <p:cNvSpPr/>
            <p:nvPr/>
          </p:nvSpPr>
          <p:spPr>
            <a:xfrm>
              <a:off x="326762" y="2878599"/>
              <a:ext cx="365760" cy="365760"/>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06772" y="2958609"/>
              <a:ext cx="205740" cy="205740"/>
            </a:xfrm>
            <a:prstGeom prst="ellipse">
              <a:avLst/>
            </a:prstGeom>
            <a:solidFill>
              <a:schemeClr val="tx1">
                <a:lumMod val="65000"/>
                <a:lumOff val="35000"/>
              </a:schemeClr>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a:grpSpLocks noChangeAspect="1"/>
          </p:cNvGrpSpPr>
          <p:nvPr/>
        </p:nvGrpSpPr>
        <p:grpSpPr>
          <a:xfrm>
            <a:off x="253642" y="8518862"/>
            <a:ext cx="320040" cy="320040"/>
            <a:chOff x="326762" y="3272790"/>
            <a:chExt cx="365760" cy="365760"/>
          </a:xfrm>
        </p:grpSpPr>
        <p:sp>
          <p:nvSpPr>
            <p:cNvPr id="21" name="Rounded Rectangle 20"/>
            <p:cNvSpPr/>
            <p:nvPr/>
          </p:nvSpPr>
          <p:spPr>
            <a:xfrm>
              <a:off x="326762" y="3272790"/>
              <a:ext cx="365760" cy="36576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06772" y="3352800"/>
              <a:ext cx="205740" cy="205740"/>
            </a:xfrm>
            <a:prstGeom prst="ellipse">
              <a:avLst/>
            </a:prstGeom>
            <a:solidFill>
              <a:schemeClr val="bg1">
                <a:lumMod val="50000"/>
              </a:schemeClr>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a:grpSpLocks noChangeAspect="1"/>
          </p:cNvGrpSpPr>
          <p:nvPr/>
        </p:nvGrpSpPr>
        <p:grpSpPr>
          <a:xfrm>
            <a:off x="253642" y="7151227"/>
            <a:ext cx="320040" cy="320040"/>
            <a:chOff x="3962400" y="3352800"/>
            <a:chExt cx="1219200" cy="1219200"/>
          </a:xfrm>
        </p:grpSpPr>
        <p:sp>
          <p:nvSpPr>
            <p:cNvPr id="25" name="Rounded Rectangle 24"/>
            <p:cNvSpPr/>
            <p:nvPr/>
          </p:nvSpPr>
          <p:spPr>
            <a:xfrm>
              <a:off x="3962400" y="33528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29100" y="3619500"/>
              <a:ext cx="685800" cy="685800"/>
            </a:xfrm>
            <a:prstGeom prst="ellipse">
              <a:avLst/>
            </a:prstGeom>
            <a:gradFill flip="none" rotWithShape="1">
              <a:gsLst>
                <a:gs pos="100000">
                  <a:schemeClr val="tx1">
                    <a:lumMod val="50000"/>
                    <a:lumOff val="50000"/>
                  </a:schemeClr>
                </a:gs>
                <a:gs pos="23000">
                  <a:schemeClr val="bg1">
                    <a:lumMod val="95000"/>
                  </a:schemeClr>
                </a:gs>
              </a:gsLst>
              <a:path path="circle">
                <a:fillToRect l="50000" t="50000" r="50000" b="50000"/>
              </a:path>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DDDAD03-325F-8B4D-B10D-4BC50135E086}" type="slidenum">
              <a:rPr lang="en-US" sz="1100" smtClean="0">
                <a:latin typeface="Helvetica"/>
                <a:cs typeface="Helvetica"/>
              </a:rPr>
              <a:pPr algn="r"/>
              <a:t>20</a:t>
            </a:fld>
            <a:endParaRPr lang="en-US" sz="1100" dirty="0">
              <a:latin typeface="Helvetica"/>
              <a:cs typeface="Helvetica"/>
            </a:endParaRPr>
          </a:p>
        </p:txBody>
      </p:sp>
      <p:sp>
        <p:nvSpPr>
          <p:cNvPr id="83" name="Right Triangle 82"/>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85" name="TextBox 8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smtClean="0">
                <a:latin typeface="Helvetica"/>
                <a:cs typeface="Helvetica"/>
              </a:rPr>
              <a:t>Definitionen</a:t>
            </a:r>
            <a:endParaRPr lang="en-US" sz="1400" dirty="0">
              <a:latin typeface="Helvetica"/>
              <a:cs typeface="Helvetica"/>
            </a:endParaRPr>
          </a:p>
        </p:txBody>
      </p:sp>
    </p:spTree>
    <p:extLst>
      <p:ext uri="{BB962C8B-B14F-4D97-AF65-F5344CB8AC3E}">
        <p14:creationId xmlns:p14="http://schemas.microsoft.com/office/powerpoint/2010/main" val="2388723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1291007061"/>
              </p:ext>
            </p:extLst>
          </p:nvPr>
        </p:nvGraphicFramePr>
        <p:xfrm>
          <a:off x="228600" y="365761"/>
          <a:ext cx="6399179" cy="8357616"/>
        </p:xfrm>
        <a:graphic>
          <a:graphicData uri="http://schemas.openxmlformats.org/drawingml/2006/table">
            <a:tbl>
              <a:tblPr firstRow="1" bandRow="1">
                <a:tableStyleId>{793D81CF-94F2-401A-BA57-92F5A7B2D0C5}</a:tableStyleId>
              </a:tblPr>
              <a:tblGrid>
                <a:gridCol w="1414724">
                  <a:extLst>
                    <a:ext uri="{9D8B030D-6E8A-4147-A177-3AD203B41FA5}">
                      <a16:colId xmlns:a16="http://schemas.microsoft.com/office/drawing/2014/main" xmlns="" val="20000"/>
                    </a:ext>
                  </a:extLst>
                </a:gridCol>
                <a:gridCol w="1250347">
                  <a:extLst>
                    <a:ext uri="{9D8B030D-6E8A-4147-A177-3AD203B41FA5}">
                      <a16:colId xmlns:a16="http://schemas.microsoft.com/office/drawing/2014/main" xmlns="" val="20002"/>
                    </a:ext>
                  </a:extLst>
                </a:gridCol>
                <a:gridCol w="2540879">
                  <a:extLst>
                    <a:ext uri="{9D8B030D-6E8A-4147-A177-3AD203B41FA5}">
                      <a16:colId xmlns:a16="http://schemas.microsoft.com/office/drawing/2014/main" xmlns="" val="20003"/>
                    </a:ext>
                  </a:extLst>
                </a:gridCol>
                <a:gridCol w="397743">
                  <a:extLst>
                    <a:ext uri="{9D8B030D-6E8A-4147-A177-3AD203B41FA5}">
                      <a16:colId xmlns:a16="http://schemas.microsoft.com/office/drawing/2014/main" xmlns="" val="20004"/>
                    </a:ext>
                  </a:extLst>
                </a:gridCol>
                <a:gridCol w="397743">
                  <a:extLst>
                    <a:ext uri="{9D8B030D-6E8A-4147-A177-3AD203B41FA5}">
                      <a16:colId xmlns:a16="http://schemas.microsoft.com/office/drawing/2014/main" xmlns="" val="20005"/>
                    </a:ext>
                  </a:extLst>
                </a:gridCol>
                <a:gridCol w="397743">
                  <a:extLst>
                    <a:ext uri="{9D8B030D-6E8A-4147-A177-3AD203B41FA5}">
                      <a16:colId xmlns:a16="http://schemas.microsoft.com/office/drawing/2014/main" xmlns="" val="20006"/>
                    </a:ext>
                  </a:extLst>
                </a:gridCol>
              </a:tblGrid>
              <a:tr h="485584">
                <a:tc gridSpan="6">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1" i="0" dirty="0">
                          <a:solidFill>
                            <a:srgbClr val="000000"/>
                          </a:solidFill>
                          <a:latin typeface="Helvetica" pitchFamily="34" charset="0"/>
                          <a:cs typeface="Helvetica"/>
                        </a:rPr>
                        <a:t>LI-RADS</a:t>
                      </a:r>
                      <a:r>
                        <a:rPr lang="en-US" sz="1200" b="1" i="0" baseline="30000" dirty="0">
                          <a:solidFill>
                            <a:schemeClr val="tx1"/>
                          </a:solidFill>
                          <a:latin typeface="Helvetica" pitchFamily="34" charset="0"/>
                          <a:cs typeface="Helvetica"/>
                        </a:rPr>
                        <a:t>®</a:t>
                      </a:r>
                      <a:r>
                        <a:rPr lang="en-US" sz="1200" b="1" i="0" dirty="0">
                          <a:solidFill>
                            <a:schemeClr val="tx1"/>
                          </a:solidFill>
                          <a:latin typeface="Helvetica" pitchFamily="34" charset="0"/>
                          <a:cs typeface="Helvetica"/>
                        </a:rPr>
                        <a:t> </a:t>
                      </a:r>
                      <a:r>
                        <a:rPr lang="en-US" sz="1200" b="1" i="0" dirty="0" err="1">
                          <a:solidFill>
                            <a:schemeClr val="tx1"/>
                          </a:solidFill>
                          <a:latin typeface="Helvetica" pitchFamily="34" charset="0"/>
                          <a:cs typeface="Helvetica"/>
                        </a:rPr>
                        <a:t>Zusatzmerkmale</a:t>
                      </a:r>
                      <a:r>
                        <a:rPr lang="en-US" sz="1200" b="1" i="0" dirty="0">
                          <a:solidFill>
                            <a:schemeClr val="tx1"/>
                          </a:solidFill>
                          <a:latin typeface="Helvetica" pitchFamily="34" charset="0"/>
                          <a:cs typeface="Helvetica"/>
                        </a:rPr>
                        <a:t> </a:t>
                      </a:r>
                      <a:r>
                        <a:rPr lang="en-US" sz="1200" b="1" i="0" dirty="0" smtClean="0">
                          <a:solidFill>
                            <a:schemeClr val="tx1"/>
                          </a:solidFill>
                          <a:latin typeface="Helvetica" pitchFamily="34" charset="0"/>
                          <a:cs typeface="Helvetica"/>
                        </a:rPr>
                        <a:t>der </a:t>
                      </a:r>
                      <a:r>
                        <a:rPr lang="en-US" sz="1200" b="1" i="0" dirty="0" err="1" smtClean="0">
                          <a:solidFill>
                            <a:schemeClr val="tx1"/>
                          </a:solidFill>
                          <a:latin typeface="Helvetica" pitchFamily="34" charset="0"/>
                          <a:cs typeface="Helvetica"/>
                        </a:rPr>
                        <a:t>Bildgebung</a:t>
                      </a:r>
                      <a:r>
                        <a:rPr lang="en-US" sz="1200" b="1" i="0" dirty="0" smtClean="0">
                          <a:solidFill>
                            <a:schemeClr val="tx1"/>
                          </a:solidFill>
                          <a:latin typeface="Helvetica" pitchFamily="34" charset="0"/>
                          <a:cs typeface="Helvetica"/>
                        </a:rPr>
                        <a:t>, die</a:t>
                      </a:r>
                      <a:r>
                        <a:rPr lang="en-US" sz="1200" b="1" i="0" baseline="0" dirty="0" smtClean="0">
                          <a:solidFill>
                            <a:schemeClr val="tx1"/>
                          </a:solidFill>
                          <a:latin typeface="Helvetica" pitchFamily="34" charset="0"/>
                          <a:cs typeface="Helvetica"/>
                        </a:rPr>
                        <a:t> </a:t>
                      </a:r>
                      <a:r>
                        <a:rPr lang="en-US" sz="1200" b="1" i="0" baseline="0" dirty="0" err="1">
                          <a:solidFill>
                            <a:schemeClr val="tx1"/>
                          </a:solidFill>
                          <a:latin typeface="Helvetica" pitchFamily="34" charset="0"/>
                          <a:cs typeface="Helvetica"/>
                        </a:rPr>
                        <a:t>Malignität</a:t>
                      </a:r>
                      <a:r>
                        <a:rPr lang="en-US" sz="1200" b="1" i="0" baseline="0" dirty="0">
                          <a:solidFill>
                            <a:schemeClr val="tx1"/>
                          </a:solidFill>
                          <a:latin typeface="Helvetica" pitchFamily="34" charset="0"/>
                          <a:cs typeface="Helvetica"/>
                        </a:rPr>
                        <a:t> </a:t>
                      </a:r>
                      <a:r>
                        <a:rPr lang="en-US" sz="1200" b="1" i="0" baseline="0" dirty="0" err="1">
                          <a:solidFill>
                            <a:schemeClr val="tx1"/>
                          </a:solidFill>
                          <a:latin typeface="Helvetica" pitchFamily="34" charset="0"/>
                          <a:cs typeface="Helvetica"/>
                        </a:rPr>
                        <a:t>favorisieren</a:t>
                      </a:r>
                      <a:endParaRPr lang="en-US" sz="1200" b="1" i="0" baseline="0" dirty="0">
                        <a:solidFill>
                          <a:schemeClr val="tx1"/>
                        </a:solidFill>
                        <a:latin typeface="Helvetica" pitchFamily="34" charset="0"/>
                        <a:cs typeface="Helvetica"/>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latin typeface="Helvetica" pitchFamily="34" charset="0"/>
                          <a:cs typeface="Helvetica"/>
                        </a:rPr>
                        <a:t>&amp; </a:t>
                      </a:r>
                      <a:r>
                        <a:rPr lang="en-US" sz="1200" b="1" i="0" dirty="0" err="1" smtClean="0">
                          <a:solidFill>
                            <a:schemeClr val="tx1"/>
                          </a:solidFill>
                          <a:latin typeface="Helvetica" pitchFamily="34" charset="0"/>
                          <a:cs typeface="Helvetica"/>
                        </a:rPr>
                        <a:t>Bildmodalitäten</a:t>
                      </a:r>
                      <a:r>
                        <a:rPr lang="en-US" sz="1200" b="1" i="0" dirty="0">
                          <a:solidFill>
                            <a:schemeClr val="tx1"/>
                          </a:solidFill>
                          <a:latin typeface="Helvetica" pitchFamily="34" charset="0"/>
                          <a:cs typeface="Helvetica"/>
                        </a:rPr>
                        <a:t>, </a:t>
                      </a:r>
                      <a:r>
                        <a:rPr lang="en-US" sz="1200" b="1" i="0" baseline="0" dirty="0">
                          <a:solidFill>
                            <a:schemeClr val="tx1"/>
                          </a:solidFill>
                          <a:latin typeface="Helvetica" pitchFamily="34" charset="0"/>
                          <a:cs typeface="Helvetica"/>
                        </a:rPr>
                        <a:t>in </a:t>
                      </a:r>
                      <a:r>
                        <a:rPr lang="en-US" sz="1200" b="1" i="0" baseline="0" dirty="0" err="1">
                          <a:solidFill>
                            <a:schemeClr val="tx1"/>
                          </a:solidFill>
                          <a:latin typeface="Helvetica" pitchFamily="34" charset="0"/>
                          <a:cs typeface="Helvetica"/>
                        </a:rPr>
                        <a:t>welchen</a:t>
                      </a:r>
                      <a:r>
                        <a:rPr lang="en-US" sz="1200" b="1" i="0" baseline="0" dirty="0">
                          <a:solidFill>
                            <a:schemeClr val="tx1"/>
                          </a:solidFill>
                          <a:latin typeface="Helvetica" pitchFamily="34" charset="0"/>
                          <a:cs typeface="Helvetica"/>
                        </a:rPr>
                        <a:t> </a:t>
                      </a:r>
                      <a:r>
                        <a:rPr lang="en-US" sz="1200" b="1" i="0" baseline="0" dirty="0" err="1">
                          <a:solidFill>
                            <a:schemeClr val="tx1"/>
                          </a:solidFill>
                          <a:latin typeface="Helvetica" pitchFamily="34" charset="0"/>
                          <a:cs typeface="Helvetica"/>
                        </a:rPr>
                        <a:t>diese</a:t>
                      </a:r>
                      <a:r>
                        <a:rPr lang="en-US" sz="1200" b="1" i="0" baseline="0" dirty="0">
                          <a:solidFill>
                            <a:schemeClr val="tx1"/>
                          </a:solidFill>
                          <a:latin typeface="Helvetica" pitchFamily="34" charset="0"/>
                          <a:cs typeface="Helvetica"/>
                        </a:rPr>
                        <a:t> </a:t>
                      </a:r>
                      <a:r>
                        <a:rPr lang="en-US" sz="1200" b="1" i="0" baseline="0" dirty="0" err="1">
                          <a:solidFill>
                            <a:schemeClr val="tx1"/>
                          </a:solidFill>
                          <a:latin typeface="Helvetica" pitchFamily="34" charset="0"/>
                          <a:cs typeface="Helvetica"/>
                        </a:rPr>
                        <a:t>darstellbar</a:t>
                      </a:r>
                      <a:r>
                        <a:rPr lang="en-US" sz="1200" b="1" i="0" baseline="0" dirty="0">
                          <a:solidFill>
                            <a:schemeClr val="tx1"/>
                          </a:solidFill>
                          <a:latin typeface="Helvetica" pitchFamily="34" charset="0"/>
                          <a:cs typeface="Helvetica"/>
                        </a:rPr>
                        <a:t> </a:t>
                      </a:r>
                      <a:r>
                        <a:rPr lang="en-US" sz="1200" b="1" i="0" baseline="0" dirty="0" err="1">
                          <a:solidFill>
                            <a:schemeClr val="tx1"/>
                          </a:solidFill>
                          <a:latin typeface="Helvetica" pitchFamily="34" charset="0"/>
                          <a:cs typeface="Helvetica"/>
                        </a:rPr>
                        <a:t>sind</a:t>
                      </a:r>
                      <a:endParaRPr lang="en-US" sz="1200" b="1" i="0" dirty="0">
                        <a:solidFill>
                          <a:schemeClr val="tx1"/>
                        </a:solidFill>
                        <a:latin typeface="Helvetica" pitchFamily="34" charset="0"/>
                        <a:cs typeface="Helvetica"/>
                      </a:endParaRPr>
                    </a:p>
                  </a:txBody>
                  <a:tcPr marL="0" marR="0" marT="0" marB="137160" anchor="b">
                    <a:lnL w="12700" cmpd="sng">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171978">
                <a:tc gridSpan="6">
                  <a:txBody>
                    <a:bodyPr/>
                    <a:lstStyle/>
                    <a:p>
                      <a:pPr algn="l">
                        <a:spcAft>
                          <a:spcPts val="400"/>
                        </a:spcAft>
                        <a:defRPr/>
                      </a:pPr>
                      <a:r>
                        <a:rPr lang="en-US" sz="900" b="1" i="0" baseline="0" dirty="0" err="1">
                          <a:solidFill>
                            <a:srgbClr val="000000"/>
                          </a:solidFill>
                          <a:latin typeface="Helvetica" pitchFamily="34" charset="0"/>
                          <a:cs typeface="Helvetica"/>
                        </a:rPr>
                        <a:t>Zusatzmerkmale</a:t>
                      </a:r>
                      <a:r>
                        <a:rPr lang="en-US" sz="900" b="1" i="0" baseline="0" dirty="0">
                          <a:solidFill>
                            <a:srgbClr val="000000"/>
                          </a:solidFill>
                          <a:latin typeface="Helvetica" pitchFamily="34" charset="0"/>
                          <a:cs typeface="Helvetica"/>
                        </a:rPr>
                        <a:t>, die </a:t>
                      </a:r>
                      <a:r>
                        <a:rPr lang="en-US" sz="900" b="1" i="0" baseline="0" dirty="0" err="1">
                          <a:solidFill>
                            <a:srgbClr val="000000"/>
                          </a:solidFill>
                          <a:latin typeface="Helvetica" pitchFamily="34" charset="0"/>
                          <a:cs typeface="Helvetica"/>
                        </a:rPr>
                        <a:t>im</a:t>
                      </a:r>
                      <a:r>
                        <a:rPr lang="en-US" sz="900" b="1" i="0" baseline="0" dirty="0">
                          <a:solidFill>
                            <a:srgbClr val="000000"/>
                          </a:solidFill>
                          <a:latin typeface="Helvetica" pitchFamily="34" charset="0"/>
                          <a:cs typeface="Helvetica"/>
                        </a:rPr>
                        <a:t> </a:t>
                      </a:r>
                      <a:r>
                        <a:rPr lang="en-US" sz="900" b="1" i="0" baseline="0" dirty="0" err="1">
                          <a:solidFill>
                            <a:srgbClr val="000000"/>
                          </a:solidFill>
                          <a:latin typeface="Helvetica" pitchFamily="34" charset="0"/>
                          <a:cs typeface="Helvetica"/>
                        </a:rPr>
                        <a:t>Besonderen</a:t>
                      </a:r>
                      <a:r>
                        <a:rPr lang="en-US" sz="900" b="1" i="0" baseline="0" dirty="0">
                          <a:solidFill>
                            <a:srgbClr val="000000"/>
                          </a:solidFill>
                          <a:latin typeface="Helvetica" pitchFamily="34" charset="0"/>
                          <a:cs typeface="Helvetica"/>
                        </a:rPr>
                        <a:t> </a:t>
                      </a:r>
                      <a:r>
                        <a:rPr lang="en-US" sz="900" b="1" i="0" baseline="0" dirty="0" err="1">
                          <a:solidFill>
                            <a:srgbClr val="000000"/>
                          </a:solidFill>
                          <a:latin typeface="Helvetica" pitchFamily="34" charset="0"/>
                          <a:cs typeface="Helvetica"/>
                        </a:rPr>
                        <a:t>ein</a:t>
                      </a:r>
                      <a:r>
                        <a:rPr lang="en-US" sz="900" b="1" i="0" baseline="0" dirty="0">
                          <a:solidFill>
                            <a:srgbClr val="000000"/>
                          </a:solidFill>
                          <a:latin typeface="Helvetica" pitchFamily="34" charset="0"/>
                          <a:cs typeface="Helvetica"/>
                        </a:rPr>
                        <a:t> </a:t>
                      </a:r>
                      <a:r>
                        <a:rPr lang="en-US" sz="900" b="1" i="0" baseline="0" dirty="0" err="1">
                          <a:solidFill>
                            <a:schemeClr val="tx1"/>
                          </a:solidFill>
                          <a:latin typeface="Helvetica" pitchFamily="34" charset="0"/>
                          <a:cs typeface="Helvetica"/>
                        </a:rPr>
                        <a:t>Nicht</a:t>
                      </a:r>
                      <a:r>
                        <a:rPr lang="en-US" sz="900" b="1" i="0" baseline="0" dirty="0">
                          <a:solidFill>
                            <a:schemeClr val="tx1"/>
                          </a:solidFill>
                          <a:latin typeface="Helvetica" pitchFamily="34" charset="0"/>
                          <a:cs typeface="Helvetica"/>
                        </a:rPr>
                        <a:t>-HCC-</a:t>
                      </a:r>
                      <a:r>
                        <a:rPr lang="en-US" sz="900" b="1" i="0" baseline="0" dirty="0" err="1">
                          <a:solidFill>
                            <a:schemeClr val="tx1"/>
                          </a:solidFill>
                          <a:latin typeface="Helvetica" pitchFamily="34" charset="0"/>
                          <a:cs typeface="Helvetica"/>
                        </a:rPr>
                        <a:t>Malignom</a:t>
                      </a:r>
                      <a:r>
                        <a:rPr lang="en-US" sz="900" b="1" i="0" baseline="0" dirty="0">
                          <a:solidFill>
                            <a:schemeClr val="tx1"/>
                          </a:solidFill>
                          <a:latin typeface="Helvetica" pitchFamily="34" charset="0"/>
                          <a:cs typeface="Helvetica"/>
                        </a:rPr>
                        <a:t> </a:t>
                      </a:r>
                      <a:r>
                        <a:rPr lang="en-US" sz="900" b="1" i="0" baseline="0" dirty="0" err="1">
                          <a:solidFill>
                            <a:schemeClr val="tx1"/>
                          </a:solidFill>
                          <a:latin typeface="Helvetica" pitchFamily="34" charset="0"/>
                          <a:cs typeface="Helvetica"/>
                        </a:rPr>
                        <a:t>favorisieren</a:t>
                      </a:r>
                      <a:endParaRPr lang="en-US" sz="900" b="1" i="0" dirty="0">
                        <a:solidFill>
                          <a:schemeClr val="tx1"/>
                        </a:solidFill>
                        <a:latin typeface="Helvetica" pitchFamily="34" charset="0"/>
                        <a:cs typeface="Helvetica"/>
                      </a:endParaRPr>
                    </a:p>
                  </a:txBody>
                  <a:tcPr anchor="b">
                    <a:lnL w="12700" cmpd="sng">
                      <a:noFill/>
                    </a:lnL>
                    <a:lnR>
                      <a:noFill/>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283257">
                <a:tc>
                  <a:txBody>
                    <a:bodyPr/>
                    <a:lstStyle/>
                    <a:p>
                      <a:pPr algn="l"/>
                      <a:r>
                        <a:rPr lang="en-US" sz="900" b="1" dirty="0" err="1">
                          <a:solidFill>
                            <a:schemeClr val="tx1"/>
                          </a:solidFill>
                          <a:latin typeface="Helvetica" pitchFamily="34" charset="0"/>
                          <a:cs typeface="Helvetica"/>
                        </a:rPr>
                        <a:t>Merkmal</a:t>
                      </a:r>
                      <a:endParaRPr lang="en-US" sz="900" b="1" dirty="0">
                        <a:solidFill>
                          <a:schemeClr val="tx1"/>
                        </a:solidFill>
                        <a:latin typeface="Helvetica" pitchFamily="34" charset="0"/>
                        <a:cs typeface="Helvetica"/>
                      </a:endParaRPr>
                    </a:p>
                  </a:txBody>
                  <a:tcPr anchor="b">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Helvetica" pitchFamily="34" charset="0"/>
                          <a:cs typeface="Helvetica"/>
                        </a:rPr>
                        <a:t>Definition </a:t>
                      </a:r>
                    </a:p>
                  </a:txBody>
                  <a:tcPr anchor="b">
                    <a:lnL w="12700" cmpd="sng">
                      <a:noFill/>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Helvetica" pitchFamily="34" charset="0"/>
                          <a:cs typeface="Helvetica"/>
                        </a:rPr>
                        <a:t>CT</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Helvetica" pitchFamily="34" charset="0"/>
                          <a:cs typeface="Helvetica"/>
                        </a:rPr>
                        <a:t>MRT ECA</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Helvetica" pitchFamily="34" charset="0"/>
                          <a:cs typeface="Helvetica"/>
                        </a:rPr>
                        <a:t>MRT HBA</a:t>
                      </a:r>
                    </a:p>
                  </a:txBody>
                  <a:tcPr marL="0" marR="0" anchor="b">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58978">
                <a:tc>
                  <a:txBody>
                    <a:bodyPr/>
                    <a:lstStyle/>
                    <a:p>
                      <a:pPr marL="91440" marR="0" indent="0" algn="l" defTabSz="342175" rtl="0" eaLnBrk="1" fontAlgn="b"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Helvetica" pitchFamily="34" charset="0"/>
                          <a:cs typeface="Helvetica"/>
                        </a:rPr>
                        <a:t>Sonographische </a:t>
                      </a:r>
                      <a:r>
                        <a:rPr lang="en-US" sz="900" b="0" i="0" u="none" strike="noStrike" dirty="0" err="1">
                          <a:solidFill>
                            <a:schemeClr val="tx1"/>
                          </a:solidFill>
                          <a:effectLst/>
                          <a:latin typeface="Helvetica" pitchFamily="34" charset="0"/>
                          <a:cs typeface="Helvetica"/>
                        </a:rPr>
                        <a:t>Darstellbarkeit</a:t>
                      </a:r>
                      <a:r>
                        <a:rPr lang="en-US" sz="900" b="0" i="0" u="none" strike="noStrike" dirty="0">
                          <a:solidFill>
                            <a:schemeClr val="tx1"/>
                          </a:solidFill>
                          <a:effectLst/>
                          <a:latin typeface="Helvetica" pitchFamily="34" charset="0"/>
                          <a:cs typeface="Helvetica"/>
                        </a:rPr>
                        <a:t> </a:t>
                      </a:r>
                      <a:r>
                        <a:rPr lang="en-US" sz="900" b="0" i="0" u="none" strike="noStrike" baseline="0"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als</a:t>
                      </a:r>
                      <a:r>
                        <a:rPr lang="en-US" sz="900" b="0" i="0" u="none" strike="noStrike" dirty="0">
                          <a:solidFill>
                            <a:schemeClr val="tx1"/>
                          </a:solidFill>
                          <a:effectLst/>
                          <a:latin typeface="Helvetica" pitchFamily="34" charset="0"/>
                          <a:cs typeface="Helvetica"/>
                        </a:rPr>
                        <a:t> </a:t>
                      </a:r>
                      <a:r>
                        <a:rPr lang="en-US" sz="900" b="0" i="0" u="none" strike="noStrike" dirty="0" err="1" smtClean="0">
                          <a:solidFill>
                            <a:schemeClr val="tx1"/>
                          </a:solidFill>
                          <a:effectLst/>
                          <a:latin typeface="Helvetica" pitchFamily="34" charset="0"/>
                          <a:cs typeface="Helvetica"/>
                        </a:rPr>
                        <a:t>diskreter</a:t>
                      </a:r>
                      <a:r>
                        <a:rPr lang="en-US" sz="900" b="0" i="0" u="none" strike="noStrike" dirty="0" smtClean="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Knoten</a:t>
                      </a:r>
                      <a:r>
                        <a:rPr lang="en-US" sz="900" b="0" i="0" u="none" strike="noStrike" dirty="0">
                          <a:solidFill>
                            <a:schemeClr val="tx1"/>
                          </a:solidFill>
                          <a:effectLst/>
                          <a:latin typeface="Helvetica" pitchFamily="34" charset="0"/>
                          <a:cs typeface="Helvetica"/>
                        </a:rPr>
                        <a:t> </a:t>
                      </a: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en-US" sz="900" dirty="0" err="1">
                          <a:solidFill>
                            <a:srgbClr val="000000"/>
                          </a:solidFill>
                          <a:latin typeface="Helvetica" pitchFamily="34" charset="0"/>
                          <a:cs typeface="Helvetica"/>
                        </a:rPr>
                        <a:t>Nativ-sonographische</a:t>
                      </a:r>
                      <a:r>
                        <a:rPr lang="en-US" sz="900" dirty="0">
                          <a:solidFill>
                            <a:srgbClr val="000000"/>
                          </a:solidFill>
                          <a:latin typeface="Helvetica" pitchFamily="34" charset="0"/>
                          <a:cs typeface="Helvetica"/>
                        </a:rPr>
                        <a:t> </a:t>
                      </a:r>
                      <a:r>
                        <a:rPr lang="en-US" sz="900" dirty="0" err="1">
                          <a:solidFill>
                            <a:srgbClr val="000000"/>
                          </a:solidFill>
                          <a:latin typeface="Helvetica" pitchFamily="34" charset="0"/>
                          <a:cs typeface="Helvetica"/>
                        </a:rPr>
                        <a:t>Darstellbarkeit</a:t>
                      </a:r>
                      <a:r>
                        <a:rPr lang="en-US" sz="900" dirty="0">
                          <a:solidFill>
                            <a:srgbClr val="000000"/>
                          </a:solidFill>
                          <a:latin typeface="Helvetica" pitchFamily="34" charset="0"/>
                          <a:cs typeface="Helvetica"/>
                        </a:rPr>
                        <a:t> </a:t>
                      </a:r>
                      <a:r>
                        <a:rPr lang="en-US" sz="900" dirty="0" err="1">
                          <a:solidFill>
                            <a:srgbClr val="000000"/>
                          </a:solidFill>
                          <a:latin typeface="Helvetica" pitchFamily="34" charset="0"/>
                          <a:cs typeface="Helvetica"/>
                        </a:rPr>
                        <a:t>als</a:t>
                      </a:r>
                      <a:r>
                        <a:rPr lang="en-US" sz="900" dirty="0">
                          <a:solidFill>
                            <a:srgbClr val="000000"/>
                          </a:solidFill>
                          <a:latin typeface="Helvetica" pitchFamily="34" charset="0"/>
                          <a:cs typeface="Helvetica"/>
                        </a:rPr>
                        <a:t> </a:t>
                      </a:r>
                      <a:r>
                        <a:rPr lang="en-US" sz="900" dirty="0" err="1" smtClean="0">
                          <a:solidFill>
                            <a:srgbClr val="000000"/>
                          </a:solidFill>
                          <a:latin typeface="Helvetica" pitchFamily="34" charset="0"/>
                          <a:cs typeface="Helvetica"/>
                        </a:rPr>
                        <a:t>diskreter</a:t>
                      </a:r>
                      <a:r>
                        <a:rPr lang="en-US" sz="900" baseline="0" dirty="0" smtClean="0">
                          <a:solidFill>
                            <a:srgbClr val="000000"/>
                          </a:solidFill>
                          <a:latin typeface="Helvetica" pitchFamily="34" charset="0"/>
                          <a:cs typeface="Helvetica"/>
                        </a:rPr>
                        <a:t> </a:t>
                      </a:r>
                      <a:r>
                        <a:rPr lang="en-US" sz="900" baseline="0" dirty="0" err="1">
                          <a:solidFill>
                            <a:srgbClr val="000000"/>
                          </a:solidFill>
                          <a:latin typeface="Helvetica" pitchFamily="34" charset="0"/>
                          <a:cs typeface="Helvetica"/>
                        </a:rPr>
                        <a:t>Knoten</a:t>
                      </a:r>
                      <a:r>
                        <a:rPr lang="en-US" sz="900" baseline="0" dirty="0">
                          <a:solidFill>
                            <a:srgbClr val="000000"/>
                          </a:solidFill>
                          <a:latin typeface="Helvetica" pitchFamily="34" charset="0"/>
                          <a:cs typeface="Helvetica"/>
                        </a:rPr>
                        <a:t> </a:t>
                      </a:r>
                      <a:r>
                        <a:rPr lang="en-US" sz="900" baseline="0" dirty="0" err="1">
                          <a:solidFill>
                            <a:srgbClr val="000000"/>
                          </a:solidFill>
                          <a:latin typeface="Helvetica" pitchFamily="34" charset="0"/>
                          <a:cs typeface="Helvetica"/>
                        </a:rPr>
                        <a:t>oder</a:t>
                      </a:r>
                      <a:r>
                        <a:rPr lang="en-US" sz="900" baseline="0" dirty="0">
                          <a:solidFill>
                            <a:srgbClr val="000000"/>
                          </a:solidFill>
                          <a:latin typeface="Helvetica" pitchFamily="34" charset="0"/>
                          <a:cs typeface="Helvetica"/>
                        </a:rPr>
                        <a:t> </a:t>
                      </a:r>
                      <a:r>
                        <a:rPr lang="en-US" sz="900" baseline="0" dirty="0" err="1">
                          <a:solidFill>
                            <a:srgbClr val="000000"/>
                          </a:solidFill>
                          <a:latin typeface="Helvetica" pitchFamily="34" charset="0"/>
                          <a:cs typeface="Helvetica"/>
                        </a:rPr>
                        <a:t>fokale</a:t>
                      </a:r>
                      <a:r>
                        <a:rPr lang="en-US" sz="900" baseline="0" dirty="0">
                          <a:solidFill>
                            <a:srgbClr val="000000"/>
                          </a:solidFill>
                          <a:latin typeface="Helvetica" pitchFamily="34" charset="0"/>
                          <a:cs typeface="Helvetica"/>
                        </a:rPr>
                        <a:t> </a:t>
                      </a:r>
                      <a:r>
                        <a:rPr lang="en-US" sz="900" baseline="0" dirty="0" err="1">
                          <a:solidFill>
                            <a:srgbClr val="000000"/>
                          </a:solidFill>
                          <a:latin typeface="Helvetica" pitchFamily="34" charset="0"/>
                          <a:cs typeface="Helvetica"/>
                        </a:rPr>
                        <a:t>Läsion</a:t>
                      </a:r>
                      <a:r>
                        <a:rPr lang="en-US" sz="900" baseline="0" dirty="0">
                          <a:solidFill>
                            <a:srgbClr val="000000"/>
                          </a:solidFill>
                          <a:latin typeface="Helvetica" pitchFamily="34" charset="0"/>
                          <a:cs typeface="Helvetica"/>
                        </a:rPr>
                        <a:t> </a:t>
                      </a:r>
                      <a:r>
                        <a:rPr lang="en-US" sz="900" baseline="0" dirty="0" err="1">
                          <a:solidFill>
                            <a:srgbClr val="000000"/>
                          </a:solidFill>
                          <a:latin typeface="Helvetica" pitchFamily="34" charset="0"/>
                          <a:cs typeface="Helvetica"/>
                        </a:rPr>
                        <a:t>korrespondierend</a:t>
                      </a:r>
                      <a:r>
                        <a:rPr lang="en-US" sz="900" baseline="0" dirty="0">
                          <a:solidFill>
                            <a:srgbClr val="000000"/>
                          </a:solidFill>
                          <a:latin typeface="Helvetica" pitchFamily="34" charset="0"/>
                          <a:cs typeface="Helvetica"/>
                        </a:rPr>
                        <a:t> </a:t>
                      </a:r>
                      <a:r>
                        <a:rPr lang="en-US" sz="900" baseline="0" dirty="0" err="1">
                          <a:solidFill>
                            <a:srgbClr val="000000"/>
                          </a:solidFill>
                          <a:latin typeface="Helvetica" pitchFamily="34" charset="0"/>
                          <a:cs typeface="Helvetica"/>
                        </a:rPr>
                        <a:t>zur</a:t>
                      </a:r>
                      <a:r>
                        <a:rPr lang="en-US" sz="900" baseline="0" dirty="0">
                          <a:solidFill>
                            <a:srgbClr val="000000"/>
                          </a:solidFill>
                          <a:latin typeface="Helvetica" pitchFamily="34" charset="0"/>
                          <a:cs typeface="Helvetica"/>
                        </a:rPr>
                        <a:t> CT- </a:t>
                      </a:r>
                      <a:r>
                        <a:rPr lang="en-US" sz="900" baseline="0" dirty="0" err="1">
                          <a:solidFill>
                            <a:srgbClr val="000000"/>
                          </a:solidFill>
                          <a:latin typeface="Helvetica" pitchFamily="34" charset="0"/>
                          <a:cs typeface="Helvetica"/>
                        </a:rPr>
                        <a:t>oder</a:t>
                      </a:r>
                      <a:r>
                        <a:rPr lang="en-US" sz="900" baseline="0" dirty="0">
                          <a:solidFill>
                            <a:srgbClr val="000000"/>
                          </a:solidFill>
                          <a:latin typeface="Helvetica" pitchFamily="34" charset="0"/>
                          <a:cs typeface="Helvetica"/>
                        </a:rPr>
                        <a:t> MRT-</a:t>
                      </a:r>
                      <a:r>
                        <a:rPr lang="en-US" sz="900" baseline="0" dirty="0" smtClean="0">
                          <a:solidFill>
                            <a:srgbClr val="000000"/>
                          </a:solidFill>
                          <a:latin typeface="Helvetica" pitchFamily="34" charset="0"/>
                          <a:cs typeface="Helvetica"/>
                        </a:rPr>
                        <a:t>Observation. </a:t>
                      </a:r>
                      <a:endParaRPr lang="en-US" sz="900" dirty="0">
                        <a:solidFill>
                          <a:srgbClr val="000000"/>
                        </a:solidFill>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3"/>
                  </a:ext>
                </a:extLst>
              </a:tr>
              <a:tr h="258978">
                <a:tc>
                  <a:txBody>
                    <a:bodyPr/>
                    <a:lstStyle/>
                    <a:p>
                      <a:pPr marL="91440" algn="l" fontAlgn="b"/>
                      <a:r>
                        <a:rPr lang="en-US" sz="900" b="0" i="0" u="none" strike="noStrike" dirty="0" err="1">
                          <a:solidFill>
                            <a:schemeClr val="tx1"/>
                          </a:solidFill>
                          <a:effectLst/>
                          <a:latin typeface="Helvetica" pitchFamily="34" charset="0"/>
                          <a:cs typeface="Helvetica"/>
                        </a:rPr>
                        <a:t>Unterschwelliges</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Wachstum</a:t>
                      </a:r>
                      <a:endParaRPr lang="en-US" sz="900" b="0" i="0" u="none" strike="noStrike" dirty="0">
                        <a:solidFill>
                          <a:schemeClr val="tx1"/>
                        </a:solidFill>
                        <a:effectLst/>
                        <a:latin typeface="Helvetica" pitchFamily="34" charset="0"/>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900" dirty="0" err="1">
                          <a:solidFill>
                            <a:schemeClr val="tx1"/>
                          </a:solidFill>
                          <a:latin typeface="Helvetica" pitchFamily="34" charset="0"/>
                          <a:cs typeface="Helvetica"/>
                        </a:rPr>
                        <a:t>Eindeutiges</a:t>
                      </a:r>
                      <a:r>
                        <a:rPr lang="en-US" sz="900" dirty="0">
                          <a:solidFill>
                            <a:schemeClr val="tx1"/>
                          </a:solidFill>
                          <a:latin typeface="Helvetica" pitchFamily="34" charset="0"/>
                          <a:cs typeface="Helvetica"/>
                        </a:rPr>
                        <a:t> </a:t>
                      </a:r>
                      <a:r>
                        <a:rPr lang="en-US" sz="900" dirty="0" err="1">
                          <a:solidFill>
                            <a:schemeClr val="tx1"/>
                          </a:solidFill>
                          <a:latin typeface="Helvetica" pitchFamily="34" charset="0"/>
                          <a:cs typeface="Helvetica"/>
                        </a:rPr>
                        <a:t>Größenwachstum</a:t>
                      </a:r>
                      <a:r>
                        <a:rPr lang="en-US" sz="900" dirty="0">
                          <a:solidFill>
                            <a:schemeClr val="tx1"/>
                          </a:solidFill>
                          <a:latin typeface="Helvetica" pitchFamily="34" charset="0"/>
                          <a:cs typeface="Helvetica"/>
                        </a:rPr>
                        <a:t> </a:t>
                      </a:r>
                      <a:r>
                        <a:rPr lang="en-US" sz="900" dirty="0" err="1">
                          <a:solidFill>
                            <a:schemeClr val="tx1"/>
                          </a:solidFill>
                          <a:latin typeface="Helvetica" pitchFamily="34" charset="0"/>
                          <a:cs typeface="Helvetica"/>
                        </a:rPr>
                        <a:t>einer</a:t>
                      </a:r>
                      <a:r>
                        <a:rPr lang="en-US" sz="900" dirty="0">
                          <a:solidFill>
                            <a:schemeClr val="tx1"/>
                          </a:solidFill>
                          <a:latin typeface="Helvetica" pitchFamily="34" charset="0"/>
                          <a:cs typeface="Helvetica"/>
                        </a:rPr>
                        <a:t> </a:t>
                      </a:r>
                      <a:r>
                        <a:rPr lang="en-US" sz="900" dirty="0" err="1">
                          <a:solidFill>
                            <a:schemeClr val="tx1"/>
                          </a:solidFill>
                          <a:latin typeface="Helvetica" pitchFamily="34" charset="0"/>
                          <a:cs typeface="Helvetica"/>
                        </a:rPr>
                        <a:t>fokalen</a:t>
                      </a:r>
                      <a:r>
                        <a:rPr lang="en-US" sz="900" dirty="0">
                          <a:solidFill>
                            <a:schemeClr val="tx1"/>
                          </a:solidFill>
                          <a:latin typeface="Helvetica" pitchFamily="34" charset="0"/>
                          <a:cs typeface="Helvetica"/>
                        </a:rPr>
                        <a:t> </a:t>
                      </a:r>
                      <a:r>
                        <a:rPr lang="en-US" sz="900" dirty="0" err="1">
                          <a:solidFill>
                            <a:schemeClr val="tx1"/>
                          </a:solidFill>
                          <a:latin typeface="Helvetica" pitchFamily="34" charset="0"/>
                          <a:cs typeface="Helvetica"/>
                        </a:rPr>
                        <a:t>Läsion</a:t>
                      </a:r>
                      <a:r>
                        <a:rPr lang="en-US" sz="900" dirty="0">
                          <a:solidFill>
                            <a:schemeClr val="tx1"/>
                          </a:solidFill>
                          <a:latin typeface="Helvetica" pitchFamily="34" charset="0"/>
                          <a:cs typeface="Helvetica"/>
                        </a:rPr>
                        <a:t>, welches </a:t>
                      </a:r>
                      <a:r>
                        <a:rPr lang="en-US" sz="900" dirty="0" err="1">
                          <a:solidFill>
                            <a:schemeClr val="tx1"/>
                          </a:solidFill>
                          <a:latin typeface="Helvetica" pitchFamily="34" charset="0"/>
                          <a:cs typeface="Helvetica"/>
                        </a:rPr>
                        <a:t>geringer</a:t>
                      </a:r>
                      <a:r>
                        <a:rPr lang="en-US" sz="900" baseline="0" dirty="0">
                          <a:solidFill>
                            <a:schemeClr val="tx1"/>
                          </a:solidFill>
                          <a:latin typeface="Helvetica" pitchFamily="34" charset="0"/>
                          <a:cs typeface="Helvetica"/>
                        </a:rPr>
                        <a:t> </a:t>
                      </a:r>
                      <a:r>
                        <a:rPr lang="en-US" sz="900" baseline="0" dirty="0" err="1">
                          <a:solidFill>
                            <a:schemeClr val="tx1"/>
                          </a:solidFill>
                          <a:latin typeface="Helvetica" pitchFamily="34" charset="0"/>
                          <a:cs typeface="Helvetica"/>
                        </a:rPr>
                        <a:t>als</a:t>
                      </a:r>
                      <a:r>
                        <a:rPr lang="en-US" sz="900" baseline="0" dirty="0">
                          <a:solidFill>
                            <a:schemeClr val="tx1"/>
                          </a:solidFill>
                          <a:latin typeface="Helvetica" pitchFamily="34" charset="0"/>
                          <a:cs typeface="Helvetica"/>
                        </a:rPr>
                        <a:t> das </a:t>
                      </a:r>
                      <a:r>
                        <a:rPr lang="en-US" sz="900" baseline="0" dirty="0" err="1">
                          <a:solidFill>
                            <a:schemeClr val="tx1"/>
                          </a:solidFill>
                          <a:latin typeface="Helvetica" pitchFamily="34" charset="0"/>
                          <a:cs typeface="Helvetica"/>
                        </a:rPr>
                        <a:t>Schwellenwachstum</a:t>
                      </a:r>
                      <a:r>
                        <a:rPr lang="en-US" sz="900" baseline="0" dirty="0">
                          <a:solidFill>
                            <a:schemeClr val="tx1"/>
                          </a:solidFill>
                          <a:latin typeface="Helvetica" pitchFamily="34" charset="0"/>
                          <a:cs typeface="Helvetica"/>
                        </a:rPr>
                        <a:t> </a:t>
                      </a:r>
                      <a:r>
                        <a:rPr lang="en-US" sz="900" baseline="0" dirty="0" err="1">
                          <a:solidFill>
                            <a:schemeClr val="tx1"/>
                          </a:solidFill>
                          <a:latin typeface="Helvetica" pitchFamily="34" charset="0"/>
                          <a:cs typeface="Helvetica"/>
                        </a:rPr>
                        <a:t>ist</a:t>
                      </a:r>
                      <a:r>
                        <a:rPr lang="en-US" sz="900" baseline="0" dirty="0">
                          <a:solidFill>
                            <a:schemeClr val="tx1"/>
                          </a:solidFill>
                          <a:latin typeface="Helvetica" pitchFamily="34" charset="0"/>
                          <a:cs typeface="Helvetica"/>
                        </a:rPr>
                        <a:t>. </a:t>
                      </a:r>
                      <a:r>
                        <a:rPr lang="en-US" sz="900" baseline="0" dirty="0" err="1">
                          <a:solidFill>
                            <a:schemeClr val="tx1"/>
                          </a:solidFill>
                          <a:latin typeface="Helvetica" pitchFamily="34" charset="0"/>
                          <a:cs typeface="Helvetica"/>
                        </a:rPr>
                        <a:t>Siehe</a:t>
                      </a:r>
                      <a:r>
                        <a:rPr lang="en-US" sz="900" baseline="0" dirty="0">
                          <a:solidFill>
                            <a:schemeClr val="tx1"/>
                          </a:solidFill>
                          <a:latin typeface="Helvetica" pitchFamily="34" charset="0"/>
                          <a:cs typeface="Helvetica"/>
                        </a:rPr>
                        <a:t> </a:t>
                      </a:r>
                      <a:r>
                        <a:rPr lang="en-US" sz="900" i="1" baseline="0" dirty="0" err="1">
                          <a:solidFill>
                            <a:srgbClr val="0432FF"/>
                          </a:solidFill>
                          <a:latin typeface="Helvetica" pitchFamily="34" charset="0"/>
                          <a:cs typeface="Helvetica"/>
                        </a:rPr>
                        <a:t>Seite</a:t>
                      </a:r>
                      <a:r>
                        <a:rPr lang="en-US" sz="900" b="0" i="1" baseline="0" dirty="0">
                          <a:solidFill>
                            <a:srgbClr val="0432FF"/>
                          </a:solidFill>
                          <a:latin typeface="Helvetica" pitchFamily="34" charset="0"/>
                          <a:cs typeface="Helvetica"/>
                          <a:hlinkClick r:id="" action="ppaction://noaction"/>
                        </a:rPr>
                        <a:t> 18</a:t>
                      </a:r>
                      <a:r>
                        <a:rPr lang="en-US" sz="900" i="1" baseline="0" dirty="0">
                          <a:solidFill>
                            <a:srgbClr val="0432FF"/>
                          </a:solidFill>
                          <a:latin typeface="Helvetica" pitchFamily="34" charset="0"/>
                          <a:cs typeface="Helvetica"/>
                        </a:rPr>
                        <a:t> </a:t>
                      </a:r>
                      <a:r>
                        <a:rPr lang="en-US" sz="900" baseline="0" dirty="0" err="1">
                          <a:solidFill>
                            <a:schemeClr val="tx1"/>
                          </a:solidFill>
                          <a:latin typeface="Helvetica" pitchFamily="34" charset="0"/>
                          <a:cs typeface="Helvetica"/>
                        </a:rPr>
                        <a:t>für</a:t>
                      </a:r>
                      <a:r>
                        <a:rPr lang="en-US" sz="900" baseline="0" dirty="0">
                          <a:solidFill>
                            <a:schemeClr val="tx1"/>
                          </a:solidFill>
                          <a:latin typeface="Helvetica" pitchFamily="34" charset="0"/>
                          <a:cs typeface="Helvetica"/>
                        </a:rPr>
                        <a:t> die </a:t>
                      </a:r>
                      <a:r>
                        <a:rPr lang="en-US" sz="900" baseline="0" dirty="0" err="1">
                          <a:solidFill>
                            <a:schemeClr val="tx1"/>
                          </a:solidFill>
                          <a:latin typeface="Helvetica" pitchFamily="34" charset="0"/>
                          <a:cs typeface="Helvetica"/>
                        </a:rPr>
                        <a:t>Defintion</a:t>
                      </a:r>
                      <a:r>
                        <a:rPr lang="en-US" sz="900" baseline="0" dirty="0">
                          <a:solidFill>
                            <a:schemeClr val="tx1"/>
                          </a:solidFill>
                          <a:latin typeface="Helvetica" pitchFamily="34" charset="0"/>
                          <a:cs typeface="Helvetica"/>
                        </a:rPr>
                        <a:t> </a:t>
                      </a:r>
                      <a:r>
                        <a:rPr lang="en-US" sz="900" baseline="0" dirty="0" err="1">
                          <a:solidFill>
                            <a:schemeClr val="tx1"/>
                          </a:solidFill>
                          <a:latin typeface="Helvetica" pitchFamily="34" charset="0"/>
                          <a:cs typeface="Helvetica"/>
                        </a:rPr>
                        <a:t>eines</a:t>
                      </a:r>
                      <a:r>
                        <a:rPr lang="en-US" sz="900" baseline="0" dirty="0">
                          <a:solidFill>
                            <a:schemeClr val="tx1"/>
                          </a:solidFill>
                          <a:latin typeface="Helvetica" pitchFamily="34" charset="0"/>
                          <a:cs typeface="Helvetica"/>
                        </a:rPr>
                        <a:t> </a:t>
                      </a:r>
                      <a:r>
                        <a:rPr lang="en-US" sz="900" baseline="0" dirty="0" err="1">
                          <a:solidFill>
                            <a:schemeClr val="tx1"/>
                          </a:solidFill>
                          <a:latin typeface="Helvetica" pitchFamily="34" charset="0"/>
                          <a:cs typeface="Helvetica"/>
                        </a:rPr>
                        <a:t>Schwellenwachstums</a:t>
                      </a:r>
                      <a:r>
                        <a:rPr lang="en-US" sz="900" baseline="0" dirty="0">
                          <a:solidFill>
                            <a:schemeClr val="tx1"/>
                          </a:solidFill>
                          <a:latin typeface="Helvetica" pitchFamily="34" charset="0"/>
                          <a:cs typeface="Helvetica"/>
                        </a:rPr>
                        <a:t>.</a:t>
                      </a:r>
                      <a:endParaRPr lang="en-US" sz="900" i="1" baseline="0" dirty="0">
                        <a:solidFill>
                          <a:schemeClr val="tx1"/>
                        </a:solidFill>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4"/>
                  </a:ext>
                </a:extLst>
              </a:tr>
              <a:tr h="258978">
                <a:tc>
                  <a:txBody>
                    <a:bodyPr/>
                    <a:lstStyle/>
                    <a:p>
                      <a:pPr marL="91440" algn="l" fontAlgn="b"/>
                      <a:r>
                        <a:rPr lang="en-US" sz="900" b="0" i="0" u="none" strike="noStrike" dirty="0" err="1">
                          <a:solidFill>
                            <a:schemeClr val="tx1"/>
                          </a:solidFill>
                          <a:effectLst/>
                          <a:latin typeface="Helvetica" pitchFamily="34" charset="0"/>
                          <a:cs typeface="Helvetica"/>
                        </a:rPr>
                        <a:t>Ringanreicherung</a:t>
                      </a:r>
                      <a:endParaRPr lang="en-US" sz="900" b="0" i="0" u="none" strike="noStrike" dirty="0">
                        <a:solidFill>
                          <a:schemeClr val="tx1"/>
                        </a:solidFill>
                        <a:effectLst/>
                        <a:latin typeface="Helvetica" pitchFamily="34" charset="0"/>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kern="1200" dirty="0" err="1">
                          <a:solidFill>
                            <a:schemeClr val="tx1"/>
                          </a:solidFill>
                          <a:latin typeface="Helvetica" pitchFamily="34" charset="0"/>
                          <a:cs typeface="Helvetica"/>
                        </a:rPr>
                        <a:t>Randständige</a:t>
                      </a:r>
                      <a:r>
                        <a:rPr lang="en-US" sz="900" kern="1200" dirty="0">
                          <a:solidFill>
                            <a:schemeClr val="tx1"/>
                          </a:solidFill>
                          <a:latin typeface="Helvetica" pitchFamily="34" charset="0"/>
                          <a:cs typeface="Helvetica"/>
                        </a:rPr>
                        <a:t> </a:t>
                      </a:r>
                      <a:r>
                        <a:rPr lang="en-US" sz="900" kern="1200" dirty="0" err="1">
                          <a:solidFill>
                            <a:schemeClr val="tx1"/>
                          </a:solidFill>
                          <a:latin typeface="Helvetica" pitchFamily="34" charset="0"/>
                          <a:cs typeface="Helvetica"/>
                        </a:rPr>
                        <a:t>Anreicherung</a:t>
                      </a:r>
                      <a:r>
                        <a:rPr lang="en-US" sz="900" kern="1200" dirty="0">
                          <a:solidFill>
                            <a:schemeClr val="tx1"/>
                          </a:solidFill>
                          <a:latin typeface="Helvetica" pitchFamily="34" charset="0"/>
                          <a:cs typeface="Helvetica"/>
                        </a:rPr>
                        <a:t> in der Observation </a:t>
                      </a:r>
                      <a:r>
                        <a:rPr lang="de-DE" sz="900" dirty="0">
                          <a:latin typeface="Helvetica" pitchFamily="34" charset="0"/>
                        </a:rPr>
                        <a:t>in der späten arteriellen Phase oder frühen PVP, die durch eine venöse Drainage aus dem Tumor bedingt</a:t>
                      </a:r>
                      <a:r>
                        <a:rPr lang="de-DE" sz="900" baseline="0" dirty="0">
                          <a:latin typeface="Helvetica" pitchFamily="34" charset="0"/>
                        </a:rPr>
                        <a:t> ist.</a:t>
                      </a:r>
                      <a:endParaRPr lang="en-US" sz="900" i="0" dirty="0">
                        <a:solidFill>
                          <a:srgbClr val="000000"/>
                        </a:solidFill>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5"/>
                  </a:ext>
                </a:extLst>
              </a:tr>
              <a:tr h="258978">
                <a:tc>
                  <a:txBody>
                    <a:bodyPr/>
                    <a:lstStyle/>
                    <a:p>
                      <a:pPr marL="91440" algn="l" fontAlgn="b"/>
                      <a:r>
                        <a:rPr lang="en-US" sz="900" b="0" i="0" u="none" strike="noStrike" dirty="0" err="1">
                          <a:solidFill>
                            <a:schemeClr val="tx1"/>
                          </a:solidFill>
                          <a:effectLst/>
                          <a:latin typeface="Helvetica" pitchFamily="34" charset="0"/>
                          <a:cs typeface="Helvetica"/>
                        </a:rPr>
                        <a:t>Minderverfettung</a:t>
                      </a:r>
                      <a:r>
                        <a:rPr lang="en-US" sz="900" b="0" i="0" u="none" strike="noStrike" dirty="0">
                          <a:solidFill>
                            <a:schemeClr val="tx1"/>
                          </a:solidFill>
                          <a:effectLst/>
                          <a:latin typeface="Helvetica" pitchFamily="34" charset="0"/>
                          <a:cs typeface="Helvetica"/>
                        </a:rPr>
                        <a:t> in </a:t>
                      </a:r>
                      <a:r>
                        <a:rPr lang="en-US" sz="900" b="0" i="0" u="none" strike="noStrike" dirty="0" err="1">
                          <a:solidFill>
                            <a:schemeClr val="tx1"/>
                          </a:solidFill>
                          <a:effectLst/>
                          <a:latin typeface="Helvetica" pitchFamily="34" charset="0"/>
                          <a:cs typeface="Helvetica"/>
                        </a:rPr>
                        <a:t>einer</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soliden</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fokalen</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Läsion</a:t>
                      </a:r>
                      <a:endParaRPr lang="en-US" sz="900" b="0" i="0" u="none" strike="noStrike" dirty="0">
                        <a:solidFill>
                          <a:schemeClr val="tx1"/>
                        </a:solidFill>
                        <a:effectLst/>
                        <a:latin typeface="Helvetica" pitchFamily="34" charset="0"/>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de-DE" sz="900" dirty="0">
                          <a:latin typeface="Helvetica" pitchFamily="34" charset="0"/>
                        </a:rPr>
                        <a:t>Relativer Fettmangel in einer soliden fokalen Läsion in Relation zur </a:t>
                      </a:r>
                      <a:r>
                        <a:rPr lang="de-DE" sz="900" dirty="0" err="1">
                          <a:latin typeface="Helvetica" pitchFamily="34" charset="0"/>
                        </a:rPr>
                        <a:t>steatotischen</a:t>
                      </a:r>
                      <a:r>
                        <a:rPr lang="de-DE" sz="900" dirty="0">
                          <a:latin typeface="Helvetica" pitchFamily="34" charset="0"/>
                        </a:rPr>
                        <a:t> Leber </a:t>
                      </a:r>
                      <a:r>
                        <a:rPr lang="de-DE" sz="900" b="1" dirty="0">
                          <a:latin typeface="Helvetica" pitchFamily="34" charset="0"/>
                        </a:rPr>
                        <a:t>ODER</a:t>
                      </a:r>
                      <a:r>
                        <a:rPr lang="de-DE" sz="900" dirty="0">
                          <a:latin typeface="Helvetica" pitchFamily="34" charset="0"/>
                        </a:rPr>
                        <a:t> im zentralen Anteil des Knotens in</a:t>
                      </a:r>
                      <a:r>
                        <a:rPr lang="de-DE" sz="900" baseline="0" dirty="0">
                          <a:latin typeface="Helvetica" pitchFamily="34" charset="0"/>
                        </a:rPr>
                        <a:t> Relation</a:t>
                      </a:r>
                      <a:r>
                        <a:rPr lang="de-DE" sz="900" dirty="0">
                          <a:latin typeface="Helvetica" pitchFamily="34" charset="0"/>
                        </a:rPr>
                        <a:t> zum </a:t>
                      </a:r>
                      <a:r>
                        <a:rPr lang="de-DE" sz="900" dirty="0" err="1">
                          <a:latin typeface="Helvetica" pitchFamily="34" charset="0"/>
                        </a:rPr>
                        <a:t>steatotischen</a:t>
                      </a:r>
                      <a:r>
                        <a:rPr lang="de-DE" sz="900" dirty="0">
                          <a:latin typeface="Helvetica" pitchFamily="34" charset="0"/>
                        </a:rPr>
                        <a:t> </a:t>
                      </a:r>
                      <a:r>
                        <a:rPr lang="de-DE" sz="900" dirty="0" err="1">
                          <a:latin typeface="Helvetica" pitchFamily="34" charset="0"/>
                        </a:rPr>
                        <a:t>Aussenrand</a:t>
                      </a:r>
                      <a:r>
                        <a:rPr lang="de-DE" sz="900" dirty="0">
                          <a:latin typeface="Helvetica" pitchFamily="34" charset="0"/>
                        </a:rPr>
                        <a:t>.</a:t>
                      </a:r>
                      <a:endParaRPr lang="en-US" sz="900" dirty="0">
                        <a:solidFill>
                          <a:srgbClr val="000000"/>
                        </a:solidFill>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900" b="0" i="0" dirty="0">
                          <a:solidFill>
                            <a:schemeClr val="tx1"/>
                          </a:solidFill>
                          <a:latin typeface="Helvetica" pitchFamily="34" charset="0"/>
                          <a:cs typeface="Helvetica"/>
                        </a:rPr>
                        <a:t>+ / –</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6"/>
                  </a:ext>
                </a:extLst>
              </a:tr>
              <a:tr h="370258">
                <a:tc>
                  <a:txBody>
                    <a:bodyPr/>
                    <a:lstStyle/>
                    <a:p>
                      <a:pPr marL="91440" algn="l" fontAlgn="b"/>
                      <a:r>
                        <a:rPr lang="en-US" sz="900" b="0" i="0" u="none" strike="noStrike" dirty="0" err="1">
                          <a:solidFill>
                            <a:srgbClr val="000000"/>
                          </a:solidFill>
                          <a:effectLst/>
                          <a:latin typeface="Helvetica" pitchFamily="34" charset="0"/>
                          <a:cs typeface="Helvetica"/>
                        </a:rPr>
                        <a:t>Eingeschränkte</a:t>
                      </a:r>
                      <a:r>
                        <a:rPr lang="en-US" sz="900" b="0" i="0" u="none" strike="noStrike" dirty="0">
                          <a:solidFill>
                            <a:srgbClr val="000000"/>
                          </a:solidFill>
                          <a:effectLst/>
                          <a:latin typeface="Helvetica" pitchFamily="34" charset="0"/>
                          <a:cs typeface="Helvetica"/>
                        </a:rPr>
                        <a:t> Diffusion</a:t>
                      </a: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900" kern="1200" dirty="0" err="1">
                          <a:solidFill>
                            <a:schemeClr val="tx1"/>
                          </a:solidFill>
                          <a:latin typeface="Helvetica" pitchFamily="34" charset="0"/>
                          <a:cs typeface="Helvetica"/>
                        </a:rPr>
                        <a:t>Intensität</a:t>
                      </a:r>
                      <a:r>
                        <a:rPr lang="en-US" sz="900" kern="1200" baseline="0" dirty="0">
                          <a:solidFill>
                            <a:schemeClr val="tx1"/>
                          </a:solidFill>
                          <a:latin typeface="Helvetica" pitchFamily="34" charset="0"/>
                          <a:cs typeface="Helvetica"/>
                        </a:rPr>
                        <a:t> in der </a:t>
                      </a:r>
                      <a:r>
                        <a:rPr lang="en-US" sz="900" kern="1200" dirty="0">
                          <a:solidFill>
                            <a:schemeClr val="tx1"/>
                          </a:solidFill>
                          <a:latin typeface="Helvetica" pitchFamily="34" charset="0"/>
                          <a:cs typeface="Helvetica"/>
                        </a:rPr>
                        <a:t>DWI,</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welche</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nicht</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alleine</a:t>
                      </a:r>
                      <a:r>
                        <a:rPr lang="en-US" sz="900" kern="1200" baseline="0" dirty="0">
                          <a:solidFill>
                            <a:schemeClr val="tx1"/>
                          </a:solidFill>
                          <a:latin typeface="Helvetica" pitchFamily="34" charset="0"/>
                          <a:cs typeface="Helvetica"/>
                        </a:rPr>
                        <a:t> der T2</a:t>
                      </a:r>
                      <a:r>
                        <a:rPr lang="en-US" sz="900" kern="1200" baseline="0" dirty="0" smtClean="0">
                          <a:solidFill>
                            <a:schemeClr val="tx1"/>
                          </a:solidFill>
                          <a:latin typeface="Helvetica" pitchFamily="34" charset="0"/>
                          <a:cs typeface="Helvetica"/>
                        </a:rPr>
                        <a:t>-Gewichtung </a:t>
                      </a:r>
                      <a:r>
                        <a:rPr lang="en-US" sz="900" kern="1200" baseline="0" dirty="0" err="1" smtClean="0">
                          <a:solidFill>
                            <a:schemeClr val="tx1"/>
                          </a:solidFill>
                          <a:latin typeface="Helvetica" pitchFamily="34" charset="0"/>
                          <a:cs typeface="Helvetica"/>
                        </a:rPr>
                        <a:t>zuzuschreiben</a:t>
                      </a:r>
                      <a:r>
                        <a:rPr lang="en-US" sz="900" kern="1200" baseline="0" dirty="0" smtClean="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ist</a:t>
                      </a:r>
                      <a:r>
                        <a:rPr lang="en-US" sz="900" kern="1200" dirty="0">
                          <a:solidFill>
                            <a:schemeClr val="tx1"/>
                          </a:solidFill>
                          <a:latin typeface="Helvetica" pitchFamily="34" charset="0"/>
                          <a:cs typeface="Helvetica"/>
                        </a:rPr>
                        <a:t>, </a:t>
                      </a:r>
                      <a:r>
                        <a:rPr lang="en-US" sz="900" kern="1200" dirty="0" err="1">
                          <a:solidFill>
                            <a:schemeClr val="tx1"/>
                          </a:solidFill>
                          <a:latin typeface="Helvetica" pitchFamily="34" charset="0"/>
                          <a:cs typeface="Helvetica"/>
                        </a:rPr>
                        <a:t>aber</a:t>
                      </a:r>
                      <a:r>
                        <a:rPr lang="en-US" sz="900" kern="1200" dirty="0">
                          <a:solidFill>
                            <a:schemeClr val="tx1"/>
                          </a:solidFill>
                          <a:latin typeface="Helvetica" pitchFamily="34" charset="0"/>
                          <a:cs typeface="Helvetica"/>
                        </a:rPr>
                        <a:t> </a:t>
                      </a:r>
                      <a:r>
                        <a:rPr lang="en-US" sz="900" kern="1200" dirty="0" err="1">
                          <a:solidFill>
                            <a:schemeClr val="tx1"/>
                          </a:solidFill>
                          <a:latin typeface="Helvetica" pitchFamily="34" charset="0"/>
                          <a:cs typeface="Helvetica"/>
                        </a:rPr>
                        <a:t>eindeutig</a:t>
                      </a:r>
                      <a:r>
                        <a:rPr lang="en-US" sz="900" kern="1200" dirty="0">
                          <a:solidFill>
                            <a:schemeClr val="tx1"/>
                          </a:solidFill>
                          <a:latin typeface="Helvetica" pitchFamily="34" charset="0"/>
                          <a:cs typeface="Helvetica"/>
                        </a:rPr>
                        <a:t> </a:t>
                      </a:r>
                      <a:r>
                        <a:rPr lang="en-US" sz="900" kern="1200" dirty="0" err="1">
                          <a:solidFill>
                            <a:schemeClr val="tx1"/>
                          </a:solidFill>
                          <a:latin typeface="Helvetica" pitchFamily="34" charset="0"/>
                          <a:cs typeface="Helvetica"/>
                        </a:rPr>
                        <a:t>höher</a:t>
                      </a:r>
                      <a:r>
                        <a:rPr lang="en-US" sz="900" kern="1200" dirty="0">
                          <a:solidFill>
                            <a:schemeClr val="tx1"/>
                          </a:solidFill>
                          <a:latin typeface="Helvetica" pitchFamily="34" charset="0"/>
                          <a:cs typeface="Helvetica"/>
                        </a:rPr>
                        <a:t> </a:t>
                      </a:r>
                      <a:r>
                        <a:rPr lang="en-US" sz="900" kern="1200" dirty="0" err="1">
                          <a:solidFill>
                            <a:schemeClr val="tx1"/>
                          </a:solidFill>
                          <a:latin typeface="Helvetica" pitchFamily="34" charset="0"/>
                          <a:cs typeface="Helvetica"/>
                        </a:rPr>
                        <a:t>als</a:t>
                      </a:r>
                      <a:r>
                        <a:rPr lang="en-US" sz="900" kern="1200" dirty="0">
                          <a:solidFill>
                            <a:schemeClr val="tx1"/>
                          </a:solidFill>
                          <a:latin typeface="Helvetica" pitchFamily="34" charset="0"/>
                          <a:cs typeface="Helvetica"/>
                        </a:rPr>
                        <a:t> die </a:t>
                      </a:r>
                      <a:r>
                        <a:rPr lang="en-US" sz="900" kern="1200" dirty="0" err="1">
                          <a:solidFill>
                            <a:schemeClr val="tx1"/>
                          </a:solidFill>
                          <a:latin typeface="Helvetica" pitchFamily="34" charset="0"/>
                          <a:cs typeface="Helvetica"/>
                        </a:rPr>
                        <a:t>Leber</a:t>
                      </a:r>
                      <a:r>
                        <a:rPr lang="en-US" sz="900" kern="1200" dirty="0">
                          <a:solidFill>
                            <a:schemeClr val="tx1"/>
                          </a:solidFill>
                          <a:latin typeface="Helvetica" pitchFamily="34" charset="0"/>
                          <a:cs typeface="Helvetica"/>
                        </a:rPr>
                        <a:t> und/</a:t>
                      </a:r>
                      <a:r>
                        <a:rPr lang="en-US" sz="900" kern="1200" dirty="0" err="1">
                          <a:solidFill>
                            <a:schemeClr val="tx1"/>
                          </a:solidFill>
                          <a:latin typeface="Helvetica" pitchFamily="34" charset="0"/>
                          <a:cs typeface="Helvetica"/>
                        </a:rPr>
                        <a:t>oder</a:t>
                      </a:r>
                      <a:r>
                        <a:rPr lang="en-US" sz="900" kern="1200" baseline="0" dirty="0">
                          <a:solidFill>
                            <a:schemeClr val="tx1"/>
                          </a:solidFill>
                          <a:latin typeface="Helvetica" pitchFamily="34" charset="0"/>
                          <a:cs typeface="Helvetica"/>
                        </a:rPr>
                        <a:t> die ADC </a:t>
                      </a:r>
                      <a:r>
                        <a:rPr lang="en-US" sz="900" kern="1200" baseline="0" dirty="0" err="1">
                          <a:solidFill>
                            <a:schemeClr val="tx1"/>
                          </a:solidFill>
                          <a:latin typeface="Helvetica" pitchFamily="34" charset="0"/>
                          <a:cs typeface="Helvetica"/>
                        </a:rPr>
                        <a:t>eindeutig</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niedriger</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als</a:t>
                      </a:r>
                      <a:r>
                        <a:rPr lang="en-US" sz="900" kern="1200" baseline="0" dirty="0">
                          <a:solidFill>
                            <a:schemeClr val="tx1"/>
                          </a:solidFill>
                          <a:latin typeface="Helvetica" pitchFamily="34" charset="0"/>
                          <a:cs typeface="Helvetica"/>
                        </a:rPr>
                        <a:t> die </a:t>
                      </a:r>
                      <a:r>
                        <a:rPr lang="en-US" sz="900" kern="1200" baseline="0" dirty="0" smtClean="0">
                          <a:solidFill>
                            <a:schemeClr val="tx1"/>
                          </a:solidFill>
                          <a:latin typeface="Helvetica" pitchFamily="34" charset="0"/>
                          <a:cs typeface="Helvetica"/>
                        </a:rPr>
                        <a:t>der </a:t>
                      </a:r>
                      <a:r>
                        <a:rPr lang="en-US" sz="900" kern="1200" baseline="0" dirty="0" err="1" smtClean="0">
                          <a:solidFill>
                            <a:schemeClr val="tx1"/>
                          </a:solidFill>
                          <a:latin typeface="Helvetica" pitchFamily="34" charset="0"/>
                          <a:cs typeface="Helvetica"/>
                        </a:rPr>
                        <a:t>Leber</a:t>
                      </a:r>
                      <a:r>
                        <a:rPr lang="en-US" sz="900" kern="1200" baseline="0" dirty="0" smtClean="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ist</a:t>
                      </a:r>
                      <a:r>
                        <a:rPr lang="en-US" sz="900" kern="1200" baseline="0" dirty="0">
                          <a:solidFill>
                            <a:schemeClr val="tx1"/>
                          </a:solidFill>
                          <a:latin typeface="Helvetica" pitchFamily="34" charset="0"/>
                          <a:cs typeface="Helvetica"/>
                        </a:rPr>
                        <a:t> </a:t>
                      </a:r>
                      <a:endParaRPr lang="en-US" sz="900" dirty="0">
                        <a:solidFill>
                          <a:schemeClr val="tx1"/>
                        </a:solidFill>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900" dirty="0">
                          <a:solidFill>
                            <a:srgbClr val="000000"/>
                          </a:solidFill>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7"/>
                  </a:ext>
                </a:extLst>
              </a:tr>
              <a:tr h="258978">
                <a:tc>
                  <a:txBody>
                    <a:bodyPr/>
                    <a:lstStyle/>
                    <a:p>
                      <a:pPr marL="91440" algn="l" fontAlgn="b"/>
                      <a:r>
                        <a:rPr lang="en-US" sz="900" b="0" i="0" u="none" strike="noStrike" baseline="0" dirty="0" err="1">
                          <a:solidFill>
                            <a:srgbClr val="000000"/>
                          </a:solidFill>
                          <a:effectLst/>
                          <a:latin typeface="Helvetica" pitchFamily="34" charset="0"/>
                          <a:cs typeface="Helvetica"/>
                        </a:rPr>
                        <a:t>Geringe</a:t>
                      </a:r>
                      <a:r>
                        <a:rPr lang="en-US" sz="900" b="0" i="0" u="none" strike="noStrike" baseline="0" dirty="0">
                          <a:solidFill>
                            <a:srgbClr val="000000"/>
                          </a:solidFill>
                          <a:effectLst/>
                          <a:latin typeface="Helvetica" pitchFamily="34" charset="0"/>
                          <a:cs typeface="Helvetica"/>
                        </a:rPr>
                        <a:t> </a:t>
                      </a:r>
                      <a:r>
                        <a:rPr lang="en-US" sz="900" b="0" i="0" u="none" strike="noStrike" baseline="0" dirty="0" err="1">
                          <a:solidFill>
                            <a:srgbClr val="000000"/>
                          </a:solidFill>
                          <a:effectLst/>
                          <a:latin typeface="Helvetica" pitchFamily="34" charset="0"/>
                          <a:cs typeface="Helvetica"/>
                        </a:rPr>
                        <a:t>bis</a:t>
                      </a:r>
                      <a:r>
                        <a:rPr lang="en-US" sz="900" b="0" i="0" u="none" strike="noStrike" baseline="0" dirty="0">
                          <a:solidFill>
                            <a:srgbClr val="000000"/>
                          </a:solidFill>
                          <a:effectLst/>
                          <a:latin typeface="Helvetica" pitchFamily="34" charset="0"/>
                          <a:cs typeface="Helvetica"/>
                        </a:rPr>
                        <a:t> </a:t>
                      </a:r>
                      <a:r>
                        <a:rPr lang="en-US" sz="900" b="0" i="0" u="none" strike="noStrike" baseline="0" dirty="0" err="1">
                          <a:solidFill>
                            <a:srgbClr val="000000"/>
                          </a:solidFill>
                          <a:effectLst/>
                          <a:latin typeface="Helvetica" pitchFamily="34" charset="0"/>
                          <a:cs typeface="Helvetica"/>
                        </a:rPr>
                        <a:t>m</a:t>
                      </a:r>
                      <a:r>
                        <a:rPr lang="en-US" sz="900" b="0" i="0" u="none" strike="noStrike" dirty="0" err="1">
                          <a:solidFill>
                            <a:srgbClr val="000000"/>
                          </a:solidFill>
                          <a:effectLst/>
                          <a:latin typeface="Helvetica" pitchFamily="34" charset="0"/>
                          <a:cs typeface="Helvetica"/>
                        </a:rPr>
                        <a:t>äßige</a:t>
                      </a:r>
                      <a:r>
                        <a:rPr lang="en-US" sz="900" b="0" i="0" u="none" strike="noStrike" dirty="0">
                          <a:solidFill>
                            <a:srgbClr val="000000"/>
                          </a:solidFill>
                          <a:effectLst/>
                          <a:latin typeface="Helvetica" pitchFamily="34" charset="0"/>
                          <a:cs typeface="Helvetica"/>
                        </a:rPr>
                        <a:t> T2 </a:t>
                      </a:r>
                      <a:r>
                        <a:rPr lang="en-US" sz="900" b="0" i="0" u="none" strike="noStrike" dirty="0" err="1">
                          <a:solidFill>
                            <a:srgbClr val="000000"/>
                          </a:solidFill>
                          <a:effectLst/>
                          <a:latin typeface="Helvetica" pitchFamily="34" charset="0"/>
                          <a:cs typeface="Helvetica"/>
                        </a:rPr>
                        <a:t>Hyperintensität</a:t>
                      </a:r>
                      <a:endParaRPr lang="en-US" sz="900" b="0" i="0" u="none" strike="noStrike" dirty="0">
                        <a:solidFill>
                          <a:srgbClr val="000000"/>
                        </a:solidFill>
                        <a:effectLst/>
                        <a:latin typeface="Helvetica" pitchFamily="34" charset="0"/>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en-US" sz="900" kern="1200" dirty="0" err="1">
                          <a:solidFill>
                            <a:schemeClr val="tx1"/>
                          </a:solidFill>
                          <a:latin typeface="Helvetica" pitchFamily="34" charset="0"/>
                          <a:cs typeface="Helvetica"/>
                        </a:rPr>
                        <a:t>Intensität</a:t>
                      </a:r>
                      <a:r>
                        <a:rPr lang="en-US" sz="900" kern="1200" baseline="0" dirty="0">
                          <a:solidFill>
                            <a:schemeClr val="tx1"/>
                          </a:solidFill>
                          <a:latin typeface="Helvetica" pitchFamily="34" charset="0"/>
                          <a:cs typeface="Helvetica"/>
                        </a:rPr>
                        <a:t> in den </a:t>
                      </a:r>
                      <a:r>
                        <a:rPr lang="en-US" sz="900" kern="1200" dirty="0">
                          <a:solidFill>
                            <a:schemeClr val="tx1"/>
                          </a:solidFill>
                          <a:latin typeface="Helvetica" pitchFamily="34" charset="0"/>
                          <a:cs typeface="Helvetica"/>
                        </a:rPr>
                        <a:t>T2WI</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gering</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oder</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mäßiggradig</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höher</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als</a:t>
                      </a:r>
                      <a:r>
                        <a:rPr lang="en-US" sz="900" kern="1200" baseline="0" dirty="0">
                          <a:solidFill>
                            <a:schemeClr val="tx1"/>
                          </a:solidFill>
                          <a:latin typeface="Helvetica" pitchFamily="34" charset="0"/>
                          <a:cs typeface="Helvetica"/>
                        </a:rPr>
                        <a:t> die </a:t>
                      </a:r>
                      <a:r>
                        <a:rPr lang="en-US" sz="900" kern="1200" baseline="0" dirty="0" err="1">
                          <a:solidFill>
                            <a:schemeClr val="tx1"/>
                          </a:solidFill>
                          <a:latin typeface="Helvetica" pitchFamily="34" charset="0"/>
                          <a:cs typeface="Helvetica"/>
                        </a:rPr>
                        <a:t>Leber</a:t>
                      </a:r>
                      <a:r>
                        <a:rPr lang="en-US" sz="900" kern="1200" baseline="0" dirty="0">
                          <a:solidFill>
                            <a:schemeClr val="tx1"/>
                          </a:solidFill>
                          <a:latin typeface="Helvetica" pitchFamily="34" charset="0"/>
                          <a:cs typeface="Helvetica"/>
                        </a:rPr>
                        <a:t>  und </a:t>
                      </a:r>
                      <a:r>
                        <a:rPr lang="en-US" sz="900" kern="1200" baseline="0" dirty="0" err="1">
                          <a:solidFill>
                            <a:schemeClr val="tx1"/>
                          </a:solidFill>
                          <a:latin typeface="Helvetica" pitchFamily="34" charset="0"/>
                          <a:cs typeface="Helvetica"/>
                        </a:rPr>
                        <a:t>gleich</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oder</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weniger</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als</a:t>
                      </a:r>
                      <a:r>
                        <a:rPr lang="en-US" sz="900" kern="1200" baseline="0" dirty="0">
                          <a:solidFill>
                            <a:schemeClr val="tx1"/>
                          </a:solidFill>
                          <a:latin typeface="Helvetica" pitchFamily="34" charset="0"/>
                          <a:cs typeface="Helvetica"/>
                        </a:rPr>
                        <a:t> die </a:t>
                      </a:r>
                      <a:r>
                        <a:rPr lang="en-US" sz="900" kern="1200" baseline="0" dirty="0" err="1">
                          <a:solidFill>
                            <a:schemeClr val="tx1"/>
                          </a:solidFill>
                          <a:latin typeface="Helvetica" pitchFamily="34" charset="0"/>
                          <a:cs typeface="Helvetica"/>
                        </a:rPr>
                        <a:t>Eisen-überladene</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Milz</a:t>
                      </a:r>
                      <a:r>
                        <a:rPr lang="en-US" sz="900" kern="1200" baseline="0" dirty="0">
                          <a:solidFill>
                            <a:schemeClr val="tx1"/>
                          </a:solidFill>
                          <a:latin typeface="Helvetica" pitchFamily="34" charset="0"/>
                          <a:cs typeface="Helvetica"/>
                        </a:rPr>
                        <a:t> </a:t>
                      </a:r>
                      <a:r>
                        <a:rPr lang="en-US" sz="900" kern="1200" baseline="0" dirty="0" err="1">
                          <a:solidFill>
                            <a:schemeClr val="tx1"/>
                          </a:solidFill>
                          <a:latin typeface="Helvetica" pitchFamily="34" charset="0"/>
                          <a:cs typeface="Helvetica"/>
                        </a:rPr>
                        <a:t>ist</a:t>
                      </a:r>
                      <a:r>
                        <a:rPr lang="en-US" sz="900" kern="1200" baseline="0" dirty="0">
                          <a:solidFill>
                            <a:schemeClr val="tx1"/>
                          </a:solidFill>
                          <a:latin typeface="Helvetica" pitchFamily="34" charset="0"/>
                          <a:cs typeface="Helvetica"/>
                        </a:rPr>
                        <a:t>. </a:t>
                      </a: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900" dirty="0">
                          <a:solidFill>
                            <a:srgbClr val="000000"/>
                          </a:solidFill>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8"/>
                  </a:ext>
                </a:extLst>
              </a:tr>
              <a:tr h="258978">
                <a:tc>
                  <a:txBody>
                    <a:bodyPr/>
                    <a:lstStyle/>
                    <a:p>
                      <a:pPr marL="91440" algn="l" fontAlgn="b"/>
                      <a:r>
                        <a:rPr lang="en-US" sz="900" b="0" i="0" u="none" strike="noStrike" dirty="0" err="1">
                          <a:solidFill>
                            <a:schemeClr val="tx1"/>
                          </a:solidFill>
                          <a:effectLst/>
                          <a:latin typeface="Helvetica" pitchFamily="34" charset="0"/>
                          <a:cs typeface="Helvetica"/>
                        </a:rPr>
                        <a:t>Vermindertes</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Eisen</a:t>
                      </a:r>
                      <a:r>
                        <a:rPr lang="en-US" sz="900" b="0" i="0" u="none" strike="noStrike" dirty="0">
                          <a:solidFill>
                            <a:schemeClr val="tx1"/>
                          </a:solidFill>
                          <a:effectLst/>
                          <a:latin typeface="Helvetica" pitchFamily="34" charset="0"/>
                          <a:cs typeface="Helvetica"/>
                        </a:rPr>
                        <a:t> in </a:t>
                      </a:r>
                      <a:r>
                        <a:rPr lang="en-US" sz="900" b="0" i="0" u="none" strike="noStrike" dirty="0" err="1">
                          <a:solidFill>
                            <a:schemeClr val="tx1"/>
                          </a:solidFill>
                          <a:effectLst/>
                          <a:latin typeface="Helvetica" pitchFamily="34" charset="0"/>
                          <a:cs typeface="Helvetica"/>
                        </a:rPr>
                        <a:t>einer</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soliden</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fokalen</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Läsion</a:t>
                      </a:r>
                      <a:r>
                        <a:rPr lang="en-US" sz="900" b="0" i="0" u="none" strike="noStrike" dirty="0">
                          <a:solidFill>
                            <a:schemeClr val="tx1"/>
                          </a:solidFill>
                          <a:effectLst/>
                          <a:latin typeface="Helvetica" pitchFamily="34" charset="0"/>
                          <a:cs typeface="Helvetica"/>
                        </a:rPr>
                        <a:t> </a:t>
                      </a: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kern="1200" dirty="0" err="1">
                          <a:solidFill>
                            <a:srgbClr val="000000"/>
                          </a:solidFill>
                          <a:latin typeface="Helvetica" pitchFamily="34" charset="0"/>
                          <a:cs typeface="Helvetica"/>
                        </a:rPr>
                        <a:t>Eisenmangel</a:t>
                      </a:r>
                      <a:r>
                        <a:rPr lang="en-US" sz="900" kern="1200" dirty="0">
                          <a:solidFill>
                            <a:srgbClr val="000000"/>
                          </a:solidFill>
                          <a:latin typeface="Helvetica" pitchFamily="34" charset="0"/>
                          <a:cs typeface="Helvetica"/>
                        </a:rPr>
                        <a:t> in </a:t>
                      </a:r>
                      <a:r>
                        <a:rPr lang="en-US" sz="900" kern="1200" dirty="0" err="1">
                          <a:solidFill>
                            <a:srgbClr val="000000"/>
                          </a:solidFill>
                          <a:latin typeface="Helvetica" pitchFamily="34" charset="0"/>
                          <a:cs typeface="Helvetica"/>
                        </a:rPr>
                        <a:t>einer</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soliden</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fokalen</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Läsion</a:t>
                      </a:r>
                      <a:r>
                        <a:rPr lang="en-US" sz="900" kern="1200" dirty="0">
                          <a:solidFill>
                            <a:srgbClr val="000000"/>
                          </a:solidFill>
                          <a:latin typeface="Helvetica" pitchFamily="34" charset="0"/>
                          <a:cs typeface="Helvetica"/>
                        </a:rPr>
                        <a:t> in Relation </a:t>
                      </a:r>
                      <a:r>
                        <a:rPr lang="en-US" sz="900" kern="1200" dirty="0" err="1">
                          <a:solidFill>
                            <a:srgbClr val="000000"/>
                          </a:solidFill>
                          <a:latin typeface="Helvetica" pitchFamily="34" charset="0"/>
                          <a:cs typeface="Helvetica"/>
                        </a:rPr>
                        <a:t>zur</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Eisen-überladenen</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Leber</a:t>
                      </a:r>
                      <a:r>
                        <a:rPr lang="en-US" sz="900" kern="1200" dirty="0">
                          <a:solidFill>
                            <a:srgbClr val="000000"/>
                          </a:solidFill>
                          <a:latin typeface="Helvetica" pitchFamily="34" charset="0"/>
                          <a:cs typeface="Helvetica"/>
                        </a:rPr>
                        <a:t>  </a:t>
                      </a:r>
                      <a:r>
                        <a:rPr lang="en-US" sz="900" b="1" kern="1200" dirty="0">
                          <a:solidFill>
                            <a:srgbClr val="000000"/>
                          </a:solidFill>
                          <a:latin typeface="Helvetica" pitchFamily="34" charset="0"/>
                          <a:cs typeface="Helvetica"/>
                        </a:rPr>
                        <a:t>ODER</a:t>
                      </a:r>
                      <a:r>
                        <a:rPr lang="en-US" sz="900" kern="1200" dirty="0">
                          <a:solidFill>
                            <a:srgbClr val="000000"/>
                          </a:solidFill>
                          <a:latin typeface="Helvetica" pitchFamily="34" charset="0"/>
                          <a:cs typeface="Helvetica"/>
                        </a:rPr>
                        <a:t> </a:t>
                      </a:r>
                      <a:r>
                        <a:rPr lang="de-DE" sz="900" dirty="0">
                          <a:latin typeface="Helvetica" pitchFamily="34" charset="0"/>
                        </a:rPr>
                        <a:t>im zentralen Anteil des Knotens in</a:t>
                      </a:r>
                      <a:r>
                        <a:rPr lang="de-DE" sz="900" baseline="0" dirty="0">
                          <a:latin typeface="Helvetica" pitchFamily="34" charset="0"/>
                        </a:rPr>
                        <a:t> Relation </a:t>
                      </a:r>
                      <a:r>
                        <a:rPr lang="de-DE" sz="900" dirty="0">
                          <a:latin typeface="Helvetica" pitchFamily="34" charset="0"/>
                        </a:rPr>
                        <a:t>zum</a:t>
                      </a:r>
                      <a:r>
                        <a:rPr lang="de-DE" sz="900" baseline="0" dirty="0">
                          <a:latin typeface="Helvetica" pitchFamily="34" charset="0"/>
                        </a:rPr>
                        <a:t> eisenhaltigen </a:t>
                      </a:r>
                      <a:r>
                        <a:rPr lang="de-DE" sz="900" baseline="0" dirty="0" err="1">
                          <a:latin typeface="Helvetica" pitchFamily="34" charset="0"/>
                        </a:rPr>
                        <a:t>Aussenrand</a:t>
                      </a:r>
                      <a:r>
                        <a:rPr lang="de-DE" sz="900" baseline="0" dirty="0">
                          <a:latin typeface="Helvetica" pitchFamily="34" charset="0"/>
                        </a:rPr>
                        <a:t> </a:t>
                      </a:r>
                      <a:endParaRPr lang="en-US" sz="900" kern="1200" dirty="0">
                        <a:solidFill>
                          <a:srgbClr val="000000"/>
                        </a:solidFill>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900" dirty="0">
                          <a:solidFill>
                            <a:srgbClr val="000000"/>
                          </a:solidFill>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9"/>
                  </a:ext>
                </a:extLst>
              </a:tr>
              <a:tr h="258978">
                <a:tc>
                  <a:txBody>
                    <a:bodyPr/>
                    <a:lstStyle/>
                    <a:p>
                      <a:pPr marL="91440" marR="0" indent="0" algn="l" defTabSz="342175" rtl="0" eaLnBrk="1" fontAlgn="b" latinLnBrk="0" hangingPunct="1">
                        <a:lnSpc>
                          <a:spcPct val="100000"/>
                        </a:lnSpc>
                        <a:spcBef>
                          <a:spcPts val="0"/>
                        </a:spcBef>
                        <a:spcAft>
                          <a:spcPts val="0"/>
                        </a:spcAft>
                        <a:buClrTx/>
                        <a:buSzTx/>
                        <a:buFontTx/>
                        <a:buNone/>
                        <a:tabLst/>
                        <a:defRPr/>
                      </a:pPr>
                      <a:r>
                        <a:rPr lang="en-US" sz="900" b="0" i="0" u="none" strike="noStrike" dirty="0" err="1">
                          <a:solidFill>
                            <a:schemeClr val="tx1"/>
                          </a:solidFill>
                          <a:effectLst/>
                          <a:latin typeface="Helvetica" pitchFamily="34" charset="0"/>
                          <a:cs typeface="Helvetica"/>
                        </a:rPr>
                        <a:t>Hypointensität</a:t>
                      </a:r>
                      <a:r>
                        <a:rPr lang="en-US" sz="900" b="0" i="0" u="none" strike="noStrike" dirty="0">
                          <a:solidFill>
                            <a:schemeClr val="tx1"/>
                          </a:solidFill>
                          <a:effectLst/>
                          <a:latin typeface="Helvetica" pitchFamily="34" charset="0"/>
                          <a:cs typeface="Helvetica"/>
                        </a:rPr>
                        <a:t> in der </a:t>
                      </a:r>
                      <a:r>
                        <a:rPr lang="en-US" sz="900" b="0" i="0" u="none" strike="noStrike" dirty="0" err="1">
                          <a:solidFill>
                            <a:schemeClr val="tx1"/>
                          </a:solidFill>
                          <a:effectLst/>
                          <a:latin typeface="Helvetica" pitchFamily="34" charset="0"/>
                          <a:cs typeface="Helvetica"/>
                        </a:rPr>
                        <a:t>transitionalen</a:t>
                      </a:r>
                      <a:r>
                        <a:rPr lang="en-US" sz="900" b="0" i="0" u="none" strike="noStrike" baseline="0" dirty="0">
                          <a:solidFill>
                            <a:schemeClr val="tx1"/>
                          </a:solidFill>
                          <a:effectLst/>
                          <a:latin typeface="Helvetica" pitchFamily="34" charset="0"/>
                          <a:cs typeface="Helvetica"/>
                        </a:rPr>
                        <a:t> Phase</a:t>
                      </a:r>
                      <a:endParaRPr lang="en-US" sz="900" b="0" i="0" u="none" strike="noStrike" dirty="0">
                        <a:solidFill>
                          <a:schemeClr val="tx1"/>
                        </a:solidFill>
                        <a:effectLst/>
                        <a:latin typeface="Helvetica" pitchFamily="34" charset="0"/>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en-US" sz="900" kern="1200" dirty="0" err="1">
                          <a:solidFill>
                            <a:srgbClr val="000000"/>
                          </a:solidFill>
                          <a:latin typeface="Helvetica" pitchFamily="34" charset="0"/>
                          <a:cs typeface="Helvetica"/>
                        </a:rPr>
                        <a:t>Intensität</a:t>
                      </a:r>
                      <a:r>
                        <a:rPr lang="en-US" sz="900" kern="1200" dirty="0">
                          <a:solidFill>
                            <a:srgbClr val="000000"/>
                          </a:solidFill>
                          <a:latin typeface="Helvetica" pitchFamily="34" charset="0"/>
                          <a:cs typeface="Helvetica"/>
                        </a:rPr>
                        <a:t> in der </a:t>
                      </a:r>
                      <a:r>
                        <a:rPr lang="en-US" sz="900" kern="1200" dirty="0" err="1">
                          <a:solidFill>
                            <a:srgbClr val="000000"/>
                          </a:solidFill>
                          <a:latin typeface="Helvetica" pitchFamily="34" charset="0"/>
                          <a:cs typeface="Helvetica"/>
                        </a:rPr>
                        <a:t>transitionalen</a:t>
                      </a:r>
                      <a:r>
                        <a:rPr lang="en-US" sz="900" kern="1200" dirty="0">
                          <a:solidFill>
                            <a:srgbClr val="000000"/>
                          </a:solidFill>
                          <a:latin typeface="Helvetica" pitchFamily="34" charset="0"/>
                          <a:cs typeface="Helvetica"/>
                        </a:rPr>
                        <a:t> Phase </a:t>
                      </a:r>
                      <a:r>
                        <a:rPr lang="en-US" sz="900" kern="1200" dirty="0" err="1">
                          <a:solidFill>
                            <a:srgbClr val="000000"/>
                          </a:solidFill>
                          <a:latin typeface="Helvetica" pitchFamily="34" charset="0"/>
                          <a:cs typeface="Helvetica"/>
                        </a:rPr>
                        <a:t>eindeutig</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geringer</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als</a:t>
                      </a:r>
                      <a:r>
                        <a:rPr lang="en-US" sz="900" kern="1200" dirty="0">
                          <a:solidFill>
                            <a:srgbClr val="000000"/>
                          </a:solidFill>
                          <a:latin typeface="Helvetica" pitchFamily="34" charset="0"/>
                          <a:cs typeface="Helvetica"/>
                        </a:rPr>
                        <a:t> in der </a:t>
                      </a:r>
                      <a:r>
                        <a:rPr lang="en-US" sz="900" kern="1200" dirty="0" err="1">
                          <a:solidFill>
                            <a:srgbClr val="000000"/>
                          </a:solidFill>
                          <a:latin typeface="Helvetica" pitchFamily="34" charset="0"/>
                          <a:cs typeface="Helvetica"/>
                        </a:rPr>
                        <a:t>Leber</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entweder</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ganz</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oder</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teilweise</a:t>
                      </a:r>
                      <a:r>
                        <a:rPr lang="en-US" sz="900" kern="1200" dirty="0">
                          <a:solidFill>
                            <a:srgbClr val="000000"/>
                          </a:solidFill>
                          <a:latin typeface="Helvetica" pitchFamily="34" charset="0"/>
                          <a:cs typeface="Helvetica"/>
                        </a:rPr>
                        <a:t>.</a:t>
                      </a:r>
                      <a:endParaRPr lang="en-US" sz="900" strike="sngStrike" dirty="0">
                        <a:solidFill>
                          <a:srgbClr val="000000"/>
                        </a:solidFill>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900" dirty="0">
                          <a:solidFill>
                            <a:srgbClr val="000000"/>
                          </a:solidFill>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10"/>
                  </a:ext>
                </a:extLst>
              </a:tr>
              <a:tr h="258978">
                <a:tc>
                  <a:txBody>
                    <a:bodyPr/>
                    <a:lstStyle/>
                    <a:p>
                      <a:pPr marL="91440" algn="l" fontAlgn="b"/>
                      <a:r>
                        <a:rPr lang="en-US" sz="900" b="0" i="0" u="none" strike="noStrike" dirty="0" err="1">
                          <a:solidFill>
                            <a:schemeClr val="tx1"/>
                          </a:solidFill>
                          <a:effectLst/>
                          <a:latin typeface="Helvetica" pitchFamily="34" charset="0"/>
                          <a:cs typeface="Helvetica"/>
                        </a:rPr>
                        <a:t>Hypointensität</a:t>
                      </a:r>
                      <a:r>
                        <a:rPr lang="en-US" sz="900" b="0" i="0" u="none" strike="noStrike" dirty="0">
                          <a:solidFill>
                            <a:schemeClr val="tx1"/>
                          </a:solidFill>
                          <a:effectLst/>
                          <a:latin typeface="Helvetica" pitchFamily="34" charset="0"/>
                          <a:cs typeface="Helvetica"/>
                        </a:rPr>
                        <a:t> in der </a:t>
                      </a:r>
                      <a:r>
                        <a:rPr lang="en-US" sz="900" b="0" i="0" u="none" strike="noStrike" dirty="0" err="1">
                          <a:solidFill>
                            <a:schemeClr val="tx1"/>
                          </a:solidFill>
                          <a:effectLst/>
                          <a:latin typeface="Helvetica" pitchFamily="34" charset="0"/>
                          <a:cs typeface="Helvetica"/>
                        </a:rPr>
                        <a:t>hepatobiliären</a:t>
                      </a:r>
                      <a:r>
                        <a:rPr lang="en-US" sz="900" b="0" i="0" u="none" strike="noStrike" dirty="0">
                          <a:solidFill>
                            <a:schemeClr val="tx1"/>
                          </a:solidFill>
                          <a:effectLst/>
                          <a:latin typeface="Helvetica" pitchFamily="34" charset="0"/>
                          <a:cs typeface="Helvetica"/>
                        </a:rPr>
                        <a:t> Phase</a:t>
                      </a: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900" kern="1200" dirty="0" err="1">
                          <a:solidFill>
                            <a:srgbClr val="000000"/>
                          </a:solidFill>
                          <a:latin typeface="Helvetica" pitchFamily="34" charset="0"/>
                          <a:cs typeface="Helvetica"/>
                        </a:rPr>
                        <a:t>Intensität</a:t>
                      </a:r>
                      <a:r>
                        <a:rPr lang="en-US" sz="900" kern="1200" dirty="0">
                          <a:solidFill>
                            <a:srgbClr val="000000"/>
                          </a:solidFill>
                          <a:latin typeface="Helvetica" pitchFamily="34" charset="0"/>
                          <a:cs typeface="Helvetica"/>
                        </a:rPr>
                        <a:t> in der </a:t>
                      </a:r>
                      <a:r>
                        <a:rPr lang="en-US" sz="900" kern="1200" dirty="0" err="1">
                          <a:solidFill>
                            <a:srgbClr val="000000"/>
                          </a:solidFill>
                          <a:latin typeface="Helvetica" pitchFamily="34" charset="0"/>
                          <a:cs typeface="Helvetica"/>
                        </a:rPr>
                        <a:t>hepatobiliären</a:t>
                      </a:r>
                      <a:r>
                        <a:rPr lang="en-US" sz="900" kern="1200" baseline="0" dirty="0">
                          <a:solidFill>
                            <a:srgbClr val="000000"/>
                          </a:solidFill>
                          <a:latin typeface="Helvetica" pitchFamily="34" charset="0"/>
                          <a:cs typeface="Helvetica"/>
                        </a:rPr>
                        <a:t> </a:t>
                      </a:r>
                      <a:r>
                        <a:rPr lang="en-US" sz="900" kern="1200" dirty="0">
                          <a:solidFill>
                            <a:srgbClr val="000000"/>
                          </a:solidFill>
                          <a:latin typeface="Helvetica" pitchFamily="34" charset="0"/>
                          <a:cs typeface="Helvetica"/>
                        </a:rPr>
                        <a:t>Phase </a:t>
                      </a:r>
                      <a:r>
                        <a:rPr lang="en-US" sz="900" kern="1200" dirty="0" err="1">
                          <a:solidFill>
                            <a:srgbClr val="000000"/>
                          </a:solidFill>
                          <a:latin typeface="Helvetica" pitchFamily="34" charset="0"/>
                          <a:cs typeface="Helvetica"/>
                        </a:rPr>
                        <a:t>eindeutig</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geringer</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als</a:t>
                      </a:r>
                      <a:r>
                        <a:rPr lang="en-US" sz="900" kern="1200" dirty="0">
                          <a:solidFill>
                            <a:srgbClr val="000000"/>
                          </a:solidFill>
                          <a:latin typeface="Helvetica" pitchFamily="34" charset="0"/>
                          <a:cs typeface="Helvetica"/>
                        </a:rPr>
                        <a:t> in der </a:t>
                      </a:r>
                      <a:r>
                        <a:rPr lang="en-US" sz="900" kern="1200" dirty="0" err="1">
                          <a:solidFill>
                            <a:srgbClr val="000000"/>
                          </a:solidFill>
                          <a:latin typeface="Helvetica" pitchFamily="34" charset="0"/>
                          <a:cs typeface="Helvetica"/>
                        </a:rPr>
                        <a:t>Leber</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entweder</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ganz</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oder</a:t>
                      </a:r>
                      <a:r>
                        <a:rPr lang="en-US" sz="900" kern="1200" dirty="0">
                          <a:solidFill>
                            <a:srgbClr val="000000"/>
                          </a:solidFill>
                          <a:latin typeface="Helvetica" pitchFamily="34" charset="0"/>
                          <a:cs typeface="Helvetica"/>
                        </a:rPr>
                        <a:t> </a:t>
                      </a:r>
                      <a:r>
                        <a:rPr lang="en-US" sz="900" kern="1200" dirty="0" err="1">
                          <a:solidFill>
                            <a:srgbClr val="000000"/>
                          </a:solidFill>
                          <a:latin typeface="Helvetica" pitchFamily="34" charset="0"/>
                          <a:cs typeface="Helvetica"/>
                        </a:rPr>
                        <a:t>teilweise</a:t>
                      </a:r>
                      <a:r>
                        <a:rPr lang="en-US" sz="900" kern="1200" dirty="0">
                          <a:solidFill>
                            <a:srgbClr val="000000"/>
                          </a:solidFill>
                          <a:latin typeface="Helvetica" pitchFamily="34" charset="0"/>
                          <a:cs typeface="Helvetica"/>
                        </a:rPr>
                        <a:t>.</a:t>
                      </a:r>
                      <a:endParaRPr lang="en-US" sz="900" strike="sngStrike" dirty="0">
                        <a:solidFill>
                          <a:srgbClr val="000000"/>
                        </a:solidFill>
                        <a:effectLst/>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900" dirty="0">
                          <a:solidFill>
                            <a:srgbClr val="000000"/>
                          </a:solidFill>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11"/>
                  </a:ext>
                </a:extLst>
              </a:tr>
              <a:tr h="0">
                <a:tc gridSpan="6">
                  <a:txBody>
                    <a:bodyPr/>
                    <a:lstStyle/>
                    <a:p>
                      <a:pPr algn="l">
                        <a:spcAft>
                          <a:spcPts val="400"/>
                        </a:spcAft>
                        <a:defRPr/>
                      </a:pPr>
                      <a:r>
                        <a:rPr lang="en-US" sz="900" b="1" i="0" dirty="0" err="1">
                          <a:solidFill>
                            <a:srgbClr val="000000"/>
                          </a:solidFill>
                          <a:latin typeface="Helvetica" pitchFamily="34" charset="0"/>
                          <a:cs typeface="Helvetica"/>
                        </a:rPr>
                        <a:t>Zusatzmerkmale</a:t>
                      </a:r>
                      <a:r>
                        <a:rPr lang="en-US" sz="900" b="1" i="0" dirty="0">
                          <a:solidFill>
                            <a:srgbClr val="000000"/>
                          </a:solidFill>
                          <a:latin typeface="Helvetica" pitchFamily="34" charset="0"/>
                          <a:cs typeface="Helvetica"/>
                        </a:rPr>
                        <a:t>, die </a:t>
                      </a:r>
                      <a:r>
                        <a:rPr lang="en-US" sz="900" b="1" i="0" dirty="0" err="1">
                          <a:solidFill>
                            <a:srgbClr val="000000"/>
                          </a:solidFill>
                          <a:latin typeface="Helvetica" pitchFamily="34" charset="0"/>
                          <a:cs typeface="Helvetica"/>
                        </a:rPr>
                        <a:t>im</a:t>
                      </a:r>
                      <a:r>
                        <a:rPr lang="en-US" sz="900" b="1" i="0" dirty="0">
                          <a:solidFill>
                            <a:srgbClr val="000000"/>
                          </a:solidFill>
                          <a:latin typeface="Helvetica" pitchFamily="34" charset="0"/>
                          <a:cs typeface="Helvetica"/>
                        </a:rPr>
                        <a:t> </a:t>
                      </a:r>
                      <a:r>
                        <a:rPr lang="en-US" sz="900" b="1" i="0" dirty="0" err="1">
                          <a:solidFill>
                            <a:srgbClr val="000000"/>
                          </a:solidFill>
                          <a:latin typeface="Helvetica" pitchFamily="34" charset="0"/>
                          <a:cs typeface="Helvetica"/>
                        </a:rPr>
                        <a:t>Besonderen</a:t>
                      </a:r>
                      <a:r>
                        <a:rPr lang="en-US" sz="900" b="1" i="0" dirty="0">
                          <a:solidFill>
                            <a:srgbClr val="000000"/>
                          </a:solidFill>
                          <a:latin typeface="Helvetica" pitchFamily="34" charset="0"/>
                          <a:cs typeface="Helvetica"/>
                        </a:rPr>
                        <a:t> </a:t>
                      </a:r>
                      <a:r>
                        <a:rPr lang="en-US" sz="900" b="1" i="0" baseline="0" dirty="0" err="1">
                          <a:solidFill>
                            <a:srgbClr val="000000"/>
                          </a:solidFill>
                          <a:latin typeface="Helvetica" pitchFamily="34" charset="0"/>
                          <a:cs typeface="Helvetica"/>
                        </a:rPr>
                        <a:t>ein</a:t>
                      </a:r>
                      <a:r>
                        <a:rPr lang="en-US" sz="900" b="1" i="0" baseline="0" dirty="0">
                          <a:solidFill>
                            <a:srgbClr val="000000"/>
                          </a:solidFill>
                          <a:latin typeface="Helvetica" pitchFamily="34" charset="0"/>
                          <a:cs typeface="Helvetica"/>
                        </a:rPr>
                        <a:t> HCC </a:t>
                      </a:r>
                      <a:r>
                        <a:rPr lang="en-US" sz="900" b="1" i="0" baseline="0" dirty="0" err="1">
                          <a:solidFill>
                            <a:srgbClr val="000000"/>
                          </a:solidFill>
                          <a:latin typeface="Helvetica" pitchFamily="34" charset="0"/>
                          <a:cs typeface="Helvetica"/>
                        </a:rPr>
                        <a:t>favorisieren</a:t>
                      </a:r>
                      <a:r>
                        <a:rPr lang="en-US" sz="900" b="1" i="0" baseline="0" dirty="0">
                          <a:solidFill>
                            <a:srgbClr val="000000"/>
                          </a:solidFill>
                          <a:latin typeface="Helvetica" pitchFamily="34" charset="0"/>
                          <a:cs typeface="Helvetica"/>
                        </a:rPr>
                        <a:t> </a:t>
                      </a:r>
                      <a:endParaRPr lang="en-US" sz="900" b="1" i="0" dirty="0">
                        <a:solidFill>
                          <a:srgbClr val="000000"/>
                        </a:solidFill>
                        <a:latin typeface="Helvetica" pitchFamily="34" charset="0"/>
                        <a:cs typeface="Helvetica"/>
                      </a:endParaRPr>
                    </a:p>
                  </a:txBody>
                  <a:tcPr marT="2743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spcAft>
                          <a:spcPts val="400"/>
                        </a:spcAft>
                        <a:defRPr/>
                      </a:pPr>
                      <a:endParaRPr lang="en-US" sz="1400" b="1" i="0" dirty="0">
                        <a:solidFill>
                          <a:srgbClr val="000000"/>
                        </a:solidFill>
                        <a:latin typeface="Helvetica"/>
                        <a:cs typeface="Helvetica"/>
                      </a:endParaRPr>
                    </a:p>
                  </a:txBody>
                  <a:tcPr marL="68580" marR="68580">
                    <a:lnL>
                      <a:noFill/>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indent="0" algn="ctr">
                        <a:buFont typeface="Arial"/>
                        <a:buNone/>
                      </a:pPr>
                      <a:endParaRPr lang="en-US" sz="1100" dirty="0">
                        <a:solidFill>
                          <a:schemeClr val="tx1"/>
                        </a:solidFill>
                        <a:latin typeface="Helvetica"/>
                        <a:cs typeface="Helvetica"/>
                      </a:endParaRPr>
                    </a:p>
                  </a:txBody>
                  <a:tcPr marL="0" marR="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a:solidFill>
                          <a:schemeClr val="tx1"/>
                        </a:solidFill>
                        <a:latin typeface="Helvetica"/>
                        <a:cs typeface="Helvetica"/>
                      </a:endParaRPr>
                    </a:p>
                  </a:txBody>
                  <a:tcPr marL="0" marR="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a:solidFill>
                          <a:schemeClr val="tx1"/>
                        </a:solidFill>
                        <a:latin typeface="Helvetica"/>
                        <a:cs typeface="Helvetica"/>
                      </a:endParaRPr>
                    </a:p>
                  </a:txBody>
                  <a:tcPr marL="0" marR="0">
                    <a:lnL w="6350" cap="flat" cmpd="sng" algn="ctr">
                      <a:solidFill>
                        <a:srgbClr val="7F7F7F"/>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12"/>
                  </a:ext>
                </a:extLst>
              </a:tr>
              <a:tr h="283257">
                <a:tc>
                  <a:txBody>
                    <a:bodyPr/>
                    <a:lstStyle/>
                    <a:p>
                      <a:pPr algn="l"/>
                      <a:r>
                        <a:rPr lang="en-US" sz="900" b="1" dirty="0" err="1">
                          <a:solidFill>
                            <a:schemeClr val="tx1"/>
                          </a:solidFill>
                          <a:latin typeface="Helvetica" pitchFamily="34" charset="0"/>
                          <a:cs typeface="Helvetica"/>
                        </a:rPr>
                        <a:t>Merkmal</a:t>
                      </a:r>
                      <a:endParaRPr lang="en-US" sz="900" b="1" dirty="0">
                        <a:solidFill>
                          <a:schemeClr val="tx1"/>
                        </a:solidFill>
                        <a:latin typeface="Helvetica" pitchFamily="34" charset="0"/>
                        <a:cs typeface="Helvetica"/>
                      </a:endParaRPr>
                    </a:p>
                  </a:txBody>
                  <a:tcPr anchor="b">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Helvetica" pitchFamily="34" charset="0"/>
                          <a:cs typeface="Helvetica"/>
                        </a:rPr>
                        <a:t>Definition </a:t>
                      </a:r>
                    </a:p>
                  </a:txBody>
                  <a:tcPr anchor="b">
                    <a:lnL>
                      <a:noFill/>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Helvetica" pitchFamily="34" charset="0"/>
                          <a:cs typeface="Helvetica"/>
                        </a:rPr>
                        <a:t>CT</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Helvetica" pitchFamily="34" charset="0"/>
                          <a:cs typeface="Helvetica"/>
                        </a:rPr>
                        <a:t>MRT ECA</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Helvetica" pitchFamily="34" charset="0"/>
                          <a:cs typeface="Helvetica"/>
                        </a:rPr>
                        <a:t>MRT HBA</a:t>
                      </a:r>
                    </a:p>
                  </a:txBody>
                  <a:tcPr marL="0" marR="0" anchor="b">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3"/>
                  </a:ext>
                </a:extLst>
              </a:tr>
              <a:tr h="258978">
                <a:tc>
                  <a:txBody>
                    <a:bodyPr/>
                    <a:lstStyle/>
                    <a:p>
                      <a:pPr marL="91440" algn="l" fontAlgn="b"/>
                      <a:r>
                        <a:rPr lang="en-US" sz="900" b="0" i="0" u="none" strike="noStrike" dirty="0" err="1">
                          <a:solidFill>
                            <a:schemeClr val="tx1"/>
                          </a:solidFill>
                          <a:effectLst/>
                          <a:latin typeface="Helvetica" pitchFamily="34" charset="0"/>
                          <a:cs typeface="Helvetica"/>
                        </a:rPr>
                        <a:t>Nichtanreichernde</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Kapsel</a:t>
                      </a:r>
                      <a:r>
                        <a:rPr lang="en-US" sz="900" b="0" i="0" u="none" strike="noStrike" dirty="0">
                          <a:solidFill>
                            <a:schemeClr val="tx1"/>
                          </a:solidFill>
                          <a:effectLst/>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de-DE" sz="900" dirty="0">
                          <a:latin typeface="Helvetica" pitchFamily="34" charset="0"/>
                        </a:rPr>
                        <a:t>Die Kapsel stellt sich nicht als anreichernder Ring dar. Siehe </a:t>
                      </a:r>
                      <a:r>
                        <a:rPr lang="de-DE" sz="900" i="1" u="sng" dirty="0">
                          <a:solidFill>
                            <a:srgbClr val="0432FF"/>
                          </a:solidFill>
                          <a:latin typeface="Helvetica" pitchFamily="34" charset="0"/>
                        </a:rPr>
                        <a:t>Seite 18 </a:t>
                      </a:r>
                      <a:r>
                        <a:rPr lang="de-DE" sz="900" dirty="0">
                          <a:latin typeface="Helvetica" pitchFamily="34" charset="0"/>
                        </a:rPr>
                        <a:t>für die Definition der Anreicherung der "Kapsel".</a:t>
                      </a:r>
                      <a:endParaRPr lang="en-US" sz="900" b="0" i="1" baseline="0" dirty="0">
                        <a:solidFill>
                          <a:srgbClr val="0000FF"/>
                        </a:solidFill>
                        <a:latin typeface="Helvetica" pitchFamily="34" charset="0"/>
                        <a:ea typeface="ＭＳ 明朝"/>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14"/>
                  </a:ext>
                </a:extLst>
              </a:tr>
              <a:tr h="258978">
                <a:tc>
                  <a:txBody>
                    <a:bodyPr/>
                    <a:lstStyle/>
                    <a:p>
                      <a:pPr marL="91440" algn="l" fontAlgn="b"/>
                      <a:r>
                        <a:rPr lang="en-US" sz="900" b="0" i="0" u="none" strike="noStrike" dirty="0" err="1">
                          <a:solidFill>
                            <a:schemeClr val="tx1"/>
                          </a:solidFill>
                          <a:effectLst/>
                          <a:latin typeface="Helvetica" pitchFamily="34" charset="0"/>
                          <a:cs typeface="Helvetica"/>
                        </a:rPr>
                        <a:t>Knoten</a:t>
                      </a:r>
                      <a:r>
                        <a:rPr lang="en-US" sz="900" b="0" i="0" u="none" strike="noStrike" dirty="0">
                          <a:solidFill>
                            <a:schemeClr val="tx1"/>
                          </a:solidFill>
                          <a:effectLst/>
                          <a:latin typeface="Helvetica" pitchFamily="34" charset="0"/>
                          <a:cs typeface="Helvetica"/>
                        </a:rPr>
                        <a:t>-in </a:t>
                      </a:r>
                      <a:r>
                        <a:rPr lang="en-US" sz="900" b="0" i="0" u="none" strike="noStrike" dirty="0" err="1">
                          <a:solidFill>
                            <a:schemeClr val="tx1"/>
                          </a:solidFill>
                          <a:effectLst/>
                          <a:latin typeface="Helvetica" pitchFamily="34" charset="0"/>
                          <a:cs typeface="Helvetica"/>
                        </a:rPr>
                        <a:t>Knoten</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Architektur</a:t>
                      </a:r>
                      <a:endParaRPr lang="en-US" sz="900" b="0" i="0" u="none" strike="noStrike" dirty="0">
                        <a:solidFill>
                          <a:schemeClr val="tx1"/>
                        </a:solidFill>
                        <a:effectLst/>
                        <a:latin typeface="Helvetica" pitchFamily="34" charset="0"/>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de-DE" sz="900" dirty="0">
                          <a:latin typeface="Helvetica" pitchFamily="34" charset="0"/>
                        </a:rPr>
                        <a:t>Vorhandensein eines kleineren inneren Knotens mit anderen Bildgebungsmerkmalen als der größere äußere </a:t>
                      </a:r>
                      <a:r>
                        <a:rPr lang="de-DE" sz="900" dirty="0" smtClean="0">
                          <a:latin typeface="Helvetica" pitchFamily="34" charset="0"/>
                        </a:rPr>
                        <a:t>Knoten.</a:t>
                      </a:r>
                      <a:endParaRPr lang="en-US" sz="900" kern="1200" dirty="0">
                        <a:solidFill>
                          <a:srgbClr val="000000"/>
                        </a:solidFill>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15"/>
                  </a:ext>
                </a:extLst>
              </a:tr>
              <a:tr h="258978">
                <a:tc>
                  <a:txBody>
                    <a:bodyPr/>
                    <a:lstStyle/>
                    <a:p>
                      <a:pPr marL="91440" algn="l" fontAlgn="b"/>
                      <a:r>
                        <a:rPr lang="en-US" sz="900" b="0" i="0" u="none" strike="noStrike" dirty="0" err="1">
                          <a:solidFill>
                            <a:schemeClr val="tx1"/>
                          </a:solidFill>
                          <a:effectLst/>
                          <a:latin typeface="Helvetica" pitchFamily="34" charset="0"/>
                          <a:cs typeface="Helvetica"/>
                        </a:rPr>
                        <a:t>Mosaik</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Architektur</a:t>
                      </a:r>
                      <a:endParaRPr lang="en-US" sz="900" b="0" i="0" u="none" strike="noStrike" dirty="0">
                        <a:solidFill>
                          <a:schemeClr val="tx1"/>
                        </a:solidFill>
                        <a:effectLst/>
                        <a:latin typeface="Helvetica" pitchFamily="34" charset="0"/>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de-DE" sz="900" dirty="0">
                          <a:latin typeface="Helvetica" pitchFamily="34" charset="0"/>
                        </a:rPr>
                        <a:t>Vorhandensein von zufällig verteilten inneren Knoten oder Kompartimenten, meist mit unterschiedlichen </a:t>
                      </a:r>
                      <a:r>
                        <a:rPr lang="de-DE" sz="900" dirty="0" smtClean="0">
                          <a:latin typeface="Helvetica" pitchFamily="34" charset="0"/>
                        </a:rPr>
                        <a:t>Bildgebungsmerkmalen.</a:t>
                      </a:r>
                      <a:endParaRPr lang="en-US" sz="900" dirty="0">
                        <a:solidFill>
                          <a:srgbClr val="000000"/>
                        </a:solidFill>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16"/>
                  </a:ext>
                </a:extLst>
              </a:tr>
              <a:tr h="258978">
                <a:tc>
                  <a:txBody>
                    <a:bodyPr/>
                    <a:lstStyle/>
                    <a:p>
                      <a:pPr marL="91440" algn="l" fontAlgn="b"/>
                      <a:r>
                        <a:rPr lang="en-US" sz="900" b="0" i="0" u="none" strike="noStrike" baseline="0" dirty="0" err="1">
                          <a:solidFill>
                            <a:schemeClr val="tx1"/>
                          </a:solidFill>
                          <a:effectLst/>
                          <a:latin typeface="Helvetica" pitchFamily="34" charset="0"/>
                          <a:cs typeface="Helvetica"/>
                        </a:rPr>
                        <a:t>Fetthaltige</a:t>
                      </a:r>
                      <a:r>
                        <a:rPr lang="en-US" sz="900" b="0" i="0" u="none" strike="noStrike" baseline="0" dirty="0">
                          <a:solidFill>
                            <a:schemeClr val="tx1"/>
                          </a:solidFill>
                          <a:effectLst/>
                          <a:latin typeface="Helvetica" pitchFamily="34" charset="0"/>
                          <a:cs typeface="Helvetica"/>
                        </a:rPr>
                        <a:t> </a:t>
                      </a:r>
                      <a:r>
                        <a:rPr lang="en-US" sz="900" b="0" i="0" u="none" strike="noStrike" baseline="0" dirty="0" err="1">
                          <a:solidFill>
                            <a:schemeClr val="tx1"/>
                          </a:solidFill>
                          <a:effectLst/>
                          <a:latin typeface="Helvetica" pitchFamily="34" charset="0"/>
                          <a:cs typeface="Helvetica"/>
                        </a:rPr>
                        <a:t>fokale</a:t>
                      </a:r>
                      <a:r>
                        <a:rPr lang="en-US" sz="900" b="0" i="0" u="none" strike="noStrike" baseline="0" dirty="0">
                          <a:solidFill>
                            <a:schemeClr val="tx1"/>
                          </a:solidFill>
                          <a:effectLst/>
                          <a:latin typeface="Helvetica" pitchFamily="34" charset="0"/>
                          <a:cs typeface="Helvetica"/>
                        </a:rPr>
                        <a:t> </a:t>
                      </a:r>
                      <a:r>
                        <a:rPr lang="en-US" sz="900" b="0" i="0" u="none" strike="noStrike" baseline="0" dirty="0" err="1">
                          <a:solidFill>
                            <a:schemeClr val="tx1"/>
                          </a:solidFill>
                          <a:effectLst/>
                          <a:latin typeface="Helvetica" pitchFamily="34" charset="0"/>
                          <a:cs typeface="Helvetica"/>
                        </a:rPr>
                        <a:t>Läsion</a:t>
                      </a:r>
                      <a:r>
                        <a:rPr lang="en-US" sz="900" b="0" i="0" u="none" strike="noStrike" baseline="0" dirty="0">
                          <a:solidFill>
                            <a:schemeClr val="tx1"/>
                          </a:solidFill>
                          <a:effectLst/>
                          <a:latin typeface="Helvetica" pitchFamily="34" charset="0"/>
                          <a:cs typeface="Helvetica"/>
                        </a:rPr>
                        <a:t>, </a:t>
                      </a:r>
                      <a:r>
                        <a:rPr lang="en-US" sz="900" b="0" i="0" u="none" strike="noStrike" baseline="0" dirty="0" err="1">
                          <a:solidFill>
                            <a:schemeClr val="tx1"/>
                          </a:solidFill>
                          <a:effectLst/>
                          <a:latin typeface="Helvetica" pitchFamily="34" charset="0"/>
                          <a:cs typeface="Helvetica"/>
                        </a:rPr>
                        <a:t>deren</a:t>
                      </a:r>
                      <a:r>
                        <a:rPr lang="en-US" sz="900" b="0" i="0" u="none" strike="noStrike" baseline="0" dirty="0">
                          <a:solidFill>
                            <a:schemeClr val="tx1"/>
                          </a:solidFill>
                          <a:effectLst/>
                          <a:latin typeface="Helvetica" pitchFamily="34" charset="0"/>
                          <a:cs typeface="Helvetica"/>
                        </a:rPr>
                        <a:t> </a:t>
                      </a:r>
                      <a:r>
                        <a:rPr lang="en-US" sz="900" b="0" i="0" u="none" strike="noStrike" baseline="0" dirty="0" err="1">
                          <a:solidFill>
                            <a:schemeClr val="tx1"/>
                          </a:solidFill>
                          <a:effectLst/>
                          <a:latin typeface="Helvetica" pitchFamily="34" charset="0"/>
                          <a:cs typeface="Helvetica"/>
                        </a:rPr>
                        <a:t>Ausmass</a:t>
                      </a:r>
                      <a:r>
                        <a:rPr lang="en-US" sz="900" b="0" i="0" u="none" strike="noStrike" baseline="0" dirty="0">
                          <a:solidFill>
                            <a:schemeClr val="tx1"/>
                          </a:solidFill>
                          <a:effectLst/>
                          <a:latin typeface="Helvetica" pitchFamily="34" charset="0"/>
                          <a:cs typeface="Helvetica"/>
                        </a:rPr>
                        <a:t> </a:t>
                      </a:r>
                      <a:r>
                        <a:rPr lang="en-US" sz="900" b="0" i="0" u="none" strike="noStrike" baseline="0" dirty="0" err="1">
                          <a:solidFill>
                            <a:schemeClr val="tx1"/>
                          </a:solidFill>
                          <a:effectLst/>
                          <a:latin typeface="Helvetica" pitchFamily="34" charset="0"/>
                          <a:cs typeface="Helvetica"/>
                        </a:rPr>
                        <a:t>über</a:t>
                      </a:r>
                      <a:r>
                        <a:rPr lang="en-US" sz="900" b="0" i="0" u="none" strike="noStrike" baseline="0" dirty="0">
                          <a:solidFill>
                            <a:schemeClr val="tx1"/>
                          </a:solidFill>
                          <a:effectLst/>
                          <a:latin typeface="Helvetica" pitchFamily="34" charset="0"/>
                          <a:cs typeface="Helvetica"/>
                        </a:rPr>
                        <a:t> das der </a:t>
                      </a:r>
                      <a:r>
                        <a:rPr lang="en-US" sz="900" b="0" i="0" u="none" strike="noStrike" baseline="0" dirty="0" err="1">
                          <a:solidFill>
                            <a:schemeClr val="tx1"/>
                          </a:solidFill>
                          <a:effectLst/>
                          <a:latin typeface="Helvetica" pitchFamily="34" charset="0"/>
                          <a:cs typeface="Helvetica"/>
                        </a:rPr>
                        <a:t>angrenzenden</a:t>
                      </a:r>
                      <a:r>
                        <a:rPr lang="en-US" sz="900" b="0" i="0" u="none" strike="noStrike" baseline="0" dirty="0">
                          <a:solidFill>
                            <a:schemeClr val="tx1"/>
                          </a:solidFill>
                          <a:effectLst/>
                          <a:latin typeface="Helvetica" pitchFamily="34" charset="0"/>
                          <a:cs typeface="Helvetica"/>
                        </a:rPr>
                        <a:t> </a:t>
                      </a:r>
                      <a:r>
                        <a:rPr lang="en-US" sz="900" b="0" i="0" u="none" strike="noStrike" baseline="0" dirty="0" err="1">
                          <a:solidFill>
                            <a:schemeClr val="tx1"/>
                          </a:solidFill>
                          <a:effectLst/>
                          <a:latin typeface="Helvetica" pitchFamily="34" charset="0"/>
                          <a:cs typeface="Helvetica"/>
                        </a:rPr>
                        <a:t>Leber</a:t>
                      </a:r>
                      <a:r>
                        <a:rPr lang="en-US" sz="900" b="0" i="0" u="none" strike="noStrike" baseline="0" dirty="0">
                          <a:solidFill>
                            <a:schemeClr val="tx1"/>
                          </a:solidFill>
                          <a:effectLst/>
                          <a:latin typeface="Helvetica" pitchFamily="34" charset="0"/>
                          <a:cs typeface="Helvetica"/>
                        </a:rPr>
                        <a:t> </a:t>
                      </a:r>
                      <a:r>
                        <a:rPr lang="en-US" sz="900" b="0" i="0" u="none" strike="noStrike" baseline="0" dirty="0" err="1">
                          <a:solidFill>
                            <a:schemeClr val="tx1"/>
                          </a:solidFill>
                          <a:effectLst/>
                          <a:latin typeface="Helvetica" pitchFamily="34" charset="0"/>
                          <a:cs typeface="Helvetica"/>
                        </a:rPr>
                        <a:t>liegt</a:t>
                      </a:r>
                      <a:r>
                        <a:rPr lang="en-US" sz="900" b="0" i="0" u="none" strike="noStrike" baseline="0" dirty="0">
                          <a:solidFill>
                            <a:schemeClr val="tx1"/>
                          </a:solidFill>
                          <a:effectLst/>
                          <a:latin typeface="Helvetica" pitchFamily="34" charset="0"/>
                          <a:cs typeface="Helvetica"/>
                        </a:rPr>
                        <a:t> </a:t>
                      </a: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de-DE" sz="900" dirty="0">
                          <a:latin typeface="Helvetica" pitchFamily="34" charset="0"/>
                        </a:rPr>
                        <a:t>Übermäßiger Fettnachweis in der fokalen </a:t>
                      </a:r>
                      <a:r>
                        <a:rPr lang="de-DE" sz="900" dirty="0" smtClean="0">
                          <a:latin typeface="Helvetica" pitchFamily="34" charset="0"/>
                        </a:rPr>
                        <a:t>Läsion, </a:t>
                      </a:r>
                      <a:r>
                        <a:rPr lang="de-DE" sz="900" dirty="0">
                          <a:latin typeface="Helvetica" pitchFamily="34" charset="0"/>
                        </a:rPr>
                        <a:t>ganz oder teilweise, in</a:t>
                      </a:r>
                      <a:r>
                        <a:rPr lang="de-DE" sz="900" baseline="0" dirty="0">
                          <a:latin typeface="Helvetica" pitchFamily="34" charset="0"/>
                        </a:rPr>
                        <a:t> Relation</a:t>
                      </a:r>
                      <a:r>
                        <a:rPr lang="de-DE" sz="900" dirty="0">
                          <a:latin typeface="Helvetica" pitchFamily="34" charset="0"/>
                        </a:rPr>
                        <a:t> zur angrenzenden </a:t>
                      </a:r>
                      <a:r>
                        <a:rPr lang="de-DE" sz="900" dirty="0" smtClean="0">
                          <a:latin typeface="Helvetica" pitchFamily="34" charset="0"/>
                        </a:rPr>
                        <a:t>Leber.</a:t>
                      </a:r>
                      <a:endParaRPr lang="en-US" sz="900" b="0" strike="noStrike" kern="1200" baseline="0" dirty="0">
                        <a:solidFill>
                          <a:schemeClr val="tx1"/>
                        </a:solidFill>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900" b="0" i="0" dirty="0">
                          <a:solidFill>
                            <a:schemeClr val="tx1"/>
                          </a:solidFill>
                          <a:latin typeface="Helvetica" pitchFamily="34" charset="0"/>
                          <a:cs typeface="Helvetica"/>
                        </a:rPr>
                        <a:t>+ / –</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17"/>
                  </a:ext>
                </a:extLst>
              </a:tr>
              <a:tr h="258978">
                <a:tc>
                  <a:txBody>
                    <a:bodyPr/>
                    <a:lstStyle/>
                    <a:p>
                      <a:pPr marL="91440" algn="l" fontAlgn="b"/>
                      <a:r>
                        <a:rPr lang="en-US" sz="900" b="0" i="0" u="none" strike="noStrike" dirty="0" err="1">
                          <a:solidFill>
                            <a:schemeClr val="tx1"/>
                          </a:solidFill>
                          <a:effectLst/>
                          <a:latin typeface="Helvetica" pitchFamily="34" charset="0"/>
                          <a:cs typeface="Helvetica"/>
                        </a:rPr>
                        <a:t>Blutung</a:t>
                      </a:r>
                      <a:r>
                        <a:rPr lang="en-US" sz="900" b="0" i="0" u="none" strike="noStrike" dirty="0">
                          <a:solidFill>
                            <a:schemeClr val="tx1"/>
                          </a:solidFill>
                          <a:effectLst/>
                          <a:latin typeface="Helvetica" pitchFamily="34" charset="0"/>
                          <a:cs typeface="Helvetica"/>
                        </a:rPr>
                        <a:t> in der </a:t>
                      </a:r>
                      <a:r>
                        <a:rPr lang="en-US" sz="900" b="0" i="0" u="none" strike="noStrike" dirty="0" err="1">
                          <a:solidFill>
                            <a:schemeClr val="tx1"/>
                          </a:solidFill>
                          <a:effectLst/>
                          <a:latin typeface="Helvetica" pitchFamily="34" charset="0"/>
                          <a:cs typeface="Helvetica"/>
                        </a:rPr>
                        <a:t>fokalen</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Läsion</a:t>
                      </a:r>
                      <a:r>
                        <a:rPr lang="en-US" sz="900" b="0" i="0" u="none" strike="noStrike" dirty="0">
                          <a:solidFill>
                            <a:schemeClr val="tx1"/>
                          </a:solidFill>
                          <a:effectLst/>
                          <a:latin typeface="Helvetica" pitchFamily="34" charset="0"/>
                          <a:cs typeface="Helvetica"/>
                        </a:rPr>
                        <a:t> </a:t>
                      </a: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en-US" sz="900" dirty="0" err="1">
                          <a:solidFill>
                            <a:srgbClr val="000000"/>
                          </a:solidFill>
                          <a:latin typeface="Helvetica" pitchFamily="34" charset="0"/>
                          <a:cs typeface="Helvetica"/>
                        </a:rPr>
                        <a:t>Nicht</a:t>
                      </a:r>
                      <a:r>
                        <a:rPr lang="en-US" sz="900" baseline="0" dirty="0">
                          <a:solidFill>
                            <a:srgbClr val="000000"/>
                          </a:solidFill>
                          <a:latin typeface="Helvetica" pitchFamily="34" charset="0"/>
                          <a:cs typeface="Helvetica"/>
                        </a:rPr>
                        <a:t> </a:t>
                      </a:r>
                      <a:r>
                        <a:rPr lang="en-US" sz="900" baseline="0" dirty="0" err="1">
                          <a:solidFill>
                            <a:srgbClr val="000000"/>
                          </a:solidFill>
                          <a:latin typeface="Helvetica" pitchFamily="34" charset="0"/>
                          <a:cs typeface="Helvetica"/>
                        </a:rPr>
                        <a:t>durch</a:t>
                      </a:r>
                      <a:r>
                        <a:rPr lang="en-US" sz="900" baseline="0" dirty="0">
                          <a:solidFill>
                            <a:srgbClr val="000000"/>
                          </a:solidFill>
                          <a:latin typeface="Helvetica" pitchFamily="34" charset="0"/>
                          <a:cs typeface="Helvetica"/>
                        </a:rPr>
                        <a:t> </a:t>
                      </a:r>
                      <a:r>
                        <a:rPr lang="en-US" sz="900" baseline="0" dirty="0" err="1">
                          <a:solidFill>
                            <a:srgbClr val="000000"/>
                          </a:solidFill>
                          <a:latin typeface="Helvetica" pitchFamily="34" charset="0"/>
                          <a:cs typeface="Helvetica"/>
                        </a:rPr>
                        <a:t>Leberbiopsie</a:t>
                      </a:r>
                      <a:r>
                        <a:rPr lang="en-US" sz="900" baseline="0" dirty="0">
                          <a:solidFill>
                            <a:srgbClr val="000000"/>
                          </a:solidFill>
                          <a:latin typeface="Helvetica" pitchFamily="34" charset="0"/>
                          <a:cs typeface="Helvetica"/>
                        </a:rPr>
                        <a:t>, Trauma </a:t>
                      </a:r>
                      <a:r>
                        <a:rPr lang="en-US" sz="900" baseline="0" dirty="0" err="1">
                          <a:solidFill>
                            <a:srgbClr val="000000"/>
                          </a:solidFill>
                          <a:latin typeface="Helvetica" pitchFamily="34" charset="0"/>
                          <a:cs typeface="Helvetica"/>
                        </a:rPr>
                        <a:t>oder</a:t>
                      </a:r>
                      <a:r>
                        <a:rPr lang="en-US" sz="900" baseline="0" dirty="0">
                          <a:solidFill>
                            <a:srgbClr val="000000"/>
                          </a:solidFill>
                          <a:latin typeface="Helvetica" pitchFamily="34" charset="0"/>
                          <a:cs typeface="Helvetica"/>
                        </a:rPr>
                        <a:t> Intervention </a:t>
                      </a:r>
                      <a:r>
                        <a:rPr lang="en-US" sz="900" dirty="0" err="1">
                          <a:solidFill>
                            <a:srgbClr val="000000"/>
                          </a:solidFill>
                          <a:latin typeface="Helvetica" pitchFamily="34" charset="0"/>
                          <a:cs typeface="Helvetica"/>
                        </a:rPr>
                        <a:t>verursachte</a:t>
                      </a:r>
                      <a:r>
                        <a:rPr lang="en-US" sz="900" dirty="0">
                          <a:solidFill>
                            <a:srgbClr val="000000"/>
                          </a:solidFill>
                          <a:latin typeface="Helvetica" pitchFamily="34" charset="0"/>
                          <a:cs typeface="Helvetica"/>
                        </a:rPr>
                        <a:t> intra- </a:t>
                      </a:r>
                      <a:r>
                        <a:rPr lang="en-US" sz="900" dirty="0" err="1">
                          <a:solidFill>
                            <a:srgbClr val="000000"/>
                          </a:solidFill>
                          <a:latin typeface="Helvetica" pitchFamily="34" charset="0"/>
                          <a:cs typeface="Helvetica"/>
                        </a:rPr>
                        <a:t>oder</a:t>
                      </a:r>
                      <a:r>
                        <a:rPr lang="en-US" sz="900" dirty="0">
                          <a:solidFill>
                            <a:srgbClr val="000000"/>
                          </a:solidFill>
                          <a:latin typeface="Helvetica" pitchFamily="34" charset="0"/>
                          <a:cs typeface="Helvetica"/>
                        </a:rPr>
                        <a:t> </a:t>
                      </a:r>
                      <a:r>
                        <a:rPr lang="en-US" sz="900" dirty="0" err="1">
                          <a:solidFill>
                            <a:srgbClr val="000000"/>
                          </a:solidFill>
                          <a:latin typeface="Helvetica" pitchFamily="34" charset="0"/>
                          <a:cs typeface="Helvetica"/>
                        </a:rPr>
                        <a:t>periläsionale</a:t>
                      </a:r>
                      <a:r>
                        <a:rPr lang="en-US" sz="900" baseline="0" dirty="0">
                          <a:solidFill>
                            <a:srgbClr val="000000"/>
                          </a:solidFill>
                          <a:latin typeface="Helvetica" pitchFamily="34" charset="0"/>
                          <a:cs typeface="Helvetica"/>
                        </a:rPr>
                        <a:t> </a:t>
                      </a:r>
                      <a:r>
                        <a:rPr lang="en-US" sz="900" baseline="0" dirty="0" err="1" smtClean="0">
                          <a:solidFill>
                            <a:srgbClr val="000000"/>
                          </a:solidFill>
                          <a:latin typeface="Helvetica" pitchFamily="34" charset="0"/>
                          <a:cs typeface="Helvetica"/>
                        </a:rPr>
                        <a:t>Hämorrhagie</a:t>
                      </a:r>
                      <a:r>
                        <a:rPr lang="en-US" sz="900" baseline="0" dirty="0" smtClean="0">
                          <a:solidFill>
                            <a:srgbClr val="000000"/>
                          </a:solidFill>
                          <a:latin typeface="Helvetica" pitchFamily="34" charset="0"/>
                          <a:cs typeface="Helvetica"/>
                        </a:rPr>
                        <a:t>.</a:t>
                      </a:r>
                      <a:endParaRPr lang="en-US" sz="900" dirty="0">
                        <a:solidFill>
                          <a:srgbClr val="000000"/>
                        </a:solidFill>
                        <a:latin typeface="Helvetica" pitchFamily="34" charset="0"/>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900" b="0" i="0" dirty="0">
                          <a:solidFill>
                            <a:schemeClr val="tx1"/>
                          </a:solidFill>
                          <a:latin typeface="Helvetica" pitchFamily="34" charset="0"/>
                          <a:cs typeface="Helvetica"/>
                        </a:rPr>
                        <a:t>+ / –</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900" dirty="0">
                          <a:solidFill>
                            <a:schemeClr val="tx1"/>
                          </a:solidFill>
                          <a:latin typeface="Helvetica" pitchFamily="34" charset="0"/>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18"/>
                  </a:ext>
                </a:extLst>
              </a:tr>
              <a:tr h="0">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regelhaft</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auswertbar</a:t>
                      </a:r>
                      <a:endParaRPr lang="en-US" sz="900" b="0" i="0" dirty="0">
                        <a:solidFill>
                          <a:schemeClr val="tx1"/>
                        </a:solidFill>
                        <a:latin typeface="Helvetica" pitchFamily="34" charset="0"/>
                        <a:cs typeface="Helvetica"/>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Helvetica" pitchFamily="34" charset="0"/>
                          <a:cs typeface="Helvetica"/>
                        </a:rPr>
                        <a:t>–</a:t>
                      </a:r>
                      <a:r>
                        <a:rPr lang="en-US" sz="900" b="0" i="0" u="none" strike="noStrike" baseline="0"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nicht</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auswertbar</a:t>
                      </a:r>
                      <a:endParaRPr lang="en-US" sz="900" b="0" i="0" dirty="0">
                        <a:solidFill>
                          <a:schemeClr val="tx1"/>
                        </a:solidFill>
                        <a:latin typeface="Helvetica" pitchFamily="34" charset="0"/>
                        <a:cs typeface="Helvetica"/>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900" b="0" i="0" dirty="0">
                          <a:solidFill>
                            <a:schemeClr val="tx1"/>
                          </a:solidFill>
                          <a:latin typeface="Helvetica" pitchFamily="34" charset="0"/>
                          <a:cs typeface="Helvetica"/>
                        </a:rPr>
                        <a:t>+ / – </a:t>
                      </a:r>
                      <a:r>
                        <a:rPr lang="en-US" sz="900" b="0" i="0" dirty="0" err="1">
                          <a:solidFill>
                            <a:schemeClr val="tx1"/>
                          </a:solidFill>
                          <a:latin typeface="Helvetica" pitchFamily="34" charset="0"/>
                          <a:cs typeface="Helvetica"/>
                        </a:rPr>
                        <a:t>fakultativ</a:t>
                      </a:r>
                      <a:r>
                        <a:rPr lang="en-US" sz="900" b="0" i="0" baseline="0" dirty="0">
                          <a:solidFill>
                            <a:schemeClr val="tx1"/>
                          </a:solidFill>
                          <a:latin typeface="Helvetica" pitchFamily="34" charset="0"/>
                          <a:cs typeface="Helvetica"/>
                        </a:rPr>
                        <a:t> </a:t>
                      </a:r>
                      <a:r>
                        <a:rPr lang="en-US" sz="900" b="0" i="0" baseline="0" dirty="0" err="1">
                          <a:solidFill>
                            <a:schemeClr val="tx1"/>
                          </a:solidFill>
                          <a:latin typeface="Helvetica" pitchFamily="34" charset="0"/>
                          <a:cs typeface="Helvetica"/>
                        </a:rPr>
                        <a:t>auswertbar</a:t>
                      </a:r>
                      <a:r>
                        <a:rPr lang="en-US" sz="900" b="0" i="0" baseline="0" dirty="0">
                          <a:solidFill>
                            <a:schemeClr val="tx1"/>
                          </a:solidFill>
                          <a:latin typeface="Helvetica" pitchFamily="34" charset="0"/>
                          <a:cs typeface="Helvetica"/>
                        </a:rPr>
                        <a:t> </a:t>
                      </a:r>
                      <a:endParaRPr lang="en-US" sz="900" b="0" i="0" dirty="0">
                        <a:solidFill>
                          <a:schemeClr val="tx1"/>
                        </a:solidFill>
                        <a:latin typeface="Helvetica" pitchFamily="34" charset="0"/>
                        <a:cs typeface="Helvetica"/>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9"/>
                  </a:ext>
                </a:extLst>
              </a:tr>
              <a:tr h="242792">
                <a:tc gridSpan="6">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900" b="0" i="1" u="none" strike="noStrike" dirty="0">
                          <a:solidFill>
                            <a:schemeClr val="tx1"/>
                          </a:solidFill>
                          <a:effectLst/>
                          <a:latin typeface="Helvetica" pitchFamily="34" charset="0"/>
                          <a:cs typeface="Helvetica"/>
                        </a:rPr>
                        <a:t>ADC</a:t>
                      </a:r>
                      <a:r>
                        <a:rPr lang="en-US" sz="900" b="0" i="1" u="none" strike="noStrike" baseline="0" dirty="0">
                          <a:solidFill>
                            <a:schemeClr val="tx1"/>
                          </a:solidFill>
                          <a:effectLst/>
                          <a:latin typeface="Helvetica" pitchFamily="34" charset="0"/>
                          <a:cs typeface="Helvetica"/>
                        </a:rPr>
                        <a:t> </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offensichtlicher</a:t>
                      </a:r>
                      <a:r>
                        <a:rPr lang="en-US" sz="900" b="0" i="0" u="none" strike="noStrike" dirty="0">
                          <a:solidFill>
                            <a:schemeClr val="tx1"/>
                          </a:solidFill>
                          <a:effectLst/>
                          <a:latin typeface="Helvetica" pitchFamily="34" charset="0"/>
                          <a:cs typeface="Helvetica"/>
                        </a:rPr>
                        <a:t> </a:t>
                      </a:r>
                      <a:r>
                        <a:rPr lang="en-US" sz="900" b="0" i="0" u="none" strike="noStrike" baseline="0" dirty="0" err="1">
                          <a:solidFill>
                            <a:schemeClr val="tx1"/>
                          </a:solidFill>
                          <a:effectLst/>
                          <a:latin typeface="Helvetica" pitchFamily="34" charset="0"/>
                          <a:cs typeface="Helvetica"/>
                        </a:rPr>
                        <a:t>Diffusionskoeffizient</a:t>
                      </a:r>
                      <a:r>
                        <a:rPr lang="en-US" sz="900" b="0" i="0" u="none" strike="noStrike" dirty="0">
                          <a:solidFill>
                            <a:schemeClr val="tx1"/>
                          </a:solidFill>
                          <a:effectLst/>
                          <a:latin typeface="Helvetica" pitchFamily="34" charset="0"/>
                          <a:cs typeface="Helvetica"/>
                        </a:rPr>
                        <a:t>, </a:t>
                      </a:r>
                      <a:r>
                        <a:rPr lang="en-US" sz="900" b="0" i="1" u="none" strike="noStrike" dirty="0">
                          <a:solidFill>
                            <a:schemeClr val="tx1"/>
                          </a:solidFill>
                          <a:effectLst/>
                          <a:latin typeface="Helvetica" pitchFamily="34" charset="0"/>
                          <a:cs typeface="Helvetica"/>
                        </a:rPr>
                        <a:t>DWI</a:t>
                      </a:r>
                      <a:r>
                        <a:rPr lang="en-US" sz="900" b="0" i="0" u="none" strike="noStrike" dirty="0">
                          <a:solidFill>
                            <a:schemeClr val="tx1"/>
                          </a:solidFill>
                          <a:effectLst/>
                          <a:latin typeface="Helvetica" pitchFamily="34" charset="0"/>
                          <a:cs typeface="Helvetica"/>
                        </a:rPr>
                        <a:t> = Diffusions-</a:t>
                      </a:r>
                      <a:r>
                        <a:rPr lang="en-US" sz="900" b="0" i="0" u="none" strike="noStrike" dirty="0" err="1">
                          <a:solidFill>
                            <a:schemeClr val="tx1"/>
                          </a:solidFill>
                          <a:effectLst/>
                          <a:latin typeface="Helvetica" pitchFamily="34" charset="0"/>
                          <a:cs typeface="Helvetica"/>
                        </a:rPr>
                        <a:t>gewichtete</a:t>
                      </a:r>
                      <a:r>
                        <a:rPr lang="en-US" sz="900" b="0" i="0" u="none" strike="noStrike" dirty="0">
                          <a:solidFill>
                            <a:schemeClr val="tx1"/>
                          </a:solidFill>
                          <a:effectLst/>
                          <a:latin typeface="Helvetica" pitchFamily="34" charset="0"/>
                          <a:cs typeface="Helvetica"/>
                        </a:rPr>
                        <a:t> </a:t>
                      </a:r>
                      <a:r>
                        <a:rPr lang="en-US" sz="900" b="0" i="0" u="none" strike="noStrike" dirty="0" err="1">
                          <a:solidFill>
                            <a:schemeClr val="tx1"/>
                          </a:solidFill>
                          <a:effectLst/>
                          <a:latin typeface="Helvetica" pitchFamily="34" charset="0"/>
                          <a:cs typeface="Helvetica"/>
                        </a:rPr>
                        <a:t>Bildgebung</a:t>
                      </a:r>
                      <a:r>
                        <a:rPr lang="en-US" sz="900" b="0" i="0" u="none" strike="noStrike" dirty="0">
                          <a:solidFill>
                            <a:schemeClr val="tx1"/>
                          </a:solidFill>
                          <a:effectLst/>
                          <a:latin typeface="Helvetica" pitchFamily="34" charset="0"/>
                          <a:cs typeface="Helvetica"/>
                        </a:rPr>
                        <a:t>,</a:t>
                      </a:r>
                      <a:r>
                        <a:rPr lang="en-US" sz="900" b="0" i="0" u="none" strike="noStrike" baseline="0" dirty="0">
                          <a:solidFill>
                            <a:schemeClr val="tx1"/>
                          </a:solidFill>
                          <a:effectLst/>
                          <a:latin typeface="Helvetica" pitchFamily="34" charset="0"/>
                          <a:cs typeface="Helvetica"/>
                        </a:rPr>
                        <a:t> </a:t>
                      </a:r>
                      <a:r>
                        <a:rPr lang="en-US" sz="900" b="0" i="1" u="none" strike="noStrike" baseline="0" dirty="0">
                          <a:solidFill>
                            <a:schemeClr val="tx1"/>
                          </a:solidFill>
                          <a:effectLst/>
                          <a:latin typeface="Helvetica" pitchFamily="34" charset="0"/>
                          <a:cs typeface="Helvetica"/>
                        </a:rPr>
                        <a:t>ECA</a:t>
                      </a:r>
                      <a:r>
                        <a:rPr lang="en-US" sz="900" b="0" i="0" u="none" strike="noStrike" baseline="0" dirty="0">
                          <a:solidFill>
                            <a:schemeClr val="tx1"/>
                          </a:solidFill>
                          <a:effectLst/>
                          <a:latin typeface="Helvetica" pitchFamily="34" charset="0"/>
                          <a:cs typeface="Helvetica"/>
                        </a:rPr>
                        <a:t> = </a:t>
                      </a:r>
                      <a:r>
                        <a:rPr lang="en-US" sz="900" b="0" i="0" u="none" strike="noStrike" baseline="0" dirty="0" err="1">
                          <a:solidFill>
                            <a:schemeClr val="tx1"/>
                          </a:solidFill>
                          <a:effectLst/>
                          <a:latin typeface="Helvetica" pitchFamily="34" charset="0"/>
                          <a:cs typeface="Helvetica"/>
                        </a:rPr>
                        <a:t>Extrazelluläres</a:t>
                      </a:r>
                      <a:r>
                        <a:rPr lang="en-US" sz="900" b="0" i="0" u="none" strike="noStrike" baseline="0" dirty="0">
                          <a:solidFill>
                            <a:schemeClr val="tx1"/>
                          </a:solidFill>
                          <a:effectLst/>
                          <a:latin typeface="Helvetica" pitchFamily="34" charset="0"/>
                          <a:cs typeface="Helvetica"/>
                        </a:rPr>
                        <a:t> </a:t>
                      </a:r>
                      <a:r>
                        <a:rPr lang="en-US" sz="900" b="0" i="0" u="none" strike="noStrike" baseline="0" dirty="0" smtClean="0">
                          <a:solidFill>
                            <a:schemeClr val="tx1"/>
                          </a:solidFill>
                          <a:effectLst/>
                          <a:latin typeface="Helvetica" pitchFamily="34" charset="0"/>
                          <a:cs typeface="Helvetica"/>
                        </a:rPr>
                        <a:t>KM, </a:t>
                      </a:r>
                      <a:r>
                        <a:rPr lang="en-US" sz="900" b="0" i="1" u="none" strike="noStrike" baseline="0" dirty="0">
                          <a:solidFill>
                            <a:schemeClr val="tx1"/>
                          </a:solidFill>
                          <a:effectLst/>
                          <a:latin typeface="Helvetica" pitchFamily="34" charset="0"/>
                          <a:cs typeface="Helvetica"/>
                        </a:rPr>
                        <a:t>HBA</a:t>
                      </a:r>
                      <a:r>
                        <a:rPr lang="en-US" sz="900" b="0" i="0" u="none" strike="noStrike" baseline="0" dirty="0">
                          <a:solidFill>
                            <a:schemeClr val="tx1"/>
                          </a:solidFill>
                          <a:effectLst/>
                          <a:latin typeface="Helvetica" pitchFamily="34" charset="0"/>
                          <a:cs typeface="Helvetica"/>
                        </a:rPr>
                        <a:t> = </a:t>
                      </a:r>
                      <a:r>
                        <a:rPr lang="en-US" sz="900" b="0" i="0" u="none" strike="noStrike" baseline="0" dirty="0" err="1">
                          <a:solidFill>
                            <a:schemeClr val="tx1"/>
                          </a:solidFill>
                          <a:effectLst/>
                          <a:latin typeface="Helvetica" pitchFamily="34" charset="0"/>
                          <a:cs typeface="Helvetica"/>
                        </a:rPr>
                        <a:t>Hepatobiliäres</a:t>
                      </a:r>
                      <a:r>
                        <a:rPr lang="en-US" sz="900" b="0" i="0" u="none" strike="noStrike" baseline="0" dirty="0">
                          <a:solidFill>
                            <a:schemeClr val="tx1"/>
                          </a:solidFill>
                          <a:effectLst/>
                          <a:latin typeface="Helvetica" pitchFamily="34" charset="0"/>
                          <a:cs typeface="Helvetica"/>
                        </a:rPr>
                        <a:t> </a:t>
                      </a:r>
                      <a:r>
                        <a:rPr lang="en-US" sz="900" b="0" i="0" u="none" strike="noStrike" baseline="0" dirty="0" smtClean="0">
                          <a:solidFill>
                            <a:schemeClr val="tx1"/>
                          </a:solidFill>
                          <a:effectLst/>
                          <a:latin typeface="Helvetica" pitchFamily="34" charset="0"/>
                          <a:cs typeface="Helvetica"/>
                        </a:rPr>
                        <a:t>KM, </a:t>
                      </a:r>
                      <a:r>
                        <a:rPr lang="en-US" sz="900" b="0" i="1" u="none" strike="noStrike" dirty="0">
                          <a:solidFill>
                            <a:schemeClr val="tx1"/>
                          </a:solidFill>
                          <a:effectLst/>
                          <a:latin typeface="Helvetica" pitchFamily="34" charset="0"/>
                          <a:cs typeface="Helvetica"/>
                        </a:rPr>
                        <a:t>PVP</a:t>
                      </a:r>
                      <a:r>
                        <a:rPr lang="en-US" sz="900" b="0" i="0" u="none" strike="noStrike" dirty="0">
                          <a:solidFill>
                            <a:schemeClr val="tx1"/>
                          </a:solidFill>
                          <a:effectLst/>
                          <a:latin typeface="Helvetica" pitchFamily="34" charset="0"/>
                          <a:cs typeface="Helvetica"/>
                        </a:rPr>
                        <a:t> = Portal-</a:t>
                      </a:r>
                      <a:r>
                        <a:rPr lang="en-US" sz="900" b="0" i="0" u="none" strike="noStrike" dirty="0" err="1">
                          <a:solidFill>
                            <a:schemeClr val="tx1"/>
                          </a:solidFill>
                          <a:effectLst/>
                          <a:latin typeface="Helvetica" pitchFamily="34" charset="0"/>
                          <a:cs typeface="Helvetica"/>
                        </a:rPr>
                        <a:t>venöse</a:t>
                      </a:r>
                      <a:r>
                        <a:rPr lang="en-US" sz="900" b="0" i="0" u="none" strike="noStrike" dirty="0">
                          <a:solidFill>
                            <a:schemeClr val="tx1"/>
                          </a:solidFill>
                          <a:effectLst/>
                          <a:latin typeface="Helvetica" pitchFamily="34" charset="0"/>
                          <a:cs typeface="Helvetica"/>
                        </a:rPr>
                        <a:t> Phase, </a:t>
                      </a:r>
                      <a:r>
                        <a:rPr lang="en-US" sz="900" b="0" i="1" u="none" strike="noStrike" dirty="0">
                          <a:solidFill>
                            <a:schemeClr val="tx1"/>
                          </a:solidFill>
                          <a:effectLst/>
                          <a:latin typeface="Helvetica" pitchFamily="34" charset="0"/>
                          <a:cs typeface="Helvetica"/>
                        </a:rPr>
                        <a:t>T2WI</a:t>
                      </a:r>
                      <a:r>
                        <a:rPr lang="en-US" sz="900" b="0" i="1" u="none" strike="noStrike" baseline="0" dirty="0">
                          <a:solidFill>
                            <a:schemeClr val="tx1"/>
                          </a:solidFill>
                          <a:effectLst/>
                          <a:latin typeface="Helvetica" pitchFamily="34" charset="0"/>
                          <a:cs typeface="Helvetica"/>
                        </a:rPr>
                        <a:t> </a:t>
                      </a:r>
                      <a:r>
                        <a:rPr lang="en-US" sz="900" b="0" i="0" u="none" strike="noStrike" baseline="0" dirty="0">
                          <a:solidFill>
                            <a:schemeClr val="tx1"/>
                          </a:solidFill>
                          <a:effectLst/>
                          <a:latin typeface="Helvetica" pitchFamily="34" charset="0"/>
                          <a:cs typeface="Helvetica"/>
                        </a:rPr>
                        <a:t>= T2-gewichtete </a:t>
                      </a:r>
                      <a:r>
                        <a:rPr lang="en-US" sz="900" b="0" i="0" u="none" strike="noStrike" baseline="0" dirty="0" err="1" smtClean="0">
                          <a:solidFill>
                            <a:schemeClr val="tx1"/>
                          </a:solidFill>
                          <a:effectLst/>
                          <a:latin typeface="Helvetica" pitchFamily="34" charset="0"/>
                          <a:cs typeface="Helvetica"/>
                        </a:rPr>
                        <a:t>Bildgebung</a:t>
                      </a:r>
                      <a:r>
                        <a:rPr lang="en-US" sz="900" b="0" i="0" u="none" strike="noStrike" baseline="0" dirty="0" smtClean="0">
                          <a:solidFill>
                            <a:schemeClr val="tx1"/>
                          </a:solidFill>
                          <a:effectLst/>
                          <a:latin typeface="Helvetica" pitchFamily="34" charset="0"/>
                          <a:cs typeface="Helvetica"/>
                        </a:rPr>
                        <a:t>.</a:t>
                      </a:r>
                      <a:endParaRPr lang="en-US" sz="900" b="0" i="0" u="none" strike="noStrike" dirty="0">
                        <a:solidFill>
                          <a:schemeClr val="tx1"/>
                        </a:solidFill>
                        <a:effectLst/>
                        <a:latin typeface="Helvetica" pitchFamily="34" charset="0"/>
                        <a:cs typeface="Helvetica"/>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buFont typeface="Arial"/>
                        <a:buNone/>
                      </a:pPr>
                      <a:endParaRPr lang="en-US" sz="1100" dirty="0">
                        <a:solidFill>
                          <a:srgbClr val="000000"/>
                        </a:solidFill>
                        <a:latin typeface="Helvetica"/>
                        <a:cs typeface="Helvetica"/>
                      </a:endParaRPr>
                    </a:p>
                  </a:txBody>
                  <a:tcPr marL="68580" marR="68580" anchor="ctr">
                    <a:lnL>
                      <a:noFill/>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100" dirty="0">
                        <a:solidFill>
                          <a:srgbClr val="000000"/>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pPr marL="0" indent="0" algn="ctr">
                        <a:buFont typeface="Arial"/>
                        <a:buNone/>
                      </a:pPr>
                      <a:endParaRPr lang="en-US" sz="1100" dirty="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20"/>
                  </a:ext>
                </a:extLst>
              </a:tr>
            </a:tbl>
          </a:graphicData>
        </a:graphic>
      </p:graphicFrame>
      <p:sp>
        <p:nvSpPr>
          <p:cNvPr id="14"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A4CCE884-E305-C74D-9F89-49D0C3AE92FE}" type="slidenum">
              <a:rPr lang="en-US" sz="1100" smtClean="0">
                <a:latin typeface="Helvetica"/>
                <a:cs typeface="Helvetica"/>
              </a:rPr>
              <a:pPr algn="r"/>
              <a:t>21</a:t>
            </a:fld>
            <a:endParaRPr lang="en-US" sz="1100" dirty="0">
              <a:latin typeface="Helvetica"/>
              <a:cs typeface="Helvetica"/>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smtClean="0">
                <a:latin typeface="Helvetica"/>
                <a:cs typeface="Helvetica"/>
              </a:rPr>
              <a:t>Definitionen</a:t>
            </a:r>
            <a:endParaRPr lang="en-US" sz="1400" dirty="0">
              <a:latin typeface="Helvetica"/>
              <a:cs typeface="Helvetica"/>
            </a:endParaRPr>
          </a:p>
        </p:txBody>
      </p:sp>
    </p:spTree>
    <p:extLst>
      <p:ext uri="{BB962C8B-B14F-4D97-AF65-F5344CB8AC3E}">
        <p14:creationId xmlns:p14="http://schemas.microsoft.com/office/powerpoint/2010/main" val="2010656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152371912"/>
              </p:ext>
            </p:extLst>
          </p:nvPr>
        </p:nvGraphicFramePr>
        <p:xfrm>
          <a:off x="228600" y="365761"/>
          <a:ext cx="6400800" cy="6059312"/>
        </p:xfrm>
        <a:graphic>
          <a:graphicData uri="http://schemas.openxmlformats.org/drawingml/2006/table">
            <a:tbl>
              <a:tblPr firstRow="1" bandRow="1">
                <a:tableStyleId>{793D81CF-94F2-401A-BA57-92F5A7B2D0C5}</a:tableStyleId>
              </a:tblPr>
              <a:tblGrid>
                <a:gridCol w="1414724">
                  <a:extLst>
                    <a:ext uri="{9D8B030D-6E8A-4147-A177-3AD203B41FA5}">
                      <a16:colId xmlns:a16="http://schemas.microsoft.com/office/drawing/2014/main" xmlns="" val="20000"/>
                    </a:ext>
                  </a:extLst>
                </a:gridCol>
                <a:gridCol w="1180899">
                  <a:extLst>
                    <a:ext uri="{9D8B030D-6E8A-4147-A177-3AD203B41FA5}">
                      <a16:colId xmlns:a16="http://schemas.microsoft.com/office/drawing/2014/main" xmlns="" val="20002"/>
                    </a:ext>
                  </a:extLst>
                </a:gridCol>
                <a:gridCol w="2611948">
                  <a:extLst>
                    <a:ext uri="{9D8B030D-6E8A-4147-A177-3AD203B41FA5}">
                      <a16:colId xmlns:a16="http://schemas.microsoft.com/office/drawing/2014/main" xmlns="" val="20003"/>
                    </a:ext>
                  </a:extLst>
                </a:gridCol>
                <a:gridCol w="397743">
                  <a:extLst>
                    <a:ext uri="{9D8B030D-6E8A-4147-A177-3AD203B41FA5}">
                      <a16:colId xmlns:a16="http://schemas.microsoft.com/office/drawing/2014/main" xmlns="" val="20004"/>
                    </a:ext>
                  </a:extLst>
                </a:gridCol>
                <a:gridCol w="397743">
                  <a:extLst>
                    <a:ext uri="{9D8B030D-6E8A-4147-A177-3AD203B41FA5}">
                      <a16:colId xmlns:a16="http://schemas.microsoft.com/office/drawing/2014/main" xmlns="" val="20005"/>
                    </a:ext>
                  </a:extLst>
                </a:gridCol>
                <a:gridCol w="397743">
                  <a:extLst>
                    <a:ext uri="{9D8B030D-6E8A-4147-A177-3AD203B41FA5}">
                      <a16:colId xmlns:a16="http://schemas.microsoft.com/office/drawing/2014/main" xmlns="" val="20006"/>
                    </a:ext>
                  </a:extLst>
                </a:gridCol>
              </a:tblGrid>
              <a:tr h="518048">
                <a:tc gridSpan="6">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1" i="0" dirty="0">
                          <a:solidFill>
                            <a:srgbClr val="000000"/>
                          </a:solidFill>
                          <a:latin typeface="Helvetica"/>
                          <a:cs typeface="Helvetica"/>
                        </a:rPr>
                        <a:t>LI-RADS</a:t>
                      </a:r>
                      <a:r>
                        <a:rPr lang="en-US" sz="1200" b="1" i="0" baseline="30000" dirty="0">
                          <a:solidFill>
                            <a:srgbClr val="000000"/>
                          </a:solidFill>
                          <a:latin typeface="Helvetica"/>
                          <a:cs typeface="Helvetica"/>
                        </a:rPr>
                        <a:t>®</a:t>
                      </a:r>
                      <a:r>
                        <a:rPr lang="en-US" sz="1200" b="1" i="0" baseline="30000" dirty="0">
                          <a:solidFill>
                            <a:schemeClr val="tx1"/>
                          </a:solidFill>
                          <a:latin typeface="Helvetica" pitchFamily="34" charset="0"/>
                          <a:cs typeface="Helvetica"/>
                        </a:rPr>
                        <a:t>®</a:t>
                      </a:r>
                      <a:r>
                        <a:rPr lang="en-US" sz="1200" b="1" i="0" dirty="0">
                          <a:solidFill>
                            <a:schemeClr val="tx1"/>
                          </a:solidFill>
                          <a:latin typeface="Helvetica" pitchFamily="34" charset="0"/>
                          <a:cs typeface="Helvetica"/>
                        </a:rPr>
                        <a:t> </a:t>
                      </a:r>
                      <a:r>
                        <a:rPr lang="en-US" sz="1200" b="1" i="0" dirty="0" err="1">
                          <a:solidFill>
                            <a:schemeClr val="tx1"/>
                          </a:solidFill>
                          <a:latin typeface="Helvetica" pitchFamily="34" charset="0"/>
                          <a:cs typeface="Helvetica"/>
                        </a:rPr>
                        <a:t>Zusatzmerkmale</a:t>
                      </a:r>
                      <a:r>
                        <a:rPr lang="en-US" sz="1200" b="1" i="0" dirty="0">
                          <a:solidFill>
                            <a:schemeClr val="tx1"/>
                          </a:solidFill>
                          <a:latin typeface="Helvetica" pitchFamily="34" charset="0"/>
                          <a:cs typeface="Helvetica"/>
                        </a:rPr>
                        <a:t> in der </a:t>
                      </a:r>
                      <a:r>
                        <a:rPr lang="en-US" sz="1200" b="1" i="0" dirty="0" err="1">
                          <a:solidFill>
                            <a:schemeClr val="tx1"/>
                          </a:solidFill>
                          <a:latin typeface="Helvetica" pitchFamily="34" charset="0"/>
                          <a:cs typeface="Helvetica"/>
                        </a:rPr>
                        <a:t>Bildgebung</a:t>
                      </a:r>
                      <a:r>
                        <a:rPr lang="en-US" sz="1200" b="1" i="0" dirty="0">
                          <a:solidFill>
                            <a:srgbClr val="000000"/>
                          </a:solidFill>
                          <a:latin typeface="Helvetica"/>
                          <a:cs typeface="Helvetica"/>
                        </a:rPr>
                        <a:t>,</a:t>
                      </a:r>
                      <a:r>
                        <a:rPr lang="en-US" sz="1200" b="1" i="0" baseline="0" dirty="0">
                          <a:solidFill>
                            <a:srgbClr val="000000"/>
                          </a:solidFill>
                          <a:latin typeface="Helvetica"/>
                          <a:cs typeface="Helvetica"/>
                        </a:rPr>
                        <a:t> die </a:t>
                      </a:r>
                      <a:r>
                        <a:rPr lang="en-US" sz="1200" b="1" i="0" baseline="0" dirty="0" err="1">
                          <a:solidFill>
                            <a:srgbClr val="000000"/>
                          </a:solidFill>
                          <a:latin typeface="Helvetica"/>
                          <a:cs typeface="Helvetica"/>
                        </a:rPr>
                        <a:t>Benignität</a:t>
                      </a:r>
                      <a:r>
                        <a:rPr lang="en-US" sz="1200" b="1" i="0" baseline="0" dirty="0">
                          <a:solidFill>
                            <a:srgbClr val="000000"/>
                          </a:solidFill>
                          <a:latin typeface="Helvetica"/>
                          <a:cs typeface="Helvetica"/>
                        </a:rPr>
                        <a:t> </a:t>
                      </a:r>
                      <a:r>
                        <a:rPr lang="en-US" sz="1200" b="1" i="0" baseline="0" dirty="0" err="1">
                          <a:solidFill>
                            <a:srgbClr val="000000"/>
                          </a:solidFill>
                          <a:latin typeface="Helvetica"/>
                          <a:cs typeface="Helvetica"/>
                        </a:rPr>
                        <a:t>favorisieren</a:t>
                      </a:r>
                      <a:r>
                        <a:rPr lang="en-US" sz="1200" b="1" i="0" baseline="0" dirty="0">
                          <a:solidFill>
                            <a:srgbClr val="000000"/>
                          </a:solidFill>
                          <a:latin typeface="Helvetica"/>
                          <a:cs typeface="Helvetica"/>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latin typeface="Helvetica"/>
                          <a:cs typeface="Helvetica"/>
                        </a:rPr>
                        <a:t>&amp; die </a:t>
                      </a:r>
                      <a:r>
                        <a:rPr lang="en-US" sz="1200" b="1" i="0" dirty="0" err="1">
                          <a:solidFill>
                            <a:schemeClr val="tx1"/>
                          </a:solidFill>
                          <a:latin typeface="Helvetica"/>
                          <a:cs typeface="Helvetica"/>
                        </a:rPr>
                        <a:t>Bildmodalitäten</a:t>
                      </a:r>
                      <a:r>
                        <a:rPr lang="en-US" sz="1200" b="1" i="0" dirty="0">
                          <a:solidFill>
                            <a:schemeClr val="tx1"/>
                          </a:solidFill>
                          <a:latin typeface="Helvetica"/>
                          <a:cs typeface="Helvetica"/>
                        </a:rPr>
                        <a:t>,</a:t>
                      </a:r>
                      <a:r>
                        <a:rPr lang="en-US" sz="1200" b="1" i="0" baseline="0" dirty="0">
                          <a:solidFill>
                            <a:schemeClr val="tx1"/>
                          </a:solidFill>
                          <a:latin typeface="Helvetica"/>
                          <a:cs typeface="Helvetica"/>
                        </a:rPr>
                        <a:t> </a:t>
                      </a:r>
                      <a:r>
                        <a:rPr lang="en-US" sz="1200" b="1" i="0" baseline="0" dirty="0">
                          <a:solidFill>
                            <a:schemeClr val="tx1"/>
                          </a:solidFill>
                          <a:latin typeface="Helvetica" pitchFamily="34" charset="0"/>
                          <a:cs typeface="Helvetica"/>
                        </a:rPr>
                        <a:t>in </a:t>
                      </a:r>
                      <a:r>
                        <a:rPr lang="en-US" sz="1200" b="1" i="0" baseline="0" dirty="0" err="1">
                          <a:solidFill>
                            <a:schemeClr val="tx1"/>
                          </a:solidFill>
                          <a:latin typeface="Helvetica" pitchFamily="34" charset="0"/>
                          <a:cs typeface="Helvetica"/>
                        </a:rPr>
                        <a:t>welchen</a:t>
                      </a:r>
                      <a:r>
                        <a:rPr lang="en-US" sz="1200" b="1" i="0" baseline="0" dirty="0">
                          <a:solidFill>
                            <a:schemeClr val="tx1"/>
                          </a:solidFill>
                          <a:latin typeface="Helvetica" pitchFamily="34" charset="0"/>
                          <a:cs typeface="Helvetica"/>
                        </a:rPr>
                        <a:t> </a:t>
                      </a:r>
                      <a:r>
                        <a:rPr lang="en-US" sz="1200" b="1" i="0" baseline="0" dirty="0" err="1">
                          <a:solidFill>
                            <a:schemeClr val="tx1"/>
                          </a:solidFill>
                          <a:latin typeface="Helvetica" pitchFamily="34" charset="0"/>
                          <a:cs typeface="Helvetica"/>
                        </a:rPr>
                        <a:t>diese</a:t>
                      </a:r>
                      <a:r>
                        <a:rPr lang="en-US" sz="1200" b="1" i="0" baseline="0" dirty="0">
                          <a:solidFill>
                            <a:schemeClr val="tx1"/>
                          </a:solidFill>
                          <a:latin typeface="Helvetica" pitchFamily="34" charset="0"/>
                          <a:cs typeface="Helvetica"/>
                        </a:rPr>
                        <a:t> </a:t>
                      </a:r>
                      <a:r>
                        <a:rPr lang="en-US" sz="1200" b="1" i="0" baseline="0" dirty="0" err="1">
                          <a:solidFill>
                            <a:schemeClr val="tx1"/>
                          </a:solidFill>
                          <a:latin typeface="Helvetica" pitchFamily="34" charset="0"/>
                          <a:cs typeface="Helvetica"/>
                        </a:rPr>
                        <a:t>darstellbar</a:t>
                      </a:r>
                      <a:r>
                        <a:rPr lang="en-US" sz="1200" b="1" i="0" baseline="0" dirty="0">
                          <a:solidFill>
                            <a:schemeClr val="tx1"/>
                          </a:solidFill>
                          <a:latin typeface="Helvetica" pitchFamily="34" charset="0"/>
                          <a:cs typeface="Helvetica"/>
                        </a:rPr>
                        <a:t> </a:t>
                      </a:r>
                      <a:r>
                        <a:rPr lang="en-US" sz="1200" b="1" i="0" baseline="0" dirty="0" err="1">
                          <a:solidFill>
                            <a:schemeClr val="tx1"/>
                          </a:solidFill>
                          <a:latin typeface="Helvetica" pitchFamily="34" charset="0"/>
                          <a:cs typeface="Helvetica"/>
                        </a:rPr>
                        <a:t>sind</a:t>
                      </a:r>
                      <a:endParaRPr lang="en-US" sz="1200" b="1" i="0" dirty="0">
                        <a:solidFill>
                          <a:schemeClr val="tx1"/>
                        </a:solidFill>
                        <a:latin typeface="Helvetica"/>
                        <a:cs typeface="Helvetica"/>
                      </a:endParaRPr>
                    </a:p>
                  </a:txBody>
                  <a:tcPr marL="0" marR="0" marT="0" marB="137160" anchor="b">
                    <a:lnL w="12700" cmpd="sng">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183475">
                <a:tc gridSpan="6">
                  <a:txBody>
                    <a:bodyPr/>
                    <a:lstStyle/>
                    <a:p>
                      <a:pPr algn="l">
                        <a:spcAft>
                          <a:spcPts val="400"/>
                        </a:spcAft>
                        <a:defRPr/>
                      </a:pPr>
                      <a:r>
                        <a:rPr lang="en-US" sz="1100" b="1" i="0" dirty="0" err="1">
                          <a:solidFill>
                            <a:srgbClr val="000000"/>
                          </a:solidFill>
                          <a:latin typeface="Helvetica"/>
                          <a:cs typeface="Helvetica"/>
                        </a:rPr>
                        <a:t>Zusatzmerkmale</a:t>
                      </a:r>
                      <a:r>
                        <a:rPr lang="en-US" sz="1100" b="1" i="0" dirty="0">
                          <a:solidFill>
                            <a:srgbClr val="000000"/>
                          </a:solidFill>
                          <a:latin typeface="Helvetica"/>
                          <a:cs typeface="Helvetica"/>
                        </a:rPr>
                        <a:t>,</a:t>
                      </a:r>
                      <a:r>
                        <a:rPr lang="en-US" sz="1100" b="1" i="0" baseline="0" dirty="0">
                          <a:solidFill>
                            <a:srgbClr val="000000"/>
                          </a:solidFill>
                          <a:latin typeface="Helvetica"/>
                          <a:cs typeface="Helvetica"/>
                        </a:rPr>
                        <a:t> die </a:t>
                      </a:r>
                      <a:r>
                        <a:rPr lang="en-US" sz="1100" b="1" i="0" baseline="0" dirty="0" err="1">
                          <a:solidFill>
                            <a:srgbClr val="000000"/>
                          </a:solidFill>
                          <a:latin typeface="Helvetica"/>
                          <a:cs typeface="Helvetica"/>
                        </a:rPr>
                        <a:t>Benignität</a:t>
                      </a:r>
                      <a:r>
                        <a:rPr lang="en-US" sz="1100" b="1" i="0" baseline="0" dirty="0">
                          <a:solidFill>
                            <a:srgbClr val="000000"/>
                          </a:solidFill>
                          <a:latin typeface="Helvetica"/>
                          <a:cs typeface="Helvetica"/>
                        </a:rPr>
                        <a:t>  </a:t>
                      </a:r>
                      <a:r>
                        <a:rPr lang="en-US" sz="1100" b="1" i="0" baseline="0" dirty="0" err="1">
                          <a:solidFill>
                            <a:srgbClr val="000000"/>
                          </a:solidFill>
                          <a:latin typeface="Helvetica"/>
                          <a:cs typeface="Helvetica"/>
                        </a:rPr>
                        <a:t>favorisieren</a:t>
                      </a:r>
                      <a:endParaRPr lang="en-US" sz="1100" b="1" i="0" dirty="0">
                        <a:solidFill>
                          <a:srgbClr val="000000"/>
                        </a:solidFill>
                        <a:latin typeface="Helvetica"/>
                        <a:cs typeface="Helvetica"/>
                      </a:endParaRPr>
                    </a:p>
                  </a:txBody>
                  <a:tcPr anchor="b">
                    <a:lnL w="12700" cmpd="sng">
                      <a:noFill/>
                    </a:lnL>
                    <a:lnR>
                      <a:noFill/>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02195">
                <a:tc>
                  <a:txBody>
                    <a:bodyPr/>
                    <a:lstStyle/>
                    <a:p>
                      <a:pPr algn="l"/>
                      <a:r>
                        <a:rPr lang="en-US" sz="1100" b="1" dirty="0" err="1">
                          <a:solidFill>
                            <a:schemeClr val="tx1"/>
                          </a:solidFill>
                          <a:latin typeface="Helvetica"/>
                          <a:cs typeface="Helvetica"/>
                        </a:rPr>
                        <a:t>Merkmal</a:t>
                      </a:r>
                      <a:endParaRPr lang="en-US" sz="1100" b="1" dirty="0">
                        <a:solidFill>
                          <a:schemeClr val="tx1"/>
                        </a:solidFill>
                        <a:latin typeface="Helvetica"/>
                        <a:cs typeface="Helvetica"/>
                      </a:endParaRPr>
                    </a:p>
                  </a:txBody>
                  <a:tcPr anchor="b">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Helvetica"/>
                          <a:cs typeface="Helvetica"/>
                        </a:rPr>
                        <a:t>Definition </a:t>
                      </a:r>
                    </a:p>
                  </a:txBody>
                  <a:tcPr anchor="b">
                    <a:lnL w="12700" cmpd="sng">
                      <a:noFill/>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Helvetica"/>
                          <a:cs typeface="Helvetica"/>
                        </a:rPr>
                        <a:t>CT</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Helvetica"/>
                          <a:cs typeface="Helvetica"/>
                        </a:rPr>
                        <a:t>MRT</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Helvetica"/>
                          <a:cs typeface="Helvetica"/>
                        </a:rPr>
                        <a:t>ECA</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Helvetica"/>
                          <a:cs typeface="Helvetica"/>
                        </a:rPr>
                        <a:t>MRT HBA</a:t>
                      </a:r>
                    </a:p>
                  </a:txBody>
                  <a:tcPr marL="0" marR="0" anchor="b">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89244">
                <a:tc>
                  <a:txBody>
                    <a:bodyPr/>
                    <a:lstStyle/>
                    <a:p>
                      <a:pPr marL="91440" algn="l" fontAlgn="b"/>
                      <a:r>
                        <a:rPr lang="en-US" sz="1100" b="0" i="0" u="none" strike="noStrike" dirty="0" err="1">
                          <a:solidFill>
                            <a:srgbClr val="000000"/>
                          </a:solidFill>
                          <a:effectLst/>
                          <a:latin typeface="Helvetica"/>
                          <a:cs typeface="Helvetica"/>
                        </a:rPr>
                        <a:t>Größenkonstanz</a:t>
                      </a:r>
                      <a:endParaRPr lang="en-US" sz="1100" b="0" i="0" u="none" strike="noStrike" dirty="0">
                        <a:solidFill>
                          <a:srgbClr val="000000"/>
                        </a:solidFill>
                        <a:effectLst/>
                        <a:latin typeface="Helvetica"/>
                        <a:cs typeface="Helvetica"/>
                      </a:endParaRPr>
                    </a:p>
                    <a:p>
                      <a:pPr marL="91440" algn="l" fontAlgn="b"/>
                      <a:r>
                        <a:rPr lang="en-US" sz="1100" b="0" i="0" u="none" strike="noStrike" dirty="0">
                          <a:solidFill>
                            <a:srgbClr val="000000"/>
                          </a:solidFill>
                          <a:effectLst/>
                          <a:latin typeface="Helvetica"/>
                          <a:cs typeface="Helvetica"/>
                        </a:rPr>
                        <a:t>≥ 2 </a:t>
                      </a:r>
                      <a:r>
                        <a:rPr lang="en-US" sz="1100" b="0" i="0" u="none" strike="noStrike" dirty="0" err="1">
                          <a:solidFill>
                            <a:srgbClr val="000000"/>
                          </a:solidFill>
                          <a:effectLst/>
                          <a:latin typeface="Helvetica"/>
                          <a:cs typeface="Helvetica"/>
                        </a:rPr>
                        <a:t>Jahre</a:t>
                      </a:r>
                      <a:endParaRPr lang="en-US" sz="1100" b="0" i="0" u="none" strike="noStrike" dirty="0">
                        <a:solidFill>
                          <a:srgbClr val="000000"/>
                        </a:solidFill>
                        <a:effectLst/>
                        <a:latin typeface="Helvetica"/>
                        <a:cs typeface="Helvetica"/>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1100" kern="1200" dirty="0" err="1">
                          <a:solidFill>
                            <a:srgbClr val="000000"/>
                          </a:solidFill>
                          <a:latin typeface="Helvetica"/>
                          <a:cs typeface="Helvetica"/>
                        </a:rPr>
                        <a:t>Keine</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signifikante</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Größenänderung</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einer</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unbehandelten</a:t>
                      </a:r>
                      <a:r>
                        <a:rPr lang="en-US" sz="1100" kern="1200" baseline="0" dirty="0">
                          <a:solidFill>
                            <a:srgbClr val="000000"/>
                          </a:solidFill>
                          <a:latin typeface="Helvetica"/>
                          <a:cs typeface="Helvetica"/>
                        </a:rPr>
                        <a:t> Observation </a:t>
                      </a:r>
                      <a:r>
                        <a:rPr lang="en-US" sz="1100" kern="1200" baseline="0" dirty="0" err="1">
                          <a:solidFill>
                            <a:srgbClr val="000000"/>
                          </a:solidFill>
                          <a:latin typeface="Helvetica"/>
                          <a:cs typeface="Helvetica"/>
                        </a:rPr>
                        <a:t>während</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verschiedener</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Untersuchungen</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im</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Zeitraum</a:t>
                      </a:r>
                      <a:r>
                        <a:rPr lang="en-US" sz="1100" kern="1200" baseline="0" dirty="0">
                          <a:solidFill>
                            <a:srgbClr val="000000"/>
                          </a:solidFill>
                          <a:latin typeface="Helvetica"/>
                          <a:cs typeface="Helvetica"/>
                        </a:rPr>
                        <a:t> von </a:t>
                      </a:r>
                      <a:r>
                        <a:rPr lang="en-US" sz="1100" kern="1200" dirty="0">
                          <a:solidFill>
                            <a:srgbClr val="000000"/>
                          </a:solidFill>
                          <a:latin typeface="Helvetica"/>
                          <a:cs typeface="Helvetica"/>
                        </a:rPr>
                        <a:t>≥ 2 </a:t>
                      </a:r>
                      <a:r>
                        <a:rPr lang="en-US" sz="1100" kern="1200" dirty="0" err="1" smtClean="0">
                          <a:solidFill>
                            <a:srgbClr val="000000"/>
                          </a:solidFill>
                          <a:latin typeface="Helvetica"/>
                          <a:cs typeface="Helvetica"/>
                        </a:rPr>
                        <a:t>Jahren</a:t>
                      </a:r>
                      <a:r>
                        <a:rPr lang="en-US" sz="1100" kern="1200" dirty="0" smtClean="0">
                          <a:solidFill>
                            <a:srgbClr val="000000"/>
                          </a:solidFill>
                          <a:latin typeface="Helvetica"/>
                          <a:cs typeface="Helvetica"/>
                        </a:rPr>
                        <a:t>.</a:t>
                      </a:r>
                      <a:r>
                        <a:rPr lang="en-US" sz="1100" kern="1200" baseline="0" dirty="0" smtClean="0">
                          <a:solidFill>
                            <a:srgbClr val="000000"/>
                          </a:solidFill>
                          <a:latin typeface="Helvetica"/>
                          <a:cs typeface="Helvetica"/>
                        </a:rPr>
                        <a:t> </a:t>
                      </a:r>
                      <a:endParaRPr lang="en-US" sz="1100" kern="1200" dirty="0">
                        <a:solidFill>
                          <a:srgbClr val="000000"/>
                        </a:solidFill>
                        <a:latin typeface="Helvetica"/>
                        <a:cs typeface="Helvetica"/>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3"/>
                  </a:ext>
                </a:extLst>
              </a:tr>
              <a:tr h="407963">
                <a:tc>
                  <a:txBody>
                    <a:bodyPr/>
                    <a:lstStyle/>
                    <a:p>
                      <a:pPr marL="91440" algn="l" fontAlgn="b"/>
                      <a:r>
                        <a:rPr lang="en-US" sz="1100" b="0" i="0" u="none" strike="noStrike" dirty="0" err="1">
                          <a:solidFill>
                            <a:srgbClr val="000000"/>
                          </a:solidFill>
                          <a:effectLst/>
                          <a:latin typeface="Helvetica"/>
                          <a:cs typeface="Helvetica"/>
                        </a:rPr>
                        <a:t>Größenregredienz</a:t>
                      </a:r>
                      <a:r>
                        <a:rPr lang="en-US" sz="1100" b="0" i="0" u="none" strike="noStrike" dirty="0">
                          <a:solidFill>
                            <a:srgbClr val="000000"/>
                          </a:solidFill>
                          <a:effectLst/>
                          <a:latin typeface="Helvetica"/>
                          <a:cs typeface="Helvetica"/>
                        </a:rPr>
                        <a:t> </a:t>
                      </a: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kern="1200" dirty="0" err="1">
                          <a:solidFill>
                            <a:srgbClr val="000000"/>
                          </a:solidFill>
                          <a:latin typeface="Helvetica"/>
                          <a:cs typeface="Helvetica"/>
                        </a:rPr>
                        <a:t>Eindeutige</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spontane</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Größenregredienz</a:t>
                      </a:r>
                      <a:r>
                        <a:rPr lang="en-US" sz="1100" kern="1200" baseline="0" dirty="0">
                          <a:solidFill>
                            <a:srgbClr val="000000"/>
                          </a:solidFill>
                          <a:latin typeface="Helvetica"/>
                          <a:cs typeface="Helvetica"/>
                        </a:rPr>
                        <a:t> </a:t>
                      </a:r>
                      <a:r>
                        <a:rPr lang="en-US" sz="1100" kern="1200" dirty="0" err="1">
                          <a:solidFill>
                            <a:srgbClr val="000000"/>
                          </a:solidFill>
                          <a:latin typeface="Helvetica"/>
                          <a:cs typeface="Helvetica"/>
                        </a:rPr>
                        <a:t>über</a:t>
                      </a:r>
                      <a:r>
                        <a:rPr lang="en-US" sz="1100" kern="1200" dirty="0">
                          <a:solidFill>
                            <a:srgbClr val="000000"/>
                          </a:solidFill>
                          <a:latin typeface="Helvetica"/>
                          <a:cs typeface="Helvetica"/>
                        </a:rPr>
                        <a:t> die </a:t>
                      </a:r>
                      <a:r>
                        <a:rPr lang="en-US" sz="1100" kern="1200" dirty="0" err="1">
                          <a:solidFill>
                            <a:srgbClr val="000000"/>
                          </a:solidFill>
                          <a:latin typeface="Helvetica"/>
                          <a:cs typeface="Helvetica"/>
                        </a:rPr>
                        <a:t>Zeit</a:t>
                      </a:r>
                      <a:r>
                        <a:rPr lang="en-US" sz="1100" kern="1200" dirty="0">
                          <a:solidFill>
                            <a:srgbClr val="000000"/>
                          </a:solidFill>
                          <a:latin typeface="Helvetica"/>
                          <a:cs typeface="Helvetica"/>
                        </a:rPr>
                        <a:t>,</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welche</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weder</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Artefakten</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Messfehlern</a:t>
                      </a:r>
                      <a:r>
                        <a:rPr lang="en-US" sz="1100" kern="1200" baseline="0" dirty="0">
                          <a:solidFill>
                            <a:srgbClr val="000000"/>
                          </a:solidFill>
                          <a:latin typeface="Helvetica"/>
                          <a:cs typeface="Helvetica"/>
                        </a:rPr>
                        <a:t>, </a:t>
                      </a:r>
                      <a:r>
                        <a:rPr lang="en-US" sz="1100" kern="1200" baseline="0" dirty="0" err="1" smtClean="0">
                          <a:solidFill>
                            <a:srgbClr val="000000"/>
                          </a:solidFill>
                          <a:latin typeface="Helvetica"/>
                          <a:cs typeface="Helvetica"/>
                        </a:rPr>
                        <a:t>Unterschieden</a:t>
                      </a:r>
                      <a:r>
                        <a:rPr lang="en-US" sz="1100" kern="1200" baseline="0" dirty="0" smtClean="0">
                          <a:solidFill>
                            <a:srgbClr val="000000"/>
                          </a:solidFill>
                          <a:latin typeface="Helvetica"/>
                          <a:cs typeface="Helvetica"/>
                        </a:rPr>
                        <a:t> </a:t>
                      </a:r>
                      <a:r>
                        <a:rPr lang="en-US" sz="1100" kern="1200" baseline="0" dirty="0">
                          <a:solidFill>
                            <a:srgbClr val="000000"/>
                          </a:solidFill>
                          <a:latin typeface="Helvetica"/>
                          <a:cs typeface="Helvetica"/>
                        </a:rPr>
                        <a:t>in der </a:t>
                      </a:r>
                      <a:r>
                        <a:rPr lang="en-US" sz="1100" kern="1200" baseline="0" dirty="0" err="1">
                          <a:solidFill>
                            <a:srgbClr val="000000"/>
                          </a:solidFill>
                          <a:latin typeface="Helvetica"/>
                          <a:cs typeface="Helvetica"/>
                        </a:rPr>
                        <a:t>angewandten</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Technik</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noch</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einer</a:t>
                      </a:r>
                      <a:r>
                        <a:rPr lang="en-US" sz="1100" kern="1200" baseline="0" dirty="0">
                          <a:solidFill>
                            <a:srgbClr val="000000"/>
                          </a:solidFill>
                          <a:latin typeface="Helvetica"/>
                          <a:cs typeface="Helvetica"/>
                        </a:rPr>
                        <a:t> Resorption von </a:t>
                      </a:r>
                      <a:r>
                        <a:rPr lang="en-US" sz="1100" kern="1200" baseline="0" dirty="0" err="1">
                          <a:solidFill>
                            <a:srgbClr val="000000"/>
                          </a:solidFill>
                          <a:latin typeface="Helvetica"/>
                          <a:cs typeface="Helvetica"/>
                        </a:rPr>
                        <a:t>Blutbestandteilen</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zuzuschreiben</a:t>
                      </a:r>
                      <a:r>
                        <a:rPr lang="en-US" sz="1100" kern="1200" baseline="0" dirty="0">
                          <a:solidFill>
                            <a:srgbClr val="000000"/>
                          </a:solidFill>
                          <a:latin typeface="Helvetica"/>
                          <a:cs typeface="Helvetica"/>
                        </a:rPr>
                        <a:t> </a:t>
                      </a:r>
                      <a:r>
                        <a:rPr lang="en-US" sz="1100" kern="1200" baseline="0" dirty="0" err="1">
                          <a:solidFill>
                            <a:srgbClr val="000000"/>
                          </a:solidFill>
                          <a:latin typeface="Helvetica"/>
                          <a:cs typeface="Helvetica"/>
                        </a:rPr>
                        <a:t>ist</a:t>
                      </a:r>
                      <a:r>
                        <a:rPr lang="en-US" sz="1100" kern="1200" baseline="0" dirty="0">
                          <a:solidFill>
                            <a:srgbClr val="000000"/>
                          </a:solidFill>
                          <a:latin typeface="Helvetica"/>
                          <a:cs typeface="Helvetica"/>
                        </a:rPr>
                        <a:t>.</a:t>
                      </a: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4"/>
                  </a:ext>
                </a:extLst>
              </a:tr>
              <a:tr h="289244">
                <a:tc>
                  <a:txBody>
                    <a:bodyPr/>
                    <a:lstStyle/>
                    <a:p>
                      <a:pPr marL="91440" algn="l" fontAlgn="b"/>
                      <a:r>
                        <a:rPr lang="en-US" sz="1100" b="0" i="0" u="none" strike="noStrike" dirty="0" err="1">
                          <a:solidFill>
                            <a:srgbClr val="000000"/>
                          </a:solidFill>
                          <a:effectLst/>
                          <a:latin typeface="Helvetica"/>
                          <a:cs typeface="Helvetica"/>
                        </a:rPr>
                        <a:t>Gleichzeitige</a:t>
                      </a:r>
                      <a:r>
                        <a:rPr lang="en-US" sz="1100" b="0" i="0" u="none" strike="noStrike" dirty="0">
                          <a:solidFill>
                            <a:srgbClr val="000000"/>
                          </a:solidFill>
                          <a:effectLst/>
                          <a:latin typeface="Helvetica"/>
                          <a:cs typeface="Helvetica"/>
                        </a:rPr>
                        <a:t> </a:t>
                      </a:r>
                      <a:r>
                        <a:rPr lang="en-US" sz="1100" b="0" i="0" u="none" strike="noStrike" dirty="0" err="1">
                          <a:solidFill>
                            <a:srgbClr val="000000"/>
                          </a:solidFill>
                          <a:effectLst/>
                          <a:latin typeface="Helvetica"/>
                          <a:cs typeface="Helvetica"/>
                        </a:rPr>
                        <a:t>Blut</a:t>
                      </a:r>
                      <a:r>
                        <a:rPr lang="en-US" sz="1100" b="0" i="0" u="none" strike="noStrike" dirty="0">
                          <a:solidFill>
                            <a:srgbClr val="000000"/>
                          </a:solidFill>
                          <a:effectLst/>
                          <a:latin typeface="Helvetica"/>
                          <a:cs typeface="Helvetica"/>
                        </a:rPr>
                        <a:t>-Pool-</a:t>
                      </a:r>
                      <a:r>
                        <a:rPr lang="en-US" sz="1100" b="0" i="0" u="none" strike="noStrike" dirty="0" err="1">
                          <a:solidFill>
                            <a:srgbClr val="000000"/>
                          </a:solidFill>
                          <a:effectLst/>
                          <a:latin typeface="Helvetica"/>
                          <a:cs typeface="Helvetica"/>
                        </a:rPr>
                        <a:t>Anreicherung</a:t>
                      </a:r>
                      <a:r>
                        <a:rPr lang="en-US" sz="1100" b="0" i="0" u="none" strike="noStrike" dirty="0">
                          <a:solidFill>
                            <a:srgbClr val="000000"/>
                          </a:solidFill>
                          <a:effectLst/>
                          <a:latin typeface="Helvetica"/>
                          <a:cs typeface="Helvetica"/>
                        </a:rPr>
                        <a:t> </a:t>
                      </a: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n-US" sz="1100" dirty="0" err="1">
                          <a:solidFill>
                            <a:srgbClr val="000000"/>
                          </a:solidFill>
                          <a:latin typeface="Helvetica"/>
                          <a:cs typeface="Helvetica"/>
                        </a:rPr>
                        <a:t>Zeitabhängiges</a:t>
                      </a:r>
                      <a:r>
                        <a:rPr lang="en-US" sz="1100" dirty="0">
                          <a:solidFill>
                            <a:srgbClr val="000000"/>
                          </a:solidFill>
                          <a:latin typeface="Helvetica"/>
                          <a:cs typeface="Helvetica"/>
                        </a:rPr>
                        <a:t> </a:t>
                      </a:r>
                      <a:r>
                        <a:rPr lang="en-US" sz="1100" dirty="0" err="1">
                          <a:solidFill>
                            <a:srgbClr val="000000"/>
                          </a:solidFill>
                          <a:latin typeface="Helvetica"/>
                          <a:cs typeface="Helvetica"/>
                        </a:rPr>
                        <a:t>Verhalten</a:t>
                      </a:r>
                      <a:r>
                        <a:rPr lang="en-US" sz="1100" dirty="0">
                          <a:solidFill>
                            <a:srgbClr val="000000"/>
                          </a:solidFill>
                          <a:latin typeface="Helvetica"/>
                          <a:cs typeface="Helvetica"/>
                        </a:rPr>
                        <a:t>, in </a:t>
                      </a:r>
                      <a:r>
                        <a:rPr lang="en-US" sz="1100" dirty="0" err="1">
                          <a:solidFill>
                            <a:srgbClr val="000000"/>
                          </a:solidFill>
                          <a:latin typeface="Helvetica"/>
                          <a:cs typeface="Helvetica"/>
                        </a:rPr>
                        <a:t>dem</a:t>
                      </a:r>
                      <a:r>
                        <a:rPr lang="en-US" sz="1100" dirty="0">
                          <a:solidFill>
                            <a:srgbClr val="000000"/>
                          </a:solidFill>
                          <a:latin typeface="Helvetica"/>
                          <a:cs typeface="Helvetica"/>
                        </a:rPr>
                        <a:t> die </a:t>
                      </a:r>
                      <a:r>
                        <a:rPr lang="en-US" sz="1100" dirty="0" smtClean="0">
                          <a:solidFill>
                            <a:srgbClr val="000000"/>
                          </a:solidFill>
                          <a:latin typeface="Helvetica"/>
                          <a:cs typeface="Helvetica"/>
                        </a:rPr>
                        <a:t>KM-</a:t>
                      </a:r>
                      <a:r>
                        <a:rPr lang="en-US" sz="1100" dirty="0" err="1" smtClean="0">
                          <a:solidFill>
                            <a:srgbClr val="000000"/>
                          </a:solidFill>
                          <a:latin typeface="Helvetica"/>
                          <a:cs typeface="Helvetica"/>
                        </a:rPr>
                        <a:t>Anreicherung</a:t>
                      </a:r>
                      <a:r>
                        <a:rPr lang="en-US" sz="1100" dirty="0" smtClean="0">
                          <a:solidFill>
                            <a:srgbClr val="000000"/>
                          </a:solidFill>
                          <a:latin typeface="Helvetica"/>
                          <a:cs typeface="Helvetica"/>
                        </a:rPr>
                        <a:t> </a:t>
                      </a:r>
                      <a:r>
                        <a:rPr lang="en-US" sz="1100" dirty="0" err="1">
                          <a:solidFill>
                            <a:srgbClr val="000000"/>
                          </a:solidFill>
                          <a:latin typeface="Helvetica"/>
                          <a:cs typeface="Helvetica"/>
                        </a:rPr>
                        <a:t>schließlich</a:t>
                      </a:r>
                      <a:r>
                        <a:rPr lang="en-US" sz="1100" dirty="0">
                          <a:solidFill>
                            <a:srgbClr val="000000"/>
                          </a:solidFill>
                          <a:latin typeface="Helvetica"/>
                          <a:cs typeface="Helvetica"/>
                        </a:rPr>
                        <a:t> die des </a:t>
                      </a:r>
                      <a:r>
                        <a:rPr lang="en-US" sz="1100" dirty="0" err="1">
                          <a:solidFill>
                            <a:srgbClr val="000000"/>
                          </a:solidFill>
                          <a:latin typeface="Helvetica"/>
                          <a:cs typeface="Helvetica"/>
                        </a:rPr>
                        <a:t>Blutpools</a:t>
                      </a:r>
                      <a:r>
                        <a:rPr lang="en-US" sz="1100" dirty="0">
                          <a:solidFill>
                            <a:srgbClr val="000000"/>
                          </a:solidFill>
                          <a:latin typeface="Helvetica"/>
                          <a:cs typeface="Helvetica"/>
                        </a:rPr>
                        <a:t> </a:t>
                      </a:r>
                      <a:r>
                        <a:rPr lang="en-US" sz="1100" dirty="0" err="1">
                          <a:solidFill>
                            <a:srgbClr val="000000"/>
                          </a:solidFill>
                          <a:latin typeface="Helvetica"/>
                          <a:cs typeface="Helvetica"/>
                        </a:rPr>
                        <a:t>erreicht</a:t>
                      </a:r>
                      <a:r>
                        <a:rPr lang="en-US" sz="1100" dirty="0">
                          <a:solidFill>
                            <a:srgbClr val="000000"/>
                          </a:solidFill>
                          <a:latin typeface="Helvetica"/>
                          <a:cs typeface="Helvetica"/>
                        </a:rPr>
                        <a:t> und </a:t>
                      </a:r>
                      <a:r>
                        <a:rPr lang="en-US" sz="1100" dirty="0" err="1">
                          <a:solidFill>
                            <a:srgbClr val="000000"/>
                          </a:solidFill>
                          <a:latin typeface="Helvetica"/>
                          <a:cs typeface="Helvetica"/>
                        </a:rPr>
                        <a:t>mit</a:t>
                      </a:r>
                      <a:r>
                        <a:rPr lang="en-US" sz="1100" dirty="0">
                          <a:solidFill>
                            <a:srgbClr val="000000"/>
                          </a:solidFill>
                          <a:latin typeface="Helvetica"/>
                          <a:cs typeface="Helvetica"/>
                        </a:rPr>
                        <a:t> </a:t>
                      </a:r>
                      <a:r>
                        <a:rPr lang="en-US" sz="1100" dirty="0" err="1">
                          <a:solidFill>
                            <a:srgbClr val="000000"/>
                          </a:solidFill>
                          <a:latin typeface="Helvetica"/>
                          <a:cs typeface="Helvetica"/>
                        </a:rPr>
                        <a:t>diesem</a:t>
                      </a:r>
                      <a:r>
                        <a:rPr lang="en-US" sz="1100" dirty="0">
                          <a:solidFill>
                            <a:srgbClr val="000000"/>
                          </a:solidFill>
                          <a:latin typeface="Helvetica"/>
                          <a:cs typeface="Helvetica"/>
                        </a:rPr>
                        <a:t> </a:t>
                      </a:r>
                      <a:r>
                        <a:rPr lang="en-US" sz="1100" dirty="0" err="1">
                          <a:solidFill>
                            <a:srgbClr val="000000"/>
                          </a:solidFill>
                          <a:latin typeface="Helvetica"/>
                          <a:cs typeface="Helvetica"/>
                        </a:rPr>
                        <a:t>übereinstimmt</a:t>
                      </a:r>
                      <a:r>
                        <a:rPr lang="en-US" sz="1100" dirty="0">
                          <a:solidFill>
                            <a:srgbClr val="000000"/>
                          </a:solidFill>
                          <a:latin typeface="Helvetica"/>
                          <a:cs typeface="Helvetica"/>
                        </a:rPr>
                        <a:t>. </a:t>
                      </a:r>
                      <a:endParaRPr lang="en-US" sz="1100" kern="1200" dirty="0">
                        <a:solidFill>
                          <a:srgbClr val="000000"/>
                        </a:solidFill>
                        <a:latin typeface="Helvetica"/>
                        <a:cs typeface="Helvetica"/>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5"/>
                  </a:ext>
                </a:extLst>
              </a:tr>
              <a:tr h="289244">
                <a:tc>
                  <a:txBody>
                    <a:bodyPr/>
                    <a:lstStyle/>
                    <a:p>
                      <a:pPr marL="91440" algn="l" fontAlgn="b"/>
                      <a:r>
                        <a:rPr lang="en-US" sz="1100" b="0" i="0" u="none" strike="noStrike" dirty="0" err="1">
                          <a:solidFill>
                            <a:srgbClr val="000000"/>
                          </a:solidFill>
                          <a:effectLst/>
                          <a:latin typeface="Helvetica"/>
                          <a:cs typeface="Helvetica"/>
                        </a:rPr>
                        <a:t>Nicht</a:t>
                      </a:r>
                      <a:r>
                        <a:rPr lang="en-US" sz="1100" b="0" i="0" u="none" strike="noStrike" baseline="0" dirty="0">
                          <a:solidFill>
                            <a:srgbClr val="000000"/>
                          </a:solidFill>
                          <a:effectLst/>
                          <a:latin typeface="Helvetica"/>
                          <a:cs typeface="Helvetica"/>
                        </a:rPr>
                        <a:t> </a:t>
                      </a:r>
                      <a:r>
                        <a:rPr lang="en-US" sz="1100" b="0" i="0" u="none" strike="noStrike" baseline="0" dirty="0" err="1">
                          <a:solidFill>
                            <a:srgbClr val="000000"/>
                          </a:solidFill>
                          <a:effectLst/>
                          <a:latin typeface="Helvetica"/>
                          <a:cs typeface="Helvetica"/>
                        </a:rPr>
                        <a:t>verzogene</a:t>
                      </a:r>
                      <a:r>
                        <a:rPr lang="en-US" sz="1100" b="0" i="0" u="none" strike="noStrike" dirty="0">
                          <a:solidFill>
                            <a:srgbClr val="000000"/>
                          </a:solidFill>
                          <a:effectLst/>
                          <a:latin typeface="Helvetica"/>
                          <a:cs typeface="Helvetica"/>
                        </a:rPr>
                        <a:t> </a:t>
                      </a:r>
                      <a:r>
                        <a:rPr lang="en-US" sz="1100" b="0" i="0" u="none" strike="noStrike" dirty="0" err="1">
                          <a:solidFill>
                            <a:srgbClr val="000000"/>
                          </a:solidFill>
                          <a:effectLst/>
                          <a:latin typeface="Helvetica"/>
                          <a:cs typeface="Helvetica"/>
                        </a:rPr>
                        <a:t>Gefäße</a:t>
                      </a:r>
                      <a:endParaRPr lang="en-US" sz="1100" b="0" i="0" u="none" strike="noStrike" dirty="0">
                        <a:solidFill>
                          <a:srgbClr val="000000"/>
                        </a:solidFill>
                        <a:effectLst/>
                        <a:latin typeface="Helvetica"/>
                        <a:cs typeface="Helvetica"/>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n-US" sz="1100" dirty="0" err="1" smtClean="0">
                          <a:solidFill>
                            <a:srgbClr val="000000"/>
                          </a:solidFill>
                          <a:latin typeface="Helvetica" pitchFamily="34" charset="0"/>
                          <a:cs typeface="Helvetica"/>
                        </a:rPr>
                        <a:t>Gefäße</a:t>
                      </a:r>
                      <a:r>
                        <a:rPr lang="en-US" sz="1100" dirty="0" smtClean="0">
                          <a:solidFill>
                            <a:srgbClr val="000000"/>
                          </a:solidFill>
                          <a:latin typeface="Helvetica" pitchFamily="34" charset="0"/>
                          <a:cs typeface="Helvetica"/>
                        </a:rPr>
                        <a:t> </a:t>
                      </a:r>
                      <a:r>
                        <a:rPr lang="en-US" sz="1100" dirty="0">
                          <a:solidFill>
                            <a:srgbClr val="000000"/>
                          </a:solidFill>
                          <a:latin typeface="Helvetica" pitchFamily="34" charset="0"/>
                          <a:cs typeface="Helvetica"/>
                        </a:rPr>
                        <a:t>die </a:t>
                      </a:r>
                      <a:r>
                        <a:rPr lang="en-US" sz="1100" dirty="0" err="1">
                          <a:solidFill>
                            <a:srgbClr val="000000"/>
                          </a:solidFill>
                          <a:latin typeface="Helvetica" pitchFamily="34" charset="0"/>
                          <a:cs typeface="Helvetica"/>
                        </a:rPr>
                        <a:t>eine</a:t>
                      </a:r>
                      <a:r>
                        <a:rPr lang="en-US" sz="1100" dirty="0">
                          <a:solidFill>
                            <a:srgbClr val="000000"/>
                          </a:solidFill>
                          <a:latin typeface="Helvetica" pitchFamily="34" charset="0"/>
                          <a:cs typeface="Helvetica"/>
                        </a:rPr>
                        <a:t> Observation </a:t>
                      </a:r>
                      <a:r>
                        <a:rPr lang="en-US" sz="1100" dirty="0" err="1">
                          <a:solidFill>
                            <a:srgbClr val="000000"/>
                          </a:solidFill>
                          <a:latin typeface="Helvetica" pitchFamily="34" charset="0"/>
                          <a:cs typeface="Helvetica"/>
                        </a:rPr>
                        <a:t>ohne</a:t>
                      </a:r>
                      <a:r>
                        <a:rPr lang="en-US" sz="1100" dirty="0">
                          <a:solidFill>
                            <a:srgbClr val="000000"/>
                          </a:solidFill>
                          <a:latin typeface="Helvetica" pitchFamily="34" charset="0"/>
                          <a:cs typeface="Helvetica"/>
                        </a:rPr>
                        <a:t> </a:t>
                      </a:r>
                      <a:r>
                        <a:rPr lang="de-DE" sz="1100" dirty="0">
                          <a:latin typeface="Helvetica" pitchFamily="34" charset="0"/>
                        </a:rPr>
                        <a:t>Verschiebung, Verformung oder anderen Störungen </a:t>
                      </a:r>
                      <a:r>
                        <a:rPr lang="en-US" sz="1100" baseline="0" dirty="0" err="1" smtClean="0">
                          <a:solidFill>
                            <a:srgbClr val="000000"/>
                          </a:solidFill>
                          <a:latin typeface="Helvetica" pitchFamily="34" charset="0"/>
                          <a:cs typeface="Helvetica"/>
                        </a:rPr>
                        <a:t>durchziehen</a:t>
                      </a:r>
                      <a:r>
                        <a:rPr lang="en-US" sz="1100" baseline="0" dirty="0" smtClean="0">
                          <a:solidFill>
                            <a:srgbClr val="000000"/>
                          </a:solidFill>
                          <a:latin typeface="Helvetica" pitchFamily="34" charset="0"/>
                          <a:cs typeface="Helvetica"/>
                        </a:rPr>
                        <a:t>.</a:t>
                      </a:r>
                      <a:endParaRPr lang="en-US" sz="1100" dirty="0">
                        <a:solidFill>
                          <a:srgbClr val="000000"/>
                        </a:solidFill>
                        <a:latin typeface="Helvetica" pitchFamily="34" charset="0"/>
                        <a:cs typeface="Helvetica"/>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a:solidFill>
                            <a:srgbClr val="000000"/>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6"/>
                  </a:ext>
                </a:extLst>
              </a:tr>
              <a:tr h="289244">
                <a:tc>
                  <a:txBody>
                    <a:bodyPr/>
                    <a:lstStyle/>
                    <a:p>
                      <a:pPr marL="91440" algn="l" fontAlgn="b"/>
                      <a:r>
                        <a:rPr lang="en-US" sz="1100" b="0" i="0" u="none" strike="noStrike" dirty="0" err="1">
                          <a:solidFill>
                            <a:srgbClr val="000000"/>
                          </a:solidFill>
                          <a:effectLst/>
                          <a:latin typeface="Helvetica"/>
                          <a:cs typeface="Helvetica"/>
                        </a:rPr>
                        <a:t>Eisennanteil</a:t>
                      </a:r>
                      <a:r>
                        <a:rPr lang="en-US" sz="1100" b="0" i="0" u="none" strike="noStrike" dirty="0">
                          <a:solidFill>
                            <a:srgbClr val="000000"/>
                          </a:solidFill>
                          <a:effectLst/>
                          <a:latin typeface="Helvetica"/>
                          <a:cs typeface="Helvetica"/>
                        </a:rPr>
                        <a:t> in der </a:t>
                      </a:r>
                      <a:r>
                        <a:rPr lang="en-US" sz="1100" b="0" i="0" u="none" strike="noStrike" dirty="0" err="1">
                          <a:solidFill>
                            <a:srgbClr val="000000"/>
                          </a:solidFill>
                          <a:effectLst/>
                          <a:latin typeface="Helvetica"/>
                          <a:cs typeface="Helvetica"/>
                        </a:rPr>
                        <a:t>fokalen</a:t>
                      </a:r>
                      <a:r>
                        <a:rPr lang="en-US" sz="1100" b="0" i="0" u="none" strike="noStrike" dirty="0">
                          <a:solidFill>
                            <a:srgbClr val="000000"/>
                          </a:solidFill>
                          <a:effectLst/>
                          <a:latin typeface="Helvetica"/>
                          <a:cs typeface="Helvetica"/>
                        </a:rPr>
                        <a:t> </a:t>
                      </a:r>
                      <a:r>
                        <a:rPr lang="en-US" sz="1100" b="0" i="0" u="none" strike="noStrike" dirty="0" err="1">
                          <a:solidFill>
                            <a:srgbClr val="000000"/>
                          </a:solidFill>
                          <a:effectLst/>
                          <a:latin typeface="Helvetica"/>
                          <a:cs typeface="Helvetica"/>
                        </a:rPr>
                        <a:t>Läsion</a:t>
                      </a:r>
                      <a:r>
                        <a:rPr lang="en-US" sz="1100" b="0" i="0" u="none" strike="noStrike" dirty="0">
                          <a:solidFill>
                            <a:srgbClr val="000000"/>
                          </a:solidFill>
                          <a:effectLst/>
                          <a:latin typeface="Helvetica"/>
                          <a:cs typeface="Helvetica"/>
                        </a:rPr>
                        <a:t> </a:t>
                      </a:r>
                      <a:r>
                        <a:rPr lang="en-US" sz="1100" b="0" i="0" u="none" strike="noStrike" dirty="0" err="1">
                          <a:solidFill>
                            <a:srgbClr val="000000"/>
                          </a:solidFill>
                          <a:effectLst/>
                          <a:latin typeface="Helvetica"/>
                          <a:cs typeface="Helvetica"/>
                        </a:rPr>
                        <a:t>höher</a:t>
                      </a:r>
                      <a:r>
                        <a:rPr lang="en-US" sz="1100" b="0" i="0" u="none" strike="noStrike" baseline="0" dirty="0">
                          <a:solidFill>
                            <a:srgbClr val="000000"/>
                          </a:solidFill>
                          <a:effectLst/>
                          <a:latin typeface="Helvetica"/>
                          <a:cs typeface="Helvetica"/>
                        </a:rPr>
                        <a:t> </a:t>
                      </a:r>
                      <a:r>
                        <a:rPr lang="en-US" sz="1100" b="0" i="0" u="none" strike="noStrike" baseline="0" dirty="0" err="1">
                          <a:solidFill>
                            <a:srgbClr val="000000"/>
                          </a:solidFill>
                          <a:effectLst/>
                          <a:latin typeface="Helvetica"/>
                          <a:cs typeface="Helvetica"/>
                        </a:rPr>
                        <a:t>als</a:t>
                      </a:r>
                      <a:r>
                        <a:rPr lang="en-US" sz="1100" b="0" i="0" u="none" strike="noStrike" baseline="0" dirty="0">
                          <a:solidFill>
                            <a:srgbClr val="000000"/>
                          </a:solidFill>
                          <a:effectLst/>
                          <a:latin typeface="Helvetica"/>
                          <a:cs typeface="Helvetica"/>
                        </a:rPr>
                        <a:t> in der </a:t>
                      </a:r>
                      <a:r>
                        <a:rPr lang="en-US" sz="1100" b="0" i="0" u="none" strike="noStrike" baseline="0" dirty="0" err="1">
                          <a:solidFill>
                            <a:srgbClr val="000000"/>
                          </a:solidFill>
                          <a:effectLst/>
                          <a:latin typeface="Helvetica"/>
                          <a:cs typeface="Helvetica"/>
                        </a:rPr>
                        <a:t>Leber</a:t>
                      </a:r>
                      <a:endParaRPr lang="en-US" sz="1100" b="0" i="0" u="none" strike="noStrike" dirty="0">
                        <a:solidFill>
                          <a:srgbClr val="000000"/>
                        </a:solidFill>
                        <a:effectLst/>
                        <a:latin typeface="Helvetica"/>
                        <a:cs typeface="Helvetica"/>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n-US" sz="1100" kern="1200" dirty="0" err="1">
                          <a:solidFill>
                            <a:srgbClr val="000000"/>
                          </a:solidFill>
                          <a:latin typeface="Helvetica"/>
                          <a:cs typeface="Helvetica"/>
                        </a:rPr>
                        <a:t>Übermäßiger</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Eisenanteil</a:t>
                      </a:r>
                      <a:r>
                        <a:rPr lang="en-US" sz="1100" kern="1200" dirty="0">
                          <a:solidFill>
                            <a:srgbClr val="000000"/>
                          </a:solidFill>
                          <a:latin typeface="Helvetica"/>
                          <a:cs typeface="Helvetica"/>
                        </a:rPr>
                        <a:t> in der </a:t>
                      </a:r>
                      <a:r>
                        <a:rPr lang="en-US" sz="1100" kern="1200" dirty="0" err="1">
                          <a:solidFill>
                            <a:srgbClr val="000000"/>
                          </a:solidFill>
                          <a:latin typeface="Helvetica"/>
                          <a:cs typeface="Helvetica"/>
                        </a:rPr>
                        <a:t>fokalen</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Läsion</a:t>
                      </a:r>
                      <a:r>
                        <a:rPr lang="en-US" sz="1100" kern="1200" dirty="0">
                          <a:solidFill>
                            <a:srgbClr val="000000"/>
                          </a:solidFill>
                          <a:latin typeface="Helvetica"/>
                          <a:cs typeface="Helvetica"/>
                        </a:rPr>
                        <a:t> in Relation </a:t>
                      </a:r>
                      <a:r>
                        <a:rPr lang="en-US" sz="1100" kern="1200" dirty="0" err="1">
                          <a:solidFill>
                            <a:srgbClr val="000000"/>
                          </a:solidFill>
                          <a:latin typeface="Helvetica"/>
                          <a:cs typeface="Helvetica"/>
                        </a:rPr>
                        <a:t>zur</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umgebenden</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Leber</a:t>
                      </a:r>
                      <a:r>
                        <a:rPr lang="en-US" sz="1100" kern="1200" dirty="0">
                          <a:solidFill>
                            <a:srgbClr val="000000"/>
                          </a:solidFill>
                          <a:latin typeface="Helvetica"/>
                          <a:cs typeface="Helvetica"/>
                        </a:rPr>
                        <a:t>.</a:t>
                      </a:r>
                      <a:endParaRPr lang="en-US" sz="1100" kern="1200" baseline="0" dirty="0">
                        <a:solidFill>
                          <a:srgbClr val="000000"/>
                        </a:solidFill>
                        <a:latin typeface="Helvetica"/>
                        <a:cs typeface="Helvetica"/>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a:solidFill>
                            <a:srgbClr val="000000"/>
                          </a:solidFill>
                          <a:latin typeface="Helvetica"/>
                          <a:cs typeface="Helvetica"/>
                        </a:rPr>
                        <a:t>+ / –</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7"/>
                  </a:ext>
                </a:extLst>
              </a:tr>
              <a:tr h="289244">
                <a:tc>
                  <a:txBody>
                    <a:bodyPr/>
                    <a:lstStyle/>
                    <a:p>
                      <a:pPr marL="91440" algn="l" fontAlgn="b"/>
                      <a:r>
                        <a:rPr lang="en-US" sz="1100" b="0" i="0" u="none" strike="noStrike" dirty="0" err="1">
                          <a:solidFill>
                            <a:srgbClr val="000000"/>
                          </a:solidFill>
                          <a:effectLst/>
                          <a:latin typeface="Helvetica"/>
                          <a:cs typeface="Helvetica"/>
                        </a:rPr>
                        <a:t>Deutliche</a:t>
                      </a:r>
                      <a:r>
                        <a:rPr lang="en-US" sz="1100" b="0" i="0" u="none" strike="noStrike" dirty="0">
                          <a:solidFill>
                            <a:srgbClr val="000000"/>
                          </a:solidFill>
                          <a:effectLst/>
                          <a:latin typeface="Helvetica"/>
                          <a:cs typeface="Helvetica"/>
                        </a:rPr>
                        <a:t> T2 </a:t>
                      </a:r>
                      <a:r>
                        <a:rPr lang="en-US" sz="1100" b="0" i="0" u="none" strike="noStrike" dirty="0" err="1">
                          <a:solidFill>
                            <a:srgbClr val="000000"/>
                          </a:solidFill>
                          <a:effectLst/>
                          <a:latin typeface="Helvetica"/>
                          <a:cs typeface="Helvetica"/>
                        </a:rPr>
                        <a:t>Hyperintensität</a:t>
                      </a:r>
                      <a:endParaRPr lang="en-US" sz="1100" b="0" i="0" u="none" strike="noStrike" dirty="0">
                        <a:solidFill>
                          <a:srgbClr val="000000"/>
                        </a:solidFill>
                        <a:effectLst/>
                        <a:latin typeface="Helvetica"/>
                        <a:cs typeface="Helvetica"/>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kern="1200" dirty="0" err="1">
                          <a:solidFill>
                            <a:srgbClr val="000000"/>
                          </a:solidFill>
                          <a:latin typeface="Helvetica"/>
                          <a:cs typeface="Helvetica"/>
                        </a:rPr>
                        <a:t>Deutlich</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höhere</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Intensität</a:t>
                      </a:r>
                      <a:r>
                        <a:rPr lang="en-US" sz="1100" kern="1200" baseline="0" dirty="0">
                          <a:solidFill>
                            <a:srgbClr val="000000"/>
                          </a:solidFill>
                          <a:latin typeface="Helvetica"/>
                          <a:cs typeface="Helvetica"/>
                        </a:rPr>
                        <a:t> in der </a:t>
                      </a:r>
                      <a:r>
                        <a:rPr lang="en-US" sz="1100" kern="1200" dirty="0">
                          <a:solidFill>
                            <a:srgbClr val="000000"/>
                          </a:solidFill>
                          <a:latin typeface="Helvetica"/>
                          <a:cs typeface="Helvetica"/>
                        </a:rPr>
                        <a:t>T2WI </a:t>
                      </a:r>
                      <a:r>
                        <a:rPr lang="en-US" sz="1100" kern="1200" baseline="0" dirty="0">
                          <a:solidFill>
                            <a:srgbClr val="000000"/>
                          </a:solidFill>
                          <a:latin typeface="Helvetica"/>
                          <a:cs typeface="Helvetica"/>
                        </a:rPr>
                        <a:t> </a:t>
                      </a:r>
                      <a:r>
                        <a:rPr lang="en-US" sz="1100" kern="1200" dirty="0" err="1">
                          <a:solidFill>
                            <a:srgbClr val="000000"/>
                          </a:solidFill>
                          <a:latin typeface="Helvetica"/>
                          <a:cs typeface="Helvetica"/>
                        </a:rPr>
                        <a:t>als</a:t>
                      </a:r>
                      <a:r>
                        <a:rPr lang="en-US" sz="1100" kern="1200" dirty="0">
                          <a:solidFill>
                            <a:srgbClr val="000000"/>
                          </a:solidFill>
                          <a:latin typeface="Helvetica"/>
                          <a:cs typeface="Helvetica"/>
                        </a:rPr>
                        <a:t> in der </a:t>
                      </a:r>
                      <a:r>
                        <a:rPr lang="en-US" sz="1100" kern="1200" dirty="0" err="1">
                          <a:solidFill>
                            <a:srgbClr val="000000"/>
                          </a:solidFill>
                          <a:latin typeface="Helvetica"/>
                          <a:cs typeface="Helvetica"/>
                        </a:rPr>
                        <a:t>Leber</a:t>
                      </a:r>
                      <a:r>
                        <a:rPr lang="en-US" sz="1100" kern="1200" dirty="0">
                          <a:solidFill>
                            <a:srgbClr val="000000"/>
                          </a:solidFill>
                          <a:latin typeface="Helvetica"/>
                          <a:cs typeface="Helvetica"/>
                        </a:rPr>
                        <a:t> und </a:t>
                      </a:r>
                      <a:r>
                        <a:rPr lang="en-US" sz="1100" kern="1200" dirty="0" err="1">
                          <a:solidFill>
                            <a:srgbClr val="000000"/>
                          </a:solidFill>
                          <a:latin typeface="Helvetica"/>
                          <a:cs typeface="Helvetica"/>
                        </a:rPr>
                        <a:t>ähnlich</a:t>
                      </a:r>
                      <a:r>
                        <a:rPr lang="en-US" sz="1100" kern="1200" baseline="0" dirty="0">
                          <a:solidFill>
                            <a:srgbClr val="000000"/>
                          </a:solidFill>
                          <a:latin typeface="Helvetica"/>
                          <a:cs typeface="Helvetica"/>
                        </a:rPr>
                        <a:t> der der </a:t>
                      </a:r>
                      <a:r>
                        <a:rPr lang="en-US" sz="1100" kern="1200" baseline="0" dirty="0" err="1">
                          <a:solidFill>
                            <a:srgbClr val="000000"/>
                          </a:solidFill>
                          <a:latin typeface="Helvetica"/>
                          <a:cs typeface="Helvetica"/>
                        </a:rPr>
                        <a:t>Gallengänge</a:t>
                      </a:r>
                      <a:r>
                        <a:rPr lang="en-US" sz="1100" kern="1200" baseline="0" dirty="0">
                          <a:solidFill>
                            <a:srgbClr val="000000"/>
                          </a:solidFill>
                          <a:latin typeface="Helvetica"/>
                          <a:cs typeface="Helvetica"/>
                        </a:rPr>
                        <a:t> und </a:t>
                      </a:r>
                      <a:r>
                        <a:rPr lang="en-US" sz="1100" kern="1200" baseline="0" dirty="0" err="1">
                          <a:solidFill>
                            <a:srgbClr val="000000"/>
                          </a:solidFill>
                          <a:latin typeface="Helvetica"/>
                          <a:cs typeface="Helvetica"/>
                        </a:rPr>
                        <a:t>flüssigkeitsgefüllten</a:t>
                      </a:r>
                      <a:r>
                        <a:rPr lang="en-US" sz="1100" kern="1200" baseline="0" dirty="0">
                          <a:solidFill>
                            <a:srgbClr val="000000"/>
                          </a:solidFill>
                          <a:latin typeface="Helvetica"/>
                          <a:cs typeface="Helvetica"/>
                        </a:rPr>
                        <a:t> </a:t>
                      </a:r>
                      <a:r>
                        <a:rPr lang="en-US" sz="1100" kern="1200" baseline="0" dirty="0" err="1" smtClean="0">
                          <a:solidFill>
                            <a:srgbClr val="000000"/>
                          </a:solidFill>
                          <a:latin typeface="Helvetica"/>
                          <a:cs typeface="Helvetica"/>
                        </a:rPr>
                        <a:t>Strukturen</a:t>
                      </a:r>
                      <a:r>
                        <a:rPr lang="en-US" sz="1100" kern="1200" baseline="0" dirty="0" smtClean="0">
                          <a:solidFill>
                            <a:srgbClr val="000000"/>
                          </a:solidFill>
                          <a:latin typeface="Helvetica"/>
                          <a:cs typeface="Helvetica"/>
                        </a:rPr>
                        <a:t>.</a:t>
                      </a:r>
                      <a:endParaRPr lang="en-US" sz="1100" kern="1200" dirty="0">
                        <a:solidFill>
                          <a:srgbClr val="000000"/>
                        </a:solidFill>
                        <a:latin typeface="Helvetica"/>
                        <a:cs typeface="Helvetica"/>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a:solidFill>
                            <a:srgbClr val="000000"/>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8"/>
                  </a:ext>
                </a:extLst>
              </a:tr>
              <a:tr h="289244">
                <a:tc>
                  <a:txBody>
                    <a:bodyPr/>
                    <a:lstStyle/>
                    <a:p>
                      <a:pPr marL="91440" marR="0" indent="0" algn="l" defTabSz="342175" rtl="0" eaLnBrk="1" fontAlgn="b" latinLnBrk="0" hangingPunct="1">
                        <a:lnSpc>
                          <a:spcPct val="100000"/>
                        </a:lnSpc>
                        <a:spcBef>
                          <a:spcPts val="0"/>
                        </a:spcBef>
                        <a:spcAft>
                          <a:spcPts val="0"/>
                        </a:spcAft>
                        <a:buClrTx/>
                        <a:buSzTx/>
                        <a:buFontTx/>
                        <a:buNone/>
                        <a:tabLst/>
                        <a:defRPr/>
                      </a:pPr>
                      <a:r>
                        <a:rPr lang="en-US" sz="1100" kern="1200" dirty="0" err="1">
                          <a:solidFill>
                            <a:srgbClr val="000000"/>
                          </a:solidFill>
                          <a:latin typeface="Helvetica"/>
                          <a:cs typeface="Helvetica"/>
                        </a:rPr>
                        <a:t>Isointensität</a:t>
                      </a:r>
                      <a:r>
                        <a:rPr lang="en-US" sz="1100" kern="1200" baseline="0" dirty="0">
                          <a:solidFill>
                            <a:srgbClr val="000000"/>
                          </a:solidFill>
                          <a:latin typeface="Helvetica"/>
                          <a:cs typeface="Helvetica"/>
                        </a:rPr>
                        <a:t> in der </a:t>
                      </a:r>
                      <a:r>
                        <a:rPr lang="en-US" sz="1100" kern="1200" baseline="0" dirty="0" err="1">
                          <a:solidFill>
                            <a:srgbClr val="000000"/>
                          </a:solidFill>
                          <a:latin typeface="Helvetica"/>
                          <a:cs typeface="Helvetica"/>
                        </a:rPr>
                        <a:t>hepatobiliären</a:t>
                      </a:r>
                      <a:r>
                        <a:rPr lang="en-US" sz="1100" kern="1200" baseline="0" dirty="0">
                          <a:solidFill>
                            <a:srgbClr val="000000"/>
                          </a:solidFill>
                          <a:latin typeface="Helvetica"/>
                          <a:cs typeface="Helvetica"/>
                        </a:rPr>
                        <a:t> Phase </a:t>
                      </a:r>
                      <a:endParaRPr lang="en-US" sz="1100" b="0" i="0" u="none" strike="noStrike" dirty="0">
                        <a:solidFill>
                          <a:srgbClr val="000000"/>
                        </a:solidFill>
                        <a:effectLst/>
                        <a:latin typeface="Helvetica"/>
                        <a:cs typeface="Helvetica"/>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1100" kern="1200" dirty="0" err="1">
                          <a:solidFill>
                            <a:srgbClr val="000000"/>
                          </a:solidFill>
                          <a:latin typeface="Helvetica"/>
                          <a:cs typeface="Helvetica"/>
                        </a:rPr>
                        <a:t>Intensität</a:t>
                      </a:r>
                      <a:r>
                        <a:rPr lang="en-US" sz="1100" kern="1200" dirty="0">
                          <a:solidFill>
                            <a:srgbClr val="000000"/>
                          </a:solidFill>
                          <a:latin typeface="Helvetica"/>
                          <a:cs typeface="Helvetica"/>
                        </a:rPr>
                        <a:t> in der </a:t>
                      </a:r>
                      <a:r>
                        <a:rPr lang="en-US" sz="1100" kern="1200" dirty="0" err="1">
                          <a:solidFill>
                            <a:srgbClr val="000000"/>
                          </a:solidFill>
                          <a:latin typeface="Helvetica"/>
                          <a:cs typeface="Helvetica"/>
                        </a:rPr>
                        <a:t>hepatobiliären</a:t>
                      </a:r>
                      <a:r>
                        <a:rPr lang="en-US" sz="1100" kern="1200" dirty="0">
                          <a:solidFill>
                            <a:srgbClr val="000000"/>
                          </a:solidFill>
                          <a:latin typeface="Helvetica"/>
                          <a:cs typeface="Helvetica"/>
                        </a:rPr>
                        <a:t> Phase </a:t>
                      </a:r>
                      <a:r>
                        <a:rPr lang="en-US" sz="1100" kern="1200" dirty="0" err="1">
                          <a:solidFill>
                            <a:srgbClr val="000000"/>
                          </a:solidFill>
                          <a:latin typeface="Helvetica"/>
                          <a:cs typeface="Helvetica"/>
                        </a:rPr>
                        <a:t>nahezu</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identisch</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zur</a:t>
                      </a:r>
                      <a:r>
                        <a:rPr lang="en-US" sz="1100" kern="1200" dirty="0">
                          <a:solidFill>
                            <a:srgbClr val="000000"/>
                          </a:solidFill>
                          <a:latin typeface="Helvetica"/>
                          <a:cs typeface="Helvetica"/>
                        </a:rPr>
                        <a:t> </a:t>
                      </a:r>
                      <a:r>
                        <a:rPr lang="en-US" sz="1100" kern="1200" dirty="0" err="1">
                          <a:solidFill>
                            <a:srgbClr val="000000"/>
                          </a:solidFill>
                          <a:latin typeface="Helvetica"/>
                          <a:cs typeface="Helvetica"/>
                        </a:rPr>
                        <a:t>Leber</a:t>
                      </a:r>
                      <a:r>
                        <a:rPr lang="en-US" sz="1100" kern="1200" dirty="0">
                          <a:solidFill>
                            <a:srgbClr val="000000"/>
                          </a:solidFill>
                          <a:latin typeface="Helvetica"/>
                          <a:cs typeface="Helvetica"/>
                        </a:rPr>
                        <a:t>.</a:t>
                      </a:r>
                      <a:r>
                        <a:rPr lang="en-US" sz="1100" kern="1200" baseline="0" dirty="0">
                          <a:solidFill>
                            <a:srgbClr val="000000"/>
                          </a:solidFill>
                          <a:latin typeface="Helvetica"/>
                          <a:cs typeface="Helvetica"/>
                        </a:rPr>
                        <a:t> </a:t>
                      </a:r>
                      <a:endParaRPr lang="en-US" sz="1100" kern="1200" dirty="0">
                        <a:solidFill>
                          <a:srgbClr val="000000"/>
                        </a:solidFill>
                        <a:latin typeface="Helvetica"/>
                        <a:cs typeface="Helvetica"/>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a:solidFill>
                            <a:srgbClr val="000000"/>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09"/>
                  </a:ext>
                </a:extLst>
              </a:tr>
              <a:tr h="0">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Helvetica"/>
                          <a:cs typeface="Helvetica"/>
                        </a:rPr>
                        <a:t>+ </a:t>
                      </a:r>
                      <a:r>
                        <a:rPr lang="en-US" sz="1100" b="0" i="0" u="none" strike="noStrike" dirty="0" err="1">
                          <a:solidFill>
                            <a:schemeClr val="tx1"/>
                          </a:solidFill>
                          <a:effectLst/>
                          <a:latin typeface="Helvetica"/>
                          <a:cs typeface="Helvetica"/>
                        </a:rPr>
                        <a:t>regelhaft</a:t>
                      </a:r>
                      <a:r>
                        <a:rPr lang="en-US" sz="1100" b="0" i="0" u="none" strike="noStrike" dirty="0">
                          <a:solidFill>
                            <a:schemeClr val="tx1"/>
                          </a:solidFill>
                          <a:effectLst/>
                          <a:latin typeface="Helvetica"/>
                          <a:cs typeface="Helvetica"/>
                        </a:rPr>
                        <a:t> </a:t>
                      </a:r>
                      <a:r>
                        <a:rPr lang="en-US" sz="1100" b="0" i="0" u="none" strike="noStrike" dirty="0" err="1">
                          <a:solidFill>
                            <a:schemeClr val="tx1"/>
                          </a:solidFill>
                          <a:effectLst/>
                          <a:latin typeface="Helvetica"/>
                          <a:cs typeface="Helvetica"/>
                        </a:rPr>
                        <a:t>auswertbar</a:t>
                      </a:r>
                      <a:endParaRPr lang="en-US" sz="1100" b="0" i="0" dirty="0">
                        <a:solidFill>
                          <a:schemeClr val="tx1"/>
                        </a:solidFill>
                        <a:latin typeface="Helvetica"/>
                        <a:cs typeface="Helvetica"/>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Helvetica"/>
                          <a:cs typeface="Helvetica"/>
                        </a:rPr>
                        <a:t>– </a:t>
                      </a:r>
                      <a:r>
                        <a:rPr lang="en-US" sz="1100" b="0" i="0" u="none" strike="noStrike" dirty="0" err="1">
                          <a:solidFill>
                            <a:schemeClr val="tx1"/>
                          </a:solidFill>
                          <a:effectLst/>
                          <a:latin typeface="Helvetica"/>
                          <a:cs typeface="Helvetica"/>
                        </a:rPr>
                        <a:t>nicht</a:t>
                      </a:r>
                      <a:r>
                        <a:rPr lang="en-US" sz="1100" b="0" i="0" u="none" strike="noStrike" dirty="0">
                          <a:solidFill>
                            <a:schemeClr val="tx1"/>
                          </a:solidFill>
                          <a:effectLst/>
                          <a:latin typeface="Helvetica"/>
                          <a:cs typeface="Helvetica"/>
                        </a:rPr>
                        <a:t> </a:t>
                      </a:r>
                      <a:r>
                        <a:rPr lang="en-US" sz="1100" b="0" i="0" u="none" strike="noStrike" dirty="0" err="1">
                          <a:solidFill>
                            <a:schemeClr val="tx1"/>
                          </a:solidFill>
                          <a:effectLst/>
                          <a:latin typeface="Helvetica"/>
                          <a:cs typeface="Helvetica"/>
                        </a:rPr>
                        <a:t>auswertbar</a:t>
                      </a:r>
                      <a:endParaRPr lang="en-US" sz="1100" b="0" i="0" dirty="0">
                        <a:solidFill>
                          <a:schemeClr val="tx1"/>
                        </a:solidFill>
                        <a:latin typeface="Helvetica"/>
                        <a:cs typeface="Helvetica"/>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dirty="0">
                          <a:solidFill>
                            <a:schemeClr val="tx1"/>
                          </a:solidFill>
                          <a:latin typeface="Helvetica"/>
                          <a:cs typeface="Helvetica"/>
                        </a:rPr>
                        <a:t>+ / – </a:t>
                      </a:r>
                      <a:r>
                        <a:rPr lang="en-US" sz="1100" b="0" i="0" dirty="0" err="1">
                          <a:solidFill>
                            <a:schemeClr val="tx1"/>
                          </a:solidFill>
                          <a:latin typeface="Helvetica" pitchFamily="34" charset="0"/>
                          <a:cs typeface="Helvetica"/>
                        </a:rPr>
                        <a:t>fakultativ</a:t>
                      </a:r>
                      <a:r>
                        <a:rPr lang="en-US" sz="1100" b="0" i="0" dirty="0">
                          <a:solidFill>
                            <a:schemeClr val="tx1"/>
                          </a:solidFill>
                          <a:latin typeface="Helvetica" pitchFamily="34" charset="0"/>
                          <a:cs typeface="Helvetica"/>
                        </a:rPr>
                        <a:t> </a:t>
                      </a:r>
                      <a:r>
                        <a:rPr lang="en-US" sz="1100" b="0" i="0" baseline="0" dirty="0" err="1">
                          <a:solidFill>
                            <a:schemeClr val="tx1"/>
                          </a:solidFill>
                          <a:latin typeface="Helvetica" pitchFamily="34" charset="0"/>
                          <a:cs typeface="Helvetica"/>
                        </a:rPr>
                        <a:t>auswertbar</a:t>
                      </a:r>
                      <a:endParaRPr lang="en-US" sz="1100" b="0" i="0" dirty="0">
                        <a:solidFill>
                          <a:schemeClr val="tx1"/>
                        </a:solidFill>
                        <a:latin typeface="Helvetica" pitchFamily="34" charset="0"/>
                        <a:cs typeface="Helvetica"/>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0"/>
                  </a:ext>
                </a:extLst>
              </a:tr>
              <a:tr h="129512">
                <a:tc gridSpan="6">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1" u="none" strike="noStrike" baseline="0" dirty="0">
                          <a:solidFill>
                            <a:schemeClr val="tx1"/>
                          </a:solidFill>
                          <a:effectLst/>
                          <a:latin typeface="Helvetica"/>
                          <a:cs typeface="Helvetica"/>
                        </a:rPr>
                        <a:t>ECA</a:t>
                      </a:r>
                      <a:r>
                        <a:rPr lang="en-US" sz="1100" b="0" i="0" u="none" strike="noStrike" baseline="0" dirty="0">
                          <a:solidFill>
                            <a:schemeClr val="tx1"/>
                          </a:solidFill>
                          <a:effectLst/>
                          <a:latin typeface="Helvetica"/>
                          <a:cs typeface="Helvetica"/>
                        </a:rPr>
                        <a:t> = </a:t>
                      </a:r>
                      <a:r>
                        <a:rPr lang="en-US" sz="1100" b="0" i="0" u="none" strike="noStrike" baseline="0" dirty="0" err="1">
                          <a:solidFill>
                            <a:schemeClr val="tx1"/>
                          </a:solidFill>
                          <a:effectLst/>
                          <a:latin typeface="Helvetica"/>
                          <a:cs typeface="Helvetica"/>
                        </a:rPr>
                        <a:t>Extrazelluläres</a:t>
                      </a:r>
                      <a:r>
                        <a:rPr lang="en-US" sz="1100" b="0" i="0" u="none" strike="noStrike" baseline="0" dirty="0">
                          <a:solidFill>
                            <a:schemeClr val="tx1"/>
                          </a:solidFill>
                          <a:effectLst/>
                          <a:latin typeface="Helvetica"/>
                          <a:cs typeface="Helvetica"/>
                        </a:rPr>
                        <a:t> </a:t>
                      </a:r>
                      <a:r>
                        <a:rPr lang="en-US" sz="1100" b="0" i="0" u="none" strike="noStrike" baseline="0" dirty="0" smtClean="0">
                          <a:solidFill>
                            <a:schemeClr val="tx1"/>
                          </a:solidFill>
                          <a:effectLst/>
                          <a:latin typeface="Helvetica"/>
                          <a:cs typeface="Helvetica"/>
                        </a:rPr>
                        <a:t>KM, </a:t>
                      </a:r>
                      <a:r>
                        <a:rPr lang="en-US" sz="1100" b="0" i="1" u="none" strike="noStrike" baseline="0" dirty="0">
                          <a:solidFill>
                            <a:schemeClr val="tx1"/>
                          </a:solidFill>
                          <a:effectLst/>
                          <a:latin typeface="Helvetica"/>
                          <a:cs typeface="Helvetica"/>
                        </a:rPr>
                        <a:t>HBA</a:t>
                      </a:r>
                      <a:r>
                        <a:rPr lang="en-US" sz="1100" b="0" i="0" u="none" strike="noStrike" baseline="0" dirty="0">
                          <a:solidFill>
                            <a:schemeClr val="tx1"/>
                          </a:solidFill>
                          <a:effectLst/>
                          <a:latin typeface="Helvetica"/>
                          <a:cs typeface="Helvetica"/>
                        </a:rPr>
                        <a:t> = </a:t>
                      </a:r>
                      <a:r>
                        <a:rPr lang="en-US" sz="1100" b="0" i="0" u="none" strike="noStrike" baseline="0" dirty="0" err="1">
                          <a:solidFill>
                            <a:schemeClr val="tx1"/>
                          </a:solidFill>
                          <a:effectLst/>
                          <a:latin typeface="Helvetica"/>
                          <a:cs typeface="Helvetica"/>
                        </a:rPr>
                        <a:t>Hepatobiläres</a:t>
                      </a:r>
                      <a:r>
                        <a:rPr lang="en-US" sz="1100" b="0" i="0" u="none" strike="noStrike" baseline="0" dirty="0">
                          <a:solidFill>
                            <a:schemeClr val="tx1"/>
                          </a:solidFill>
                          <a:effectLst/>
                          <a:latin typeface="Helvetica"/>
                          <a:cs typeface="Helvetica"/>
                        </a:rPr>
                        <a:t> </a:t>
                      </a:r>
                      <a:r>
                        <a:rPr lang="en-US" sz="1100" b="0" i="0" u="none" strike="noStrike" baseline="0" dirty="0" smtClean="0">
                          <a:solidFill>
                            <a:schemeClr val="tx1"/>
                          </a:solidFill>
                          <a:effectLst/>
                          <a:latin typeface="Helvetica"/>
                          <a:cs typeface="Helvetica"/>
                        </a:rPr>
                        <a:t>KM, </a:t>
                      </a:r>
                      <a:r>
                        <a:rPr lang="en-US" sz="1100" b="0" i="1" u="none" strike="noStrike" dirty="0">
                          <a:solidFill>
                            <a:schemeClr val="tx1"/>
                          </a:solidFill>
                          <a:effectLst/>
                          <a:latin typeface="Helvetica"/>
                          <a:cs typeface="Helvetica"/>
                        </a:rPr>
                        <a:t>T2WI</a:t>
                      </a:r>
                      <a:r>
                        <a:rPr lang="en-US" sz="1100" b="0" i="1" u="none" strike="noStrike" baseline="0" dirty="0">
                          <a:solidFill>
                            <a:schemeClr val="tx1"/>
                          </a:solidFill>
                          <a:effectLst/>
                          <a:latin typeface="Helvetica"/>
                          <a:cs typeface="Helvetica"/>
                        </a:rPr>
                        <a:t> </a:t>
                      </a:r>
                      <a:r>
                        <a:rPr lang="en-US" sz="1100" b="0" i="0" u="none" strike="noStrike" baseline="0" dirty="0">
                          <a:solidFill>
                            <a:schemeClr val="tx1"/>
                          </a:solidFill>
                          <a:effectLst/>
                          <a:latin typeface="Helvetica"/>
                          <a:cs typeface="Helvetica"/>
                        </a:rPr>
                        <a:t>= T2-gewichtete </a:t>
                      </a:r>
                      <a:r>
                        <a:rPr lang="en-US" sz="1100" b="0" i="0" u="none" strike="noStrike" baseline="0" dirty="0" err="1" smtClean="0">
                          <a:solidFill>
                            <a:schemeClr val="tx1"/>
                          </a:solidFill>
                          <a:effectLst/>
                          <a:latin typeface="Helvetica"/>
                          <a:cs typeface="Helvetica"/>
                        </a:rPr>
                        <a:t>Bildgebung</a:t>
                      </a:r>
                      <a:r>
                        <a:rPr lang="en-US" sz="1100" b="0" i="0" u="none" strike="noStrike" baseline="0" dirty="0" smtClean="0">
                          <a:solidFill>
                            <a:schemeClr val="tx1"/>
                          </a:solidFill>
                          <a:effectLst/>
                          <a:latin typeface="Helvetica"/>
                          <a:cs typeface="Helvetica"/>
                        </a:rPr>
                        <a:t>. </a:t>
                      </a:r>
                      <a:endParaRPr lang="en-US" sz="1100" b="0" i="0" u="none" strike="noStrike" dirty="0">
                        <a:solidFill>
                          <a:schemeClr val="tx1"/>
                        </a:solidFill>
                        <a:effectLst/>
                        <a:latin typeface="Helvetica"/>
                        <a:cs typeface="Helvetica"/>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buFont typeface="Arial"/>
                        <a:buNone/>
                      </a:pPr>
                      <a:endParaRPr lang="en-US" sz="1100" dirty="0">
                        <a:solidFill>
                          <a:srgbClr val="000000"/>
                        </a:solidFill>
                        <a:latin typeface="Helvetica"/>
                        <a:cs typeface="Helvetica"/>
                      </a:endParaRPr>
                    </a:p>
                  </a:txBody>
                  <a:tcPr marL="68580" marR="68580" anchor="ctr">
                    <a:lnL>
                      <a:noFill/>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100" dirty="0">
                        <a:solidFill>
                          <a:srgbClr val="000000"/>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pPr marL="0" indent="0" algn="ctr">
                        <a:buFont typeface="Arial"/>
                        <a:buNone/>
                      </a:pPr>
                      <a:endParaRPr lang="en-US" sz="1100" dirty="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extLst>
                  <a:ext uri="{0D108BD9-81ED-4DB2-BD59-A6C34878D82A}">
                    <a16:rowId xmlns:a16="http://schemas.microsoft.com/office/drawing/2014/main" xmlns="" val="10011"/>
                  </a:ext>
                </a:extLst>
              </a:tr>
            </a:tbl>
          </a:graphicData>
        </a:graphic>
      </p:graphicFrame>
      <p:sp>
        <p:nvSpPr>
          <p:cNvPr id="8"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EB7A11E-4ED2-4E44-A31B-CF8B75AA60B1}" type="slidenum">
              <a:rPr lang="en-US" sz="1100" smtClean="0">
                <a:latin typeface="Helvetica"/>
                <a:cs typeface="Helvetica"/>
              </a:rPr>
              <a:pPr algn="r"/>
              <a:t>22</a:t>
            </a:fld>
            <a:endParaRPr lang="en-US" sz="1100" dirty="0">
              <a:latin typeface="Helvetica"/>
              <a:cs typeface="Helvetica"/>
            </a:endParaRPr>
          </a:p>
        </p:txBody>
      </p:sp>
      <p:sp>
        <p:nvSpPr>
          <p:cNvPr id="9" name="Right Triangle 8"/>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0" name="TextBox 9"/>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smtClean="0">
                <a:latin typeface="Helvetica"/>
                <a:cs typeface="Helvetica"/>
              </a:rPr>
              <a:t>Definitionen</a:t>
            </a:r>
            <a:endParaRPr lang="en-US" sz="1400" dirty="0">
              <a:latin typeface="Helvetica"/>
              <a:cs typeface="Helvetica"/>
            </a:endParaRPr>
          </a:p>
        </p:txBody>
      </p:sp>
    </p:spTree>
    <p:extLst>
      <p:ext uri="{BB962C8B-B14F-4D97-AF65-F5344CB8AC3E}">
        <p14:creationId xmlns:p14="http://schemas.microsoft.com/office/powerpoint/2010/main" val="3630644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606214430"/>
              </p:ext>
            </p:extLst>
          </p:nvPr>
        </p:nvGraphicFramePr>
        <p:xfrm>
          <a:off x="228600" y="365760"/>
          <a:ext cx="6400800" cy="845231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xmlns="" val="20000"/>
                    </a:ext>
                  </a:extLst>
                </a:gridCol>
                <a:gridCol w="4297680">
                  <a:extLst>
                    <a:ext uri="{9D8B030D-6E8A-4147-A177-3AD203B41FA5}">
                      <a16:colId xmlns:a16="http://schemas.microsoft.com/office/drawing/2014/main" xmlns="" val="20001"/>
                    </a:ext>
                  </a:extLst>
                </a:gridCol>
              </a:tblGrid>
              <a:tr h="37003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050" b="1" i="0" dirty="0">
                          <a:solidFill>
                            <a:srgbClr val="000000"/>
                          </a:solidFill>
                          <a:latin typeface="Helvetica" pitchFamily="34" charset="0"/>
                          <a:cs typeface="Helvetica"/>
                        </a:rPr>
                        <a:t>LI-RADS</a:t>
                      </a:r>
                      <a:r>
                        <a:rPr lang="en-US" sz="1050" b="1" i="0" baseline="30000" dirty="0">
                          <a:solidFill>
                            <a:srgbClr val="000000"/>
                          </a:solidFill>
                          <a:latin typeface="Helvetica" pitchFamily="34" charset="0"/>
                          <a:cs typeface="Helvetica"/>
                        </a:rPr>
                        <a:t>®</a:t>
                      </a:r>
                      <a:r>
                        <a:rPr lang="en-US" sz="1050" b="1" i="0" dirty="0">
                          <a:solidFill>
                            <a:srgbClr val="000000"/>
                          </a:solidFill>
                          <a:latin typeface="Helvetica" pitchFamily="34" charset="0"/>
                          <a:cs typeface="Helvetica"/>
                        </a:rPr>
                        <a:t> </a:t>
                      </a:r>
                      <a:r>
                        <a:rPr lang="en-US" sz="1050" b="1" i="0" dirty="0" err="1">
                          <a:solidFill>
                            <a:srgbClr val="000000"/>
                          </a:solidFill>
                          <a:latin typeface="Helvetica" pitchFamily="34" charset="0"/>
                          <a:cs typeface="Helvetica"/>
                        </a:rPr>
                        <a:t>Merkmale</a:t>
                      </a:r>
                      <a:r>
                        <a:rPr lang="en-US" sz="1050" b="1" i="0" dirty="0">
                          <a:solidFill>
                            <a:srgbClr val="000000"/>
                          </a:solidFill>
                          <a:latin typeface="Helvetica" pitchFamily="34" charset="0"/>
                          <a:cs typeface="Helvetica"/>
                        </a:rPr>
                        <a:t> </a:t>
                      </a:r>
                      <a:r>
                        <a:rPr lang="en-US" sz="1050" b="1" i="0" dirty="0" err="1">
                          <a:solidFill>
                            <a:srgbClr val="000000"/>
                          </a:solidFill>
                          <a:latin typeface="Helvetica" pitchFamily="34" charset="0"/>
                          <a:cs typeface="Helvetica"/>
                        </a:rPr>
                        <a:t>für</a:t>
                      </a:r>
                      <a:r>
                        <a:rPr lang="en-US" sz="1050" b="1" i="0" dirty="0">
                          <a:solidFill>
                            <a:srgbClr val="000000"/>
                          </a:solidFill>
                          <a:latin typeface="Helvetica" pitchFamily="34" charset="0"/>
                          <a:cs typeface="Helvetica"/>
                        </a:rPr>
                        <a:t> </a:t>
                      </a:r>
                      <a:r>
                        <a:rPr lang="en-US" sz="1050" b="1" i="0" dirty="0" err="1">
                          <a:solidFill>
                            <a:srgbClr val="000000"/>
                          </a:solidFill>
                          <a:latin typeface="Helvetica" pitchFamily="34" charset="0"/>
                          <a:cs typeface="Helvetica"/>
                        </a:rPr>
                        <a:t>Therapieansprechen</a:t>
                      </a:r>
                      <a:r>
                        <a:rPr lang="en-US" sz="1050" b="1" i="0" dirty="0">
                          <a:solidFill>
                            <a:srgbClr val="000000"/>
                          </a:solidFill>
                          <a:latin typeface="Helvetica" pitchFamily="34" charset="0"/>
                          <a:cs typeface="Helvetica"/>
                        </a:rPr>
                        <a:t> </a:t>
                      </a:r>
                      <a:endParaRPr lang="en-US" sz="1050" b="1" i="0" dirty="0">
                        <a:solidFill>
                          <a:schemeClr val="tx1"/>
                        </a:solidFill>
                        <a:latin typeface="Helvetica" pitchFamily="34" charset="0"/>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0"/>
                  </a:ext>
                </a:extLst>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r>
                        <a:rPr lang="en-US" sz="1050" b="0" dirty="0" err="1">
                          <a:solidFill>
                            <a:schemeClr val="tx1"/>
                          </a:solidFill>
                          <a:latin typeface="Helvetica" pitchFamily="34" charset="0"/>
                          <a:cs typeface="Helvetica"/>
                        </a:rPr>
                        <a:t>Vitalität</a:t>
                      </a:r>
                      <a:endParaRPr lang="en-US" sz="1050" b="0" dirty="0">
                        <a:solidFill>
                          <a:schemeClr val="tx1"/>
                        </a:solidFill>
                        <a:latin typeface="Helvetica" pitchFamily="34" charset="0"/>
                        <a:cs typeface="Helvetica"/>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de-DE" sz="1050" dirty="0">
                          <a:latin typeface="Helvetica" pitchFamily="34" charset="0"/>
                        </a:rPr>
                        <a:t>Vorhandensein von lebenden Tumorzellen innerhalb oder entlang des Randes einer behandelten Läsion</a:t>
                      </a:r>
                      <a:r>
                        <a:rPr lang="en-US" sz="1050" baseline="0" dirty="0">
                          <a:solidFill>
                            <a:srgbClr val="000000"/>
                          </a:solidFill>
                          <a:latin typeface="Helvetica" pitchFamily="34" charset="0"/>
                          <a:cs typeface="Helvetica"/>
                        </a:rPr>
                        <a:t>.</a:t>
                      </a:r>
                    </a:p>
                    <a:p>
                      <a:pPr marL="0" marR="0" indent="0" algn="l" defTabSz="457200" rtl="0" eaLnBrk="1" fontAlgn="base" latinLnBrk="0" hangingPunct="1">
                        <a:lnSpc>
                          <a:spcPct val="100000"/>
                        </a:lnSpc>
                        <a:spcBef>
                          <a:spcPts val="1200"/>
                        </a:spcBef>
                        <a:spcAft>
                          <a:spcPts val="0"/>
                        </a:spcAft>
                        <a:buClrTx/>
                        <a:buSzTx/>
                        <a:buFont typeface="Arial"/>
                        <a:buNone/>
                        <a:tabLst/>
                        <a:defRPr/>
                      </a:pPr>
                      <a:r>
                        <a:rPr lang="de-DE" sz="1050" dirty="0">
                          <a:latin typeface="Helvetica" pitchFamily="34" charset="0"/>
                        </a:rPr>
                        <a:t>Die radiologisch beurteilte Vitalität ist nicht gleichbedeutend mit der histologisch</a:t>
                      </a:r>
                      <a:r>
                        <a:rPr lang="de-DE" sz="1050" baseline="0" dirty="0">
                          <a:latin typeface="Helvetica" pitchFamily="34" charset="0"/>
                        </a:rPr>
                        <a:t>en </a:t>
                      </a:r>
                      <a:r>
                        <a:rPr lang="de-DE" sz="1050" dirty="0">
                          <a:latin typeface="Helvetica" pitchFamily="34" charset="0"/>
                        </a:rPr>
                        <a:t>Vitalität, da die Bildgebung für mikroskopisch kleine Residualtumoren</a:t>
                      </a:r>
                      <a:r>
                        <a:rPr lang="de-DE" sz="1050" baseline="0" dirty="0">
                          <a:latin typeface="Helvetica" pitchFamily="34" charset="0"/>
                        </a:rPr>
                        <a:t> keine ausreichende Sensitivität besitzt. </a:t>
                      </a:r>
                      <a:r>
                        <a:rPr lang="de-DE" sz="1050" dirty="0">
                          <a:latin typeface="Helvetica" pitchFamily="34" charset="0"/>
                        </a:rPr>
                        <a:t> </a:t>
                      </a:r>
                      <a:endParaRPr lang="en-US" sz="1050" dirty="0">
                        <a:solidFill>
                          <a:srgbClr val="000000"/>
                        </a:solidFill>
                        <a:latin typeface="Helvetica" pitchFamily="34" charset="0"/>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99379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baseline="0" dirty="0" err="1">
                          <a:solidFill>
                            <a:schemeClr val="tx1"/>
                          </a:solidFill>
                          <a:latin typeface="Helvetica" pitchFamily="34" charset="0"/>
                          <a:cs typeface="Helvetica"/>
                        </a:rPr>
                        <a:t>Zu</a:t>
                      </a:r>
                      <a:r>
                        <a:rPr lang="en-US" sz="1050" b="0" baseline="0" dirty="0">
                          <a:solidFill>
                            <a:schemeClr val="tx1"/>
                          </a:solidFill>
                          <a:latin typeface="Helvetica" pitchFamily="34" charset="0"/>
                          <a:cs typeface="Helvetica"/>
                        </a:rPr>
                        <a:t> </a:t>
                      </a:r>
                      <a:r>
                        <a:rPr lang="en-US" sz="1050" b="0" baseline="0" dirty="0" err="1">
                          <a:solidFill>
                            <a:schemeClr val="tx1"/>
                          </a:solidFill>
                          <a:latin typeface="Helvetica" pitchFamily="34" charset="0"/>
                          <a:cs typeface="Helvetica"/>
                        </a:rPr>
                        <a:t>erwartende</a:t>
                      </a:r>
                      <a:r>
                        <a:rPr lang="en-US" sz="1050" b="0" baseline="0" dirty="0">
                          <a:solidFill>
                            <a:schemeClr val="tx1"/>
                          </a:solidFill>
                          <a:latin typeface="Helvetica" pitchFamily="34" charset="0"/>
                          <a:cs typeface="Helvetica"/>
                        </a:rPr>
                        <a:t> </a:t>
                      </a:r>
                      <a:r>
                        <a:rPr lang="en-US" sz="1050" b="0" baseline="0" dirty="0" err="1">
                          <a:solidFill>
                            <a:schemeClr val="tx1"/>
                          </a:solidFill>
                          <a:latin typeface="Helvetica" pitchFamily="34" charset="0"/>
                          <a:cs typeface="Helvetica"/>
                        </a:rPr>
                        <a:t>Therapie-spezifische</a:t>
                      </a:r>
                      <a:r>
                        <a:rPr lang="en-US" sz="1050" b="0" baseline="0" dirty="0">
                          <a:solidFill>
                            <a:schemeClr val="tx1"/>
                          </a:solidFill>
                          <a:latin typeface="Helvetica" pitchFamily="34" charset="0"/>
                          <a:cs typeface="Helvetica"/>
                        </a:rPr>
                        <a:t> </a:t>
                      </a:r>
                      <a:r>
                        <a:rPr lang="en-US" sz="1050" b="0" baseline="0" dirty="0" err="1">
                          <a:solidFill>
                            <a:schemeClr val="tx1"/>
                          </a:solidFill>
                          <a:latin typeface="Helvetica" pitchFamily="34" charset="0"/>
                          <a:cs typeface="Helvetica"/>
                        </a:rPr>
                        <a:t>Anreicherung</a:t>
                      </a:r>
                      <a:endParaRPr lang="en-US" sz="1050" b="0" dirty="0">
                        <a:solidFill>
                          <a:schemeClr val="tx1"/>
                        </a:solidFill>
                        <a:latin typeface="Helvetica" pitchFamily="34" charset="0"/>
                        <a:cs typeface="Helvetica"/>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300"/>
                        </a:spcBef>
                        <a:spcAft>
                          <a:spcPts val="300"/>
                        </a:spcAft>
                        <a:buClrTx/>
                        <a:buSzTx/>
                        <a:buFont typeface="Arial"/>
                        <a:buNone/>
                        <a:tabLst/>
                        <a:defRPr/>
                      </a:pPr>
                      <a:r>
                        <a:rPr lang="de-DE" sz="1050" dirty="0">
                          <a:latin typeface="Helvetica" pitchFamily="34" charset="0"/>
                        </a:rPr>
                        <a:t>Erwartetes zeitliches und räumliches Anreicherungsverhalten nach</a:t>
                      </a:r>
                      <a:r>
                        <a:rPr lang="de-DE" sz="1050" baseline="0" dirty="0">
                          <a:latin typeface="Helvetica" pitchFamily="34" charset="0"/>
                        </a:rPr>
                        <a:t> einer Therapie, die auf die Therapie-spezifischen Veränderungen in der </a:t>
                      </a:r>
                      <a:r>
                        <a:rPr lang="de-DE" sz="1050" baseline="0" dirty="0" err="1">
                          <a:latin typeface="Helvetica" pitchFamily="34" charset="0"/>
                        </a:rPr>
                        <a:t>Parenchymperfusion</a:t>
                      </a:r>
                      <a:r>
                        <a:rPr lang="de-DE" sz="1050" baseline="0" dirty="0">
                          <a:latin typeface="Helvetica" pitchFamily="34" charset="0"/>
                        </a:rPr>
                        <a:t> zurückzuführen sind.   </a:t>
                      </a:r>
                    </a:p>
                    <a:p>
                      <a:pPr marL="0" marR="0" indent="0" algn="l" defTabSz="457200" rtl="0" eaLnBrk="1" fontAlgn="base" latinLnBrk="0" hangingPunct="1">
                        <a:lnSpc>
                          <a:spcPct val="100000"/>
                        </a:lnSpc>
                        <a:spcBef>
                          <a:spcPts val="300"/>
                        </a:spcBef>
                        <a:spcAft>
                          <a:spcPts val="300"/>
                        </a:spcAft>
                        <a:buClrTx/>
                        <a:buSzTx/>
                        <a:buFont typeface="Arial"/>
                        <a:buNone/>
                        <a:tabLst/>
                        <a:defRPr/>
                      </a:pPr>
                      <a:r>
                        <a:rPr lang="de-DE" sz="1050" dirty="0">
                          <a:latin typeface="Helvetica" pitchFamily="34" charset="0"/>
                        </a:rPr>
                        <a:t>Bei einigen Therapien</a:t>
                      </a:r>
                      <a:r>
                        <a:rPr lang="de-DE" sz="1050" baseline="0" dirty="0">
                          <a:latin typeface="Helvetica" pitchFamily="34" charset="0"/>
                        </a:rPr>
                        <a:t> können frühzeitige erhobene post-therapeutische Anreicherungsverläufe nicht zuverlässig zwischen vitalem und </a:t>
                      </a:r>
                      <a:r>
                        <a:rPr lang="de-DE" sz="1050" baseline="0" dirty="0" err="1" smtClean="0">
                          <a:latin typeface="Helvetica" pitchFamily="34" charset="0"/>
                        </a:rPr>
                        <a:t>avitalen</a:t>
                      </a:r>
                      <a:r>
                        <a:rPr lang="de-DE" sz="1050" baseline="0" dirty="0" smtClean="0">
                          <a:latin typeface="Helvetica" pitchFamily="34" charset="0"/>
                        </a:rPr>
                        <a:t> </a:t>
                      </a:r>
                      <a:r>
                        <a:rPr lang="de-DE" sz="1050" baseline="0" dirty="0">
                          <a:latin typeface="Helvetica" pitchFamily="34" charset="0"/>
                        </a:rPr>
                        <a:t>Tumor unterscheiden. Für diese Therapien könnte i</a:t>
                      </a:r>
                      <a:r>
                        <a:rPr lang="de-DE" sz="1050" dirty="0">
                          <a:latin typeface="Helvetica" pitchFamily="34" charset="0"/>
                        </a:rPr>
                        <a:t>n der frühen postprozeduralen Phase „LR-TR </a:t>
                      </a:r>
                      <a:r>
                        <a:rPr lang="de-DE" sz="1050" dirty="0" smtClean="0">
                          <a:latin typeface="Helvetica" pitchFamily="34" charset="0"/>
                        </a:rPr>
                        <a:t>nicht eindeutig</a:t>
                      </a:r>
                      <a:r>
                        <a:rPr lang="de-DE" sz="1050" dirty="0">
                          <a:latin typeface="Helvetica" pitchFamily="34" charset="0"/>
                        </a:rPr>
                        <a:t>“ die </a:t>
                      </a:r>
                      <a:r>
                        <a:rPr lang="de-DE" sz="1050" dirty="0" smtClean="0">
                          <a:latin typeface="Helvetica" pitchFamily="34" charset="0"/>
                        </a:rPr>
                        <a:t>geeignete</a:t>
                      </a:r>
                      <a:r>
                        <a:rPr lang="de-DE" sz="1050" baseline="0" dirty="0" smtClean="0">
                          <a:latin typeface="Helvetica" pitchFamily="34" charset="0"/>
                        </a:rPr>
                        <a:t> </a:t>
                      </a:r>
                      <a:r>
                        <a:rPr lang="de-DE" sz="1050" baseline="0" dirty="0">
                          <a:latin typeface="Helvetica" pitchFamily="34" charset="0"/>
                        </a:rPr>
                        <a:t>Kategorie für das Ansprechen sein.</a:t>
                      </a:r>
                      <a:endParaRPr lang="en-US" sz="1050" dirty="0">
                        <a:solidFill>
                          <a:schemeClr val="tx1"/>
                        </a:solidFill>
                        <a:latin typeface="Helvetica" pitchFamily="34" charset="0"/>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109728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err="1">
                          <a:solidFill>
                            <a:schemeClr val="tx1"/>
                          </a:solidFill>
                          <a:latin typeface="Helvetica" pitchFamily="34" charset="0"/>
                          <a:cs typeface="Helvetica"/>
                        </a:rPr>
                        <a:t>Keine</a:t>
                      </a:r>
                      <a:r>
                        <a:rPr lang="en-US" sz="1050" b="0" baseline="0" dirty="0">
                          <a:solidFill>
                            <a:schemeClr val="tx1"/>
                          </a:solidFill>
                          <a:latin typeface="Helvetica" pitchFamily="34" charset="0"/>
                          <a:cs typeface="Helvetica"/>
                        </a:rPr>
                        <a:t> </a:t>
                      </a:r>
                      <a:r>
                        <a:rPr lang="en-US" sz="1050" b="0" baseline="0" dirty="0" err="1">
                          <a:solidFill>
                            <a:schemeClr val="tx1"/>
                          </a:solidFill>
                          <a:latin typeface="Helvetica" pitchFamily="34" charset="0"/>
                          <a:cs typeface="Helvetica"/>
                        </a:rPr>
                        <a:t>läsionale</a:t>
                      </a:r>
                      <a:r>
                        <a:rPr lang="en-US" sz="1050" b="0" baseline="0" dirty="0">
                          <a:solidFill>
                            <a:schemeClr val="tx1"/>
                          </a:solidFill>
                          <a:latin typeface="Helvetica" pitchFamily="34" charset="0"/>
                          <a:cs typeface="Helvetica"/>
                        </a:rPr>
                        <a:t> </a:t>
                      </a:r>
                      <a:r>
                        <a:rPr lang="en-US" sz="1050" b="0" baseline="0" dirty="0" err="1">
                          <a:solidFill>
                            <a:schemeClr val="tx1"/>
                          </a:solidFill>
                          <a:latin typeface="Helvetica" pitchFamily="34" charset="0"/>
                          <a:cs typeface="Helvetica"/>
                        </a:rPr>
                        <a:t>Anreicherung</a:t>
                      </a:r>
                      <a:endParaRPr lang="en-US" sz="1050" b="0" dirty="0">
                        <a:solidFill>
                          <a:schemeClr val="tx1"/>
                        </a:solidFill>
                        <a:latin typeface="Helvetica" pitchFamily="34" charset="0"/>
                        <a:cs typeface="Helvetica"/>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en-US" sz="1050" dirty="0" err="1">
                          <a:solidFill>
                            <a:srgbClr val="000000"/>
                          </a:solidFill>
                          <a:latin typeface="Helvetica" pitchFamily="34" charset="0"/>
                          <a:cs typeface="Helvetica"/>
                        </a:rPr>
                        <a:t>Keine</a:t>
                      </a:r>
                      <a:r>
                        <a:rPr lang="en-US" sz="1050" dirty="0">
                          <a:solidFill>
                            <a:srgbClr val="000000"/>
                          </a:solidFill>
                          <a:latin typeface="Helvetica" pitchFamily="34" charset="0"/>
                          <a:cs typeface="Helvetica"/>
                        </a:rPr>
                        <a:t> </a:t>
                      </a:r>
                      <a:r>
                        <a:rPr lang="en-US" sz="1050" dirty="0" err="1">
                          <a:solidFill>
                            <a:srgbClr val="000000"/>
                          </a:solidFill>
                          <a:latin typeface="Helvetica" pitchFamily="34" charset="0"/>
                          <a:cs typeface="Helvetica"/>
                        </a:rPr>
                        <a:t>Anreicherung</a:t>
                      </a:r>
                      <a:r>
                        <a:rPr lang="en-US" sz="1050" dirty="0">
                          <a:solidFill>
                            <a:srgbClr val="000000"/>
                          </a:solidFill>
                          <a:latin typeface="Helvetica" pitchFamily="34" charset="0"/>
                          <a:cs typeface="Helvetica"/>
                        </a:rPr>
                        <a:t> </a:t>
                      </a:r>
                      <a:r>
                        <a:rPr lang="en-US" sz="1050" dirty="0" err="1">
                          <a:solidFill>
                            <a:srgbClr val="000000"/>
                          </a:solidFill>
                          <a:latin typeface="Helvetica" pitchFamily="34" charset="0"/>
                          <a:cs typeface="Helvetica"/>
                        </a:rPr>
                        <a:t>innerhalb</a:t>
                      </a:r>
                      <a:r>
                        <a:rPr lang="en-US" sz="1050" dirty="0">
                          <a:solidFill>
                            <a:srgbClr val="000000"/>
                          </a:solidFill>
                          <a:latin typeface="Helvetica" pitchFamily="34" charset="0"/>
                          <a:cs typeface="Helvetica"/>
                        </a:rPr>
                        <a:t> </a:t>
                      </a:r>
                      <a:r>
                        <a:rPr lang="en-US" sz="1050" dirty="0" err="1">
                          <a:solidFill>
                            <a:srgbClr val="000000"/>
                          </a:solidFill>
                          <a:latin typeface="Helvetica" pitchFamily="34" charset="0"/>
                          <a:cs typeface="Helvetica"/>
                        </a:rPr>
                        <a:t>oder</a:t>
                      </a:r>
                      <a:r>
                        <a:rPr lang="en-US" sz="1050" dirty="0">
                          <a:solidFill>
                            <a:srgbClr val="000000"/>
                          </a:solidFill>
                          <a:latin typeface="Helvetica" pitchFamily="34" charset="0"/>
                          <a:cs typeface="Helvetica"/>
                        </a:rPr>
                        <a:t> am </a:t>
                      </a:r>
                      <a:r>
                        <a:rPr lang="en-US" sz="1050" dirty="0" err="1">
                          <a:solidFill>
                            <a:srgbClr val="000000"/>
                          </a:solidFill>
                          <a:latin typeface="Helvetica" pitchFamily="34" charset="0"/>
                          <a:cs typeface="Helvetica"/>
                        </a:rPr>
                        <a:t>Rande</a:t>
                      </a:r>
                      <a:r>
                        <a:rPr lang="en-US" sz="1050" dirty="0">
                          <a:solidFill>
                            <a:srgbClr val="000000"/>
                          </a:solidFill>
                          <a:latin typeface="Helvetica" pitchFamily="34" charset="0"/>
                          <a:cs typeface="Helvetica"/>
                        </a:rPr>
                        <a:t> der </a:t>
                      </a:r>
                      <a:r>
                        <a:rPr lang="en-US" sz="1050" dirty="0" err="1">
                          <a:solidFill>
                            <a:srgbClr val="000000"/>
                          </a:solidFill>
                          <a:latin typeface="Helvetica" pitchFamily="34" charset="0"/>
                          <a:cs typeface="Helvetica"/>
                        </a:rPr>
                        <a:t>behandelten</a:t>
                      </a:r>
                      <a:r>
                        <a:rPr lang="en-US" sz="1050" dirty="0">
                          <a:solidFill>
                            <a:srgbClr val="000000"/>
                          </a:solidFill>
                          <a:latin typeface="Helvetica" pitchFamily="34" charset="0"/>
                          <a:cs typeface="Helvetica"/>
                        </a:rPr>
                        <a:t> </a:t>
                      </a:r>
                      <a:r>
                        <a:rPr lang="en-US" sz="1050" dirty="0" err="1">
                          <a:solidFill>
                            <a:srgbClr val="000000"/>
                          </a:solidFill>
                          <a:latin typeface="Helvetica" pitchFamily="34" charset="0"/>
                          <a:cs typeface="Helvetica"/>
                        </a:rPr>
                        <a:t>Läsion</a:t>
                      </a:r>
                      <a:r>
                        <a:rPr lang="en-US" sz="1050" dirty="0">
                          <a:solidFill>
                            <a:srgbClr val="000000"/>
                          </a:solidFill>
                          <a:latin typeface="Helvetica" pitchFamily="34" charset="0"/>
                          <a:cs typeface="Helvetica"/>
                        </a:rPr>
                        <a:t>.</a:t>
                      </a:r>
                      <a:r>
                        <a:rPr lang="en-US" sz="1050" baseline="0" dirty="0">
                          <a:solidFill>
                            <a:srgbClr val="000000"/>
                          </a:solidFill>
                          <a:latin typeface="Helvetica" pitchFamily="34" charset="0"/>
                          <a:cs typeface="Helvetica"/>
                        </a:rPr>
                        <a:t> </a:t>
                      </a:r>
                      <a:endParaRPr lang="en-US" sz="1050" dirty="0">
                        <a:solidFill>
                          <a:srgbClr val="000000"/>
                        </a:solidFill>
                        <a:latin typeface="Helvetica" pitchFamily="34" charset="0"/>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a:solidFill>
                            <a:schemeClr val="tx1"/>
                          </a:solidFill>
                          <a:latin typeface="Helvetica" pitchFamily="34" charset="0"/>
                          <a:cs typeface="Helvetica"/>
                        </a:rPr>
                        <a:t>APHE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050" b="0" dirty="0" err="1">
                          <a:solidFill>
                            <a:schemeClr val="tx1"/>
                          </a:solidFill>
                          <a:latin typeface="Helvetica" pitchFamily="34" charset="0"/>
                          <a:cs typeface="Helvetica"/>
                        </a:rPr>
                        <a:t>nach</a:t>
                      </a:r>
                      <a:r>
                        <a:rPr lang="en-US" sz="1050" b="0" dirty="0">
                          <a:solidFill>
                            <a:schemeClr val="tx1"/>
                          </a:solidFill>
                          <a:latin typeface="Helvetica" pitchFamily="34" charset="0"/>
                          <a:cs typeface="Helvetica"/>
                        </a:rPr>
                        <a:t> </a:t>
                      </a:r>
                      <a:r>
                        <a:rPr lang="en-US" sz="1050" b="0" dirty="0" err="1">
                          <a:solidFill>
                            <a:schemeClr val="tx1"/>
                          </a:solidFill>
                          <a:latin typeface="Helvetica" pitchFamily="34" charset="0"/>
                          <a:cs typeface="Helvetica"/>
                        </a:rPr>
                        <a:t>Therapie</a:t>
                      </a:r>
                      <a:endParaRPr lang="en-US" sz="1050" b="0" dirty="0">
                        <a:solidFill>
                          <a:schemeClr val="tx1"/>
                        </a:solidFill>
                        <a:latin typeface="Helvetica" pitchFamily="34" charset="0"/>
                        <a:cs typeface="Helvetica"/>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de-DE" sz="1050" dirty="0">
                          <a:latin typeface="Helvetica" pitchFamily="34" charset="0"/>
                        </a:rPr>
                        <a:t>Eine </a:t>
                      </a:r>
                      <a:r>
                        <a:rPr lang="de-DE" sz="1050" dirty="0" err="1">
                          <a:latin typeface="Helvetica" pitchFamily="34" charset="0"/>
                        </a:rPr>
                        <a:t>noduläre</a:t>
                      </a:r>
                      <a:r>
                        <a:rPr lang="de-DE" sz="1050" dirty="0">
                          <a:latin typeface="Helvetica" pitchFamily="34" charset="0"/>
                        </a:rPr>
                        <a:t>, raumfordernde oder verdickte</a:t>
                      </a:r>
                      <a:r>
                        <a:rPr lang="de-DE" sz="1050" baseline="0" dirty="0">
                          <a:latin typeface="Helvetica" pitchFamily="34" charset="0"/>
                        </a:rPr>
                        <a:t> </a:t>
                      </a:r>
                      <a:r>
                        <a:rPr lang="de-DE" sz="1050" dirty="0">
                          <a:latin typeface="Helvetica" pitchFamily="34" charset="0"/>
                        </a:rPr>
                        <a:t>und unregelmäßige APHE, die innerhalb oder entlang des Randes einer behandelten Läsion nachweisbar sind, lassen auf eine Tumorvitalität auch nach einer Behandlung schließen.    </a:t>
                      </a:r>
                      <a:endParaRPr lang="en-US" sz="1050" b="0" i="1" baseline="0" dirty="0">
                        <a:solidFill>
                          <a:srgbClr val="0000FF"/>
                        </a:solidFill>
                        <a:latin typeface="Helvetica" pitchFamily="34" charset="0"/>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118872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latin typeface="Helvetica" pitchFamily="34" charset="0"/>
                          <a:cs typeface="Helvetica"/>
                        </a:rPr>
                        <a:t> “</a:t>
                      </a:r>
                      <a:r>
                        <a:rPr lang="en-US" sz="1050" b="0" baseline="0" dirty="0" err="1">
                          <a:solidFill>
                            <a:schemeClr val="tx1"/>
                          </a:solidFill>
                          <a:latin typeface="Helvetica" pitchFamily="34" charset="0"/>
                          <a:cs typeface="Helvetica"/>
                        </a:rPr>
                        <a:t>Auswaschen</a:t>
                      </a:r>
                      <a:r>
                        <a:rPr lang="en-US" sz="1050" b="0" baseline="0" dirty="0">
                          <a:solidFill>
                            <a:schemeClr val="tx1"/>
                          </a:solidFill>
                          <a:latin typeface="Helvetica" pitchFamily="34" charset="0"/>
                          <a:cs typeface="Helvetica"/>
                        </a:rPr>
                        <a:t>” </a:t>
                      </a:r>
                      <a:r>
                        <a:rPr lang="en-US" sz="1050" b="0" baseline="0" dirty="0" err="1">
                          <a:solidFill>
                            <a:schemeClr val="tx1"/>
                          </a:solidFill>
                          <a:latin typeface="Helvetica" pitchFamily="34" charset="0"/>
                          <a:cs typeface="Helvetica"/>
                        </a:rPr>
                        <a:t>nach</a:t>
                      </a:r>
                      <a:r>
                        <a:rPr lang="en-US" sz="1050" b="0" baseline="0" dirty="0">
                          <a:solidFill>
                            <a:schemeClr val="tx1"/>
                          </a:solidFill>
                          <a:latin typeface="Helvetica" pitchFamily="34" charset="0"/>
                          <a:cs typeface="Helvetica"/>
                        </a:rPr>
                        <a:t> </a:t>
                      </a:r>
                      <a:r>
                        <a:rPr lang="en-US" sz="1050" b="0" baseline="0" dirty="0" err="1">
                          <a:solidFill>
                            <a:schemeClr val="tx1"/>
                          </a:solidFill>
                          <a:latin typeface="Helvetica" pitchFamily="34" charset="0"/>
                          <a:cs typeface="Helvetica"/>
                        </a:rPr>
                        <a:t>Therapie</a:t>
                      </a:r>
                      <a:endParaRPr lang="en-US" sz="1050" b="0" dirty="0">
                        <a:solidFill>
                          <a:schemeClr val="tx1"/>
                        </a:solidFill>
                        <a:latin typeface="Helvetica" pitchFamily="34" charset="0"/>
                        <a:cs typeface="Helvetica"/>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en-US" sz="1050" b="0" dirty="0" err="1" smtClean="0">
                          <a:solidFill>
                            <a:schemeClr val="tx1"/>
                          </a:solidFill>
                          <a:latin typeface="Helvetica" pitchFamily="34" charset="0"/>
                          <a:cs typeface="Helvetica"/>
                        </a:rPr>
                        <a:t>Noduläres</a:t>
                      </a:r>
                      <a:r>
                        <a:rPr lang="en-US" sz="1050" b="0" dirty="0" smtClean="0">
                          <a:solidFill>
                            <a:schemeClr val="tx1"/>
                          </a:solidFill>
                          <a:latin typeface="Helvetica" pitchFamily="34" charset="0"/>
                          <a:cs typeface="Helvetica"/>
                        </a:rPr>
                        <a:t> </a:t>
                      </a:r>
                      <a:r>
                        <a:rPr lang="en-US" sz="1050" b="0" dirty="0" err="1">
                          <a:solidFill>
                            <a:schemeClr val="tx1"/>
                          </a:solidFill>
                          <a:latin typeface="Helvetica" pitchFamily="34" charset="0"/>
                          <a:cs typeface="Helvetica"/>
                        </a:rPr>
                        <a:t>raumforderndes</a:t>
                      </a:r>
                      <a:r>
                        <a:rPr lang="en-US" sz="1050" b="0" baseline="0" dirty="0">
                          <a:solidFill>
                            <a:schemeClr val="tx1"/>
                          </a:solidFill>
                          <a:latin typeface="Helvetica" pitchFamily="34" charset="0"/>
                          <a:cs typeface="Helvetica"/>
                        </a:rPr>
                        <a:t> </a:t>
                      </a:r>
                      <a:r>
                        <a:rPr lang="en-US" sz="1050" b="0" baseline="0" dirty="0" err="1">
                          <a:solidFill>
                            <a:schemeClr val="tx1"/>
                          </a:solidFill>
                          <a:latin typeface="Helvetica" pitchFamily="34" charset="0"/>
                          <a:cs typeface="Helvetica"/>
                        </a:rPr>
                        <a:t>oder</a:t>
                      </a:r>
                      <a:r>
                        <a:rPr lang="en-US" sz="1050" b="0" baseline="0" dirty="0">
                          <a:solidFill>
                            <a:schemeClr val="tx1"/>
                          </a:solidFill>
                          <a:latin typeface="Helvetica" pitchFamily="34" charset="0"/>
                          <a:cs typeface="Helvetica"/>
                        </a:rPr>
                        <a:t> </a:t>
                      </a:r>
                      <a:r>
                        <a:rPr lang="en-US" sz="1050" b="0" baseline="0" dirty="0" err="1">
                          <a:solidFill>
                            <a:schemeClr val="tx1"/>
                          </a:solidFill>
                          <a:latin typeface="Helvetica" pitchFamily="34" charset="0"/>
                          <a:cs typeface="Helvetica"/>
                        </a:rPr>
                        <a:t>größeres</a:t>
                      </a:r>
                      <a:r>
                        <a:rPr lang="en-US" sz="1050" b="0" baseline="0" dirty="0">
                          <a:solidFill>
                            <a:schemeClr val="tx1"/>
                          </a:solidFill>
                          <a:latin typeface="Helvetica" pitchFamily="34" charset="0"/>
                          <a:cs typeface="Helvetica"/>
                        </a:rPr>
                        <a:t> und </a:t>
                      </a:r>
                      <a:r>
                        <a:rPr lang="en-US" sz="1050" b="0" baseline="0" dirty="0" err="1">
                          <a:solidFill>
                            <a:schemeClr val="tx1"/>
                          </a:solidFill>
                          <a:latin typeface="Helvetica" pitchFamily="34" charset="0"/>
                          <a:cs typeface="Helvetica"/>
                        </a:rPr>
                        <a:t>irreguläres</a:t>
                      </a:r>
                      <a:r>
                        <a:rPr lang="en-US" sz="1050" b="0" baseline="0" dirty="0">
                          <a:solidFill>
                            <a:schemeClr val="tx1"/>
                          </a:solidFill>
                          <a:latin typeface="Helvetica" pitchFamily="34" charset="0"/>
                          <a:cs typeface="Helvetica"/>
                        </a:rPr>
                        <a:t> “</a:t>
                      </a:r>
                      <a:r>
                        <a:rPr lang="en-US" sz="1050" b="0" baseline="0" dirty="0" err="1" smtClean="0">
                          <a:solidFill>
                            <a:schemeClr val="tx1"/>
                          </a:solidFill>
                          <a:latin typeface="Helvetica" pitchFamily="34" charset="0"/>
                          <a:cs typeface="Helvetica"/>
                        </a:rPr>
                        <a:t>Auswaschen</a:t>
                      </a:r>
                      <a:r>
                        <a:rPr lang="en-US" sz="1050" b="0" baseline="0" dirty="0" smtClean="0">
                          <a:solidFill>
                            <a:schemeClr val="tx1"/>
                          </a:solidFill>
                          <a:latin typeface="Helvetica" pitchFamily="34" charset="0"/>
                          <a:cs typeface="Helvetica"/>
                        </a:rPr>
                        <a:t>”</a:t>
                      </a:r>
                      <a:r>
                        <a:rPr lang="en-US" sz="1050" b="0" baseline="0" dirty="0">
                          <a:solidFill>
                            <a:schemeClr val="tx1"/>
                          </a:solidFill>
                          <a:latin typeface="Helvetica" pitchFamily="34" charset="0"/>
                          <a:cs typeface="Helvetica"/>
                        </a:rPr>
                        <a:t>, welches </a:t>
                      </a:r>
                      <a:r>
                        <a:rPr lang="de-DE" sz="1050" dirty="0">
                          <a:latin typeface="Helvetica" pitchFamily="34" charset="0"/>
                        </a:rPr>
                        <a:t>innerhalb oder entlang des Randes einer behandelten Läsion nachweisbar ist</a:t>
                      </a:r>
                      <a:r>
                        <a:rPr lang="en-US" sz="1050" b="0" baseline="0" dirty="0">
                          <a:solidFill>
                            <a:schemeClr val="tx1"/>
                          </a:solidFill>
                          <a:latin typeface="Helvetica" pitchFamily="34" charset="0"/>
                          <a:cs typeface="Helvetica"/>
                        </a:rPr>
                        <a:t> </a:t>
                      </a:r>
                      <a:r>
                        <a:rPr lang="de-DE" sz="1050" b="0" baseline="0" dirty="0">
                          <a:solidFill>
                            <a:schemeClr val="dk1"/>
                          </a:solidFill>
                          <a:latin typeface="Helvetica" pitchFamily="34" charset="0"/>
                          <a:cs typeface="+mn-cs"/>
                        </a:rPr>
                        <a:t>lässt</a:t>
                      </a:r>
                      <a:r>
                        <a:rPr lang="de-DE" sz="1050" dirty="0">
                          <a:latin typeface="Helvetica" pitchFamily="34" charset="0"/>
                        </a:rPr>
                        <a:t> auf eine Tumorvitalität auch nach einer Behandlung schließen. </a:t>
                      </a:r>
                      <a:endParaRPr lang="en-US" sz="1050" b="0" dirty="0">
                        <a:solidFill>
                          <a:schemeClr val="tx1"/>
                        </a:solidFill>
                        <a:latin typeface="Helvetica" pitchFamily="34" charset="0"/>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1463040">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050" b="0" strike="noStrike" baseline="0" dirty="0" err="1">
                          <a:solidFill>
                            <a:schemeClr val="tx1"/>
                          </a:solidFill>
                          <a:latin typeface="Helvetica" pitchFamily="34" charset="0"/>
                          <a:cs typeface="Helvetica"/>
                        </a:rPr>
                        <a:t>Gleiche</a:t>
                      </a:r>
                      <a:r>
                        <a:rPr lang="en-US" sz="1050" b="0" strike="noStrike" baseline="0" dirty="0">
                          <a:solidFill>
                            <a:schemeClr val="tx1"/>
                          </a:solidFill>
                          <a:latin typeface="Helvetica" pitchFamily="34" charset="0"/>
                          <a:cs typeface="Helvetica"/>
                        </a:rPr>
                        <a:t> </a:t>
                      </a:r>
                      <a:r>
                        <a:rPr lang="en-US" sz="1050" b="0" strike="noStrike" baseline="0" dirty="0" err="1">
                          <a:solidFill>
                            <a:schemeClr val="tx1"/>
                          </a:solidFill>
                          <a:latin typeface="Helvetica" pitchFamily="34" charset="0"/>
                          <a:cs typeface="Helvetica"/>
                        </a:rPr>
                        <a:t>Anreicherung</a:t>
                      </a:r>
                      <a:r>
                        <a:rPr lang="en-US" sz="1050" b="0" strike="noStrike" baseline="0" dirty="0">
                          <a:solidFill>
                            <a:schemeClr val="tx1"/>
                          </a:solidFill>
                          <a:latin typeface="Helvetica" pitchFamily="34" charset="0"/>
                          <a:cs typeface="Helvetica"/>
                        </a:rPr>
                        <a:t> </a:t>
                      </a:r>
                      <a:r>
                        <a:rPr lang="en-US" sz="1050" b="0" strike="noStrike" baseline="0" dirty="0" err="1">
                          <a:solidFill>
                            <a:schemeClr val="tx1"/>
                          </a:solidFill>
                          <a:latin typeface="Helvetica" pitchFamily="34" charset="0"/>
                          <a:cs typeface="Helvetica"/>
                        </a:rPr>
                        <a:t>vor</a:t>
                      </a:r>
                      <a:r>
                        <a:rPr lang="en-US" sz="1050" b="0" strike="noStrike" baseline="0" dirty="0">
                          <a:solidFill>
                            <a:schemeClr val="tx1"/>
                          </a:solidFill>
                          <a:latin typeface="Helvetica" pitchFamily="34" charset="0"/>
                          <a:cs typeface="Helvetica"/>
                        </a:rPr>
                        <a:t>- und </a:t>
                      </a:r>
                      <a:r>
                        <a:rPr lang="en-US" sz="1050" b="0" strike="noStrike" baseline="0" dirty="0" err="1">
                          <a:solidFill>
                            <a:schemeClr val="tx1"/>
                          </a:solidFill>
                          <a:latin typeface="Helvetica" pitchFamily="34" charset="0"/>
                          <a:cs typeface="Helvetica"/>
                        </a:rPr>
                        <a:t>nach</a:t>
                      </a:r>
                      <a:r>
                        <a:rPr lang="en-US" sz="1050" b="0" strike="noStrike" baseline="0" dirty="0">
                          <a:solidFill>
                            <a:schemeClr val="tx1"/>
                          </a:solidFill>
                          <a:latin typeface="Helvetica" pitchFamily="34" charset="0"/>
                          <a:cs typeface="Helvetica"/>
                        </a:rPr>
                        <a:t> </a:t>
                      </a:r>
                      <a:r>
                        <a:rPr lang="en-US" sz="1050" b="0" strike="noStrike" baseline="0" dirty="0" err="1">
                          <a:solidFill>
                            <a:schemeClr val="tx1"/>
                          </a:solidFill>
                          <a:latin typeface="Helvetica" pitchFamily="34" charset="0"/>
                          <a:cs typeface="Helvetica"/>
                        </a:rPr>
                        <a:t>Therapie</a:t>
                      </a:r>
                      <a:r>
                        <a:rPr lang="en-US" sz="1050" b="0" strike="noStrike" baseline="0" dirty="0">
                          <a:solidFill>
                            <a:schemeClr val="tx1"/>
                          </a:solidFill>
                          <a:latin typeface="Helvetica" pitchFamily="34" charset="0"/>
                          <a:cs typeface="Helvetica"/>
                        </a:rPr>
                        <a:t> </a:t>
                      </a:r>
                      <a:endParaRPr lang="en-US" sz="1050" b="0" dirty="0">
                        <a:solidFill>
                          <a:schemeClr val="tx1"/>
                        </a:solidFill>
                        <a:latin typeface="Helvetica" pitchFamily="34" charset="0"/>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1050" dirty="0" err="1">
                          <a:solidFill>
                            <a:schemeClr val="tx1"/>
                          </a:solidFill>
                          <a:latin typeface="Helvetica" pitchFamily="34" charset="0"/>
                          <a:cs typeface="Helvetica"/>
                        </a:rPr>
                        <a:t>Noduläre</a:t>
                      </a:r>
                      <a:r>
                        <a:rPr lang="en-US" sz="1050" dirty="0">
                          <a:solidFill>
                            <a:schemeClr val="tx1"/>
                          </a:solidFill>
                          <a:latin typeface="Helvetica" pitchFamily="34" charset="0"/>
                          <a:cs typeface="Helvetica"/>
                        </a:rPr>
                        <a:t>,</a:t>
                      </a:r>
                      <a:r>
                        <a:rPr lang="en-US" sz="1050" baseline="0" dirty="0">
                          <a:solidFill>
                            <a:schemeClr val="tx1"/>
                          </a:solidFill>
                          <a:latin typeface="Helvetica" pitchFamily="34" charset="0"/>
                          <a:cs typeface="Helvetica"/>
                        </a:rPr>
                        <a:t> </a:t>
                      </a:r>
                      <a:r>
                        <a:rPr lang="en-US" sz="1050" baseline="0" dirty="0" err="1">
                          <a:solidFill>
                            <a:schemeClr val="tx1"/>
                          </a:solidFill>
                          <a:latin typeface="Helvetica" pitchFamily="34" charset="0"/>
                          <a:cs typeface="Helvetica"/>
                        </a:rPr>
                        <a:t>raumfordernde</a:t>
                      </a:r>
                      <a:r>
                        <a:rPr lang="en-US" sz="1050" baseline="0" dirty="0">
                          <a:solidFill>
                            <a:schemeClr val="tx1"/>
                          </a:solidFill>
                          <a:latin typeface="Helvetica" pitchFamily="34" charset="0"/>
                          <a:cs typeface="Helvetica"/>
                        </a:rPr>
                        <a:t>, </a:t>
                      </a:r>
                      <a:r>
                        <a:rPr lang="en-US" sz="1050" dirty="0" err="1">
                          <a:solidFill>
                            <a:schemeClr val="tx1"/>
                          </a:solidFill>
                          <a:latin typeface="Helvetica" pitchFamily="34" charset="0"/>
                          <a:cs typeface="Helvetica"/>
                        </a:rPr>
                        <a:t>oder</a:t>
                      </a:r>
                      <a:r>
                        <a:rPr lang="en-US" sz="1050" dirty="0">
                          <a:solidFill>
                            <a:schemeClr val="tx1"/>
                          </a:solidFill>
                          <a:latin typeface="Helvetica" pitchFamily="34" charset="0"/>
                          <a:cs typeface="Helvetica"/>
                        </a:rPr>
                        <a:t> </a:t>
                      </a:r>
                      <a:r>
                        <a:rPr lang="en-US" sz="1050" dirty="0" err="1">
                          <a:solidFill>
                            <a:schemeClr val="tx1"/>
                          </a:solidFill>
                          <a:latin typeface="Helvetica" pitchFamily="34" charset="0"/>
                          <a:cs typeface="Helvetica"/>
                        </a:rPr>
                        <a:t>großflächige</a:t>
                      </a:r>
                      <a:r>
                        <a:rPr lang="en-US" sz="1050" dirty="0">
                          <a:solidFill>
                            <a:schemeClr val="tx1"/>
                          </a:solidFill>
                          <a:latin typeface="Helvetica" pitchFamily="34" charset="0"/>
                          <a:cs typeface="Helvetica"/>
                        </a:rPr>
                        <a:t> und </a:t>
                      </a:r>
                      <a:r>
                        <a:rPr lang="en-US" sz="1050" dirty="0" err="1">
                          <a:solidFill>
                            <a:schemeClr val="tx1"/>
                          </a:solidFill>
                          <a:latin typeface="Helvetica" pitchFamily="34" charset="0"/>
                          <a:cs typeface="Helvetica"/>
                        </a:rPr>
                        <a:t>irreguläre</a:t>
                      </a:r>
                      <a:r>
                        <a:rPr lang="en-US" sz="1050" dirty="0">
                          <a:solidFill>
                            <a:schemeClr val="tx1"/>
                          </a:solidFill>
                          <a:latin typeface="Helvetica" pitchFamily="34" charset="0"/>
                          <a:cs typeface="Helvetica"/>
                        </a:rPr>
                        <a:t> </a:t>
                      </a:r>
                      <a:r>
                        <a:rPr lang="en-US" sz="1050" dirty="0" err="1">
                          <a:solidFill>
                            <a:schemeClr val="tx1"/>
                          </a:solidFill>
                          <a:latin typeface="Helvetica" pitchFamily="34" charset="0"/>
                          <a:cs typeface="Helvetica"/>
                        </a:rPr>
                        <a:t>Anreicherung</a:t>
                      </a:r>
                      <a:r>
                        <a:rPr lang="en-US" sz="1050" dirty="0">
                          <a:solidFill>
                            <a:schemeClr val="tx1"/>
                          </a:solidFill>
                          <a:latin typeface="Helvetica" pitchFamily="34" charset="0"/>
                          <a:cs typeface="Helvetica"/>
                        </a:rPr>
                        <a:t> </a:t>
                      </a:r>
                      <a:r>
                        <a:rPr lang="de-DE" sz="1050" dirty="0">
                          <a:latin typeface="Helvetica" pitchFamily="34" charset="0"/>
                        </a:rPr>
                        <a:t>innerhalb oder entlang des Randes einer behandelten Läsion unverändert zum Therapiebeginn </a:t>
                      </a:r>
                      <a:r>
                        <a:rPr lang="en-US" sz="1050" dirty="0">
                          <a:solidFill>
                            <a:schemeClr val="tx1"/>
                          </a:solidFill>
                          <a:latin typeface="Helvetica" pitchFamily="34" charset="0"/>
                          <a:cs typeface="Helvetica"/>
                        </a:rPr>
                        <a:t>in </a:t>
                      </a:r>
                      <a:r>
                        <a:rPr lang="en-US" sz="1050" dirty="0" err="1">
                          <a:solidFill>
                            <a:schemeClr val="tx1"/>
                          </a:solidFill>
                          <a:latin typeface="Helvetica" pitchFamily="34" charset="0"/>
                          <a:cs typeface="Helvetica"/>
                        </a:rPr>
                        <a:t>allen</a:t>
                      </a:r>
                      <a:r>
                        <a:rPr lang="en-US" sz="1050" dirty="0">
                          <a:solidFill>
                            <a:schemeClr val="tx1"/>
                          </a:solidFill>
                          <a:latin typeface="Helvetica" pitchFamily="34" charset="0"/>
                          <a:cs typeface="Helvetica"/>
                        </a:rPr>
                        <a:t> Post-</a:t>
                      </a:r>
                      <a:r>
                        <a:rPr lang="en-US" sz="1050" dirty="0" err="1">
                          <a:solidFill>
                            <a:schemeClr val="tx1"/>
                          </a:solidFill>
                          <a:latin typeface="Helvetica" pitchFamily="34" charset="0"/>
                          <a:cs typeface="Helvetica"/>
                        </a:rPr>
                        <a:t>Kontrastphasen</a:t>
                      </a:r>
                      <a:r>
                        <a:rPr lang="de-DE" sz="1050" dirty="0">
                          <a:latin typeface="Helvetica" pitchFamily="34" charset="0"/>
                        </a:rPr>
                        <a:t>,</a:t>
                      </a:r>
                      <a:r>
                        <a:rPr lang="en-US" sz="1050" b="0" baseline="0" dirty="0">
                          <a:solidFill>
                            <a:schemeClr val="tx1"/>
                          </a:solidFill>
                          <a:latin typeface="Helvetica" pitchFamily="34" charset="0"/>
                          <a:cs typeface="Helvetica"/>
                        </a:rPr>
                        <a:t> </a:t>
                      </a:r>
                      <a:r>
                        <a:rPr lang="de-DE" sz="1050" b="0" baseline="0" dirty="0">
                          <a:solidFill>
                            <a:schemeClr val="dk1"/>
                          </a:solidFill>
                          <a:latin typeface="Helvetica" pitchFamily="34" charset="0"/>
                          <a:cs typeface="+mn-cs"/>
                        </a:rPr>
                        <a:t>lässt</a:t>
                      </a:r>
                      <a:r>
                        <a:rPr lang="de-DE" sz="1050" dirty="0">
                          <a:latin typeface="Helvetica" pitchFamily="34" charset="0"/>
                        </a:rPr>
                        <a:t> auf eine Tumorvitalität auch nach einer Behandlung schließen,</a:t>
                      </a:r>
                      <a:r>
                        <a:rPr lang="de-DE" sz="1050" baseline="0" dirty="0">
                          <a:latin typeface="Helvetica" pitchFamily="34" charset="0"/>
                        </a:rPr>
                        <a:t> auch wenn weder ein APHE noch ein „Auswaschen“ nachweisbar ist. </a:t>
                      </a:r>
                      <a:endParaRPr lang="en-US" sz="1050" baseline="0" dirty="0">
                        <a:solidFill>
                          <a:schemeClr val="tx1"/>
                        </a:solidFill>
                        <a:latin typeface="Helvetica" pitchFamily="34" charset="0"/>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bl>
          </a:graphicData>
        </a:graphic>
      </p:graphicFrame>
      <p:grpSp>
        <p:nvGrpSpPr>
          <p:cNvPr id="30" name="Group 29"/>
          <p:cNvGrpSpPr>
            <a:grpSpLocks noChangeAspect="1"/>
          </p:cNvGrpSpPr>
          <p:nvPr/>
        </p:nvGrpSpPr>
        <p:grpSpPr>
          <a:xfrm>
            <a:off x="1051142" y="5590071"/>
            <a:ext cx="502920" cy="502920"/>
            <a:chOff x="1066800" y="1371600"/>
            <a:chExt cx="1219200" cy="1219200"/>
          </a:xfrm>
        </p:grpSpPr>
        <p:sp>
          <p:nvSpPr>
            <p:cNvPr id="70" name="Rounded Rectangle 69"/>
            <p:cNvSpPr/>
            <p:nvPr/>
          </p:nvSpPr>
          <p:spPr>
            <a:xfrm>
              <a:off x="1066800" y="1371600"/>
              <a:ext cx="1219200" cy="1219200"/>
            </a:xfrm>
            <a:prstGeom prst="round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71" name="Oval 70"/>
            <p:cNvSpPr/>
            <p:nvPr/>
          </p:nvSpPr>
          <p:spPr>
            <a:xfrm>
              <a:off x="1333500" y="1638300"/>
              <a:ext cx="685800" cy="685800"/>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72" name="Moon 71"/>
            <p:cNvSpPr/>
            <p:nvPr/>
          </p:nvSpPr>
          <p:spPr>
            <a:xfrm>
              <a:off x="1307380" y="1670304"/>
              <a:ext cx="252560" cy="621792"/>
            </a:xfrm>
            <a:prstGeom prst="moon">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73" name="Oval 72"/>
            <p:cNvSpPr/>
            <p:nvPr/>
          </p:nvSpPr>
          <p:spPr>
            <a:xfrm>
              <a:off x="1323680" y="1790700"/>
              <a:ext cx="304800" cy="3810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31" name="Group 30"/>
          <p:cNvGrpSpPr>
            <a:grpSpLocks noChangeAspect="1"/>
          </p:cNvGrpSpPr>
          <p:nvPr/>
        </p:nvGrpSpPr>
        <p:grpSpPr>
          <a:xfrm>
            <a:off x="1051142" y="6661450"/>
            <a:ext cx="502920" cy="502920"/>
            <a:chOff x="2810723" y="1371600"/>
            <a:chExt cx="1219200" cy="1219200"/>
          </a:xfrm>
        </p:grpSpPr>
        <p:sp>
          <p:nvSpPr>
            <p:cNvPr id="66" name="Rounded Rectangle 65"/>
            <p:cNvSpPr/>
            <p:nvPr/>
          </p:nvSpPr>
          <p:spPr>
            <a:xfrm>
              <a:off x="2810723" y="1371600"/>
              <a:ext cx="1219200" cy="1219200"/>
            </a:xfrm>
            <a:prstGeom prst="round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7" name="Oval 66"/>
            <p:cNvSpPr/>
            <p:nvPr/>
          </p:nvSpPr>
          <p:spPr>
            <a:xfrm>
              <a:off x="3077423" y="1638300"/>
              <a:ext cx="685800" cy="685800"/>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8" name="Moon 67"/>
            <p:cNvSpPr/>
            <p:nvPr/>
          </p:nvSpPr>
          <p:spPr>
            <a:xfrm>
              <a:off x="3077423" y="1670304"/>
              <a:ext cx="252560" cy="621792"/>
            </a:xfrm>
            <a:prstGeom prst="moon">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9" name="Oval 68"/>
            <p:cNvSpPr/>
            <p:nvPr/>
          </p:nvSpPr>
          <p:spPr>
            <a:xfrm>
              <a:off x="3077423" y="1790700"/>
              <a:ext cx="304800" cy="381000"/>
            </a:xfrm>
            <a:prstGeom prst="ellipse">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32" name="Group 31"/>
          <p:cNvGrpSpPr>
            <a:grpSpLocks noChangeAspect="1"/>
          </p:cNvGrpSpPr>
          <p:nvPr/>
        </p:nvGrpSpPr>
        <p:grpSpPr>
          <a:xfrm>
            <a:off x="1051142" y="8090035"/>
            <a:ext cx="502920" cy="502920"/>
            <a:chOff x="4648200" y="1371600"/>
            <a:chExt cx="1219200" cy="1219200"/>
          </a:xfrm>
        </p:grpSpPr>
        <p:sp>
          <p:nvSpPr>
            <p:cNvPr id="64" name="Rounded Rectangle 63"/>
            <p:cNvSpPr/>
            <p:nvPr/>
          </p:nvSpPr>
          <p:spPr>
            <a:xfrm>
              <a:off x="46482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5" name="Oval 64"/>
            <p:cNvSpPr/>
            <p:nvPr/>
          </p:nvSpPr>
          <p:spPr>
            <a:xfrm>
              <a:off x="4914900" y="1638300"/>
              <a:ext cx="685800" cy="685800"/>
            </a:xfrm>
            <a:prstGeom prst="ellipse">
              <a:avLst/>
            </a:prstGeom>
            <a:pattFill prst="wdDnDiag">
              <a:fgClr>
                <a:schemeClr val="bg1">
                  <a:lumMod val="75000"/>
                </a:schemeClr>
              </a:fgClr>
              <a:bgClr>
                <a:prstClr val="white"/>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33" name="Group 32"/>
          <p:cNvGrpSpPr>
            <a:grpSpLocks noChangeAspect="1"/>
          </p:cNvGrpSpPr>
          <p:nvPr/>
        </p:nvGrpSpPr>
        <p:grpSpPr>
          <a:xfrm>
            <a:off x="1051142" y="4326257"/>
            <a:ext cx="502920" cy="502920"/>
            <a:chOff x="914400" y="3657600"/>
            <a:chExt cx="1219200" cy="1219200"/>
          </a:xfrm>
        </p:grpSpPr>
        <p:sp>
          <p:nvSpPr>
            <p:cNvPr id="62" name="Rounded Rectangle 61"/>
            <p:cNvSpPr/>
            <p:nvPr/>
          </p:nvSpPr>
          <p:spPr>
            <a:xfrm>
              <a:off x="914400" y="3657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3" name="Oval 62"/>
            <p:cNvSpPr/>
            <p:nvPr/>
          </p:nvSpPr>
          <p:spPr>
            <a:xfrm>
              <a:off x="1181100" y="3924300"/>
              <a:ext cx="685800" cy="685800"/>
            </a:xfrm>
            <a:prstGeom prst="ellipse">
              <a:avLst/>
            </a:prstGeom>
            <a:solidFill>
              <a:schemeClr val="tx1">
                <a:lumMod val="85000"/>
                <a:lumOff val="1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77" name="Group 76"/>
          <p:cNvGrpSpPr>
            <a:grpSpLocks noChangeAspect="1"/>
          </p:cNvGrpSpPr>
          <p:nvPr/>
        </p:nvGrpSpPr>
        <p:grpSpPr>
          <a:xfrm>
            <a:off x="1051142" y="2938302"/>
            <a:ext cx="502920" cy="502920"/>
            <a:chOff x="3200400" y="3657600"/>
            <a:chExt cx="1219200" cy="1219200"/>
          </a:xfrm>
        </p:grpSpPr>
        <p:sp>
          <p:nvSpPr>
            <p:cNvPr id="78" name="Rounded Rectangle 77"/>
            <p:cNvSpPr/>
            <p:nvPr/>
          </p:nvSpPr>
          <p:spPr>
            <a:xfrm>
              <a:off x="3200400" y="3657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79" name="Oval 78"/>
            <p:cNvSpPr/>
            <p:nvPr/>
          </p:nvSpPr>
          <p:spPr>
            <a:xfrm>
              <a:off x="3429000" y="3886200"/>
              <a:ext cx="762000" cy="762000"/>
            </a:xfrm>
            <a:prstGeom prst="ellipse">
              <a:avLst/>
            </a:prstGeom>
            <a:solidFill>
              <a:schemeClr val="bg1"/>
            </a:solidFill>
            <a:ln w="76200">
              <a:noFill/>
            </a:ln>
            <a:effectLst>
              <a:glow rad="1016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80" name="Oval 79"/>
            <p:cNvSpPr/>
            <p:nvPr/>
          </p:nvSpPr>
          <p:spPr>
            <a:xfrm>
              <a:off x="3467100" y="3924300"/>
              <a:ext cx="685800" cy="685800"/>
            </a:xfrm>
            <a:prstGeom prst="ellipse">
              <a:avLst/>
            </a:prstGeom>
            <a:solidFill>
              <a:schemeClr val="tx1">
                <a:lumMod val="85000"/>
                <a:lumOff val="1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sp>
        <p:nvSpPr>
          <p:cNvPr id="27"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9AA7EF6-233D-1E40-B5DA-E96027DB9969}" type="slidenum">
              <a:rPr lang="en-US" sz="1100" smtClean="0">
                <a:latin typeface="Helvetica"/>
                <a:cs typeface="Helvetica"/>
              </a:rPr>
              <a:pPr algn="r"/>
              <a:t>23</a:t>
            </a:fld>
            <a:endParaRPr lang="en-US" sz="1100" dirty="0">
              <a:latin typeface="Helvetica"/>
              <a:cs typeface="Helvetica"/>
            </a:endParaRPr>
          </a:p>
        </p:txBody>
      </p:sp>
      <p:sp>
        <p:nvSpPr>
          <p:cNvPr id="28" name="Right Triangle 2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9" name="TextBox 2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Definitions</a:t>
            </a:r>
          </a:p>
        </p:txBody>
      </p:sp>
    </p:spTree>
    <p:extLst>
      <p:ext uri="{BB962C8B-B14F-4D97-AF65-F5344CB8AC3E}">
        <p14:creationId xmlns:p14="http://schemas.microsoft.com/office/powerpoint/2010/main" val="940352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2671610842"/>
              </p:ext>
            </p:extLst>
          </p:nvPr>
        </p:nvGraphicFramePr>
        <p:xfrm>
          <a:off x="228600" y="365760"/>
          <a:ext cx="6446520" cy="8845296"/>
        </p:xfrm>
        <a:graphic>
          <a:graphicData uri="http://schemas.openxmlformats.org/drawingml/2006/table">
            <a:tbl>
              <a:tblPr firstRow="1" bandRow="1">
                <a:effectLst/>
                <a:tableStyleId>{5C22544A-7EE6-4342-B048-85BDC9FD1C3A}</a:tableStyleId>
              </a:tblPr>
              <a:tblGrid>
                <a:gridCol w="1828800">
                  <a:extLst>
                    <a:ext uri="{9D8B030D-6E8A-4147-A177-3AD203B41FA5}">
                      <a16:colId xmlns:a16="http://schemas.microsoft.com/office/drawing/2014/main" xmlns="" val="20000"/>
                    </a:ext>
                  </a:extLst>
                </a:gridCol>
                <a:gridCol w="2260600">
                  <a:extLst>
                    <a:ext uri="{9D8B030D-6E8A-4147-A177-3AD203B41FA5}">
                      <a16:colId xmlns:a16="http://schemas.microsoft.com/office/drawing/2014/main" xmlns="" val="20001"/>
                    </a:ext>
                  </a:extLst>
                </a:gridCol>
                <a:gridCol w="2357120">
                  <a:extLst>
                    <a:ext uri="{9D8B030D-6E8A-4147-A177-3AD203B41FA5}">
                      <a16:colId xmlns:a16="http://schemas.microsoft.com/office/drawing/2014/main" xmlns="" val="20002"/>
                    </a:ext>
                  </a:extLst>
                </a:gridCol>
              </a:tblGrid>
              <a:tr h="370030">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err="1">
                          <a:solidFill>
                            <a:srgbClr val="000000"/>
                          </a:solidFill>
                          <a:latin typeface="Helvetica"/>
                          <a:cs typeface="Helvetica"/>
                        </a:rPr>
                        <a:t>Beispiele</a:t>
                      </a:r>
                      <a:r>
                        <a:rPr lang="en-US" sz="1800" b="1" i="0" dirty="0">
                          <a:solidFill>
                            <a:srgbClr val="000000"/>
                          </a:solidFill>
                          <a:latin typeface="Helvetica"/>
                          <a:cs typeface="Helvetica"/>
                        </a:rPr>
                        <a:t> </a:t>
                      </a:r>
                      <a:r>
                        <a:rPr lang="en-US" sz="1800" b="1" i="0" dirty="0" err="1">
                          <a:solidFill>
                            <a:srgbClr val="000000"/>
                          </a:solidFill>
                          <a:latin typeface="Helvetica"/>
                          <a:cs typeface="Helvetica"/>
                        </a:rPr>
                        <a:t>für</a:t>
                      </a:r>
                      <a:r>
                        <a:rPr lang="en-US" sz="1800" b="1" i="0" dirty="0">
                          <a:solidFill>
                            <a:srgbClr val="000000"/>
                          </a:solidFill>
                          <a:latin typeface="Helvetica"/>
                          <a:cs typeface="Helvetica"/>
                        </a:rPr>
                        <a:t> LR-1 und LR-2 </a:t>
                      </a:r>
                      <a:r>
                        <a:rPr lang="en-US" sz="1800" b="1" i="0" dirty="0" err="1">
                          <a:solidFill>
                            <a:srgbClr val="000000"/>
                          </a:solidFill>
                          <a:latin typeface="Helvetica"/>
                          <a:cs typeface="Helvetica"/>
                        </a:rPr>
                        <a:t>Entitäten</a:t>
                      </a:r>
                      <a:endParaRPr lang="en-US" sz="1800" b="1" i="0" dirty="0">
                        <a:solidFill>
                          <a:srgbClr val="FF0000"/>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endParaRPr lang="en-US" sz="1100" b="0" dirty="0">
                        <a:solidFill>
                          <a:schemeClr val="tx1"/>
                        </a:solidFill>
                        <a:latin typeface="Helvetica"/>
                        <a:cs typeface="Helvetica"/>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defTabSz="609585">
                        <a:spcAft>
                          <a:spcPts val="600"/>
                        </a:spcAft>
                      </a:pPr>
                      <a:r>
                        <a:rPr lang="en-US" sz="1100" dirty="0" err="1">
                          <a:solidFill>
                            <a:prstClr val="black"/>
                          </a:solidFill>
                          <a:latin typeface="Helvetica"/>
                          <a:cs typeface="Helvetica"/>
                        </a:rPr>
                        <a:t>Definitiv</a:t>
                      </a:r>
                      <a:r>
                        <a:rPr lang="en-US" sz="1100" dirty="0">
                          <a:solidFill>
                            <a:prstClr val="black"/>
                          </a:solidFill>
                          <a:latin typeface="Helvetica"/>
                          <a:cs typeface="Helvetica"/>
                        </a:rPr>
                        <a:t>:</a:t>
                      </a:r>
                    </a:p>
                    <a:p>
                      <a:pPr marL="365760" indent="-182880" defTabSz="609585">
                        <a:buFont typeface="Arial"/>
                        <a:buChar char="•"/>
                      </a:pPr>
                      <a:r>
                        <a:rPr lang="en-US" sz="1100" dirty="0" err="1" smtClean="0">
                          <a:solidFill>
                            <a:prstClr val="black"/>
                          </a:solidFill>
                          <a:latin typeface="Helvetica"/>
                          <a:cs typeface="Helvetica"/>
                        </a:rPr>
                        <a:t>Zyste</a:t>
                      </a:r>
                      <a:r>
                        <a:rPr lang="en-US" sz="1100" dirty="0" smtClean="0">
                          <a:solidFill>
                            <a:prstClr val="black"/>
                          </a:solidFill>
                          <a:latin typeface="Helvetica"/>
                          <a:cs typeface="Helvetica"/>
                        </a:rPr>
                        <a:t>.</a:t>
                      </a:r>
                      <a:endParaRPr lang="en-US" sz="1100" dirty="0">
                        <a:solidFill>
                          <a:prstClr val="black"/>
                        </a:solidFill>
                        <a:latin typeface="Helvetica"/>
                        <a:cs typeface="Helvetica"/>
                      </a:endParaRPr>
                    </a:p>
                    <a:p>
                      <a:pPr marL="365760" indent="-182880" defTabSz="609585">
                        <a:buFont typeface="Arial"/>
                        <a:buChar char="•"/>
                      </a:pPr>
                      <a:r>
                        <a:rPr lang="en-US" sz="1100" dirty="0" err="1" smtClean="0">
                          <a:solidFill>
                            <a:prstClr val="black"/>
                          </a:solidFill>
                          <a:latin typeface="Helvetica"/>
                          <a:cs typeface="Helvetica"/>
                        </a:rPr>
                        <a:t>Hämangiom</a:t>
                      </a:r>
                      <a:r>
                        <a:rPr lang="en-US" sz="1100" dirty="0" smtClean="0">
                          <a:solidFill>
                            <a:prstClr val="black"/>
                          </a:solidFill>
                          <a:latin typeface="Helvetica"/>
                          <a:cs typeface="Helvetica"/>
                        </a:rPr>
                        <a:t>.</a:t>
                      </a:r>
                      <a:endParaRPr lang="en-US" sz="1100" dirty="0">
                        <a:solidFill>
                          <a:prstClr val="black"/>
                        </a:solidFill>
                        <a:latin typeface="Helvetica"/>
                        <a:cs typeface="Helvetica"/>
                      </a:endParaRPr>
                    </a:p>
                    <a:p>
                      <a:pPr marL="365760" indent="-182880" defTabSz="609585">
                        <a:buFont typeface="Arial"/>
                        <a:buChar char="•"/>
                      </a:pPr>
                      <a:r>
                        <a:rPr lang="en-US" sz="1100" dirty="0" err="1">
                          <a:solidFill>
                            <a:prstClr val="black"/>
                          </a:solidFill>
                          <a:latin typeface="Helvetica"/>
                          <a:cs typeface="Helvetica"/>
                        </a:rPr>
                        <a:t>Perfusionsänderung</a:t>
                      </a:r>
                      <a:r>
                        <a:rPr lang="en-US" sz="1100" dirty="0">
                          <a:solidFill>
                            <a:prstClr val="black"/>
                          </a:solidFill>
                          <a:latin typeface="Helvetica"/>
                          <a:cs typeface="Helvetica"/>
                        </a:rPr>
                        <a:t> (</a:t>
                      </a:r>
                      <a:r>
                        <a:rPr lang="en-US" sz="1100" dirty="0" err="1">
                          <a:solidFill>
                            <a:prstClr val="black"/>
                          </a:solidFill>
                          <a:latin typeface="Helvetica"/>
                          <a:cs typeface="Helvetica"/>
                        </a:rPr>
                        <a:t>z.B</a:t>
                      </a:r>
                      <a:r>
                        <a:rPr lang="en-US" sz="1100" dirty="0" smtClean="0">
                          <a:solidFill>
                            <a:prstClr val="black"/>
                          </a:solidFill>
                          <a:latin typeface="Helvetica"/>
                          <a:cs typeface="Helvetica"/>
                        </a:rPr>
                        <a:t>. </a:t>
                      </a:r>
                      <a:r>
                        <a:rPr lang="en-US" sz="1100" dirty="0" err="1">
                          <a:solidFill>
                            <a:prstClr val="black"/>
                          </a:solidFill>
                          <a:latin typeface="Helvetica"/>
                          <a:cs typeface="Helvetica"/>
                        </a:rPr>
                        <a:t>arterio-portaler</a:t>
                      </a:r>
                      <a:r>
                        <a:rPr lang="en-US" sz="1100" dirty="0">
                          <a:solidFill>
                            <a:prstClr val="black"/>
                          </a:solidFill>
                          <a:latin typeface="Helvetica"/>
                          <a:cs typeface="Helvetica"/>
                        </a:rPr>
                        <a:t> Shunt</a:t>
                      </a:r>
                      <a:r>
                        <a:rPr lang="en-US" sz="1100" dirty="0" smtClean="0">
                          <a:solidFill>
                            <a:prstClr val="black"/>
                          </a:solidFill>
                          <a:latin typeface="Helvetica"/>
                          <a:cs typeface="Helvetica"/>
                        </a:rPr>
                        <a:t>).</a:t>
                      </a:r>
                      <a:endParaRPr lang="en-US" sz="1100" dirty="0">
                        <a:solidFill>
                          <a:prstClr val="black"/>
                        </a:solidFill>
                        <a:latin typeface="Helvetica"/>
                        <a:cs typeface="Helvetica"/>
                      </a:endParaRPr>
                    </a:p>
                    <a:p>
                      <a:pPr marL="365760" indent="-182880" defTabSz="609585">
                        <a:buFont typeface="Arial"/>
                        <a:buChar char="•"/>
                      </a:pPr>
                      <a:r>
                        <a:rPr lang="en-US" sz="1100" baseline="0" dirty="0" err="1">
                          <a:solidFill>
                            <a:prstClr val="black"/>
                          </a:solidFill>
                          <a:latin typeface="Helvetica"/>
                          <a:cs typeface="Helvetica"/>
                        </a:rPr>
                        <a:t>Mehr</a:t>
                      </a:r>
                      <a:r>
                        <a:rPr lang="en-US" sz="1100" baseline="0" dirty="0">
                          <a:solidFill>
                            <a:prstClr val="black"/>
                          </a:solidFill>
                          <a:latin typeface="Helvetica"/>
                          <a:cs typeface="Helvetica"/>
                        </a:rPr>
                        <a:t>- </a:t>
                      </a:r>
                      <a:r>
                        <a:rPr lang="en-US" sz="1100" baseline="0" dirty="0" err="1">
                          <a:solidFill>
                            <a:prstClr val="black"/>
                          </a:solidFill>
                          <a:latin typeface="Helvetica"/>
                          <a:cs typeface="Helvetica"/>
                        </a:rPr>
                        <a:t>oder</a:t>
                      </a:r>
                      <a:r>
                        <a:rPr lang="en-US" sz="1100" baseline="0" dirty="0">
                          <a:solidFill>
                            <a:prstClr val="black"/>
                          </a:solidFill>
                          <a:latin typeface="Helvetica"/>
                          <a:cs typeface="Helvetica"/>
                        </a:rPr>
                        <a:t> </a:t>
                      </a:r>
                      <a:r>
                        <a:rPr lang="en-US" sz="1100" baseline="0" dirty="0" err="1" smtClean="0">
                          <a:solidFill>
                            <a:prstClr val="black"/>
                          </a:solidFill>
                          <a:latin typeface="Helvetica"/>
                          <a:cs typeface="Helvetica"/>
                        </a:rPr>
                        <a:t>Minderverfettungzone</a:t>
                      </a:r>
                      <a:r>
                        <a:rPr lang="en-US" sz="1100" baseline="0" dirty="0" smtClean="0">
                          <a:solidFill>
                            <a:prstClr val="black"/>
                          </a:solidFill>
                          <a:latin typeface="Helvetica"/>
                          <a:cs typeface="Helvetica"/>
                        </a:rPr>
                        <a:t>. </a:t>
                      </a:r>
                      <a:endParaRPr lang="en-US" sz="1100" dirty="0">
                        <a:solidFill>
                          <a:prstClr val="black"/>
                        </a:solidFill>
                        <a:latin typeface="Helvetica"/>
                        <a:cs typeface="Helvetica"/>
                      </a:endParaRPr>
                    </a:p>
                    <a:p>
                      <a:pPr marL="365760" indent="-182880" defTabSz="609585">
                        <a:buFont typeface="Arial"/>
                        <a:buChar char="•"/>
                      </a:pPr>
                      <a:r>
                        <a:rPr lang="en-US" sz="1100" dirty="0" err="1">
                          <a:solidFill>
                            <a:prstClr val="black"/>
                          </a:solidFill>
                          <a:latin typeface="Helvetica"/>
                          <a:cs typeface="Helvetica"/>
                        </a:rPr>
                        <a:t>Hypertrophe</a:t>
                      </a:r>
                      <a:r>
                        <a:rPr lang="en-US" sz="1100" dirty="0">
                          <a:solidFill>
                            <a:prstClr val="black"/>
                          </a:solidFill>
                          <a:latin typeface="Helvetica"/>
                          <a:cs typeface="Helvetica"/>
                        </a:rPr>
                        <a:t> </a:t>
                      </a:r>
                      <a:r>
                        <a:rPr lang="en-US" sz="1100" dirty="0" err="1" smtClean="0">
                          <a:solidFill>
                            <a:prstClr val="black"/>
                          </a:solidFill>
                          <a:latin typeface="Helvetica"/>
                          <a:cs typeface="Helvetica"/>
                        </a:rPr>
                        <a:t>Pseudoläsion</a:t>
                      </a:r>
                      <a:r>
                        <a:rPr lang="en-US" sz="1100" dirty="0" smtClean="0">
                          <a:solidFill>
                            <a:prstClr val="black"/>
                          </a:solidFill>
                          <a:latin typeface="Helvetica"/>
                          <a:cs typeface="Helvetica"/>
                        </a:rPr>
                        <a:t>.</a:t>
                      </a:r>
                      <a:endParaRPr lang="en-US" sz="1100" dirty="0">
                        <a:solidFill>
                          <a:prstClr val="black"/>
                        </a:solidFill>
                        <a:latin typeface="Helvetica"/>
                        <a:cs typeface="Helvetica"/>
                      </a:endParaRPr>
                    </a:p>
                    <a:p>
                      <a:pPr marL="365760" indent="-182880" defTabSz="609585">
                        <a:spcAft>
                          <a:spcPts val="1200"/>
                        </a:spcAft>
                        <a:buFont typeface="Arial"/>
                        <a:buChar char="•"/>
                      </a:pPr>
                      <a:r>
                        <a:rPr lang="en-US" sz="1100" dirty="0" err="1" smtClean="0">
                          <a:solidFill>
                            <a:prstClr val="black"/>
                          </a:solidFill>
                          <a:latin typeface="Helvetica"/>
                          <a:cs typeface="Helvetica"/>
                        </a:rPr>
                        <a:t>Konfluierende</a:t>
                      </a:r>
                      <a:r>
                        <a:rPr lang="en-US" sz="1100" dirty="0" smtClean="0">
                          <a:solidFill>
                            <a:prstClr val="black"/>
                          </a:solidFill>
                          <a:latin typeface="Helvetica"/>
                          <a:cs typeface="Helvetica"/>
                        </a:rPr>
                        <a:t> </a:t>
                      </a:r>
                      <a:r>
                        <a:rPr lang="en-US" sz="1100" dirty="0">
                          <a:solidFill>
                            <a:prstClr val="black"/>
                          </a:solidFill>
                          <a:latin typeface="Helvetica"/>
                          <a:cs typeface="Helvetica"/>
                        </a:rPr>
                        <a:t>Fibrose </a:t>
                      </a:r>
                      <a:r>
                        <a:rPr lang="en-US" sz="1100" dirty="0" err="1">
                          <a:solidFill>
                            <a:prstClr val="black"/>
                          </a:solidFill>
                          <a:latin typeface="Helvetica"/>
                          <a:cs typeface="Helvetica"/>
                        </a:rPr>
                        <a:t>oder</a:t>
                      </a:r>
                      <a:r>
                        <a:rPr lang="en-US" sz="1100" dirty="0">
                          <a:solidFill>
                            <a:prstClr val="black"/>
                          </a:solidFill>
                          <a:latin typeface="Helvetica"/>
                          <a:cs typeface="Helvetica"/>
                        </a:rPr>
                        <a:t> </a:t>
                      </a:r>
                      <a:r>
                        <a:rPr lang="en-US" sz="1100" dirty="0" err="1" smtClean="0">
                          <a:solidFill>
                            <a:prstClr val="black"/>
                          </a:solidFill>
                          <a:latin typeface="Helvetica"/>
                          <a:cs typeface="Helvetica"/>
                        </a:rPr>
                        <a:t>Narbe</a:t>
                      </a:r>
                      <a:r>
                        <a:rPr lang="en-US" sz="1100" dirty="0" smtClean="0">
                          <a:solidFill>
                            <a:prstClr val="black"/>
                          </a:solidFill>
                          <a:latin typeface="Helvetica"/>
                          <a:cs typeface="Helvetica"/>
                        </a:rPr>
                        <a:t>.</a:t>
                      </a:r>
                      <a:endParaRPr lang="en-US" sz="800" dirty="0">
                        <a:solidFill>
                          <a:prstClr val="black"/>
                        </a:solidFill>
                        <a:latin typeface="Helvetica"/>
                        <a:cs typeface="Helvetica"/>
                      </a:endParaRPr>
                    </a:p>
                    <a:p>
                      <a:pPr defTabSz="609585">
                        <a:spcAft>
                          <a:spcPts val="1200"/>
                        </a:spcAft>
                      </a:pPr>
                      <a:r>
                        <a:rPr lang="en-US" sz="1100" dirty="0" err="1">
                          <a:solidFill>
                            <a:prstClr val="black"/>
                          </a:solidFill>
                          <a:latin typeface="Helvetica"/>
                          <a:cs typeface="Helvetica"/>
                        </a:rPr>
                        <a:t>Spontanes</a:t>
                      </a:r>
                      <a:r>
                        <a:rPr lang="en-US" sz="1100" dirty="0">
                          <a:solidFill>
                            <a:prstClr val="black"/>
                          </a:solidFill>
                          <a:latin typeface="Helvetica"/>
                          <a:cs typeface="Helvetica"/>
                        </a:rPr>
                        <a:t> </a:t>
                      </a:r>
                      <a:r>
                        <a:rPr lang="en-US" sz="1100" dirty="0" err="1" smtClean="0">
                          <a:solidFill>
                            <a:prstClr val="black"/>
                          </a:solidFill>
                          <a:latin typeface="Helvetica"/>
                          <a:cs typeface="Helvetica"/>
                        </a:rPr>
                        <a:t>Verschwinden</a:t>
                      </a:r>
                      <a:r>
                        <a:rPr lang="en-US" sz="1100" dirty="0" smtClean="0">
                          <a:solidFill>
                            <a:prstClr val="black"/>
                          </a:solidFill>
                          <a:latin typeface="Helvetica"/>
                          <a:cs typeface="Helvetica"/>
                        </a:rPr>
                        <a:t>.</a:t>
                      </a:r>
                      <a:endParaRPr lang="en-US" sz="1100" dirty="0">
                        <a:solidFill>
                          <a:prstClr val="black"/>
                        </a:solidFill>
                        <a:latin typeface="Helvetica"/>
                        <a:cs typeface="Helvetica"/>
                      </a:endParaRPr>
                    </a:p>
                    <a:p>
                      <a:pPr defTabSz="609585"/>
                      <a:r>
                        <a:rPr lang="en-US" sz="1100" i="1" dirty="0">
                          <a:solidFill>
                            <a:schemeClr val="tx1"/>
                          </a:solidFill>
                          <a:latin typeface="Helvetica"/>
                          <a:cs typeface="Helvetica"/>
                        </a:rPr>
                        <a:t>Die </a:t>
                      </a:r>
                      <a:r>
                        <a:rPr lang="en-US" sz="1100" i="1" dirty="0" err="1">
                          <a:solidFill>
                            <a:schemeClr val="tx1"/>
                          </a:solidFill>
                          <a:latin typeface="Helvetica"/>
                          <a:cs typeface="Helvetica"/>
                        </a:rPr>
                        <a:t>obige</a:t>
                      </a:r>
                      <a:r>
                        <a:rPr lang="en-US" sz="1100" i="1" dirty="0">
                          <a:solidFill>
                            <a:schemeClr val="tx1"/>
                          </a:solidFill>
                          <a:latin typeface="Helvetica"/>
                          <a:cs typeface="Helvetica"/>
                        </a:rPr>
                        <a:t> </a:t>
                      </a:r>
                      <a:r>
                        <a:rPr lang="en-US" sz="1100" i="1" dirty="0" err="1">
                          <a:solidFill>
                            <a:schemeClr val="tx1"/>
                          </a:solidFill>
                          <a:latin typeface="Helvetica"/>
                          <a:cs typeface="Helvetica"/>
                        </a:rPr>
                        <a:t>Liste</a:t>
                      </a:r>
                      <a:r>
                        <a:rPr lang="en-US" sz="1100" i="1" baseline="0" dirty="0">
                          <a:solidFill>
                            <a:schemeClr val="tx1"/>
                          </a:solidFill>
                          <a:latin typeface="Helvetica"/>
                          <a:cs typeface="Helvetica"/>
                        </a:rPr>
                        <a:t> </a:t>
                      </a:r>
                      <a:r>
                        <a:rPr lang="en-US" sz="1100" i="1" baseline="0" dirty="0" err="1">
                          <a:solidFill>
                            <a:schemeClr val="tx1"/>
                          </a:solidFill>
                          <a:latin typeface="Helvetica"/>
                          <a:cs typeface="Helvetica"/>
                        </a:rPr>
                        <a:t>erhebt</a:t>
                      </a:r>
                      <a:r>
                        <a:rPr lang="en-US" sz="1100" i="1" baseline="0" dirty="0">
                          <a:solidFill>
                            <a:schemeClr val="tx1"/>
                          </a:solidFill>
                          <a:latin typeface="Helvetica"/>
                          <a:cs typeface="Helvetica"/>
                        </a:rPr>
                        <a:t> </a:t>
                      </a:r>
                      <a:r>
                        <a:rPr lang="en-US" sz="1100" i="1" baseline="0" dirty="0" err="1">
                          <a:solidFill>
                            <a:schemeClr val="tx1"/>
                          </a:solidFill>
                          <a:latin typeface="Helvetica"/>
                          <a:cs typeface="Helvetica"/>
                        </a:rPr>
                        <a:t>keinen</a:t>
                      </a:r>
                      <a:r>
                        <a:rPr lang="en-US" sz="1100" i="1" baseline="0" dirty="0">
                          <a:solidFill>
                            <a:schemeClr val="tx1"/>
                          </a:solidFill>
                          <a:latin typeface="Helvetica"/>
                          <a:cs typeface="Helvetica"/>
                        </a:rPr>
                        <a:t> </a:t>
                      </a:r>
                      <a:r>
                        <a:rPr lang="en-US" sz="1100" i="1" baseline="0" dirty="0" err="1">
                          <a:solidFill>
                            <a:schemeClr val="tx1"/>
                          </a:solidFill>
                          <a:latin typeface="Helvetica"/>
                          <a:cs typeface="Helvetica"/>
                        </a:rPr>
                        <a:t>Anspruch</a:t>
                      </a:r>
                      <a:r>
                        <a:rPr lang="en-US" sz="1100" i="1" baseline="0" dirty="0">
                          <a:solidFill>
                            <a:schemeClr val="tx1"/>
                          </a:solidFill>
                          <a:latin typeface="Helvetica"/>
                          <a:cs typeface="Helvetica"/>
                        </a:rPr>
                        <a:t> auf </a:t>
                      </a:r>
                      <a:r>
                        <a:rPr lang="en-US" sz="1100" i="1" baseline="0" dirty="0" err="1" smtClean="0">
                          <a:solidFill>
                            <a:schemeClr val="tx1"/>
                          </a:solidFill>
                          <a:latin typeface="Helvetica"/>
                          <a:cs typeface="Helvetica"/>
                        </a:rPr>
                        <a:t>Vollständigkeit</a:t>
                      </a:r>
                      <a:r>
                        <a:rPr lang="en-US" sz="1100" i="1" baseline="0" dirty="0" smtClean="0">
                          <a:solidFill>
                            <a:schemeClr val="tx1"/>
                          </a:solidFill>
                          <a:latin typeface="Helvetica"/>
                          <a:cs typeface="Helvetica"/>
                        </a:rPr>
                        <a:t>.</a:t>
                      </a:r>
                      <a:endParaRPr lang="en-US" sz="1100" i="1" dirty="0">
                        <a:solidFill>
                          <a:schemeClr val="tx1"/>
                        </a:solidFill>
                        <a:latin typeface="Helvetica"/>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1"/>
                  </a:ext>
                </a:extLst>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endParaRPr lang="en-US" sz="1100" b="0" dirty="0">
                        <a:solidFill>
                          <a:schemeClr val="tx1"/>
                        </a:solidFill>
                        <a:latin typeface="Helvetica"/>
                        <a:cs typeface="Helvetica"/>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defTabSz="609585">
                        <a:spcAft>
                          <a:spcPts val="600"/>
                        </a:spcAft>
                      </a:pPr>
                      <a:r>
                        <a:rPr lang="en-US" sz="1100" dirty="0" err="1">
                          <a:solidFill>
                            <a:prstClr val="black"/>
                          </a:solidFill>
                          <a:latin typeface="Helvetica"/>
                          <a:cs typeface="Helvetica"/>
                        </a:rPr>
                        <a:t>Wahrscheinlich</a:t>
                      </a:r>
                      <a:r>
                        <a:rPr lang="en-US" sz="1100" baseline="0" dirty="0">
                          <a:solidFill>
                            <a:prstClr val="black"/>
                          </a:solidFill>
                          <a:latin typeface="Helvetica"/>
                          <a:cs typeface="Helvetica"/>
                        </a:rPr>
                        <a:t> </a:t>
                      </a:r>
                      <a:r>
                        <a:rPr lang="en-US" sz="1100" dirty="0">
                          <a:solidFill>
                            <a:prstClr val="black"/>
                          </a:solidFill>
                          <a:latin typeface="Helvetica"/>
                          <a:cs typeface="Helvetica"/>
                        </a:rPr>
                        <a:t>:</a:t>
                      </a:r>
                    </a:p>
                    <a:p>
                      <a:pPr marL="365760" indent="-182880" defTabSz="609585">
                        <a:buFont typeface="Arial"/>
                        <a:buChar char="•"/>
                      </a:pPr>
                      <a:r>
                        <a:rPr lang="en-US" sz="1100" dirty="0" err="1" smtClean="0">
                          <a:solidFill>
                            <a:prstClr val="black"/>
                          </a:solidFill>
                          <a:latin typeface="Helvetica"/>
                          <a:cs typeface="Helvetica"/>
                        </a:rPr>
                        <a:t>Zyste</a:t>
                      </a:r>
                      <a:r>
                        <a:rPr lang="en-US" sz="1100" dirty="0" smtClean="0">
                          <a:solidFill>
                            <a:prstClr val="black"/>
                          </a:solidFill>
                          <a:latin typeface="Helvetica"/>
                          <a:cs typeface="Helvetica"/>
                        </a:rPr>
                        <a:t>.</a:t>
                      </a:r>
                      <a:endParaRPr lang="en-US" sz="1100" dirty="0">
                        <a:solidFill>
                          <a:prstClr val="black"/>
                        </a:solidFill>
                        <a:latin typeface="Helvetica"/>
                        <a:cs typeface="Helvetica"/>
                      </a:endParaRPr>
                    </a:p>
                    <a:p>
                      <a:pPr marL="365760" indent="-182880" defTabSz="609585">
                        <a:buFont typeface="Arial"/>
                        <a:buChar char="•"/>
                      </a:pPr>
                      <a:r>
                        <a:rPr lang="en-US" sz="1100" dirty="0" err="1" smtClean="0">
                          <a:solidFill>
                            <a:prstClr val="black"/>
                          </a:solidFill>
                          <a:latin typeface="Helvetica"/>
                          <a:cs typeface="Helvetica"/>
                        </a:rPr>
                        <a:t>Hämangiom</a:t>
                      </a:r>
                      <a:r>
                        <a:rPr lang="en-US" sz="1100" dirty="0" smtClean="0">
                          <a:solidFill>
                            <a:prstClr val="black"/>
                          </a:solidFill>
                          <a:latin typeface="Helvetica"/>
                          <a:cs typeface="Helvetica"/>
                        </a:rPr>
                        <a:t>.</a:t>
                      </a:r>
                      <a:endParaRPr lang="en-US" sz="1100" dirty="0">
                        <a:solidFill>
                          <a:prstClr val="black"/>
                        </a:solidFill>
                        <a:latin typeface="Helvetica"/>
                        <a:cs typeface="Helvetica"/>
                      </a:endParaRPr>
                    </a:p>
                    <a:p>
                      <a:pPr marL="365760" indent="-182880" defTabSz="609585">
                        <a:buFont typeface="Arial"/>
                        <a:buChar char="•"/>
                      </a:pPr>
                      <a:r>
                        <a:rPr lang="en-US" sz="1100" dirty="0" err="1">
                          <a:solidFill>
                            <a:prstClr val="black"/>
                          </a:solidFill>
                          <a:latin typeface="Helvetica"/>
                          <a:cs typeface="Helvetica"/>
                        </a:rPr>
                        <a:t>Perfusionsänderung</a:t>
                      </a:r>
                      <a:r>
                        <a:rPr lang="en-US" sz="1100" dirty="0">
                          <a:solidFill>
                            <a:prstClr val="black"/>
                          </a:solidFill>
                          <a:latin typeface="Helvetica"/>
                          <a:cs typeface="Helvetica"/>
                        </a:rPr>
                        <a:t> (</a:t>
                      </a:r>
                      <a:r>
                        <a:rPr lang="en-US" sz="1100" dirty="0" err="1">
                          <a:solidFill>
                            <a:prstClr val="black"/>
                          </a:solidFill>
                          <a:latin typeface="Helvetica"/>
                          <a:cs typeface="Helvetica"/>
                        </a:rPr>
                        <a:t>z.B</a:t>
                      </a:r>
                      <a:r>
                        <a:rPr lang="en-US" sz="1100" dirty="0">
                          <a:solidFill>
                            <a:prstClr val="black"/>
                          </a:solidFill>
                          <a:latin typeface="Helvetica"/>
                          <a:cs typeface="Helvetica"/>
                        </a:rPr>
                        <a:t>., </a:t>
                      </a:r>
                      <a:r>
                        <a:rPr lang="en-US" sz="1100" dirty="0" err="1">
                          <a:solidFill>
                            <a:prstClr val="black"/>
                          </a:solidFill>
                          <a:latin typeface="Helvetica"/>
                          <a:cs typeface="Helvetica"/>
                        </a:rPr>
                        <a:t>arterio-portaler</a:t>
                      </a:r>
                      <a:r>
                        <a:rPr lang="en-US" sz="1100" dirty="0">
                          <a:solidFill>
                            <a:prstClr val="black"/>
                          </a:solidFill>
                          <a:latin typeface="Helvetica"/>
                          <a:cs typeface="Helvetica"/>
                        </a:rPr>
                        <a:t> </a:t>
                      </a:r>
                      <a:r>
                        <a:rPr lang="en-US" sz="1100" dirty="0" smtClean="0">
                          <a:solidFill>
                            <a:prstClr val="black"/>
                          </a:solidFill>
                          <a:latin typeface="Helvetica"/>
                          <a:cs typeface="Helvetica"/>
                        </a:rPr>
                        <a:t>Shunt).</a:t>
                      </a:r>
                      <a:endParaRPr lang="en-US" sz="1100" dirty="0">
                        <a:solidFill>
                          <a:prstClr val="black"/>
                        </a:solidFill>
                        <a:latin typeface="Helvetica"/>
                        <a:cs typeface="Helvetica"/>
                      </a:endParaRPr>
                    </a:p>
                    <a:p>
                      <a:pPr marL="365760" indent="-182880" defTabSz="609585">
                        <a:buFont typeface="Arial"/>
                        <a:buChar char="•"/>
                      </a:pPr>
                      <a:r>
                        <a:rPr lang="en-US" sz="1100" baseline="0" dirty="0" err="1">
                          <a:solidFill>
                            <a:prstClr val="black"/>
                          </a:solidFill>
                          <a:latin typeface="Helvetica"/>
                          <a:cs typeface="Helvetica"/>
                        </a:rPr>
                        <a:t>Mehr</a:t>
                      </a:r>
                      <a:r>
                        <a:rPr lang="en-US" sz="1100" baseline="0" dirty="0">
                          <a:solidFill>
                            <a:prstClr val="black"/>
                          </a:solidFill>
                          <a:latin typeface="Helvetica"/>
                          <a:cs typeface="Helvetica"/>
                        </a:rPr>
                        <a:t>- </a:t>
                      </a:r>
                      <a:r>
                        <a:rPr lang="en-US" sz="1100" baseline="0" dirty="0" err="1">
                          <a:solidFill>
                            <a:prstClr val="black"/>
                          </a:solidFill>
                          <a:latin typeface="Helvetica"/>
                          <a:cs typeface="Helvetica"/>
                        </a:rPr>
                        <a:t>oder</a:t>
                      </a:r>
                      <a:r>
                        <a:rPr lang="en-US" sz="1100" baseline="0" dirty="0">
                          <a:solidFill>
                            <a:prstClr val="black"/>
                          </a:solidFill>
                          <a:latin typeface="Helvetica"/>
                          <a:cs typeface="Helvetica"/>
                        </a:rPr>
                        <a:t> </a:t>
                      </a:r>
                      <a:r>
                        <a:rPr lang="en-US" sz="1100" baseline="0" dirty="0" err="1" smtClean="0">
                          <a:solidFill>
                            <a:prstClr val="black"/>
                          </a:solidFill>
                          <a:latin typeface="Helvetica"/>
                          <a:cs typeface="Helvetica"/>
                        </a:rPr>
                        <a:t>Minderverfettungzone</a:t>
                      </a:r>
                      <a:r>
                        <a:rPr lang="en-US" sz="1100" baseline="0" dirty="0" smtClean="0">
                          <a:solidFill>
                            <a:prstClr val="black"/>
                          </a:solidFill>
                          <a:latin typeface="Helvetica"/>
                          <a:cs typeface="Helvetica"/>
                        </a:rPr>
                        <a:t>. </a:t>
                      </a:r>
                      <a:endParaRPr lang="en-US" sz="1100" dirty="0">
                        <a:solidFill>
                          <a:prstClr val="black"/>
                        </a:solidFill>
                        <a:latin typeface="Helvetica"/>
                        <a:cs typeface="Helvetica"/>
                      </a:endParaRPr>
                    </a:p>
                    <a:p>
                      <a:pPr marL="365760" indent="-182880" defTabSz="609585">
                        <a:buFont typeface="Arial"/>
                        <a:buChar char="•"/>
                      </a:pPr>
                      <a:r>
                        <a:rPr lang="en-US" sz="1100" dirty="0" err="1">
                          <a:solidFill>
                            <a:prstClr val="black"/>
                          </a:solidFill>
                          <a:latin typeface="Helvetica"/>
                          <a:cs typeface="Helvetica"/>
                        </a:rPr>
                        <a:t>Hypertrophe</a:t>
                      </a:r>
                      <a:r>
                        <a:rPr lang="en-US" sz="1100" dirty="0">
                          <a:solidFill>
                            <a:prstClr val="black"/>
                          </a:solidFill>
                          <a:latin typeface="Helvetica"/>
                          <a:cs typeface="Helvetica"/>
                        </a:rPr>
                        <a:t> </a:t>
                      </a:r>
                      <a:r>
                        <a:rPr lang="en-US" sz="1100" dirty="0" err="1" smtClean="0">
                          <a:solidFill>
                            <a:prstClr val="black"/>
                          </a:solidFill>
                          <a:latin typeface="Helvetica"/>
                          <a:cs typeface="Helvetica"/>
                        </a:rPr>
                        <a:t>Pseudoläsion</a:t>
                      </a:r>
                      <a:r>
                        <a:rPr lang="en-US" sz="1100" dirty="0" smtClean="0">
                          <a:solidFill>
                            <a:prstClr val="black"/>
                          </a:solidFill>
                          <a:latin typeface="Helvetica"/>
                          <a:cs typeface="Helvetica"/>
                        </a:rPr>
                        <a:t>.</a:t>
                      </a:r>
                      <a:endParaRPr lang="en-US" sz="1100" dirty="0">
                        <a:solidFill>
                          <a:prstClr val="black"/>
                        </a:solidFill>
                        <a:latin typeface="Helvetica"/>
                        <a:cs typeface="Helvetica"/>
                      </a:endParaRPr>
                    </a:p>
                    <a:p>
                      <a:pPr marL="365760" indent="-182880" defTabSz="609585">
                        <a:spcAft>
                          <a:spcPts val="1200"/>
                        </a:spcAft>
                        <a:buFont typeface="Arial"/>
                        <a:buChar char="•"/>
                      </a:pPr>
                      <a:r>
                        <a:rPr lang="en-US" sz="1100" dirty="0" err="1">
                          <a:solidFill>
                            <a:prstClr val="black"/>
                          </a:solidFill>
                          <a:latin typeface="Helvetica"/>
                          <a:cs typeface="Helvetica"/>
                        </a:rPr>
                        <a:t>Konfluierente</a:t>
                      </a:r>
                      <a:r>
                        <a:rPr lang="en-US" sz="1100" dirty="0">
                          <a:solidFill>
                            <a:prstClr val="black"/>
                          </a:solidFill>
                          <a:latin typeface="Helvetica"/>
                          <a:cs typeface="Helvetica"/>
                        </a:rPr>
                        <a:t> Fibrose </a:t>
                      </a:r>
                      <a:r>
                        <a:rPr lang="en-US" sz="1100" dirty="0" err="1">
                          <a:solidFill>
                            <a:prstClr val="black"/>
                          </a:solidFill>
                          <a:latin typeface="Helvetica"/>
                          <a:cs typeface="Helvetica"/>
                        </a:rPr>
                        <a:t>oder</a:t>
                      </a:r>
                      <a:r>
                        <a:rPr lang="en-US" sz="1100" dirty="0">
                          <a:solidFill>
                            <a:prstClr val="black"/>
                          </a:solidFill>
                          <a:latin typeface="Helvetica"/>
                          <a:cs typeface="Helvetica"/>
                        </a:rPr>
                        <a:t> </a:t>
                      </a:r>
                      <a:r>
                        <a:rPr lang="en-US" sz="1100" dirty="0" err="1">
                          <a:solidFill>
                            <a:prstClr val="black"/>
                          </a:solidFill>
                          <a:latin typeface="Helvetica"/>
                          <a:cs typeface="Helvetica"/>
                        </a:rPr>
                        <a:t>fokale</a:t>
                      </a:r>
                      <a:r>
                        <a:rPr lang="en-US" sz="1100" dirty="0">
                          <a:solidFill>
                            <a:prstClr val="black"/>
                          </a:solidFill>
                          <a:latin typeface="Helvetica"/>
                          <a:cs typeface="Helvetica"/>
                        </a:rPr>
                        <a:t> </a:t>
                      </a:r>
                      <a:r>
                        <a:rPr lang="en-US" sz="1100" dirty="0" err="1" smtClean="0">
                          <a:solidFill>
                            <a:prstClr val="black"/>
                          </a:solidFill>
                          <a:latin typeface="Helvetica"/>
                          <a:cs typeface="Helvetica"/>
                        </a:rPr>
                        <a:t>Narbe</a:t>
                      </a:r>
                      <a:r>
                        <a:rPr lang="en-US" sz="1100" dirty="0" smtClean="0">
                          <a:solidFill>
                            <a:prstClr val="black"/>
                          </a:solidFill>
                          <a:latin typeface="Helvetica"/>
                          <a:cs typeface="Helvetica"/>
                        </a:rPr>
                        <a:t>.</a:t>
                      </a:r>
                      <a:endParaRPr lang="en-US" sz="800" dirty="0">
                        <a:solidFill>
                          <a:prstClr val="black"/>
                        </a:solidFill>
                        <a:latin typeface="Helvetica"/>
                        <a:cs typeface="Helvetica"/>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baseline="0" dirty="0" err="1">
                          <a:solidFill>
                            <a:schemeClr val="tx1"/>
                          </a:solidFill>
                          <a:latin typeface="Helvetica"/>
                          <a:cs typeface="Helvetica"/>
                        </a:rPr>
                        <a:t>Auffälliger</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Knoten</a:t>
                      </a:r>
                      <a:r>
                        <a:rPr lang="en-US" sz="1100" baseline="0" dirty="0">
                          <a:solidFill>
                            <a:schemeClr val="tx1"/>
                          </a:solidFill>
                          <a:latin typeface="Helvetica"/>
                          <a:cs typeface="Helvetica"/>
                        </a:rPr>
                        <a:t> </a:t>
                      </a:r>
                      <a:r>
                        <a:rPr lang="en-US" sz="1100" dirty="0" err="1">
                          <a:solidFill>
                            <a:schemeClr val="tx1"/>
                          </a:solidFill>
                          <a:latin typeface="Helvetica"/>
                          <a:cs typeface="Helvetica"/>
                        </a:rPr>
                        <a:t>ohne</a:t>
                      </a:r>
                      <a:r>
                        <a:rPr lang="en-US" sz="1100" dirty="0">
                          <a:solidFill>
                            <a:schemeClr val="tx1"/>
                          </a:solidFill>
                          <a:latin typeface="Helvetica"/>
                          <a:cs typeface="Helvetica"/>
                        </a:rPr>
                        <a:t> </a:t>
                      </a:r>
                      <a:r>
                        <a:rPr lang="en-US" sz="1100" dirty="0" err="1">
                          <a:solidFill>
                            <a:schemeClr val="tx1"/>
                          </a:solidFill>
                          <a:latin typeface="Helvetica"/>
                          <a:cs typeface="Helvetica"/>
                        </a:rPr>
                        <a:t>bildgebende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Malignitätszeichen</a:t>
                      </a:r>
                      <a:r>
                        <a:rPr lang="en-US" sz="1100" baseline="0" dirty="0">
                          <a:solidFill>
                            <a:schemeClr val="tx1"/>
                          </a:solidFill>
                          <a:latin typeface="Helvetica"/>
                          <a:cs typeface="Helvetica"/>
                        </a:rPr>
                        <a:t> </a:t>
                      </a:r>
                      <a:r>
                        <a:rPr lang="en-US" sz="1100" dirty="0">
                          <a:solidFill>
                            <a:schemeClr val="tx1"/>
                          </a:solidFill>
                          <a:latin typeface="Helvetica"/>
                          <a:cs typeface="Helvetica"/>
                        </a:rPr>
                        <a:t>(</a:t>
                      </a:r>
                      <a:r>
                        <a:rPr lang="en-US" sz="1100" dirty="0" err="1">
                          <a:solidFill>
                            <a:schemeClr val="tx1"/>
                          </a:solidFill>
                          <a:latin typeface="Helvetica"/>
                          <a:cs typeface="Helvetica"/>
                        </a:rPr>
                        <a:t>siehe</a:t>
                      </a:r>
                      <a:r>
                        <a:rPr lang="en-US" sz="1100" dirty="0">
                          <a:solidFill>
                            <a:schemeClr val="tx1"/>
                          </a:solidFill>
                          <a:latin typeface="Helvetica"/>
                          <a:cs typeface="Helvetica"/>
                        </a:rPr>
                        <a:t> </a:t>
                      </a:r>
                      <a:r>
                        <a:rPr lang="en-US" sz="1100" dirty="0" err="1">
                          <a:solidFill>
                            <a:schemeClr val="tx1"/>
                          </a:solidFill>
                          <a:latin typeface="Helvetica"/>
                          <a:cs typeface="Helvetica"/>
                        </a:rPr>
                        <a:t>unten</a:t>
                      </a:r>
                      <a:r>
                        <a:rPr lang="en-US" sz="1100" dirty="0" smtClean="0">
                          <a:solidFill>
                            <a:schemeClr val="tx1"/>
                          </a:solidFill>
                          <a:latin typeface="Helvetica"/>
                          <a:cs typeface="Helvetica"/>
                        </a:rPr>
                        <a:t>).</a:t>
                      </a:r>
                      <a:r>
                        <a:rPr lang="en-US" sz="1100" i="1" dirty="0" smtClean="0">
                          <a:solidFill>
                            <a:schemeClr val="tx1"/>
                          </a:solidFill>
                          <a:latin typeface="Helvetica"/>
                          <a:cs typeface="Helvetica"/>
                        </a:rPr>
                        <a:t> </a:t>
                      </a:r>
                      <a:endParaRPr lang="en-US" sz="1100" i="1" dirty="0">
                        <a:solidFill>
                          <a:schemeClr val="tx1"/>
                        </a:solidFill>
                        <a:latin typeface="Helvetica"/>
                        <a:cs typeface="Helvetica"/>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i="1" dirty="0">
                        <a:solidFill>
                          <a:schemeClr val="tx1"/>
                        </a:solidFill>
                        <a:latin typeface="Helvetica"/>
                        <a:cs typeface="Helvetica"/>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i="1" dirty="0">
                          <a:solidFill>
                            <a:schemeClr val="tx1"/>
                          </a:solidFill>
                          <a:latin typeface="Helvetica"/>
                          <a:cs typeface="Helvetica"/>
                        </a:rPr>
                        <a:t>Die </a:t>
                      </a:r>
                      <a:r>
                        <a:rPr lang="en-US" sz="1100" i="1" dirty="0" err="1">
                          <a:solidFill>
                            <a:schemeClr val="tx1"/>
                          </a:solidFill>
                          <a:latin typeface="Helvetica"/>
                          <a:cs typeface="Helvetica"/>
                        </a:rPr>
                        <a:t>obige</a:t>
                      </a:r>
                      <a:r>
                        <a:rPr lang="en-US" sz="1100" i="1" dirty="0">
                          <a:solidFill>
                            <a:schemeClr val="tx1"/>
                          </a:solidFill>
                          <a:latin typeface="Helvetica"/>
                          <a:cs typeface="Helvetica"/>
                        </a:rPr>
                        <a:t> </a:t>
                      </a:r>
                      <a:r>
                        <a:rPr lang="en-US" sz="1100" i="1" dirty="0" err="1">
                          <a:solidFill>
                            <a:schemeClr val="tx1"/>
                          </a:solidFill>
                          <a:latin typeface="Helvetica"/>
                          <a:cs typeface="Helvetica"/>
                        </a:rPr>
                        <a:t>Liste</a:t>
                      </a:r>
                      <a:r>
                        <a:rPr lang="en-US" sz="1100" i="1" baseline="0" dirty="0">
                          <a:solidFill>
                            <a:schemeClr val="tx1"/>
                          </a:solidFill>
                          <a:latin typeface="Helvetica"/>
                          <a:cs typeface="Helvetica"/>
                        </a:rPr>
                        <a:t> </a:t>
                      </a:r>
                      <a:r>
                        <a:rPr lang="en-US" sz="1100" i="1" baseline="0" dirty="0" err="1">
                          <a:solidFill>
                            <a:schemeClr val="tx1"/>
                          </a:solidFill>
                          <a:latin typeface="Helvetica"/>
                          <a:cs typeface="Helvetica"/>
                        </a:rPr>
                        <a:t>erhebt</a:t>
                      </a:r>
                      <a:r>
                        <a:rPr lang="en-US" sz="1100" i="1" baseline="0" dirty="0">
                          <a:solidFill>
                            <a:schemeClr val="tx1"/>
                          </a:solidFill>
                          <a:latin typeface="Helvetica"/>
                          <a:cs typeface="Helvetica"/>
                        </a:rPr>
                        <a:t> </a:t>
                      </a:r>
                      <a:r>
                        <a:rPr lang="en-US" sz="1100" i="1" baseline="0" dirty="0" err="1">
                          <a:solidFill>
                            <a:schemeClr val="tx1"/>
                          </a:solidFill>
                          <a:latin typeface="Helvetica"/>
                          <a:cs typeface="Helvetica"/>
                        </a:rPr>
                        <a:t>keinen</a:t>
                      </a:r>
                      <a:r>
                        <a:rPr lang="en-US" sz="1100" i="1" baseline="0" dirty="0">
                          <a:solidFill>
                            <a:schemeClr val="tx1"/>
                          </a:solidFill>
                          <a:latin typeface="Helvetica"/>
                          <a:cs typeface="Helvetica"/>
                        </a:rPr>
                        <a:t> </a:t>
                      </a:r>
                      <a:r>
                        <a:rPr lang="en-US" sz="1100" i="1" baseline="0" dirty="0" err="1">
                          <a:solidFill>
                            <a:schemeClr val="tx1"/>
                          </a:solidFill>
                          <a:latin typeface="Helvetica"/>
                          <a:cs typeface="Helvetica"/>
                        </a:rPr>
                        <a:t>Anspruch</a:t>
                      </a:r>
                      <a:r>
                        <a:rPr lang="en-US" sz="1100" i="1" baseline="0" dirty="0">
                          <a:solidFill>
                            <a:schemeClr val="tx1"/>
                          </a:solidFill>
                          <a:latin typeface="Helvetica"/>
                          <a:cs typeface="Helvetica"/>
                        </a:rPr>
                        <a:t> auf </a:t>
                      </a:r>
                      <a:r>
                        <a:rPr lang="en-US" sz="1100" i="1" baseline="0" dirty="0" err="1" smtClean="0">
                          <a:solidFill>
                            <a:schemeClr val="tx1"/>
                          </a:solidFill>
                          <a:latin typeface="Helvetica"/>
                          <a:cs typeface="Helvetica"/>
                        </a:rPr>
                        <a:t>Vollständigkeit</a:t>
                      </a:r>
                      <a:r>
                        <a:rPr lang="en-US" sz="1100" i="1" baseline="0" dirty="0" smtClean="0">
                          <a:solidFill>
                            <a:schemeClr val="tx1"/>
                          </a:solidFill>
                          <a:latin typeface="Helvetica"/>
                          <a:cs typeface="Helvetica"/>
                        </a:rPr>
                        <a:t>.</a:t>
                      </a:r>
                      <a:endParaRPr lang="en-US" sz="1100" i="1" dirty="0">
                        <a:solidFill>
                          <a:schemeClr val="tx1"/>
                        </a:solidFill>
                        <a:latin typeface="Helvetica"/>
                        <a:cs typeface="Helvetica"/>
                      </a:endParaRPr>
                    </a:p>
                    <a:p>
                      <a:endParaRPr lang="en-US" sz="1100" dirty="0">
                        <a:solidFill>
                          <a:schemeClr val="tx1"/>
                        </a:solidFill>
                        <a:latin typeface="Helvetica"/>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2"/>
                  </a:ext>
                </a:extLst>
              </a:tr>
              <a:tr h="0">
                <a:tc rowSpan="3">
                  <a:txBody>
                    <a:bodyPr/>
                    <a:lstStyle/>
                    <a:p>
                      <a:pPr marL="0" marR="0" indent="0" algn="l" defTabSz="457200" rtl="0" eaLnBrk="1" fontAlgn="auto" latinLnBrk="0" hangingPunct="1">
                        <a:lnSpc>
                          <a:spcPct val="100000"/>
                        </a:lnSpc>
                        <a:spcBef>
                          <a:spcPts val="100"/>
                        </a:spcBef>
                        <a:spcAft>
                          <a:spcPts val="100"/>
                        </a:spcAft>
                        <a:buClrTx/>
                        <a:buSzTx/>
                        <a:buFontTx/>
                        <a:buNone/>
                        <a:tabLst/>
                        <a:defRPr/>
                      </a:pPr>
                      <a:r>
                        <a:rPr lang="en-US" sz="1100" b="0" dirty="0" err="1">
                          <a:solidFill>
                            <a:schemeClr val="tx1"/>
                          </a:solidFill>
                          <a:latin typeface="Helvetica" panose="020B0604020202020204" pitchFamily="34" charset="0"/>
                          <a:cs typeface="Helvetica" panose="020B0604020202020204" pitchFamily="34" charset="0"/>
                        </a:rPr>
                        <a:t>Auffälliger</a:t>
                      </a:r>
                      <a:r>
                        <a:rPr lang="en-US" sz="1100" b="0" dirty="0">
                          <a:solidFill>
                            <a:schemeClr val="tx1"/>
                          </a:solidFill>
                          <a:latin typeface="Helvetica" panose="020B0604020202020204" pitchFamily="34" charset="0"/>
                          <a:cs typeface="Helvetica" panose="020B0604020202020204" pitchFamily="34" charset="0"/>
                        </a:rPr>
                        <a:t> </a:t>
                      </a:r>
                      <a:r>
                        <a:rPr lang="en-US" sz="1100" b="0" dirty="0" err="1">
                          <a:solidFill>
                            <a:schemeClr val="tx1"/>
                          </a:solidFill>
                          <a:latin typeface="Helvetica" panose="020B0604020202020204" pitchFamily="34" charset="0"/>
                          <a:cs typeface="Helvetica" panose="020B0604020202020204" pitchFamily="34" charset="0"/>
                        </a:rPr>
                        <a:t>Knoten</a:t>
                      </a:r>
                      <a:r>
                        <a:rPr lang="en-US" sz="1100" b="0" baseline="0" dirty="0">
                          <a:solidFill>
                            <a:schemeClr val="tx1"/>
                          </a:solidFill>
                          <a:latin typeface="Helvetica" panose="020B0604020202020204" pitchFamily="34" charset="0"/>
                          <a:cs typeface="Helvetica" panose="020B0604020202020204" pitchFamily="34" charset="0"/>
                        </a:rPr>
                        <a:t> </a:t>
                      </a:r>
                      <a:r>
                        <a:rPr lang="en-US" sz="1100" dirty="0" err="1">
                          <a:solidFill>
                            <a:schemeClr val="tx1"/>
                          </a:solidFill>
                          <a:latin typeface="Helvetica"/>
                          <a:cs typeface="Helvetica"/>
                        </a:rPr>
                        <a:t>ohne</a:t>
                      </a:r>
                      <a:r>
                        <a:rPr lang="en-US" sz="1100" dirty="0">
                          <a:solidFill>
                            <a:schemeClr val="tx1"/>
                          </a:solidFill>
                          <a:latin typeface="Helvetica"/>
                          <a:cs typeface="Helvetica"/>
                        </a:rPr>
                        <a:t> </a:t>
                      </a:r>
                      <a:r>
                        <a:rPr lang="en-US" sz="1100" baseline="0" dirty="0" err="1">
                          <a:solidFill>
                            <a:schemeClr val="tx1"/>
                          </a:solidFill>
                          <a:latin typeface="Helvetica"/>
                          <a:cs typeface="Helvetica"/>
                        </a:rPr>
                        <a:t>Malignitätszeichen</a:t>
                      </a:r>
                      <a:r>
                        <a:rPr lang="en-US" sz="1100" baseline="0" dirty="0">
                          <a:solidFill>
                            <a:schemeClr val="tx1"/>
                          </a:solidFill>
                          <a:latin typeface="Helvetica"/>
                          <a:cs typeface="Helvetica"/>
                        </a:rPr>
                        <a:t> </a:t>
                      </a:r>
                      <a:r>
                        <a:rPr lang="en-US" sz="1100" b="0" dirty="0">
                          <a:solidFill>
                            <a:schemeClr val="tx1"/>
                          </a:solidFill>
                          <a:latin typeface="Helvetica" panose="020B0604020202020204" pitchFamily="34" charset="0"/>
                          <a:cs typeface="Helvetica" panose="020B0604020202020204" pitchFamily="34" charset="0"/>
                        </a:rPr>
                        <a:t> </a:t>
                      </a:r>
                      <a:endParaRPr lang="en-US" sz="1100" b="0" dirty="0">
                        <a:solidFill>
                          <a:schemeClr val="tx1"/>
                        </a:solidFill>
                        <a:latin typeface="Helvetica"/>
                        <a:cs typeface="Helvetica"/>
                      </a:endParaRPr>
                    </a:p>
                  </a:txBody>
                  <a:tcPr marL="72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gridSpan="2">
                  <a:txBody>
                    <a:bodyPr/>
                    <a:lstStyle/>
                    <a:p>
                      <a:pPr marL="0" marR="0" indent="0" algn="l" defTabSz="457200" rtl="0" eaLnBrk="1" fontAlgn="auto" latinLnBrk="0" hangingPunct="1">
                        <a:lnSpc>
                          <a:spcPct val="100000"/>
                        </a:lnSpc>
                        <a:spcBef>
                          <a:spcPts val="0"/>
                        </a:spcBef>
                        <a:spcAft>
                          <a:spcPts val="1200"/>
                        </a:spcAft>
                        <a:buClrTx/>
                        <a:buSzTx/>
                        <a:buFont typeface="Arial" charset="0"/>
                        <a:buNone/>
                        <a:tabLst/>
                        <a:defRPr/>
                      </a:pPr>
                      <a:r>
                        <a:rPr lang="en-US" sz="1100" dirty="0">
                          <a:solidFill>
                            <a:schemeClr val="tx1"/>
                          </a:solidFill>
                          <a:latin typeface="Helvetica" panose="020B0604020202020204" pitchFamily="34" charset="0"/>
                          <a:cs typeface="Helvetica" panose="020B0604020202020204" pitchFamily="34" charset="0"/>
                        </a:rPr>
                        <a:t>Solider</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Knoten</a:t>
                      </a:r>
                      <a:r>
                        <a:rPr lang="en-US" sz="1100" dirty="0">
                          <a:solidFill>
                            <a:schemeClr val="tx1"/>
                          </a:solidFill>
                          <a:latin typeface="Helvetica" panose="020B0604020202020204" pitchFamily="34" charset="0"/>
                          <a:cs typeface="Helvetica" panose="020B0604020202020204" pitchFamily="34" charset="0"/>
                        </a:rPr>
                        <a:t> &lt; 20 mm </a:t>
                      </a:r>
                      <a:r>
                        <a:rPr lang="en-US" sz="1100" dirty="0" err="1">
                          <a:solidFill>
                            <a:schemeClr val="tx1"/>
                          </a:solidFill>
                          <a:latin typeface="Helvetica" panose="020B0604020202020204" pitchFamily="34" charset="0"/>
                          <a:cs typeface="Helvetica" panose="020B0604020202020204" pitchFamily="34" charset="0"/>
                        </a:rPr>
                        <a:t>auffällig</a:t>
                      </a:r>
                      <a:r>
                        <a:rPr lang="en-US" sz="1100" dirty="0">
                          <a:solidFill>
                            <a:schemeClr val="tx1"/>
                          </a:solidFill>
                          <a:latin typeface="Helvetica" panose="020B0604020202020204" pitchFamily="34" charset="0"/>
                          <a:cs typeface="Helvetica" panose="020B0604020202020204" pitchFamily="34" charset="0"/>
                        </a:rPr>
                        <a:t> </a:t>
                      </a:r>
                      <a:r>
                        <a:rPr lang="en-US" sz="1100" dirty="0" err="1">
                          <a:solidFill>
                            <a:schemeClr val="tx1"/>
                          </a:solidFill>
                          <a:latin typeface="Helvetica" panose="020B0604020202020204" pitchFamily="34" charset="0"/>
                          <a:cs typeface="Helvetica" panose="020B0604020202020204" pitchFamily="34" charset="0"/>
                        </a:rPr>
                        <a:t>im</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bildgebenden</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Erschein</a:t>
                      </a:r>
                      <a:r>
                        <a:rPr lang="en-US" sz="1100" b="0" baseline="0" dirty="0" err="1">
                          <a:solidFill>
                            <a:srgbClr val="000000"/>
                          </a:solidFill>
                          <a:latin typeface="Helvetica" panose="020B0604020202020204" pitchFamily="34" charset="0"/>
                          <a:cs typeface="Helvetica" panose="020B0604020202020204" pitchFamily="34" charset="0"/>
                        </a:rPr>
                        <a:t>n</a:t>
                      </a:r>
                      <a:r>
                        <a:rPr lang="en-US" sz="1100" baseline="0" dirty="0" err="1">
                          <a:solidFill>
                            <a:schemeClr val="tx1"/>
                          </a:solidFill>
                          <a:latin typeface="Helvetica" panose="020B0604020202020204" pitchFamily="34" charset="0"/>
                          <a:cs typeface="Helvetica" panose="020B0604020202020204" pitchFamily="34" charset="0"/>
                        </a:rPr>
                        <a:t>ungsbild</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im</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Vergleich</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zu</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umgebenden</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Knoten</a:t>
                      </a:r>
                      <a:r>
                        <a:rPr lang="en-US" sz="1100" baseline="0" dirty="0">
                          <a:solidFill>
                            <a:schemeClr val="tx1"/>
                          </a:solidFill>
                          <a:latin typeface="Helvetica" panose="020B0604020202020204" pitchFamily="34" charset="0"/>
                          <a:cs typeface="Helvetica" panose="020B0604020202020204" pitchFamily="34" charset="0"/>
                        </a:rPr>
                        <a:t> </a:t>
                      </a:r>
                      <a:r>
                        <a:rPr lang="en-US" sz="1100" b="1" i="0" baseline="0" dirty="0">
                          <a:solidFill>
                            <a:schemeClr val="tx1"/>
                          </a:solidFill>
                          <a:latin typeface="Helvetica" panose="020B0604020202020204" pitchFamily="34" charset="0"/>
                          <a:cs typeface="Helvetica" panose="020B0604020202020204" pitchFamily="34" charset="0"/>
                        </a:rPr>
                        <a:t>U</a:t>
                      </a:r>
                      <a:r>
                        <a:rPr lang="en-US" sz="1100" b="1" i="0" dirty="0">
                          <a:solidFill>
                            <a:schemeClr val="tx1"/>
                          </a:solidFill>
                          <a:latin typeface="Helvetica" panose="020B0604020202020204" pitchFamily="34" charset="0"/>
                          <a:cs typeface="Helvetica" panose="020B0604020202020204" pitchFamily="34" charset="0"/>
                        </a:rPr>
                        <a:t>ND</a:t>
                      </a:r>
                      <a:r>
                        <a:rPr lang="en-US" sz="1100" b="1" i="0" baseline="0" dirty="0">
                          <a:solidFill>
                            <a:schemeClr val="tx1"/>
                          </a:solidFill>
                          <a:latin typeface="Helvetica" panose="020B0604020202020204" pitchFamily="34" charset="0"/>
                          <a:cs typeface="Helvetica" panose="020B0604020202020204" pitchFamily="34" charset="0"/>
                        </a:rPr>
                        <a:t> </a:t>
                      </a:r>
                      <a:r>
                        <a:rPr lang="en-US" sz="1100" b="0" i="0" baseline="0" dirty="0" err="1">
                          <a:solidFill>
                            <a:schemeClr val="tx1"/>
                          </a:solidFill>
                          <a:latin typeface="Helvetica" panose="020B0604020202020204" pitchFamily="34" charset="0"/>
                          <a:cs typeface="Helvetica" panose="020B0604020202020204" pitchFamily="34" charset="0"/>
                        </a:rPr>
                        <a:t>ohne</a:t>
                      </a:r>
                      <a:r>
                        <a:rPr lang="en-US" sz="1100" b="0" i="0" baseline="0" dirty="0">
                          <a:solidFill>
                            <a:schemeClr val="tx1"/>
                          </a:solidFill>
                          <a:latin typeface="Helvetica" panose="020B0604020202020204" pitchFamily="34" charset="0"/>
                          <a:cs typeface="Helvetica" panose="020B0604020202020204" pitchFamily="34" charset="0"/>
                        </a:rPr>
                        <a:t> </a:t>
                      </a:r>
                      <a:r>
                        <a:rPr lang="en-US" sz="1100" b="0" i="0" baseline="0" dirty="0" err="1">
                          <a:solidFill>
                            <a:schemeClr val="tx1"/>
                          </a:solidFill>
                          <a:latin typeface="Helvetica" panose="020B0604020202020204" pitchFamily="34" charset="0"/>
                          <a:cs typeface="Helvetica" panose="020B0604020202020204" pitchFamily="34" charset="0"/>
                        </a:rPr>
                        <a:t>ein</a:t>
                      </a:r>
                      <a:r>
                        <a:rPr lang="en-US" sz="1100" b="0" i="0" baseline="0" dirty="0">
                          <a:solidFill>
                            <a:schemeClr val="tx1"/>
                          </a:solidFill>
                          <a:latin typeface="Helvetica" panose="020B0604020202020204" pitchFamily="34" charset="0"/>
                          <a:cs typeface="Helvetica" panose="020B0604020202020204" pitchFamily="34" charset="0"/>
                        </a:rPr>
                        <a:t> </a:t>
                      </a:r>
                      <a:r>
                        <a:rPr lang="en-US" sz="1100" b="0" i="0" baseline="0" dirty="0" err="1">
                          <a:solidFill>
                            <a:schemeClr val="tx1"/>
                          </a:solidFill>
                          <a:latin typeface="Helvetica" panose="020B0604020202020204" pitchFamily="34" charset="0"/>
                          <a:cs typeface="Helvetica" panose="020B0604020202020204" pitchFamily="34" charset="0"/>
                        </a:rPr>
                        <a:t>Hauptmerkmal</a:t>
                      </a:r>
                      <a:r>
                        <a:rPr lang="en-US" sz="1100" b="0" i="0" baseline="0" dirty="0">
                          <a:solidFill>
                            <a:schemeClr val="tx1"/>
                          </a:solidFill>
                          <a:latin typeface="Helvetica" panose="020B0604020202020204" pitchFamily="34" charset="0"/>
                          <a:cs typeface="Helvetica" panose="020B0604020202020204" pitchFamily="34" charset="0"/>
                        </a:rPr>
                        <a:t> </a:t>
                      </a:r>
                      <a:r>
                        <a:rPr lang="en-US" sz="1100" b="0" i="0" baseline="0" dirty="0" err="1">
                          <a:solidFill>
                            <a:schemeClr val="tx1"/>
                          </a:solidFill>
                          <a:latin typeface="Helvetica" panose="020B0604020202020204" pitchFamily="34" charset="0"/>
                          <a:cs typeface="Helvetica" panose="020B0604020202020204" pitchFamily="34" charset="0"/>
                        </a:rPr>
                        <a:t>für</a:t>
                      </a:r>
                      <a:r>
                        <a:rPr lang="en-US" sz="1100" b="0" i="0" baseline="0" dirty="0">
                          <a:solidFill>
                            <a:schemeClr val="tx1"/>
                          </a:solidFill>
                          <a:latin typeface="Helvetica" panose="020B0604020202020204" pitchFamily="34" charset="0"/>
                          <a:cs typeface="Helvetica" panose="020B0604020202020204" pitchFamily="34" charset="0"/>
                        </a:rPr>
                        <a:t> </a:t>
                      </a:r>
                      <a:r>
                        <a:rPr lang="en-US" sz="1100" b="0" i="0" baseline="0" dirty="0" err="1">
                          <a:solidFill>
                            <a:schemeClr val="tx1"/>
                          </a:solidFill>
                          <a:latin typeface="Helvetica" panose="020B0604020202020204" pitchFamily="34" charset="0"/>
                          <a:cs typeface="Helvetica" panose="020B0604020202020204" pitchFamily="34" charset="0"/>
                        </a:rPr>
                        <a:t>ein</a:t>
                      </a:r>
                      <a:r>
                        <a:rPr lang="en-US" sz="1100" b="0" i="0" baseline="0" dirty="0">
                          <a:solidFill>
                            <a:schemeClr val="tx1"/>
                          </a:solidFill>
                          <a:latin typeface="Helvetica" panose="020B0604020202020204" pitchFamily="34" charset="0"/>
                          <a:cs typeface="Helvetica" panose="020B0604020202020204" pitchFamily="34" charset="0"/>
                        </a:rPr>
                        <a:t> HCC</a:t>
                      </a:r>
                      <a:r>
                        <a:rPr lang="en-US" sz="1100" b="0" baseline="0" dirty="0">
                          <a:solidFill>
                            <a:schemeClr val="tx1"/>
                          </a:solidFill>
                          <a:latin typeface="Helvetica" panose="020B0604020202020204" pitchFamily="34" charset="0"/>
                          <a:cs typeface="Helvetica" panose="020B0604020202020204" pitchFamily="34" charset="0"/>
                        </a:rPr>
                        <a:t>, </a:t>
                      </a:r>
                      <a:r>
                        <a:rPr lang="en-US" sz="1100" b="0" baseline="0" dirty="0" err="1">
                          <a:solidFill>
                            <a:schemeClr val="tx1"/>
                          </a:solidFill>
                          <a:latin typeface="Helvetica" panose="020B0604020202020204" pitchFamily="34" charset="0"/>
                          <a:cs typeface="Helvetica" panose="020B0604020202020204" pitchFamily="34" charset="0"/>
                        </a:rPr>
                        <a:t>kein</a:t>
                      </a:r>
                      <a:r>
                        <a:rPr lang="en-US" sz="1100" b="0" baseline="0" dirty="0">
                          <a:solidFill>
                            <a:schemeClr val="tx1"/>
                          </a:solidFill>
                          <a:latin typeface="Helvetica" panose="020B0604020202020204" pitchFamily="34" charset="0"/>
                          <a:cs typeface="Helvetica" panose="020B0604020202020204" pitchFamily="34" charset="0"/>
                        </a:rPr>
                        <a:t> </a:t>
                      </a:r>
                      <a:r>
                        <a:rPr lang="en-US" sz="1100" b="0" baseline="0" dirty="0" err="1">
                          <a:solidFill>
                            <a:schemeClr val="tx1"/>
                          </a:solidFill>
                          <a:latin typeface="Helvetica" panose="020B0604020202020204" pitchFamily="34" charset="0"/>
                          <a:cs typeface="Helvetica" panose="020B0604020202020204" pitchFamily="34" charset="0"/>
                        </a:rPr>
                        <a:t>Merkmal</a:t>
                      </a:r>
                      <a:r>
                        <a:rPr lang="en-US" sz="1100" b="0" baseline="0" dirty="0">
                          <a:solidFill>
                            <a:schemeClr val="tx1"/>
                          </a:solidFill>
                          <a:latin typeface="Helvetica" panose="020B0604020202020204" pitchFamily="34" charset="0"/>
                          <a:cs typeface="Helvetica" panose="020B0604020202020204" pitchFamily="34" charset="0"/>
                        </a:rPr>
                        <a:t> </a:t>
                      </a:r>
                      <a:r>
                        <a:rPr lang="en-US" sz="1100" b="0" baseline="0" dirty="0" err="1">
                          <a:solidFill>
                            <a:schemeClr val="tx1"/>
                          </a:solidFill>
                          <a:latin typeface="Helvetica" panose="020B0604020202020204" pitchFamily="34" charset="0"/>
                          <a:cs typeface="Helvetica" panose="020B0604020202020204" pitchFamily="34" charset="0"/>
                        </a:rPr>
                        <a:t>für</a:t>
                      </a:r>
                      <a:r>
                        <a:rPr lang="en-US" sz="1100" b="0" baseline="0" dirty="0">
                          <a:solidFill>
                            <a:schemeClr val="tx1"/>
                          </a:solidFill>
                          <a:latin typeface="Helvetica" panose="020B0604020202020204" pitchFamily="34" charset="0"/>
                          <a:cs typeface="Helvetica" panose="020B0604020202020204" pitchFamily="34" charset="0"/>
                        </a:rPr>
                        <a:t> LR-M, und </a:t>
                      </a:r>
                      <a:r>
                        <a:rPr lang="en-US" sz="1100" b="0" baseline="0" dirty="0" err="1">
                          <a:solidFill>
                            <a:schemeClr val="tx1"/>
                          </a:solidFill>
                          <a:latin typeface="Helvetica" panose="020B0604020202020204" pitchFamily="34" charset="0"/>
                          <a:cs typeface="Helvetica" panose="020B0604020202020204" pitchFamily="34" charset="0"/>
                        </a:rPr>
                        <a:t>keine</a:t>
                      </a:r>
                      <a:r>
                        <a:rPr lang="en-US" sz="1100" b="0" baseline="0" dirty="0">
                          <a:solidFill>
                            <a:schemeClr val="tx1"/>
                          </a:solidFill>
                          <a:latin typeface="Helvetica" panose="020B0604020202020204" pitchFamily="34" charset="0"/>
                          <a:cs typeface="Helvetica" panose="020B0604020202020204" pitchFamily="34" charset="0"/>
                        </a:rPr>
                        <a:t> </a:t>
                      </a:r>
                      <a:r>
                        <a:rPr lang="en-US" sz="1100" b="0" baseline="0" dirty="0" err="1">
                          <a:solidFill>
                            <a:schemeClr val="tx1"/>
                          </a:solidFill>
                          <a:latin typeface="Helvetica" panose="020B0604020202020204" pitchFamily="34" charset="0"/>
                          <a:cs typeface="Helvetica" panose="020B0604020202020204" pitchFamily="34" charset="0"/>
                        </a:rPr>
                        <a:t>Zusatzmerkmale</a:t>
                      </a:r>
                      <a:r>
                        <a:rPr lang="en-US" sz="1100" b="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für</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Malignität</a:t>
                      </a:r>
                      <a:r>
                        <a:rPr lang="en-US" sz="1100" dirty="0">
                          <a:solidFill>
                            <a:schemeClr val="tx1"/>
                          </a:solidFill>
                          <a:latin typeface="Helvetica" panose="020B0604020202020204" pitchFamily="34" charset="0"/>
                          <a:cs typeface="Helvetica" panose="020B0604020202020204" pitchFamily="34" charset="0"/>
                        </a:rPr>
                        <a:t>.</a:t>
                      </a:r>
                    </a:p>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en-US" sz="1100" dirty="0" err="1">
                          <a:solidFill>
                            <a:schemeClr val="tx1"/>
                          </a:solidFill>
                          <a:latin typeface="Helvetica" panose="020B0604020202020204" pitchFamily="34" charset="0"/>
                          <a:cs typeface="Helvetica" panose="020B0604020202020204" pitchFamily="34" charset="0"/>
                        </a:rPr>
                        <a:t>Typische</a:t>
                      </a:r>
                      <a:r>
                        <a:rPr lang="en-US" sz="1100" dirty="0">
                          <a:solidFill>
                            <a:schemeClr val="tx1"/>
                          </a:solidFill>
                          <a:latin typeface="Helvetica" panose="020B0604020202020204" pitchFamily="34" charset="0"/>
                          <a:cs typeface="Helvetica" panose="020B0604020202020204" pitchFamily="34" charset="0"/>
                        </a:rPr>
                        <a:t> </a:t>
                      </a:r>
                      <a:r>
                        <a:rPr lang="en-US" sz="1100" dirty="0" err="1">
                          <a:solidFill>
                            <a:schemeClr val="tx1"/>
                          </a:solidFill>
                          <a:latin typeface="Helvetica" panose="020B0604020202020204" pitchFamily="34" charset="0"/>
                          <a:cs typeface="Helvetica" panose="020B0604020202020204" pitchFamily="34" charset="0"/>
                        </a:rPr>
                        <a:t>Beispiele</a:t>
                      </a:r>
                      <a:r>
                        <a:rPr lang="en-US" sz="1100" dirty="0">
                          <a:solidFill>
                            <a:schemeClr val="tx1"/>
                          </a:solidFill>
                          <a:latin typeface="Helvetica" panose="020B0604020202020204" pitchFamily="34" charset="0"/>
                          <a:cs typeface="Helvetica" panose="020B0604020202020204" pitchFamily="34" charset="0"/>
                        </a:rPr>
                        <a:t> :</a:t>
                      </a:r>
                    </a:p>
                  </a:txBody>
                  <a:tcPr marR="36000" marT="182880" marB="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3"/>
                  </a:ext>
                </a:extLst>
              </a:tr>
              <a:tr h="914400">
                <a:tc vMerge="1">
                  <a:txBody>
                    <a:bodyPr/>
                    <a:lstStyle/>
                    <a:p>
                      <a:endParaRPr lang="en-US"/>
                    </a:p>
                  </a:txBody>
                  <a:tcPr/>
                </a:tc>
                <a:tc>
                  <a:txBody>
                    <a:bodyPr/>
                    <a:lstStyle/>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dirty="0">
                          <a:solidFill>
                            <a:schemeClr val="tx1"/>
                          </a:solidFill>
                          <a:latin typeface="Helvetica"/>
                          <a:cs typeface="Helvetica"/>
                        </a:rPr>
                        <a:t>T1 </a:t>
                      </a:r>
                      <a:r>
                        <a:rPr lang="en-US" sz="1100" dirty="0" err="1">
                          <a:solidFill>
                            <a:schemeClr val="tx1"/>
                          </a:solidFill>
                          <a:latin typeface="Helvetica"/>
                          <a:cs typeface="Helvetica"/>
                        </a:rPr>
                        <a:t>hyperintens</a:t>
                      </a:r>
                      <a:endParaRPr lang="en-US" sz="1100" baseline="0" dirty="0">
                        <a:solidFill>
                          <a:schemeClr val="tx1"/>
                        </a:solidFill>
                        <a:latin typeface="Helvetica"/>
                        <a:cs typeface="Helvetica"/>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baseline="0" dirty="0">
                          <a:solidFill>
                            <a:schemeClr val="tx1"/>
                          </a:solidFill>
                          <a:latin typeface="Helvetica"/>
                          <a:cs typeface="Helvetica"/>
                        </a:rPr>
                        <a:t>T2 </a:t>
                      </a:r>
                      <a:r>
                        <a:rPr lang="en-US" sz="1100" baseline="0" dirty="0" err="1">
                          <a:solidFill>
                            <a:schemeClr val="tx1"/>
                          </a:solidFill>
                          <a:latin typeface="Helvetica"/>
                          <a:cs typeface="Helvetica"/>
                        </a:rPr>
                        <a:t>hypointens</a:t>
                      </a:r>
                      <a:endParaRPr lang="en-US" sz="1100" dirty="0">
                        <a:solidFill>
                          <a:schemeClr val="tx1"/>
                        </a:solidFill>
                        <a:latin typeface="Helvetica"/>
                        <a:cs typeface="Helvetica"/>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dirty="0" err="1">
                          <a:solidFill>
                            <a:schemeClr val="tx1"/>
                          </a:solidFill>
                          <a:latin typeface="Helvetica"/>
                          <a:cs typeface="Helvetica"/>
                        </a:rPr>
                        <a:t>Siderotisch</a:t>
                      </a:r>
                      <a:endParaRPr lang="en-US" sz="1100" dirty="0">
                        <a:solidFill>
                          <a:schemeClr val="tx1"/>
                        </a:solidFill>
                        <a:latin typeface="Helvetica"/>
                        <a:cs typeface="Helvetica"/>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dirty="0">
                          <a:solidFill>
                            <a:schemeClr val="tx1"/>
                          </a:solidFill>
                          <a:latin typeface="Helvetica"/>
                          <a:cs typeface="Helvetica"/>
                        </a:rPr>
                        <a:t>HBP </a:t>
                      </a:r>
                      <a:r>
                        <a:rPr lang="en-US" sz="1100" dirty="0" err="1">
                          <a:solidFill>
                            <a:schemeClr val="tx1"/>
                          </a:solidFill>
                          <a:latin typeface="Helvetica"/>
                          <a:cs typeface="Helvetica"/>
                        </a:rPr>
                        <a:t>hyperintens</a:t>
                      </a:r>
                      <a:endParaRPr lang="en-US" sz="1100" dirty="0">
                        <a:solidFill>
                          <a:schemeClr val="tx1"/>
                        </a:solidFill>
                        <a:latin typeface="Helvetica"/>
                        <a:cs typeface="Helvetica"/>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i="0" dirty="0" err="1">
                          <a:solidFill>
                            <a:schemeClr val="tx1"/>
                          </a:solidFill>
                          <a:latin typeface="Helvetica"/>
                          <a:cs typeface="Helvetica"/>
                        </a:rPr>
                        <a:t>Eine</a:t>
                      </a:r>
                      <a:r>
                        <a:rPr lang="en-US" sz="1100" i="0" dirty="0">
                          <a:solidFill>
                            <a:schemeClr val="tx1"/>
                          </a:solidFill>
                          <a:latin typeface="Helvetica"/>
                          <a:cs typeface="Helvetica"/>
                        </a:rPr>
                        <a:t> </a:t>
                      </a:r>
                      <a:r>
                        <a:rPr lang="en-US" sz="1100" i="0" u="none" dirty="0" err="1">
                          <a:solidFill>
                            <a:schemeClr val="tx1"/>
                          </a:solidFill>
                          <a:latin typeface="Helvetica"/>
                          <a:cs typeface="Helvetica"/>
                        </a:rPr>
                        <a:t>Kombination</a:t>
                      </a:r>
                      <a:r>
                        <a:rPr lang="en-US" sz="1100" i="0" u="none" dirty="0">
                          <a:solidFill>
                            <a:schemeClr val="tx1"/>
                          </a:solidFill>
                          <a:latin typeface="Helvetica"/>
                          <a:cs typeface="Helvetica"/>
                        </a:rPr>
                        <a:t> der </a:t>
                      </a:r>
                      <a:r>
                        <a:rPr lang="en-US" sz="1100" i="0" u="none" dirty="0" err="1">
                          <a:solidFill>
                            <a:schemeClr val="tx1"/>
                          </a:solidFill>
                          <a:latin typeface="Helvetica"/>
                          <a:cs typeface="Helvetica"/>
                        </a:rPr>
                        <a:t>oben</a:t>
                      </a:r>
                      <a:r>
                        <a:rPr lang="en-US" sz="1100" i="0" u="none" dirty="0">
                          <a:solidFill>
                            <a:schemeClr val="tx1"/>
                          </a:solidFill>
                          <a:latin typeface="Helvetica"/>
                          <a:cs typeface="Helvetica"/>
                        </a:rPr>
                        <a:t> </a:t>
                      </a:r>
                      <a:r>
                        <a:rPr lang="en-US" sz="1100" i="0" u="none" dirty="0" err="1">
                          <a:solidFill>
                            <a:schemeClr val="tx1"/>
                          </a:solidFill>
                          <a:latin typeface="Helvetica"/>
                          <a:cs typeface="Helvetica"/>
                        </a:rPr>
                        <a:t>genannten</a:t>
                      </a:r>
                      <a:r>
                        <a:rPr lang="en-US" sz="1100" i="0" u="none" baseline="0" dirty="0">
                          <a:solidFill>
                            <a:schemeClr val="tx1"/>
                          </a:solidFill>
                          <a:latin typeface="Helvetica"/>
                          <a:cs typeface="Helvetica"/>
                        </a:rPr>
                        <a:t> </a:t>
                      </a:r>
                      <a:r>
                        <a:rPr lang="en-US" sz="1100" i="0" u="none" baseline="0" dirty="0" err="1">
                          <a:solidFill>
                            <a:schemeClr val="tx1"/>
                          </a:solidFill>
                          <a:latin typeface="Helvetica"/>
                          <a:cs typeface="Helvetica"/>
                        </a:rPr>
                        <a:t>Beispiele</a:t>
                      </a:r>
                      <a:endParaRPr lang="en-US" sz="1100" i="0" u="none" dirty="0">
                        <a:solidFill>
                          <a:schemeClr val="tx1"/>
                        </a:solidFill>
                        <a:latin typeface="Helvetica"/>
                        <a:cs typeface="Helvetica"/>
                      </a:endParaRPr>
                    </a:p>
                  </a:txBody>
                  <a:tcPr marR="36000" marT="0" marB="0">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182880" marR="0" lvl="0" indent="0" algn="l" defTabSz="457200" rtl="0" eaLnBrk="1" fontAlgn="auto" latinLnBrk="0" hangingPunct="1">
                        <a:lnSpc>
                          <a:spcPct val="100000"/>
                        </a:lnSpc>
                        <a:spcBef>
                          <a:spcPts val="0"/>
                        </a:spcBef>
                        <a:spcAft>
                          <a:spcPts val="0"/>
                        </a:spcAft>
                        <a:buClrTx/>
                        <a:buSzTx/>
                        <a:buFont typeface="Arial" charset="0"/>
                        <a:buNone/>
                        <a:tabLst/>
                        <a:defRPr/>
                      </a:pPr>
                      <a:r>
                        <a:rPr lang="en-US" sz="1100" dirty="0" err="1">
                          <a:solidFill>
                            <a:schemeClr val="tx1"/>
                          </a:solidFill>
                          <a:latin typeface="Helvetica" panose="020B0604020202020204" pitchFamily="34" charset="0"/>
                          <a:cs typeface="Helvetica" panose="020B0604020202020204" pitchFamily="34" charset="0"/>
                        </a:rPr>
                        <a:t>Keine</a:t>
                      </a:r>
                      <a:r>
                        <a:rPr lang="en-US" sz="1100" dirty="0">
                          <a:solidFill>
                            <a:schemeClr val="tx1"/>
                          </a:solidFill>
                          <a:latin typeface="Helvetica" panose="020B0604020202020204" pitchFamily="34" charset="0"/>
                          <a:cs typeface="Helvetica" panose="020B0604020202020204" pitchFamily="34" charset="0"/>
                        </a:rPr>
                        <a:t> APHE, WO, </a:t>
                      </a:r>
                      <a:r>
                        <a:rPr lang="en-US" sz="1100" dirty="0" err="1">
                          <a:solidFill>
                            <a:schemeClr val="tx1"/>
                          </a:solidFill>
                          <a:latin typeface="Helvetica" panose="020B0604020202020204" pitchFamily="34" charset="0"/>
                          <a:cs typeface="Helvetica" panose="020B0604020202020204" pitchFamily="34" charset="0"/>
                        </a:rPr>
                        <a:t>keine</a:t>
                      </a:r>
                      <a:r>
                        <a:rPr lang="en-US" sz="1100" dirty="0">
                          <a:solidFill>
                            <a:schemeClr val="tx1"/>
                          </a:solidFill>
                          <a:latin typeface="Helvetica" panose="020B0604020202020204" pitchFamily="34" charset="0"/>
                          <a:cs typeface="Helvetica" panose="020B0604020202020204" pitchFamily="34" charset="0"/>
                        </a:rPr>
                        <a:t> </a:t>
                      </a:r>
                      <a:r>
                        <a:rPr lang="en-US" sz="1100" dirty="0" err="1">
                          <a:solidFill>
                            <a:schemeClr val="tx1"/>
                          </a:solidFill>
                          <a:latin typeface="Helvetica" panose="020B0604020202020204" pitchFamily="34" charset="0"/>
                          <a:cs typeface="Helvetica" panose="020B0604020202020204" pitchFamily="34" charset="0"/>
                        </a:rPr>
                        <a:t>Kapsel</a:t>
                      </a:r>
                      <a:r>
                        <a:rPr lang="en-US" sz="1100" dirty="0">
                          <a:solidFill>
                            <a:schemeClr val="tx1"/>
                          </a:solidFill>
                          <a:latin typeface="Helvetica" panose="020B0604020202020204" pitchFamily="34" charset="0"/>
                          <a:cs typeface="Helvetica" panose="020B0604020202020204" pitchFamily="34" charset="0"/>
                        </a:rPr>
                        <a:t>,</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kein</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Wachstum</a:t>
                      </a:r>
                      <a:r>
                        <a:rPr lang="en-US" sz="1100" baseline="0" dirty="0">
                          <a:solidFill>
                            <a:schemeClr val="tx1"/>
                          </a:solidFill>
                          <a:latin typeface="Helvetica" panose="020B0604020202020204" pitchFamily="34" charset="0"/>
                          <a:cs typeface="Helvetica" panose="020B0604020202020204" pitchFamily="34" charset="0"/>
                        </a:rPr>
                        <a:t> </a:t>
                      </a:r>
                    </a:p>
                    <a:p>
                      <a:pPr marL="182880" marR="0" lvl="0" indent="0" algn="l" defTabSz="457200" rtl="0" eaLnBrk="1" fontAlgn="auto" latinLnBrk="0" hangingPunct="1">
                        <a:lnSpc>
                          <a:spcPct val="100000"/>
                        </a:lnSpc>
                        <a:spcBef>
                          <a:spcPts val="0"/>
                        </a:spcBef>
                        <a:spcAft>
                          <a:spcPts val="0"/>
                        </a:spcAft>
                        <a:buClrTx/>
                        <a:buSzTx/>
                        <a:buFont typeface="Arial" charset="0"/>
                        <a:buNone/>
                        <a:tabLst/>
                        <a:defRPr/>
                      </a:pPr>
                      <a:r>
                        <a:rPr lang="en-US" sz="1100" baseline="0" dirty="0" err="1">
                          <a:solidFill>
                            <a:schemeClr val="tx1"/>
                          </a:solidFill>
                          <a:latin typeface="Helvetica" panose="020B0604020202020204" pitchFamily="34" charset="0"/>
                          <a:cs typeface="Helvetica" panose="020B0604020202020204" pitchFamily="34" charset="0"/>
                        </a:rPr>
                        <a:t>Kein</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Merkmal</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für</a:t>
                      </a:r>
                      <a:r>
                        <a:rPr lang="en-US" sz="1100" baseline="0" dirty="0">
                          <a:solidFill>
                            <a:schemeClr val="tx1"/>
                          </a:solidFill>
                          <a:latin typeface="Helvetica" panose="020B0604020202020204" pitchFamily="34" charset="0"/>
                          <a:cs typeface="Helvetica" panose="020B0604020202020204" pitchFamily="34" charset="0"/>
                        </a:rPr>
                        <a:t> LR-M (</a:t>
                      </a:r>
                      <a:r>
                        <a:rPr lang="en-US" sz="1100" baseline="0" dirty="0" err="1">
                          <a:solidFill>
                            <a:schemeClr val="tx1"/>
                          </a:solidFill>
                          <a:latin typeface="Helvetica" panose="020B0604020202020204" pitchFamily="34" charset="0"/>
                          <a:cs typeface="Helvetica" panose="020B0604020202020204" pitchFamily="34" charset="0"/>
                        </a:rPr>
                        <a:t>siehe</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Seite</a:t>
                      </a:r>
                      <a:r>
                        <a:rPr lang="en-US" sz="1100" i="1" baseline="0" dirty="0">
                          <a:solidFill>
                            <a:srgbClr val="0432FF"/>
                          </a:solidFill>
                          <a:latin typeface="Helvetica" panose="020B0604020202020204" pitchFamily="34" charset="0"/>
                          <a:cs typeface="Helvetica" panose="020B0604020202020204" pitchFamily="34" charset="0"/>
                          <a:hlinkClick r:id="" action="ppaction://noaction"/>
                        </a:rPr>
                        <a:t> 20</a:t>
                      </a:r>
                      <a:r>
                        <a:rPr lang="en-US" sz="1100" baseline="0" dirty="0">
                          <a:solidFill>
                            <a:schemeClr val="tx1"/>
                          </a:solidFill>
                          <a:latin typeface="Helvetica" panose="020B0604020202020204" pitchFamily="34" charset="0"/>
                          <a:cs typeface="Helvetica" panose="020B0604020202020204" pitchFamily="34" charset="0"/>
                        </a:rPr>
                        <a:t>)</a:t>
                      </a:r>
                    </a:p>
                    <a:p>
                      <a:pPr marL="182880" marR="0" lvl="0" indent="0" algn="l" defTabSz="457200" rtl="0" eaLnBrk="1" fontAlgn="auto" latinLnBrk="0" hangingPunct="1">
                        <a:lnSpc>
                          <a:spcPct val="100000"/>
                        </a:lnSpc>
                        <a:spcBef>
                          <a:spcPts val="0"/>
                        </a:spcBef>
                        <a:spcAft>
                          <a:spcPts val="0"/>
                        </a:spcAft>
                        <a:buClrTx/>
                        <a:buSzTx/>
                        <a:buFont typeface="Arial" charset="0"/>
                        <a:buNone/>
                        <a:tabLst/>
                        <a:defRPr/>
                      </a:pPr>
                      <a:r>
                        <a:rPr lang="en-US" sz="1100" baseline="0" dirty="0" err="1">
                          <a:solidFill>
                            <a:schemeClr val="tx1"/>
                          </a:solidFill>
                          <a:latin typeface="Helvetica" panose="020B0604020202020204" pitchFamily="34" charset="0"/>
                          <a:cs typeface="Helvetica" panose="020B0604020202020204" pitchFamily="34" charset="0"/>
                        </a:rPr>
                        <a:t>Keine</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Zusatzmerkmale</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für</a:t>
                      </a:r>
                      <a:r>
                        <a:rPr lang="en-US" sz="1100" baseline="0" dirty="0">
                          <a:solidFill>
                            <a:schemeClr val="tx1"/>
                          </a:solidFill>
                          <a:latin typeface="Helvetica" panose="020B0604020202020204" pitchFamily="34" charset="0"/>
                          <a:cs typeface="Helvetica" panose="020B0604020202020204" pitchFamily="34" charset="0"/>
                        </a:rPr>
                        <a:t> </a:t>
                      </a:r>
                      <a:r>
                        <a:rPr lang="en-US" sz="1100" baseline="0" dirty="0" err="1">
                          <a:solidFill>
                            <a:schemeClr val="tx1"/>
                          </a:solidFill>
                          <a:latin typeface="Helvetica" panose="020B0604020202020204" pitchFamily="34" charset="0"/>
                          <a:cs typeface="Helvetica" panose="020B0604020202020204" pitchFamily="34" charset="0"/>
                        </a:rPr>
                        <a:t>Malignität</a:t>
                      </a:r>
                      <a:r>
                        <a:rPr lang="en-US" sz="1100" dirty="0">
                          <a:solidFill>
                            <a:schemeClr val="tx1"/>
                          </a:solidFill>
                          <a:latin typeface="Helvetica" panose="020B0604020202020204" pitchFamily="34" charset="0"/>
                          <a:cs typeface="Helvetica" panose="020B0604020202020204" pitchFamily="34" charset="0"/>
                        </a:rPr>
                        <a:t> (</a:t>
                      </a:r>
                      <a:r>
                        <a:rPr lang="en-US" sz="1100" dirty="0" err="1">
                          <a:solidFill>
                            <a:schemeClr val="tx1"/>
                          </a:solidFill>
                          <a:latin typeface="Helvetica" panose="020B0604020202020204" pitchFamily="34" charset="0"/>
                          <a:cs typeface="Helvetica" panose="020B0604020202020204" pitchFamily="34" charset="0"/>
                        </a:rPr>
                        <a:t>siehe</a:t>
                      </a:r>
                      <a:r>
                        <a:rPr lang="en-US" sz="1100" dirty="0">
                          <a:solidFill>
                            <a:schemeClr val="tx1"/>
                          </a:solidFill>
                          <a:latin typeface="Helvetica" panose="020B0604020202020204" pitchFamily="34" charset="0"/>
                          <a:cs typeface="Helvetica" panose="020B0604020202020204" pitchFamily="34" charset="0"/>
                        </a:rPr>
                        <a:t> </a:t>
                      </a:r>
                      <a:r>
                        <a:rPr lang="en-US" sz="1100" dirty="0" err="1">
                          <a:solidFill>
                            <a:schemeClr val="tx1"/>
                          </a:solidFill>
                          <a:latin typeface="Helvetica" panose="020B0604020202020204" pitchFamily="34" charset="0"/>
                          <a:cs typeface="Helvetica" panose="020B0604020202020204" pitchFamily="34" charset="0"/>
                        </a:rPr>
                        <a:t>Seite</a:t>
                      </a:r>
                      <a:r>
                        <a:rPr lang="en-US" sz="1100" i="1" dirty="0">
                          <a:solidFill>
                            <a:srgbClr val="0432FF"/>
                          </a:solidFill>
                          <a:latin typeface="Helvetica" panose="020B0604020202020204" pitchFamily="34" charset="0"/>
                          <a:cs typeface="Helvetica" panose="020B0604020202020204" pitchFamily="34" charset="0"/>
                          <a:hlinkClick r:id="" action="ppaction://noaction"/>
                        </a:rPr>
                        <a:t> 21</a:t>
                      </a:r>
                      <a:r>
                        <a:rPr lang="en-US" sz="1100" dirty="0">
                          <a:solidFill>
                            <a:schemeClr val="tx1"/>
                          </a:solidFill>
                          <a:latin typeface="Helvetica" panose="020B0604020202020204" pitchFamily="34" charset="0"/>
                          <a:cs typeface="Helvetica" panose="020B0604020202020204" pitchFamily="34" charset="0"/>
                        </a:rPr>
                        <a:t>)</a:t>
                      </a:r>
                      <a:endParaRPr lang="en-US" sz="1100" i="0" u="none" dirty="0">
                        <a:solidFill>
                          <a:schemeClr val="tx1"/>
                        </a:solidFill>
                        <a:latin typeface="Helvetica"/>
                        <a:cs typeface="Helvetica"/>
                      </a:endParaRPr>
                    </a:p>
                  </a:txBody>
                  <a:tcPr marL="0" marR="36000" marT="0" marB="0"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118872">
                <a:tc vMerge="1">
                  <a:txBody>
                    <a:bodyPr/>
                    <a:lstStyle/>
                    <a:p>
                      <a:endParaRPr lang="en-US"/>
                    </a:p>
                  </a:txBody>
                  <a:tcPr/>
                </a:tc>
                <a:tc gridSpan="2">
                  <a:txBody>
                    <a:bodyPr/>
                    <a:lstStyle/>
                    <a:p>
                      <a:pPr marL="365760" marR="0" lvl="0" indent="-182880" algn="l" defTabSz="457200" rtl="0" eaLnBrk="1" fontAlgn="auto" latinLnBrk="0" hangingPunct="1">
                        <a:lnSpc>
                          <a:spcPct val="100000"/>
                        </a:lnSpc>
                        <a:spcBef>
                          <a:spcPts val="0"/>
                        </a:spcBef>
                        <a:spcAft>
                          <a:spcPts val="0"/>
                        </a:spcAft>
                        <a:buClrTx/>
                        <a:buSzTx/>
                        <a:buFont typeface="Arial" charset="0"/>
                        <a:buNone/>
                        <a:tabLst/>
                        <a:defRPr/>
                      </a:pPr>
                      <a:endParaRPr lang="en-US" sz="200" i="0" u="none" dirty="0">
                        <a:solidFill>
                          <a:schemeClr val="tx1"/>
                        </a:solidFill>
                        <a:latin typeface="Helvetica"/>
                        <a:cs typeface="Helvetica"/>
                      </a:endParaRPr>
                    </a:p>
                  </a:txBody>
                  <a:tcPr marR="36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5"/>
                  </a:ext>
                </a:extLst>
              </a:tr>
              <a:tr h="0">
                <a:tc>
                  <a:txBody>
                    <a:bodyPr/>
                    <a:lstStyle/>
                    <a:p>
                      <a:pPr marL="0" marR="0" indent="0" algn="l" defTabSz="457200" rtl="0" eaLnBrk="1" fontAlgn="auto" latinLnBrk="0" hangingPunct="1">
                        <a:lnSpc>
                          <a:spcPct val="100000"/>
                        </a:lnSpc>
                        <a:spcBef>
                          <a:spcPts val="100"/>
                        </a:spcBef>
                        <a:spcAft>
                          <a:spcPts val="100"/>
                        </a:spcAft>
                        <a:buClrTx/>
                        <a:buSzTx/>
                        <a:buFontTx/>
                        <a:buNone/>
                        <a:tabLst/>
                        <a:defRPr/>
                      </a:pPr>
                      <a:endParaRPr lang="en-US" sz="1100" b="0" dirty="0">
                        <a:solidFill>
                          <a:schemeClr val="tx1"/>
                        </a:solidFill>
                        <a:latin typeface="Helvetica"/>
                        <a:cs typeface="Helvetica"/>
                      </a:endParaRPr>
                    </a:p>
                  </a:txBody>
                  <a:tcPr marL="72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marL="182880" marR="0" lvl="0" indent="-182880" algn="l" defTabSz="457200" rtl="0" eaLnBrk="1" fontAlgn="auto" latinLnBrk="0" hangingPunct="1">
                        <a:lnSpc>
                          <a:spcPct val="100000"/>
                        </a:lnSpc>
                        <a:spcBef>
                          <a:spcPts val="0"/>
                        </a:spcBef>
                        <a:spcAft>
                          <a:spcPts val="0"/>
                        </a:spcAft>
                        <a:buClrTx/>
                        <a:buSzTx/>
                        <a:buFont typeface="Arial" charset="0"/>
                        <a:buNone/>
                        <a:tabLst/>
                        <a:defRPr/>
                      </a:pPr>
                      <a:r>
                        <a:rPr lang="en-US" sz="1100" i="1" dirty="0" err="1">
                          <a:solidFill>
                            <a:schemeClr val="tx1"/>
                          </a:solidFill>
                          <a:latin typeface="Helvetica"/>
                          <a:cs typeface="Helvetica"/>
                        </a:rPr>
                        <a:t>wenn</a:t>
                      </a:r>
                      <a:r>
                        <a:rPr lang="en-US" sz="1100" i="1" baseline="0" dirty="0">
                          <a:solidFill>
                            <a:schemeClr val="tx1"/>
                          </a:solidFill>
                          <a:latin typeface="Helvetica"/>
                          <a:cs typeface="Helvetica"/>
                        </a:rPr>
                        <a:t> ≥ </a:t>
                      </a:r>
                      <a:r>
                        <a:rPr lang="en-US" sz="1100" i="1" dirty="0">
                          <a:solidFill>
                            <a:schemeClr val="tx1"/>
                          </a:solidFill>
                          <a:latin typeface="Helvetica"/>
                          <a:cs typeface="Helvetica"/>
                        </a:rPr>
                        <a:t>20 mm, </a:t>
                      </a:r>
                      <a:r>
                        <a:rPr lang="en-US" sz="1100" i="1" dirty="0" err="1">
                          <a:solidFill>
                            <a:schemeClr val="tx1"/>
                          </a:solidFill>
                          <a:latin typeface="Helvetica"/>
                          <a:cs typeface="Helvetica"/>
                        </a:rPr>
                        <a:t>kategorisieren</a:t>
                      </a:r>
                      <a:r>
                        <a:rPr lang="en-US" sz="1100" i="1" dirty="0">
                          <a:solidFill>
                            <a:schemeClr val="tx1"/>
                          </a:solidFill>
                          <a:latin typeface="Helvetica"/>
                          <a:cs typeface="Helvetica"/>
                        </a:rPr>
                        <a:t> </a:t>
                      </a:r>
                      <a:r>
                        <a:rPr lang="en-US" sz="1100" i="1" dirty="0" err="1">
                          <a:solidFill>
                            <a:schemeClr val="tx1"/>
                          </a:solidFill>
                          <a:latin typeface="Helvetica"/>
                          <a:cs typeface="Helvetica"/>
                        </a:rPr>
                        <a:t>Sie</a:t>
                      </a:r>
                      <a:r>
                        <a:rPr lang="en-US" sz="1100" i="1" dirty="0">
                          <a:solidFill>
                            <a:schemeClr val="tx1"/>
                          </a:solidFill>
                          <a:latin typeface="Helvetica"/>
                          <a:cs typeface="Helvetica"/>
                        </a:rPr>
                        <a:t> </a:t>
                      </a:r>
                      <a:r>
                        <a:rPr lang="en-US" sz="1100" i="1" dirty="0" err="1">
                          <a:solidFill>
                            <a:schemeClr val="tx1"/>
                          </a:solidFill>
                          <a:latin typeface="Helvetica"/>
                          <a:cs typeface="Helvetica"/>
                        </a:rPr>
                        <a:t>als</a:t>
                      </a:r>
                      <a:r>
                        <a:rPr lang="en-US" sz="1100" i="1" dirty="0">
                          <a:solidFill>
                            <a:schemeClr val="tx1"/>
                          </a:solidFill>
                          <a:latin typeface="Helvetica"/>
                          <a:cs typeface="Helvetica"/>
                        </a:rPr>
                        <a:t> LR-3</a:t>
                      </a:r>
                    </a:p>
                    <a:p>
                      <a:pPr marL="365760" marR="0" lvl="0" indent="-182880" algn="l" defTabSz="457200" rtl="0" eaLnBrk="1" fontAlgn="auto" latinLnBrk="0" hangingPunct="1">
                        <a:lnSpc>
                          <a:spcPct val="100000"/>
                        </a:lnSpc>
                        <a:spcBef>
                          <a:spcPts val="0"/>
                        </a:spcBef>
                        <a:spcAft>
                          <a:spcPts val="0"/>
                        </a:spcAft>
                        <a:buClrTx/>
                        <a:buSzTx/>
                        <a:buFont typeface="Arial" charset="0"/>
                        <a:buNone/>
                        <a:tabLst/>
                        <a:defRPr/>
                      </a:pPr>
                      <a:endParaRPr lang="en-US" sz="1100" i="0" u="none" dirty="0">
                        <a:solidFill>
                          <a:srgbClr val="FF0000"/>
                        </a:solidFill>
                        <a:latin typeface="Helvetica"/>
                        <a:cs typeface="Helvetica"/>
                      </a:endParaRPr>
                    </a:p>
                  </a:txBody>
                  <a:tcPr marR="36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6"/>
                  </a:ext>
                </a:extLst>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endParaRPr lang="en-US" sz="4400" b="0" dirty="0">
                        <a:solidFill>
                          <a:schemeClr val="tx1"/>
                        </a:solidFill>
                        <a:latin typeface="Helvetica"/>
                        <a:cs typeface="Helvetica"/>
                      </a:endParaRPr>
                    </a:p>
                  </a:txBody>
                  <a:tcPr marL="0" marR="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gridSpan="2">
                  <a:txBody>
                    <a:bodyPr/>
                    <a:lstStyle/>
                    <a:p>
                      <a:pPr marL="0" marR="0" indent="0" algn="l" defTabSz="457200" rtl="0" eaLnBrk="1" fontAlgn="auto" latinLnBrk="0" hangingPunct="1">
                        <a:lnSpc>
                          <a:spcPct val="100000"/>
                        </a:lnSpc>
                        <a:spcBef>
                          <a:spcPts val="0"/>
                        </a:spcBef>
                        <a:spcAft>
                          <a:spcPts val="1200"/>
                        </a:spcAft>
                        <a:buClrTx/>
                        <a:buSzTx/>
                        <a:buFontTx/>
                        <a:buNone/>
                        <a:tabLst/>
                        <a:defRPr/>
                      </a:pPr>
                      <a:r>
                        <a:rPr lang="en-US" sz="1100" b="1" dirty="0" err="1">
                          <a:solidFill>
                            <a:srgbClr val="000000"/>
                          </a:solidFill>
                          <a:latin typeface="Helvetica" pitchFamily="34" charset="0"/>
                        </a:rPr>
                        <a:t>Achtung</a:t>
                      </a:r>
                      <a:r>
                        <a:rPr lang="en-US" sz="1100" b="1" dirty="0">
                          <a:solidFill>
                            <a:srgbClr val="000000"/>
                          </a:solidFill>
                          <a:latin typeface="Helvetica" pitchFamily="34" charset="0"/>
                        </a:rPr>
                        <a:t>:</a:t>
                      </a:r>
                      <a:r>
                        <a:rPr lang="en-US" sz="1100" b="1" baseline="0" dirty="0">
                          <a:solidFill>
                            <a:srgbClr val="000000"/>
                          </a:solidFill>
                          <a:latin typeface="Helvetica" pitchFamily="34" charset="0"/>
                        </a:rPr>
                        <a:t> </a:t>
                      </a:r>
                      <a:r>
                        <a:rPr lang="en-US" sz="1100" b="0" baseline="0" dirty="0" err="1">
                          <a:solidFill>
                            <a:srgbClr val="000000"/>
                          </a:solidFill>
                          <a:latin typeface="Helvetica" pitchFamily="34" charset="0"/>
                        </a:rPr>
                        <a:t>Knoten</a:t>
                      </a:r>
                      <a:r>
                        <a:rPr lang="en-US" sz="1100" b="0" baseline="0" dirty="0">
                          <a:solidFill>
                            <a:srgbClr val="000000"/>
                          </a:solidFill>
                          <a:latin typeface="Helvetica" pitchFamily="34" charset="0"/>
                        </a:rPr>
                        <a:t> </a:t>
                      </a:r>
                      <a:r>
                        <a:rPr lang="en-US" sz="1100" b="0" baseline="0" dirty="0" err="1">
                          <a:solidFill>
                            <a:srgbClr val="000000"/>
                          </a:solidFill>
                          <a:latin typeface="Helvetica" pitchFamily="34" charset="0"/>
                        </a:rPr>
                        <a:t>mit</a:t>
                      </a:r>
                      <a:r>
                        <a:rPr lang="en-US" sz="1100" b="0" baseline="0" dirty="0">
                          <a:solidFill>
                            <a:srgbClr val="000000"/>
                          </a:solidFill>
                          <a:latin typeface="Helvetica" pitchFamily="34" charset="0"/>
                        </a:rPr>
                        <a:t> </a:t>
                      </a:r>
                      <a:r>
                        <a:rPr lang="en-US" sz="1100" b="0" baseline="0" dirty="0" err="1">
                          <a:solidFill>
                            <a:srgbClr val="000000"/>
                          </a:solidFill>
                          <a:latin typeface="Helvetica" pitchFamily="34" charset="0"/>
                        </a:rPr>
                        <a:t>Merkmalen</a:t>
                      </a:r>
                      <a:r>
                        <a:rPr lang="en-US" sz="1100" b="0" baseline="0" dirty="0">
                          <a:solidFill>
                            <a:srgbClr val="000000"/>
                          </a:solidFill>
                          <a:latin typeface="Helvetica" pitchFamily="34" charset="0"/>
                        </a:rPr>
                        <a:t>, die </a:t>
                      </a:r>
                      <a:r>
                        <a:rPr lang="en-US" sz="1100" b="0" baseline="0" dirty="0" err="1">
                          <a:solidFill>
                            <a:srgbClr val="000000"/>
                          </a:solidFill>
                          <a:latin typeface="Helvetica" pitchFamily="34" charset="0"/>
                        </a:rPr>
                        <a:t>für</a:t>
                      </a:r>
                      <a:r>
                        <a:rPr lang="en-US" sz="1100" b="0" baseline="0" dirty="0">
                          <a:solidFill>
                            <a:srgbClr val="000000"/>
                          </a:solidFill>
                          <a:latin typeface="Helvetica" pitchFamily="34" charset="0"/>
                        </a:rPr>
                        <a:t> </a:t>
                      </a:r>
                      <a:r>
                        <a:rPr lang="en-US" sz="1100" b="0" baseline="0" dirty="0" err="1">
                          <a:solidFill>
                            <a:srgbClr val="000000"/>
                          </a:solidFill>
                          <a:latin typeface="Helvetica" pitchFamily="34" charset="0"/>
                        </a:rPr>
                        <a:t>eine</a:t>
                      </a:r>
                      <a:r>
                        <a:rPr lang="en-US" sz="1100" b="0" baseline="0" dirty="0">
                          <a:solidFill>
                            <a:srgbClr val="000000"/>
                          </a:solidFill>
                          <a:latin typeface="Helvetica" pitchFamily="34" charset="0"/>
                        </a:rPr>
                        <a:t> </a:t>
                      </a:r>
                      <a:r>
                        <a:rPr lang="en-US" sz="1100" b="0" baseline="0" dirty="0" err="1">
                          <a:solidFill>
                            <a:srgbClr val="000000"/>
                          </a:solidFill>
                          <a:latin typeface="Helvetica" pitchFamily="34" charset="0"/>
                        </a:rPr>
                        <a:t>fokal-noduläre</a:t>
                      </a:r>
                      <a:r>
                        <a:rPr lang="en-US" sz="1100" b="0" baseline="0" dirty="0">
                          <a:solidFill>
                            <a:srgbClr val="000000"/>
                          </a:solidFill>
                          <a:latin typeface="Helvetica" pitchFamily="34" charset="0"/>
                        </a:rPr>
                        <a:t> </a:t>
                      </a:r>
                      <a:r>
                        <a:rPr lang="en-US" sz="1100" b="0" baseline="0" dirty="0" err="1">
                          <a:solidFill>
                            <a:srgbClr val="000000"/>
                          </a:solidFill>
                          <a:latin typeface="Helvetica" pitchFamily="34" charset="0"/>
                        </a:rPr>
                        <a:t>Hyperplasie</a:t>
                      </a:r>
                      <a:r>
                        <a:rPr lang="en-US" sz="1100" b="0" baseline="0" dirty="0">
                          <a:solidFill>
                            <a:srgbClr val="000000"/>
                          </a:solidFill>
                          <a:latin typeface="Helvetica" pitchFamily="34" charset="0"/>
                        </a:rPr>
                        <a:t> (FNH) </a:t>
                      </a:r>
                      <a:r>
                        <a:rPr lang="en-US" sz="1100" b="0" baseline="0" dirty="0" err="1">
                          <a:solidFill>
                            <a:srgbClr val="000000"/>
                          </a:solidFill>
                          <a:latin typeface="Helvetica" pitchFamily="34" charset="0"/>
                        </a:rPr>
                        <a:t>oder</a:t>
                      </a:r>
                      <a:r>
                        <a:rPr lang="en-US" sz="1100" b="0" baseline="0" dirty="0">
                          <a:solidFill>
                            <a:srgbClr val="000000"/>
                          </a:solidFill>
                          <a:latin typeface="Helvetica" pitchFamily="34" charset="0"/>
                        </a:rPr>
                        <a:t> </a:t>
                      </a:r>
                      <a:r>
                        <a:rPr lang="en-US" sz="1100" b="0" baseline="0" dirty="0" err="1">
                          <a:solidFill>
                            <a:srgbClr val="000000"/>
                          </a:solidFill>
                          <a:latin typeface="Helvetica" pitchFamily="34" charset="0"/>
                        </a:rPr>
                        <a:t>ein</a:t>
                      </a:r>
                      <a:r>
                        <a:rPr lang="en-US" sz="1100" b="0" baseline="0" dirty="0">
                          <a:solidFill>
                            <a:srgbClr val="000000"/>
                          </a:solidFill>
                          <a:latin typeface="Helvetica" pitchFamily="34" charset="0"/>
                        </a:rPr>
                        <a:t> </a:t>
                      </a:r>
                      <a:r>
                        <a:rPr lang="en-US" sz="1100" b="0" baseline="0" dirty="0" err="1" smtClean="0">
                          <a:solidFill>
                            <a:srgbClr val="000000"/>
                          </a:solidFill>
                          <a:latin typeface="Helvetica" pitchFamily="34" charset="0"/>
                        </a:rPr>
                        <a:t>hepatozelluläres</a:t>
                      </a:r>
                      <a:r>
                        <a:rPr lang="en-US" sz="1100" b="0" baseline="0" dirty="0" smtClean="0">
                          <a:solidFill>
                            <a:srgbClr val="000000"/>
                          </a:solidFill>
                          <a:latin typeface="Helvetica" pitchFamily="34" charset="0"/>
                        </a:rPr>
                        <a:t> </a:t>
                      </a:r>
                      <a:r>
                        <a:rPr lang="en-US" sz="1100" b="0" baseline="0" dirty="0" err="1">
                          <a:solidFill>
                            <a:srgbClr val="000000"/>
                          </a:solidFill>
                          <a:latin typeface="Helvetica" pitchFamily="34" charset="0"/>
                        </a:rPr>
                        <a:t>Adenom</a:t>
                      </a:r>
                      <a:r>
                        <a:rPr lang="en-US" sz="1100" b="0" baseline="0" dirty="0">
                          <a:solidFill>
                            <a:srgbClr val="000000"/>
                          </a:solidFill>
                          <a:latin typeface="Helvetica" pitchFamily="34" charset="0"/>
                        </a:rPr>
                        <a:t> (HCA) </a:t>
                      </a:r>
                      <a:r>
                        <a:rPr lang="en-US" sz="1100" b="0" baseline="0" dirty="0" err="1">
                          <a:solidFill>
                            <a:srgbClr val="000000"/>
                          </a:solidFill>
                          <a:latin typeface="Helvetica" pitchFamily="34" charset="0"/>
                        </a:rPr>
                        <a:t>sprechen</a:t>
                      </a:r>
                      <a:r>
                        <a:rPr lang="en-US" sz="1100" b="0" baseline="0" dirty="0">
                          <a:solidFill>
                            <a:srgbClr val="000000"/>
                          </a:solidFill>
                          <a:latin typeface="Helvetica" pitchFamily="34" charset="0"/>
                        </a:rPr>
                        <a:t>, </a:t>
                      </a:r>
                      <a:r>
                        <a:rPr lang="en-US" sz="1100" b="0" baseline="0" dirty="0" err="1">
                          <a:solidFill>
                            <a:srgbClr val="000000"/>
                          </a:solidFill>
                          <a:latin typeface="Helvetica" pitchFamily="34" charset="0"/>
                        </a:rPr>
                        <a:t>sollten</a:t>
                      </a:r>
                      <a:r>
                        <a:rPr lang="en-US" sz="1100" b="0" baseline="0" dirty="0">
                          <a:solidFill>
                            <a:srgbClr val="000000"/>
                          </a:solidFill>
                          <a:latin typeface="Helvetica" pitchFamily="34" charset="0"/>
                        </a:rPr>
                        <a:t> </a:t>
                      </a:r>
                      <a:r>
                        <a:rPr lang="en-US" sz="1100" b="0" baseline="0" dirty="0" err="1">
                          <a:solidFill>
                            <a:srgbClr val="000000"/>
                          </a:solidFill>
                          <a:latin typeface="Helvetica" pitchFamily="34" charset="0"/>
                        </a:rPr>
                        <a:t>als</a:t>
                      </a:r>
                      <a:r>
                        <a:rPr lang="en-US" sz="1100" b="0" baseline="0" dirty="0">
                          <a:solidFill>
                            <a:srgbClr val="000000"/>
                          </a:solidFill>
                          <a:latin typeface="Helvetica" pitchFamily="34" charset="0"/>
                        </a:rPr>
                        <a:t> LR</a:t>
                      </a:r>
                      <a:r>
                        <a:rPr lang="en-US" sz="1100" b="0" dirty="0">
                          <a:solidFill>
                            <a:schemeClr val="tx1"/>
                          </a:solidFill>
                          <a:latin typeface="Helvetica"/>
                          <a:cs typeface="Helvetica"/>
                        </a:rPr>
                        <a:t>-3 </a:t>
                      </a:r>
                      <a:r>
                        <a:rPr lang="en-US" sz="1100" b="0" baseline="0" dirty="0">
                          <a:solidFill>
                            <a:schemeClr val="tx1"/>
                          </a:solidFill>
                          <a:latin typeface="Helvetica"/>
                          <a:cs typeface="Helvetica"/>
                        </a:rPr>
                        <a:t> </a:t>
                      </a:r>
                      <a:r>
                        <a:rPr lang="en-US" sz="1100" baseline="0" dirty="0" err="1">
                          <a:solidFill>
                            <a:schemeClr val="tx1"/>
                          </a:solidFill>
                          <a:latin typeface="Helvetica"/>
                          <a:cs typeface="Helvetica"/>
                        </a:rPr>
                        <a:t>kategorisiert</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werden</a:t>
                      </a:r>
                      <a:r>
                        <a:rPr lang="en-US" sz="1100" baseline="0" dirty="0">
                          <a:solidFill>
                            <a:schemeClr val="tx1"/>
                          </a:solidFill>
                          <a:latin typeface="Helvetica"/>
                          <a:cs typeface="Helvetica"/>
                        </a:rPr>
                        <a:t>. </a:t>
                      </a:r>
                      <a:r>
                        <a:rPr lang="en-US" sz="1100" dirty="0" err="1">
                          <a:solidFill>
                            <a:schemeClr val="tx1"/>
                          </a:solidFill>
                          <a:latin typeface="Helvetica"/>
                          <a:cs typeface="Helvetica"/>
                        </a:rPr>
                        <a:t>Sie</a:t>
                      </a:r>
                      <a:r>
                        <a:rPr lang="en-US" sz="1100" dirty="0">
                          <a:solidFill>
                            <a:schemeClr val="tx1"/>
                          </a:solidFill>
                          <a:latin typeface="Helvetica"/>
                          <a:cs typeface="Helvetica"/>
                        </a:rPr>
                        <a:t> </a:t>
                      </a:r>
                      <a:r>
                        <a:rPr lang="en-US" sz="1100" dirty="0" err="1">
                          <a:solidFill>
                            <a:schemeClr val="tx1"/>
                          </a:solidFill>
                          <a:latin typeface="Helvetica"/>
                          <a:cs typeface="Helvetica"/>
                        </a:rPr>
                        <a:t>können</a:t>
                      </a:r>
                      <a:r>
                        <a:rPr lang="en-US" sz="1100" dirty="0">
                          <a:solidFill>
                            <a:schemeClr val="tx1"/>
                          </a:solidFill>
                          <a:latin typeface="Helvetica"/>
                          <a:cs typeface="Helvetica"/>
                        </a:rPr>
                        <a:t> </a:t>
                      </a:r>
                      <a:r>
                        <a:rPr lang="en-US" sz="1100" dirty="0" err="1">
                          <a:solidFill>
                            <a:schemeClr val="tx1"/>
                          </a:solidFill>
                          <a:latin typeface="Helvetica"/>
                          <a:cs typeface="Helvetica"/>
                        </a:rPr>
                        <a:t>mit</a:t>
                      </a:r>
                      <a:r>
                        <a:rPr lang="en-US" sz="1100" dirty="0">
                          <a:solidFill>
                            <a:schemeClr val="tx1"/>
                          </a:solidFill>
                          <a:latin typeface="Helvetica"/>
                          <a:cs typeface="Helvetica"/>
                        </a:rPr>
                        <a:t> </a:t>
                      </a:r>
                      <a:r>
                        <a:rPr lang="en-US" sz="1100" dirty="0" err="1">
                          <a:solidFill>
                            <a:schemeClr val="tx1"/>
                          </a:solidFill>
                          <a:latin typeface="Helvetica"/>
                          <a:cs typeface="Helvetica"/>
                        </a:rPr>
                        <a:t>Vorsicht</a:t>
                      </a:r>
                      <a:r>
                        <a:rPr lang="en-US" sz="1100" dirty="0">
                          <a:solidFill>
                            <a:schemeClr val="tx1"/>
                          </a:solidFill>
                          <a:latin typeface="Helvetica"/>
                          <a:cs typeface="Helvetica"/>
                        </a:rPr>
                        <a:t> </a:t>
                      </a:r>
                      <a:r>
                        <a:rPr lang="en-US" sz="1100" dirty="0" err="1">
                          <a:solidFill>
                            <a:schemeClr val="tx1"/>
                          </a:solidFill>
                          <a:latin typeface="Helvetica"/>
                          <a:cs typeface="Helvetica"/>
                        </a:rPr>
                        <a:t>als</a:t>
                      </a:r>
                      <a:r>
                        <a:rPr lang="en-US" sz="1100" dirty="0">
                          <a:solidFill>
                            <a:schemeClr val="tx1"/>
                          </a:solidFill>
                          <a:latin typeface="Helvetica"/>
                          <a:cs typeface="Helvetica"/>
                        </a:rPr>
                        <a:t> LR-2 und </a:t>
                      </a:r>
                      <a:r>
                        <a:rPr lang="en-US" sz="1100" dirty="0" err="1">
                          <a:solidFill>
                            <a:schemeClr val="tx1"/>
                          </a:solidFill>
                          <a:latin typeface="Helvetica"/>
                          <a:cs typeface="Helvetica"/>
                        </a:rPr>
                        <a:t>sollten</a:t>
                      </a:r>
                      <a:r>
                        <a:rPr lang="en-US" sz="1100" dirty="0">
                          <a:solidFill>
                            <a:schemeClr val="tx1"/>
                          </a:solidFill>
                          <a:latin typeface="Helvetica"/>
                          <a:cs typeface="Helvetica"/>
                        </a:rPr>
                        <a:t> </a:t>
                      </a:r>
                      <a:r>
                        <a:rPr lang="en-US" sz="1100" dirty="0" err="1">
                          <a:solidFill>
                            <a:schemeClr val="tx1"/>
                          </a:solidFill>
                          <a:latin typeface="Helvetica"/>
                          <a:cs typeface="Helvetica"/>
                        </a:rPr>
                        <a:t>nie</a:t>
                      </a:r>
                      <a:r>
                        <a:rPr lang="en-US" sz="1100" dirty="0">
                          <a:solidFill>
                            <a:schemeClr val="tx1"/>
                          </a:solidFill>
                          <a:latin typeface="Helvetica"/>
                          <a:cs typeface="Helvetica"/>
                        </a:rPr>
                        <a:t> </a:t>
                      </a:r>
                      <a:r>
                        <a:rPr lang="en-US" sz="1100" dirty="0" err="1">
                          <a:solidFill>
                            <a:schemeClr val="tx1"/>
                          </a:solidFill>
                          <a:latin typeface="Helvetica"/>
                          <a:cs typeface="Helvetica"/>
                        </a:rPr>
                        <a:t>als</a:t>
                      </a:r>
                      <a:r>
                        <a:rPr lang="en-US" sz="1100" dirty="0">
                          <a:solidFill>
                            <a:schemeClr val="tx1"/>
                          </a:solidFill>
                          <a:latin typeface="Helvetica"/>
                          <a:cs typeface="Helvetica"/>
                        </a:rPr>
                        <a:t> LR-1 </a:t>
                      </a:r>
                      <a:r>
                        <a:rPr lang="en-US" sz="1100" dirty="0" err="1">
                          <a:solidFill>
                            <a:schemeClr val="tx1"/>
                          </a:solidFill>
                          <a:latin typeface="Helvetica"/>
                          <a:cs typeface="Helvetica"/>
                        </a:rPr>
                        <a:t>kategorisiert</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werden</a:t>
                      </a:r>
                      <a:r>
                        <a:rPr lang="en-US" sz="1100" baseline="0" dirty="0" smtClean="0">
                          <a:solidFill>
                            <a:schemeClr val="tx1"/>
                          </a:solidFill>
                          <a:latin typeface="Helvetica"/>
                          <a:cs typeface="Helvetica"/>
                        </a:rPr>
                        <a:t>. </a:t>
                      </a:r>
                      <a:r>
                        <a:rPr lang="en-US" sz="1100" dirty="0" err="1" smtClean="0">
                          <a:solidFill>
                            <a:prstClr val="black"/>
                          </a:solidFill>
                          <a:latin typeface="Helvetica"/>
                          <a:cs typeface="Helvetica"/>
                        </a:rPr>
                        <a:t>Hintergrund</a:t>
                      </a:r>
                      <a:r>
                        <a:rPr lang="en-US" sz="1100" dirty="0">
                          <a:solidFill>
                            <a:prstClr val="black"/>
                          </a:solidFill>
                          <a:latin typeface="Helvetica"/>
                          <a:cs typeface="Helvetica"/>
                        </a:rPr>
                        <a:t>: Es </a:t>
                      </a:r>
                      <a:r>
                        <a:rPr lang="en-US" sz="1100" dirty="0" err="1">
                          <a:solidFill>
                            <a:prstClr val="black"/>
                          </a:solidFill>
                          <a:latin typeface="Helvetica"/>
                          <a:cs typeface="Helvetica"/>
                        </a:rPr>
                        <a:t>handelt</a:t>
                      </a:r>
                      <a:r>
                        <a:rPr lang="en-US" sz="1100" dirty="0">
                          <a:solidFill>
                            <a:prstClr val="black"/>
                          </a:solidFill>
                          <a:latin typeface="Helvetica"/>
                          <a:cs typeface="Helvetica"/>
                        </a:rPr>
                        <a:t> </a:t>
                      </a:r>
                      <a:r>
                        <a:rPr lang="en-US" sz="1100" dirty="0" err="1">
                          <a:solidFill>
                            <a:prstClr val="black"/>
                          </a:solidFill>
                          <a:latin typeface="Helvetica"/>
                          <a:cs typeface="Helvetica"/>
                        </a:rPr>
                        <a:t>sich</a:t>
                      </a:r>
                      <a:r>
                        <a:rPr lang="en-US" sz="1100" dirty="0">
                          <a:solidFill>
                            <a:prstClr val="black"/>
                          </a:solidFill>
                          <a:latin typeface="Helvetica"/>
                          <a:cs typeface="Helvetica"/>
                        </a:rPr>
                        <a:t> um </a:t>
                      </a:r>
                      <a:r>
                        <a:rPr lang="en-US" sz="1100" dirty="0" err="1" smtClean="0">
                          <a:solidFill>
                            <a:prstClr val="black"/>
                          </a:solidFill>
                          <a:latin typeface="Helvetica"/>
                          <a:cs typeface="Helvetica"/>
                        </a:rPr>
                        <a:t>Ausschlussdiagnosen</a:t>
                      </a:r>
                      <a:r>
                        <a:rPr lang="en-US" sz="1100" dirty="0" smtClean="0">
                          <a:solidFill>
                            <a:prstClr val="black"/>
                          </a:solidFill>
                          <a:latin typeface="Helvetica"/>
                          <a:cs typeface="Helvetica"/>
                        </a:rPr>
                        <a:t> </a:t>
                      </a:r>
                      <a:r>
                        <a:rPr lang="en-US" sz="1100" dirty="0" err="1">
                          <a:solidFill>
                            <a:prstClr val="black"/>
                          </a:solidFill>
                          <a:latin typeface="Helvetica"/>
                          <a:cs typeface="Helvetica"/>
                        </a:rPr>
                        <a:t>bei</a:t>
                      </a:r>
                      <a:r>
                        <a:rPr lang="en-US" sz="1100" dirty="0">
                          <a:solidFill>
                            <a:prstClr val="black"/>
                          </a:solidFill>
                          <a:latin typeface="Helvetica"/>
                          <a:cs typeface="Helvetica"/>
                        </a:rPr>
                        <a:t> </a:t>
                      </a:r>
                      <a:r>
                        <a:rPr lang="en-US" sz="1100" dirty="0" err="1">
                          <a:solidFill>
                            <a:prstClr val="black"/>
                          </a:solidFill>
                          <a:latin typeface="Helvetica"/>
                          <a:cs typeface="Helvetica"/>
                        </a:rPr>
                        <a:t>Hochrisiko-Patienten</a:t>
                      </a:r>
                      <a:endParaRPr lang="en-US" sz="1100" dirty="0">
                        <a:solidFill>
                          <a:prstClr val="black"/>
                        </a:solidFill>
                        <a:latin typeface="Helvetica"/>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7"/>
                  </a:ext>
                </a:extLst>
              </a:tr>
            </a:tbl>
          </a:graphicData>
        </a:graphic>
      </p:graphicFrame>
      <p:sp>
        <p:nvSpPr>
          <p:cNvPr id="27"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9AA7EF6-233D-1E40-B5DA-E96027DB9969}" type="slidenum">
              <a:rPr lang="en-US" sz="1100" smtClean="0">
                <a:latin typeface="Helvetica"/>
                <a:cs typeface="Helvetica"/>
              </a:rPr>
              <a:pPr algn="r"/>
              <a:t>24</a:t>
            </a:fld>
            <a:endParaRPr lang="en-US" sz="1100" dirty="0">
              <a:latin typeface="Helvetica"/>
              <a:cs typeface="Helvetica"/>
            </a:endParaRPr>
          </a:p>
        </p:txBody>
      </p:sp>
      <p:sp>
        <p:nvSpPr>
          <p:cNvPr id="28" name="Right Triangle 2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9" name="TextBox 2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LR-1 and LR-2</a:t>
            </a:r>
          </a:p>
        </p:txBody>
      </p:sp>
      <p:sp>
        <p:nvSpPr>
          <p:cNvPr id="36" name="Rectangle 35"/>
          <p:cNvSpPr/>
          <p:nvPr/>
        </p:nvSpPr>
        <p:spPr>
          <a:xfrm>
            <a:off x="413410" y="1527447"/>
            <a:ext cx="1463040" cy="2743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37" name="Rectangle 36"/>
          <p:cNvSpPr/>
          <p:nvPr/>
        </p:nvSpPr>
        <p:spPr>
          <a:xfrm>
            <a:off x="413410" y="3678983"/>
            <a:ext cx="1463040" cy="2743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pic>
        <p:nvPicPr>
          <p:cNvPr id="8" name="Picture 7"/>
          <p:cNvPicPr>
            <a:picLocks noChangeAspect="1"/>
          </p:cNvPicPr>
          <p:nvPr/>
        </p:nvPicPr>
        <p:blipFill>
          <a:blip r:embed="rId3"/>
          <a:stretch>
            <a:fillRect/>
          </a:stretch>
        </p:blipFill>
        <p:spPr>
          <a:xfrm>
            <a:off x="867105" y="8097329"/>
            <a:ext cx="563762" cy="492353"/>
          </a:xfrm>
          <a:prstGeom prst="rect">
            <a:avLst/>
          </a:prstGeom>
        </p:spPr>
      </p:pic>
    </p:spTree>
    <p:extLst>
      <p:ext uri="{BB962C8B-B14F-4D97-AF65-F5344CB8AC3E}">
        <p14:creationId xmlns:p14="http://schemas.microsoft.com/office/powerpoint/2010/main" val="3447302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Table 35"/>
          <p:cNvGraphicFramePr>
            <a:graphicFrameLocks noGrp="1"/>
          </p:cNvGraphicFramePr>
          <p:nvPr>
            <p:extLst>
              <p:ext uri="{D42A27DB-BD31-4B8C-83A1-F6EECF244321}">
                <p14:modId xmlns:p14="http://schemas.microsoft.com/office/powerpoint/2010/main" val="3507146202"/>
              </p:ext>
            </p:extLst>
          </p:nvPr>
        </p:nvGraphicFramePr>
        <p:xfrm>
          <a:off x="228600" y="365760"/>
          <a:ext cx="6400801" cy="6387084"/>
        </p:xfrm>
        <a:graphic>
          <a:graphicData uri="http://schemas.openxmlformats.org/drawingml/2006/table">
            <a:tbl>
              <a:tblPr firstRow="1" bandRow="1" bandCol="1">
                <a:tableStyleId>{5C22544A-7EE6-4342-B048-85BDC9FD1C3A}</a:tableStyleId>
              </a:tblPr>
              <a:tblGrid>
                <a:gridCol w="2048069">
                  <a:extLst>
                    <a:ext uri="{9D8B030D-6E8A-4147-A177-3AD203B41FA5}">
                      <a16:colId xmlns:a16="http://schemas.microsoft.com/office/drawing/2014/main" xmlns="" val="20000"/>
                    </a:ext>
                  </a:extLst>
                </a:gridCol>
                <a:gridCol w="4352732">
                  <a:extLst>
                    <a:ext uri="{9D8B030D-6E8A-4147-A177-3AD203B41FA5}">
                      <a16:colId xmlns:a16="http://schemas.microsoft.com/office/drawing/2014/main" xmlns="" val="20001"/>
                    </a:ext>
                  </a:extLst>
                </a:gridCol>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200" b="1" i="0" dirty="0">
                          <a:solidFill>
                            <a:srgbClr val="000000"/>
                          </a:solidFill>
                          <a:latin typeface="Helvetica"/>
                          <a:cs typeface="Helvetica"/>
                        </a:rPr>
                        <a:t>Observation </a:t>
                      </a:r>
                      <a:r>
                        <a:rPr lang="en-US" sz="1200" b="1" i="0" dirty="0" err="1">
                          <a:solidFill>
                            <a:srgbClr val="000000"/>
                          </a:solidFill>
                          <a:latin typeface="Helvetica"/>
                          <a:cs typeface="Helvetica"/>
                        </a:rPr>
                        <a:t>mit</a:t>
                      </a:r>
                      <a:r>
                        <a:rPr lang="en-US" sz="1200" b="1" i="0" dirty="0">
                          <a:solidFill>
                            <a:srgbClr val="000000"/>
                          </a:solidFill>
                          <a:latin typeface="Helvetica"/>
                          <a:cs typeface="Helvetica"/>
                        </a:rPr>
                        <a:t> </a:t>
                      </a:r>
                      <a:r>
                        <a:rPr lang="en-US" sz="1200" b="1" i="0" dirty="0" err="1">
                          <a:solidFill>
                            <a:srgbClr val="000000"/>
                          </a:solidFill>
                          <a:latin typeface="Helvetica"/>
                          <a:cs typeface="Helvetica"/>
                        </a:rPr>
                        <a:t>infiltrativem</a:t>
                      </a:r>
                      <a:r>
                        <a:rPr lang="en-US" sz="1200" b="1" i="0" dirty="0">
                          <a:solidFill>
                            <a:srgbClr val="000000"/>
                          </a:solidFill>
                          <a:latin typeface="Helvetica"/>
                          <a:cs typeface="Helvetica"/>
                        </a:rPr>
                        <a:t> </a:t>
                      </a:r>
                      <a:r>
                        <a:rPr lang="en-US" sz="1200" b="1" i="0" dirty="0" err="1">
                          <a:solidFill>
                            <a:srgbClr val="000000"/>
                          </a:solidFill>
                          <a:latin typeface="Helvetica"/>
                          <a:cs typeface="Helvetica"/>
                        </a:rPr>
                        <a:t>Erscheinungsbild</a:t>
                      </a:r>
                      <a:r>
                        <a:rPr lang="en-US" sz="1200" b="1" i="0" dirty="0">
                          <a:solidFill>
                            <a:srgbClr val="000000"/>
                          </a:solidFill>
                          <a:latin typeface="Helvetica"/>
                          <a:cs typeface="Helvetica"/>
                        </a:rPr>
                        <a:t> </a:t>
                      </a: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xmlns="" val="10000"/>
                  </a:ext>
                </a:extLst>
              </a:tr>
              <a:tr h="0">
                <a:tc>
                  <a:txBody>
                    <a:bodyPr/>
                    <a:lstStyle/>
                    <a:p>
                      <a:pPr marL="365443" marR="0" lvl="0" indent="0" algn="l" defTabSz="4572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Helvetica" pitchFamily="2" charset="0"/>
                          <a:ea typeface="ＭＳ Ｐゴシック" pitchFamily="34" charset="-128"/>
                        </a:rPr>
                        <a:t>Observation </a:t>
                      </a:r>
                      <a:r>
                        <a:rPr kumimoji="0" lang="en-US" altLang="en-US" sz="900" b="0" i="0" u="none" strike="noStrike" cap="none" normalizeH="0" baseline="0" dirty="0" err="1">
                          <a:ln>
                            <a:noFill/>
                          </a:ln>
                          <a:solidFill>
                            <a:schemeClr val="tx1"/>
                          </a:solidFill>
                          <a:effectLst/>
                          <a:latin typeface="Helvetica" pitchFamily="2" charset="0"/>
                          <a:ea typeface="ＭＳ Ｐゴシック" pitchFamily="34" charset="-128"/>
                        </a:rPr>
                        <a:t>mit</a:t>
                      </a:r>
                      <a:r>
                        <a:rPr kumimoji="0" lang="en-US" altLang="en-US" sz="900" b="0" i="0" u="none" strike="noStrike" cap="none" normalizeH="0" baseline="0" dirty="0">
                          <a:ln>
                            <a:noFill/>
                          </a:ln>
                          <a:solidFill>
                            <a:schemeClr val="tx1"/>
                          </a:solidFill>
                          <a:effectLst/>
                          <a:latin typeface="Helvetica" pitchFamily="2" charset="0"/>
                          <a:ea typeface="ＭＳ Ｐゴシック" pitchFamily="34" charset="-128"/>
                        </a:rPr>
                        <a:t> </a:t>
                      </a:r>
                      <a:r>
                        <a:rPr kumimoji="0" lang="en-US" altLang="en-US" sz="900" b="0" i="0" u="none" strike="noStrike" cap="none" normalizeH="0" baseline="0" dirty="0" err="1">
                          <a:ln>
                            <a:noFill/>
                          </a:ln>
                          <a:solidFill>
                            <a:schemeClr val="tx1"/>
                          </a:solidFill>
                          <a:effectLst/>
                          <a:latin typeface="Helvetica" pitchFamily="2" charset="0"/>
                          <a:ea typeface="ＭＳ Ｐゴシック" pitchFamily="34" charset="-128"/>
                        </a:rPr>
                        <a:t>infiltrativem</a:t>
                      </a:r>
                      <a:r>
                        <a:rPr kumimoji="0" lang="en-US" altLang="en-US" sz="900" b="0" i="0" u="none" strike="noStrike" cap="none" normalizeH="0" baseline="0" dirty="0">
                          <a:ln>
                            <a:noFill/>
                          </a:ln>
                          <a:solidFill>
                            <a:schemeClr val="tx1"/>
                          </a:solidFill>
                          <a:effectLst/>
                          <a:latin typeface="Helvetica" pitchFamily="2" charset="0"/>
                          <a:ea typeface="ＭＳ Ｐゴシック" pitchFamily="34" charset="-128"/>
                        </a:rPr>
                        <a:t> </a:t>
                      </a:r>
                      <a:r>
                        <a:rPr kumimoji="0" lang="en-US" altLang="en-US" sz="900" b="0" i="0" u="none" strike="noStrike" cap="none" normalizeH="0" baseline="0" dirty="0" err="1">
                          <a:ln>
                            <a:noFill/>
                          </a:ln>
                          <a:solidFill>
                            <a:schemeClr val="tx1"/>
                          </a:solidFill>
                          <a:effectLst/>
                          <a:latin typeface="Helvetica" pitchFamily="2" charset="0"/>
                          <a:ea typeface="ＭＳ Ｐゴシック" pitchFamily="34" charset="-128"/>
                        </a:rPr>
                        <a:t>Erscheinungsbild</a:t>
                      </a:r>
                      <a:endParaRPr kumimoji="0" lang="en-US" altLang="en-US" sz="900" b="0" i="0" u="none" strike="noStrike" cap="none" normalizeH="0" baseline="0" dirty="0">
                        <a:ln>
                          <a:noFill/>
                        </a:ln>
                        <a:solidFill>
                          <a:schemeClr val="tx1"/>
                        </a:solidFill>
                        <a:effectLst/>
                        <a:latin typeface="Helvetica" pitchFamily="2" charset="0"/>
                        <a:ea typeface="ＭＳ Ｐゴシック" pitchFamily="34" charset="-128"/>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sz="900" dirty="0">
                          <a:solidFill>
                            <a:schemeClr val="tx1"/>
                          </a:solidFill>
                          <a:latin typeface="Helvetica"/>
                          <a:cs typeface="Helvetica"/>
                        </a:rPr>
                        <a:t>Observation </a:t>
                      </a:r>
                      <a:r>
                        <a:rPr lang="en-US" sz="900" dirty="0" err="1">
                          <a:solidFill>
                            <a:schemeClr val="tx1"/>
                          </a:solidFill>
                          <a:latin typeface="Helvetica"/>
                          <a:cs typeface="Helvetica"/>
                        </a:rPr>
                        <a:t>mit</a:t>
                      </a:r>
                      <a:r>
                        <a:rPr lang="en-US" sz="900" dirty="0">
                          <a:solidFill>
                            <a:schemeClr val="tx1"/>
                          </a:solidFill>
                          <a:latin typeface="Helvetica"/>
                          <a:cs typeface="Helvetica"/>
                        </a:rPr>
                        <a:t> </a:t>
                      </a:r>
                      <a:r>
                        <a:rPr lang="en-US" sz="900" dirty="0" err="1">
                          <a:solidFill>
                            <a:schemeClr val="tx1"/>
                          </a:solidFill>
                          <a:latin typeface="Helvetica"/>
                          <a:cs typeface="Helvetica"/>
                        </a:rPr>
                        <a:t>nicht</a:t>
                      </a:r>
                      <a:r>
                        <a:rPr lang="en-US" sz="900" dirty="0">
                          <a:solidFill>
                            <a:schemeClr val="tx1"/>
                          </a:solidFill>
                          <a:latin typeface="Helvetica"/>
                          <a:cs typeface="Helvetica"/>
                        </a:rPr>
                        <a:t> </a:t>
                      </a:r>
                      <a:r>
                        <a:rPr lang="en-US" sz="900" dirty="0" err="1" smtClean="0">
                          <a:solidFill>
                            <a:schemeClr val="tx1"/>
                          </a:solidFill>
                          <a:latin typeface="Helvetica"/>
                          <a:cs typeface="Helvetica"/>
                        </a:rPr>
                        <a:t>umschriebenem</a:t>
                      </a:r>
                      <a:r>
                        <a:rPr lang="en-US" sz="900" dirty="0" smtClean="0">
                          <a:solidFill>
                            <a:schemeClr val="tx1"/>
                          </a:solidFill>
                          <a:latin typeface="Helvetica"/>
                          <a:cs typeface="Helvetica"/>
                        </a:rPr>
                        <a:t> </a:t>
                      </a:r>
                      <a:r>
                        <a:rPr lang="en-US" sz="900" dirty="0">
                          <a:solidFill>
                            <a:schemeClr val="tx1"/>
                          </a:solidFill>
                          <a:latin typeface="Helvetica"/>
                          <a:cs typeface="Helvetica"/>
                        </a:rPr>
                        <a:t>Rand (</a:t>
                      </a:r>
                      <a:r>
                        <a:rPr lang="en-US" sz="900" dirty="0" err="1">
                          <a:solidFill>
                            <a:schemeClr val="tx1"/>
                          </a:solidFill>
                          <a:latin typeface="Helvetica"/>
                          <a:cs typeface="Helvetica"/>
                        </a:rPr>
                        <a:t>unscharfer</a:t>
                      </a:r>
                      <a:r>
                        <a:rPr lang="en-US" sz="900" dirty="0">
                          <a:solidFill>
                            <a:schemeClr val="tx1"/>
                          </a:solidFill>
                          <a:latin typeface="Helvetica"/>
                          <a:cs typeface="Helvetica"/>
                        </a:rPr>
                        <a:t> </a:t>
                      </a:r>
                      <a:r>
                        <a:rPr lang="en-US" sz="900" dirty="0" err="1">
                          <a:solidFill>
                            <a:schemeClr val="tx1"/>
                          </a:solidFill>
                          <a:latin typeface="Helvetica"/>
                          <a:cs typeface="Helvetica"/>
                        </a:rPr>
                        <a:t>Übergang</a:t>
                      </a:r>
                      <a:r>
                        <a:rPr lang="en-US" sz="900" dirty="0">
                          <a:solidFill>
                            <a:schemeClr val="tx1"/>
                          </a:solidFill>
                          <a:latin typeface="Helvetica"/>
                          <a:cs typeface="Helvetica"/>
                        </a:rPr>
                        <a:t>) </a:t>
                      </a:r>
                      <a:r>
                        <a:rPr lang="en-US" sz="900" dirty="0" err="1">
                          <a:solidFill>
                            <a:schemeClr val="tx1"/>
                          </a:solidFill>
                          <a:latin typeface="Helvetica"/>
                          <a:cs typeface="Helvetica"/>
                        </a:rPr>
                        <a:t>vermutlich</a:t>
                      </a:r>
                      <a:r>
                        <a:rPr lang="en-US" sz="900" dirty="0">
                          <a:solidFill>
                            <a:schemeClr val="tx1"/>
                          </a:solidFill>
                          <a:latin typeface="Helvetica"/>
                          <a:cs typeface="Helvetica"/>
                        </a:rPr>
                        <a:t> </a:t>
                      </a:r>
                      <a:r>
                        <a:rPr lang="en-US" sz="900" dirty="0" err="1">
                          <a:solidFill>
                            <a:schemeClr val="tx1"/>
                          </a:solidFill>
                          <a:latin typeface="Helvetica"/>
                          <a:cs typeface="Helvetica"/>
                        </a:rPr>
                        <a:t>einer</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Malignität</a:t>
                      </a:r>
                      <a:r>
                        <a:rPr lang="en-US" sz="900" baseline="0" dirty="0">
                          <a:solidFill>
                            <a:schemeClr val="tx1"/>
                          </a:solidFill>
                          <a:latin typeface="Helvetica"/>
                          <a:cs typeface="Helvetica"/>
                        </a:rPr>
                        <a:t> </a:t>
                      </a:r>
                      <a:r>
                        <a:rPr lang="en-US" sz="900" dirty="0" err="1">
                          <a:solidFill>
                            <a:schemeClr val="tx1"/>
                          </a:solidFill>
                          <a:latin typeface="Helvetica"/>
                          <a:cs typeface="Helvetica"/>
                        </a:rPr>
                        <a:t>mit</a:t>
                      </a:r>
                      <a:r>
                        <a:rPr lang="en-US" sz="900" dirty="0">
                          <a:solidFill>
                            <a:schemeClr val="tx1"/>
                          </a:solidFill>
                          <a:latin typeface="Helvetica"/>
                          <a:cs typeface="Helvetica"/>
                        </a:rPr>
                        <a:t> </a:t>
                      </a:r>
                      <a:r>
                        <a:rPr lang="en-US" sz="900" dirty="0" err="1">
                          <a:solidFill>
                            <a:schemeClr val="tx1"/>
                          </a:solidFill>
                          <a:latin typeface="Helvetica"/>
                          <a:cs typeface="Helvetica"/>
                        </a:rPr>
                        <a:t>durchwanderndem</a:t>
                      </a:r>
                      <a:r>
                        <a:rPr lang="en-US" sz="900" dirty="0">
                          <a:solidFill>
                            <a:schemeClr val="tx1"/>
                          </a:solidFill>
                          <a:latin typeface="Helvetica"/>
                          <a:cs typeface="Helvetica"/>
                        </a:rPr>
                        <a:t> </a:t>
                      </a:r>
                      <a:r>
                        <a:rPr lang="en-US" sz="900" dirty="0" err="1">
                          <a:solidFill>
                            <a:schemeClr val="tx1"/>
                          </a:solidFill>
                          <a:latin typeface="Helvetica"/>
                          <a:cs typeface="Helvetica"/>
                        </a:rPr>
                        <a:t>Wachstumsmuster</a:t>
                      </a:r>
                      <a:r>
                        <a:rPr lang="en-US" sz="900" dirty="0">
                          <a:solidFill>
                            <a:schemeClr val="tx1"/>
                          </a:solidFill>
                          <a:latin typeface="Helvetica"/>
                          <a:cs typeface="Helvetica"/>
                        </a:rPr>
                        <a:t> </a:t>
                      </a:r>
                      <a:r>
                        <a:rPr lang="en-US" sz="900" baseline="0" dirty="0" err="1" smtClean="0">
                          <a:solidFill>
                            <a:schemeClr val="tx1"/>
                          </a:solidFill>
                          <a:latin typeface="Helvetica"/>
                          <a:cs typeface="Helvetica"/>
                        </a:rPr>
                        <a:t>entsprechend</a:t>
                      </a:r>
                      <a:r>
                        <a:rPr lang="en-US" sz="900" dirty="0" smtClean="0">
                          <a:solidFill>
                            <a:schemeClr val="tx1"/>
                          </a:solidFill>
                          <a:latin typeface="Helvetica"/>
                          <a:cs typeface="Helvetica"/>
                        </a:rPr>
                        <a:t>.</a:t>
                      </a:r>
                      <a:endParaRPr lang="en-US" sz="900" baseline="0" dirty="0">
                        <a:solidFill>
                          <a:schemeClr val="tx1"/>
                        </a:solidFill>
                        <a:latin typeface="Helvetica"/>
                        <a:cs typeface="Helvetica"/>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0">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sz="900" b="1" baseline="0" dirty="0" err="1">
                          <a:solidFill>
                            <a:schemeClr val="tx1"/>
                          </a:solidFill>
                          <a:latin typeface="Helvetica"/>
                          <a:cs typeface="Helvetica"/>
                        </a:rPr>
                        <a:t>Terminologie</a:t>
                      </a:r>
                      <a:r>
                        <a:rPr lang="en-US" sz="900" b="1" baseline="0" dirty="0">
                          <a:solidFill>
                            <a:schemeClr val="tx1"/>
                          </a:solidFill>
                          <a:latin typeface="Helvetica"/>
                          <a:cs typeface="Helvetica"/>
                        </a:rPr>
                        <a:t>:</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rgbClr val="000000"/>
                          </a:solidFill>
                          <a:latin typeface="Helvetica"/>
                          <a:cs typeface="Helvetica"/>
                        </a:rPr>
                        <a:t>Malignitäten</a:t>
                      </a:r>
                      <a:r>
                        <a:rPr lang="en-US" sz="900" baseline="0" dirty="0">
                          <a:solidFill>
                            <a:srgbClr val="000000"/>
                          </a:solidFill>
                          <a:latin typeface="Helvetica"/>
                          <a:cs typeface="Helvetica"/>
                        </a:rPr>
                        <a:t> </a:t>
                      </a:r>
                      <a:r>
                        <a:rPr lang="en-US" sz="900" baseline="0" dirty="0" err="1">
                          <a:solidFill>
                            <a:srgbClr val="000000"/>
                          </a:solidFill>
                          <a:latin typeface="Helvetica"/>
                          <a:cs typeface="Helvetica"/>
                        </a:rPr>
                        <a:t>mit</a:t>
                      </a:r>
                      <a:r>
                        <a:rPr lang="en-US" sz="900" baseline="0" dirty="0">
                          <a:solidFill>
                            <a:srgbClr val="000000"/>
                          </a:solidFill>
                          <a:latin typeface="Helvetica"/>
                          <a:cs typeface="Helvetica"/>
                        </a:rPr>
                        <a:t> </a:t>
                      </a:r>
                      <a:r>
                        <a:rPr lang="en-US" sz="900" baseline="0" dirty="0" err="1">
                          <a:solidFill>
                            <a:srgbClr val="000000"/>
                          </a:solidFill>
                          <a:latin typeface="Helvetica"/>
                          <a:cs typeface="Helvetica"/>
                        </a:rPr>
                        <a:t>durchwanderndem</a:t>
                      </a:r>
                      <a:r>
                        <a:rPr lang="en-US" sz="900" baseline="0" dirty="0">
                          <a:solidFill>
                            <a:srgbClr val="000000"/>
                          </a:solidFill>
                          <a:latin typeface="Helvetica"/>
                          <a:cs typeface="Helvetica"/>
                        </a:rPr>
                        <a:t> </a:t>
                      </a:r>
                      <a:r>
                        <a:rPr lang="en-US" sz="900" baseline="0" dirty="0" err="1">
                          <a:solidFill>
                            <a:srgbClr val="000000"/>
                          </a:solidFill>
                          <a:latin typeface="Helvetica"/>
                          <a:cs typeface="Helvetica"/>
                        </a:rPr>
                        <a:t>Wachstumsmuster</a:t>
                      </a:r>
                      <a:r>
                        <a:rPr lang="en-US" sz="900" baseline="0" dirty="0">
                          <a:solidFill>
                            <a:srgbClr val="000000"/>
                          </a:solidFill>
                          <a:latin typeface="Helvetica"/>
                          <a:cs typeface="Helvetica"/>
                        </a:rPr>
                        <a:t> </a:t>
                      </a:r>
                      <a:r>
                        <a:rPr lang="en-US" sz="900" baseline="0" dirty="0" err="1">
                          <a:solidFill>
                            <a:srgbClr val="000000"/>
                          </a:solidFill>
                          <a:latin typeface="Helvetica"/>
                          <a:cs typeface="Helvetica"/>
                        </a:rPr>
                        <a:t>werden</a:t>
                      </a:r>
                      <a:r>
                        <a:rPr lang="en-US" sz="900" baseline="0" dirty="0">
                          <a:solidFill>
                            <a:srgbClr val="000000"/>
                          </a:solidFill>
                          <a:latin typeface="Helvetica"/>
                          <a:cs typeface="Helvetica"/>
                        </a:rPr>
                        <a:t> </a:t>
                      </a:r>
                      <a:r>
                        <a:rPr lang="en-US" sz="900" baseline="0" dirty="0" err="1">
                          <a:solidFill>
                            <a:srgbClr val="000000"/>
                          </a:solidFill>
                          <a:latin typeface="Helvetica"/>
                          <a:cs typeface="Helvetica"/>
                        </a:rPr>
                        <a:t>gewöhnlich</a:t>
                      </a:r>
                      <a:r>
                        <a:rPr lang="en-US" sz="900" baseline="0" dirty="0">
                          <a:solidFill>
                            <a:srgbClr val="000000"/>
                          </a:solidFill>
                          <a:latin typeface="Helvetica"/>
                          <a:cs typeface="Helvetica"/>
                        </a:rPr>
                        <a:t> </a:t>
                      </a:r>
                      <a:r>
                        <a:rPr lang="en-US" sz="900" baseline="0" dirty="0" err="1">
                          <a:solidFill>
                            <a:srgbClr val="000000"/>
                          </a:solidFill>
                          <a:latin typeface="Helvetica"/>
                          <a:cs typeface="Helvetica"/>
                        </a:rPr>
                        <a:t>als</a:t>
                      </a:r>
                      <a:r>
                        <a:rPr lang="en-US" sz="900" baseline="0" dirty="0">
                          <a:solidFill>
                            <a:srgbClr val="000000"/>
                          </a:solidFill>
                          <a:latin typeface="Helvetica"/>
                          <a:cs typeface="Helvetica"/>
                        </a:rPr>
                        <a:t> “</a:t>
                      </a:r>
                      <a:r>
                        <a:rPr lang="en-US" sz="900" baseline="0" dirty="0" err="1">
                          <a:solidFill>
                            <a:srgbClr val="000000"/>
                          </a:solidFill>
                          <a:latin typeface="Helvetica"/>
                          <a:cs typeface="Helvetica"/>
                        </a:rPr>
                        <a:t>infiltrativ</a:t>
                      </a:r>
                      <a:r>
                        <a:rPr lang="en-US" sz="900" baseline="0" dirty="0">
                          <a:solidFill>
                            <a:srgbClr val="000000"/>
                          </a:solidFill>
                          <a:latin typeface="Helvetica"/>
                          <a:cs typeface="Helvetica"/>
                        </a:rPr>
                        <a:t>” </a:t>
                      </a:r>
                      <a:r>
                        <a:rPr lang="en-US" sz="900" baseline="0" dirty="0" err="1">
                          <a:solidFill>
                            <a:srgbClr val="000000"/>
                          </a:solidFill>
                          <a:latin typeface="Helvetica"/>
                          <a:cs typeface="Helvetica"/>
                        </a:rPr>
                        <a:t>bezeichnet</a:t>
                      </a:r>
                      <a:r>
                        <a:rPr lang="en-US" sz="900" baseline="0" dirty="0">
                          <a:solidFill>
                            <a:srgbClr val="000000"/>
                          </a:solidFill>
                          <a:latin typeface="Helvetica"/>
                          <a:cs typeface="Helvetica"/>
                        </a:rPr>
                        <a:t>.</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a:solidFill>
                            <a:schemeClr val="tx1"/>
                          </a:solidFill>
                          <a:latin typeface="Helvetica"/>
                          <a:cs typeface="Helvetica"/>
                        </a:rPr>
                        <a:t>LI-RADS </a:t>
                      </a:r>
                      <a:r>
                        <a:rPr lang="en-US" sz="900" baseline="0" dirty="0" err="1">
                          <a:solidFill>
                            <a:schemeClr val="tx1"/>
                          </a:solidFill>
                          <a:latin typeface="Helvetica"/>
                          <a:cs typeface="Helvetica"/>
                        </a:rPr>
                        <a:t>bevorzugt</a:t>
                      </a:r>
                      <a:r>
                        <a:rPr lang="en-US" sz="900" baseline="0" dirty="0">
                          <a:solidFill>
                            <a:schemeClr val="tx1"/>
                          </a:solidFill>
                          <a:latin typeface="Helvetica"/>
                          <a:cs typeface="Helvetica"/>
                        </a:rPr>
                        <a:t> den </a:t>
                      </a:r>
                      <a:r>
                        <a:rPr lang="en-US" sz="900" baseline="0" dirty="0" err="1">
                          <a:solidFill>
                            <a:schemeClr val="tx1"/>
                          </a:solidFill>
                          <a:latin typeface="Helvetica"/>
                          <a:cs typeface="Helvetica"/>
                        </a:rPr>
                        <a:t>Begriff</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infiltratives</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Erscheinungsbild</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Hintergrund</a:t>
                      </a:r>
                      <a:r>
                        <a:rPr lang="en-US" sz="900" baseline="0" dirty="0">
                          <a:solidFill>
                            <a:schemeClr val="tx1"/>
                          </a:solidFill>
                          <a:latin typeface="Helvetica"/>
                          <a:cs typeface="Helvetica"/>
                        </a:rPr>
                        <a:t>: </a:t>
                      </a:r>
                      <a:r>
                        <a:rPr lang="en-US" sz="900" baseline="0" dirty="0" err="1" smtClean="0">
                          <a:solidFill>
                            <a:schemeClr val="tx1"/>
                          </a:solidFill>
                          <a:latin typeface="Helvetica"/>
                          <a:cs typeface="Helvetica"/>
                        </a:rPr>
                        <a:t>Diese</a:t>
                      </a:r>
                      <a:r>
                        <a:rPr lang="en-US" sz="900" baseline="0" dirty="0" smtClean="0">
                          <a:solidFill>
                            <a:schemeClr val="tx1"/>
                          </a:solidFill>
                          <a:latin typeface="Helvetica"/>
                          <a:cs typeface="Helvetica"/>
                        </a:rPr>
                        <a:t> </a:t>
                      </a:r>
                      <a:r>
                        <a:rPr lang="en-US" sz="900" baseline="0" dirty="0" err="1" smtClean="0">
                          <a:solidFill>
                            <a:schemeClr val="tx1"/>
                          </a:solidFill>
                          <a:latin typeface="Helvetica"/>
                          <a:cs typeface="Helvetica"/>
                        </a:rPr>
                        <a:t>Wortwahl</a:t>
                      </a:r>
                      <a:r>
                        <a:rPr lang="en-US" sz="900" baseline="0" dirty="0" smtClean="0">
                          <a:solidFill>
                            <a:schemeClr val="tx1"/>
                          </a:solidFill>
                          <a:latin typeface="Helvetica"/>
                          <a:cs typeface="Helvetica"/>
                        </a:rPr>
                        <a:t> </a:t>
                      </a:r>
                      <a:r>
                        <a:rPr lang="en-US" sz="900" baseline="0" dirty="0" err="1" smtClean="0">
                          <a:solidFill>
                            <a:schemeClr val="tx1"/>
                          </a:solidFill>
                          <a:latin typeface="Helvetica"/>
                          <a:cs typeface="Helvetica"/>
                        </a:rPr>
                        <a:t>erläutert</a:t>
                      </a:r>
                      <a:r>
                        <a:rPr lang="en-US" sz="900" baseline="0" dirty="0" smtClean="0">
                          <a:solidFill>
                            <a:schemeClr val="tx1"/>
                          </a:solidFill>
                          <a:latin typeface="Helvetica"/>
                          <a:cs typeface="Helvetica"/>
                        </a:rPr>
                        <a:t> </a:t>
                      </a:r>
                      <a:r>
                        <a:rPr lang="en-US" sz="900" baseline="0" dirty="0" err="1" smtClean="0">
                          <a:solidFill>
                            <a:schemeClr val="tx1"/>
                          </a:solidFill>
                          <a:latin typeface="Helvetica"/>
                          <a:cs typeface="Helvetica"/>
                        </a:rPr>
                        <a:t>deutlicher</a:t>
                      </a:r>
                      <a:r>
                        <a:rPr lang="en-US" sz="900" baseline="0" dirty="0" smtClean="0">
                          <a:solidFill>
                            <a:schemeClr val="tx1"/>
                          </a:solidFill>
                          <a:latin typeface="Helvetica"/>
                          <a:cs typeface="Helvetica"/>
                        </a:rPr>
                        <a:t> die </a:t>
                      </a:r>
                      <a:r>
                        <a:rPr lang="en-US" sz="900" baseline="0" dirty="0">
                          <a:solidFill>
                            <a:schemeClr val="tx1"/>
                          </a:solidFill>
                          <a:latin typeface="Helvetica"/>
                          <a:cs typeface="Helvetica"/>
                        </a:rPr>
                        <a:t>Infiltration von </a:t>
                      </a:r>
                      <a:r>
                        <a:rPr lang="en-US" sz="900" baseline="0" dirty="0" err="1">
                          <a:solidFill>
                            <a:schemeClr val="tx1"/>
                          </a:solidFill>
                          <a:latin typeface="Helvetica"/>
                          <a:cs typeface="Helvetica"/>
                        </a:rPr>
                        <a:t>Tumorzellen</a:t>
                      </a:r>
                      <a:r>
                        <a:rPr lang="en-US" sz="900" baseline="0" dirty="0">
                          <a:solidFill>
                            <a:schemeClr val="tx1"/>
                          </a:solidFill>
                          <a:latin typeface="Helvetica"/>
                          <a:cs typeface="Helvetica"/>
                        </a:rPr>
                        <a:t> in das </a:t>
                      </a:r>
                      <a:r>
                        <a:rPr lang="en-US" sz="900" baseline="0" dirty="0" err="1">
                          <a:solidFill>
                            <a:schemeClr val="tx1"/>
                          </a:solidFill>
                          <a:latin typeface="Helvetica"/>
                          <a:cs typeface="Helvetica"/>
                        </a:rPr>
                        <a:t>Leberparenchym</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oder</a:t>
                      </a:r>
                      <a:r>
                        <a:rPr lang="en-US" sz="900" baseline="0" dirty="0">
                          <a:solidFill>
                            <a:schemeClr val="tx1"/>
                          </a:solidFill>
                          <a:latin typeface="Helvetica"/>
                          <a:cs typeface="Helvetica"/>
                        </a:rPr>
                        <a:t> das </a:t>
                      </a:r>
                      <a:r>
                        <a:rPr lang="en-US" sz="900" baseline="0" dirty="0" err="1">
                          <a:solidFill>
                            <a:schemeClr val="tx1"/>
                          </a:solidFill>
                          <a:latin typeface="Helvetica"/>
                          <a:cs typeface="Helvetica"/>
                        </a:rPr>
                        <a:t>Auftreten</a:t>
                      </a:r>
                      <a:r>
                        <a:rPr lang="en-US" sz="900" baseline="0" dirty="0">
                          <a:solidFill>
                            <a:schemeClr val="tx1"/>
                          </a:solidFill>
                          <a:latin typeface="Helvetica"/>
                          <a:cs typeface="Helvetica"/>
                        </a:rPr>
                        <a:t> von </a:t>
                      </a:r>
                      <a:r>
                        <a:rPr lang="en-US" sz="900" baseline="0" dirty="0" err="1">
                          <a:solidFill>
                            <a:schemeClr val="tx1"/>
                          </a:solidFill>
                          <a:latin typeface="Helvetica"/>
                          <a:cs typeface="Helvetica"/>
                        </a:rPr>
                        <a:t>konfluierenden</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winzigen</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Knoten</a:t>
                      </a:r>
                      <a:r>
                        <a:rPr lang="en-US" sz="900" baseline="0" dirty="0">
                          <a:solidFill>
                            <a:schemeClr val="tx1"/>
                          </a:solidFill>
                          <a:latin typeface="Helvetica"/>
                          <a:cs typeface="Helvetica"/>
                        </a:rPr>
                        <a:t> </a:t>
                      </a:r>
                      <a:r>
                        <a:rPr lang="en-US" sz="900" baseline="0" dirty="0" smtClean="0">
                          <a:solidFill>
                            <a:schemeClr val="tx1"/>
                          </a:solidFill>
                          <a:latin typeface="Helvetica"/>
                          <a:cs typeface="Helvetica"/>
                        </a:rPr>
                        <a:t>(</a:t>
                      </a:r>
                      <a:r>
                        <a:rPr lang="en-US" sz="900" baseline="0" dirty="0" err="1" smtClean="0">
                          <a:solidFill>
                            <a:schemeClr val="tx1"/>
                          </a:solidFill>
                          <a:latin typeface="Helvetica"/>
                          <a:cs typeface="Helvetica"/>
                        </a:rPr>
                        <a:t>oder</a:t>
                      </a:r>
                      <a:r>
                        <a:rPr lang="en-US" sz="900" baseline="0" dirty="0" smtClean="0">
                          <a:solidFill>
                            <a:schemeClr val="tx1"/>
                          </a:solidFill>
                          <a:latin typeface="Helvetica"/>
                          <a:cs typeface="Helvetica"/>
                        </a:rPr>
                        <a:t> </a:t>
                      </a:r>
                      <a:r>
                        <a:rPr lang="en-US" sz="900" baseline="0" dirty="0" err="1" smtClean="0">
                          <a:solidFill>
                            <a:schemeClr val="tx1"/>
                          </a:solidFill>
                          <a:latin typeface="Helvetica"/>
                          <a:cs typeface="Helvetica"/>
                        </a:rPr>
                        <a:t>Beides</a:t>
                      </a:r>
                      <a:r>
                        <a:rPr lang="en-US" sz="900" baseline="0" dirty="0" smtClean="0">
                          <a:solidFill>
                            <a:schemeClr val="tx1"/>
                          </a:solidFill>
                          <a:latin typeface="Helvetica"/>
                          <a:cs typeface="Helvetica"/>
                        </a:rPr>
                        <a:t>). </a:t>
                      </a:r>
                      <a:r>
                        <a:rPr lang="en-US" sz="900" baseline="0" dirty="0">
                          <a:solidFill>
                            <a:schemeClr val="tx1"/>
                          </a:solidFill>
                          <a:latin typeface="Helvetica"/>
                          <a:cs typeface="Helvetica"/>
                        </a:rPr>
                        <a:t>Die </a:t>
                      </a:r>
                      <a:r>
                        <a:rPr lang="en-US" sz="900" baseline="0" dirty="0" err="1">
                          <a:solidFill>
                            <a:schemeClr val="tx1"/>
                          </a:solidFill>
                          <a:latin typeface="Helvetica"/>
                          <a:cs typeface="Helvetica"/>
                        </a:rPr>
                        <a:t>Unterscheidung</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ist</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schwierig</a:t>
                      </a:r>
                      <a:r>
                        <a:rPr lang="en-US" sz="900" baseline="0" dirty="0">
                          <a:solidFill>
                            <a:schemeClr val="tx1"/>
                          </a:solidFill>
                          <a:latin typeface="Helvetica"/>
                          <a:cs typeface="Helvetica"/>
                        </a:rPr>
                        <a:t>.     </a:t>
                      </a: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0">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sz="900" b="1" dirty="0" err="1">
                          <a:solidFill>
                            <a:srgbClr val="000000"/>
                          </a:solidFill>
                          <a:latin typeface="Helvetica"/>
                          <a:cs typeface="Helvetica"/>
                        </a:rPr>
                        <a:t>Differentialdiagnose</a:t>
                      </a:r>
                      <a:r>
                        <a:rPr lang="en-US" sz="900" b="1" dirty="0">
                          <a:solidFill>
                            <a:srgbClr val="000000"/>
                          </a:solidFill>
                          <a:latin typeface="Helvetica"/>
                          <a:cs typeface="Helvetica"/>
                        </a:rPr>
                        <a:t> </a:t>
                      </a:r>
                      <a:r>
                        <a:rPr lang="en-US" sz="900" b="1" dirty="0" err="1">
                          <a:solidFill>
                            <a:srgbClr val="000000"/>
                          </a:solidFill>
                          <a:latin typeface="Helvetica"/>
                          <a:cs typeface="Helvetica"/>
                        </a:rPr>
                        <a:t>für</a:t>
                      </a:r>
                      <a:r>
                        <a:rPr lang="en-US" sz="900" b="1" dirty="0">
                          <a:solidFill>
                            <a:srgbClr val="000000"/>
                          </a:solidFill>
                          <a:latin typeface="Helvetica"/>
                          <a:cs typeface="Helvetica"/>
                        </a:rPr>
                        <a:t> </a:t>
                      </a:r>
                      <a:r>
                        <a:rPr lang="en-US" sz="900" b="1" dirty="0" err="1">
                          <a:solidFill>
                            <a:srgbClr val="000000"/>
                          </a:solidFill>
                          <a:latin typeface="Helvetica"/>
                          <a:cs typeface="Helvetica"/>
                        </a:rPr>
                        <a:t>Malignitäten</a:t>
                      </a:r>
                      <a:r>
                        <a:rPr lang="en-US" sz="900" b="1" dirty="0">
                          <a:solidFill>
                            <a:srgbClr val="000000"/>
                          </a:solidFill>
                          <a:latin typeface="Helvetica"/>
                          <a:cs typeface="Helvetica"/>
                        </a:rPr>
                        <a:t> </a:t>
                      </a:r>
                      <a:r>
                        <a:rPr lang="en-US" sz="900" b="1" dirty="0" err="1">
                          <a:solidFill>
                            <a:srgbClr val="000000"/>
                          </a:solidFill>
                          <a:latin typeface="Helvetica"/>
                          <a:cs typeface="Helvetica"/>
                        </a:rPr>
                        <a:t>mit</a:t>
                      </a:r>
                      <a:r>
                        <a:rPr lang="en-US" sz="900" b="1" dirty="0">
                          <a:solidFill>
                            <a:srgbClr val="000000"/>
                          </a:solidFill>
                          <a:latin typeface="Helvetica"/>
                          <a:cs typeface="Helvetica"/>
                        </a:rPr>
                        <a:t> </a:t>
                      </a:r>
                      <a:r>
                        <a:rPr lang="en-US" sz="900" b="1" dirty="0" err="1">
                          <a:solidFill>
                            <a:srgbClr val="000000"/>
                          </a:solidFill>
                          <a:latin typeface="Helvetica"/>
                          <a:cs typeface="Helvetica"/>
                        </a:rPr>
                        <a:t>infiltrativem</a:t>
                      </a:r>
                      <a:r>
                        <a:rPr lang="en-US" sz="900" b="1" dirty="0">
                          <a:solidFill>
                            <a:srgbClr val="000000"/>
                          </a:solidFill>
                          <a:latin typeface="Helvetica"/>
                          <a:cs typeface="Helvetica"/>
                        </a:rPr>
                        <a:t> </a:t>
                      </a:r>
                      <a:r>
                        <a:rPr lang="en-US" sz="900" b="1" dirty="0" err="1">
                          <a:solidFill>
                            <a:srgbClr val="000000"/>
                          </a:solidFill>
                          <a:latin typeface="Helvetica"/>
                          <a:cs typeface="Helvetica"/>
                        </a:rPr>
                        <a:t>Erscheinungsbild</a:t>
                      </a:r>
                      <a:r>
                        <a:rPr lang="en-US" sz="900" b="1" dirty="0">
                          <a:solidFill>
                            <a:srgbClr val="000000"/>
                          </a:solidFill>
                          <a:latin typeface="Helvetica"/>
                          <a:cs typeface="Helvetica"/>
                        </a:rPr>
                        <a:t> </a:t>
                      </a:r>
                      <a:r>
                        <a:rPr lang="en-US" sz="900" b="1" dirty="0" err="1">
                          <a:solidFill>
                            <a:srgbClr val="000000"/>
                          </a:solidFill>
                          <a:latin typeface="Helvetica"/>
                          <a:cs typeface="Helvetica"/>
                        </a:rPr>
                        <a:t>im</a:t>
                      </a:r>
                      <a:r>
                        <a:rPr lang="en-US" sz="900" b="1" dirty="0">
                          <a:solidFill>
                            <a:srgbClr val="000000"/>
                          </a:solidFill>
                          <a:latin typeface="Helvetica"/>
                          <a:cs typeface="Helvetica"/>
                        </a:rPr>
                        <a:t> CT und MRT </a:t>
                      </a:r>
                      <a:endParaRPr lang="en-US" sz="900" b="0" dirty="0">
                        <a:solidFill>
                          <a:srgbClr val="000000"/>
                        </a:solidFill>
                        <a:latin typeface="Helvetica"/>
                        <a:cs typeface="Helvetica"/>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0" dirty="0" err="1">
                          <a:solidFill>
                            <a:srgbClr val="000000"/>
                          </a:solidFill>
                          <a:latin typeface="Helvetica"/>
                          <a:cs typeface="Helvetica"/>
                        </a:rPr>
                        <a:t>Häufig</a:t>
                      </a:r>
                      <a:r>
                        <a:rPr lang="en-US" sz="900" b="0" dirty="0">
                          <a:solidFill>
                            <a:srgbClr val="000000"/>
                          </a:solidFill>
                          <a:latin typeface="Helvetica"/>
                          <a:cs typeface="Helvetica"/>
                        </a:rPr>
                        <a:t>: </a:t>
                      </a:r>
                      <a:r>
                        <a:rPr lang="en-US" sz="900" b="0" dirty="0" smtClean="0">
                          <a:solidFill>
                            <a:srgbClr val="000000"/>
                          </a:solidFill>
                          <a:latin typeface="Helvetica"/>
                          <a:cs typeface="Helvetica"/>
                        </a:rPr>
                        <a:t>HCC.</a:t>
                      </a:r>
                      <a:endParaRPr lang="en-US" sz="900" b="0" dirty="0">
                        <a:solidFill>
                          <a:srgbClr val="000000"/>
                        </a:solidFill>
                        <a:latin typeface="Helvetica"/>
                        <a:cs typeface="Helvetica"/>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0" dirty="0" err="1" smtClean="0">
                          <a:solidFill>
                            <a:srgbClr val="000000"/>
                          </a:solidFill>
                          <a:latin typeface="Helvetica"/>
                          <a:cs typeface="Helvetica"/>
                        </a:rPr>
                        <a:t>Selten</a:t>
                      </a:r>
                      <a:r>
                        <a:rPr lang="en-US" sz="900" b="0" dirty="0" smtClean="0">
                          <a:solidFill>
                            <a:srgbClr val="000000"/>
                          </a:solidFill>
                          <a:latin typeface="Helvetica"/>
                          <a:cs typeface="Helvetica"/>
                        </a:rPr>
                        <a:t>: </a:t>
                      </a:r>
                      <a:r>
                        <a:rPr lang="en-US" sz="900" b="0" dirty="0">
                          <a:solidFill>
                            <a:srgbClr val="000000"/>
                          </a:solidFill>
                          <a:latin typeface="Helvetica"/>
                          <a:cs typeface="Helvetica"/>
                        </a:rPr>
                        <a:t>ICC, H-</a:t>
                      </a:r>
                      <a:r>
                        <a:rPr lang="en-US" sz="900" b="0" dirty="0" err="1">
                          <a:solidFill>
                            <a:srgbClr val="000000"/>
                          </a:solidFill>
                          <a:latin typeface="Helvetica"/>
                          <a:cs typeface="Helvetica"/>
                        </a:rPr>
                        <a:t>ChC</a:t>
                      </a:r>
                      <a:r>
                        <a:rPr lang="en-US" sz="900" b="0" dirty="0">
                          <a:solidFill>
                            <a:srgbClr val="000000"/>
                          </a:solidFill>
                          <a:latin typeface="Helvetica"/>
                          <a:cs typeface="Helvetica"/>
                        </a:rPr>
                        <a:t>, </a:t>
                      </a:r>
                      <a:r>
                        <a:rPr lang="en-US" sz="900" b="0" dirty="0" err="1">
                          <a:solidFill>
                            <a:srgbClr val="000000"/>
                          </a:solidFill>
                          <a:latin typeface="Helvetica"/>
                          <a:cs typeface="Helvetica"/>
                        </a:rPr>
                        <a:t>Metastasierung</a:t>
                      </a:r>
                      <a:r>
                        <a:rPr lang="en-US" sz="900" b="0" dirty="0">
                          <a:solidFill>
                            <a:srgbClr val="000000"/>
                          </a:solidFill>
                          <a:latin typeface="Helvetica"/>
                          <a:cs typeface="Helvetica"/>
                        </a:rPr>
                        <a:t> in die </a:t>
                      </a:r>
                      <a:r>
                        <a:rPr lang="en-US" sz="900" b="0" dirty="0" err="1">
                          <a:solidFill>
                            <a:srgbClr val="000000"/>
                          </a:solidFill>
                          <a:latin typeface="Helvetica"/>
                          <a:cs typeface="Helvetica"/>
                        </a:rPr>
                        <a:t>Leber</a:t>
                      </a:r>
                      <a:r>
                        <a:rPr lang="en-US" sz="900" b="0" dirty="0">
                          <a:solidFill>
                            <a:srgbClr val="000000"/>
                          </a:solidFill>
                          <a:latin typeface="Helvetica"/>
                          <a:cs typeface="Helvetica"/>
                        </a:rPr>
                        <a:t> </a:t>
                      </a:r>
                      <a:r>
                        <a:rPr lang="en-US" sz="900" b="0" dirty="0" err="1" smtClean="0">
                          <a:solidFill>
                            <a:srgbClr val="000000"/>
                          </a:solidFill>
                          <a:latin typeface="Helvetica"/>
                          <a:cs typeface="Helvetica"/>
                        </a:rPr>
                        <a:t>durch</a:t>
                      </a:r>
                      <a:r>
                        <a:rPr lang="en-US" sz="900" b="0" dirty="0" smtClean="0">
                          <a:solidFill>
                            <a:srgbClr val="000000"/>
                          </a:solidFill>
                          <a:latin typeface="Helvetica"/>
                          <a:cs typeface="Helvetica"/>
                        </a:rPr>
                        <a:t> </a:t>
                      </a:r>
                      <a:r>
                        <a:rPr lang="en-US" sz="900" b="0" dirty="0" err="1" smtClean="0">
                          <a:solidFill>
                            <a:srgbClr val="000000"/>
                          </a:solidFill>
                          <a:latin typeface="Helvetica"/>
                          <a:cs typeface="Helvetica"/>
                        </a:rPr>
                        <a:t>einen</a:t>
                      </a:r>
                      <a:r>
                        <a:rPr lang="en-US" sz="900" b="0" dirty="0" smtClean="0">
                          <a:solidFill>
                            <a:srgbClr val="000000"/>
                          </a:solidFill>
                          <a:latin typeface="Helvetica"/>
                          <a:cs typeface="Helvetica"/>
                        </a:rPr>
                        <a:t> </a:t>
                      </a:r>
                      <a:r>
                        <a:rPr lang="en-US" sz="900" b="0" dirty="0" err="1">
                          <a:solidFill>
                            <a:srgbClr val="000000"/>
                          </a:solidFill>
                          <a:latin typeface="Helvetica"/>
                          <a:cs typeface="Helvetica"/>
                        </a:rPr>
                        <a:t>extrahepatischen</a:t>
                      </a:r>
                      <a:r>
                        <a:rPr lang="en-US" sz="900" b="0" dirty="0">
                          <a:solidFill>
                            <a:srgbClr val="000000"/>
                          </a:solidFill>
                          <a:latin typeface="Helvetica"/>
                          <a:cs typeface="Helvetica"/>
                        </a:rPr>
                        <a:t> </a:t>
                      </a:r>
                      <a:r>
                        <a:rPr lang="en-US" sz="900" b="0" dirty="0" err="1" smtClean="0">
                          <a:solidFill>
                            <a:srgbClr val="000000"/>
                          </a:solidFill>
                          <a:latin typeface="Helvetica"/>
                          <a:cs typeface="Helvetica"/>
                        </a:rPr>
                        <a:t>Primärtumor</a:t>
                      </a:r>
                      <a:r>
                        <a:rPr lang="en-US" sz="900" b="0" baseline="0" dirty="0" smtClean="0">
                          <a:solidFill>
                            <a:srgbClr val="000000"/>
                          </a:solidFill>
                          <a:latin typeface="Helvetica"/>
                          <a:cs typeface="Helvetica"/>
                        </a:rPr>
                        <a:t>, </a:t>
                      </a:r>
                      <a:r>
                        <a:rPr lang="en-US" sz="900" b="0" baseline="0" dirty="0" err="1" smtClean="0">
                          <a:solidFill>
                            <a:srgbClr val="000000"/>
                          </a:solidFill>
                          <a:latin typeface="Helvetica"/>
                          <a:cs typeface="Helvetica"/>
                        </a:rPr>
                        <a:t>Lymphom</a:t>
                      </a:r>
                      <a:r>
                        <a:rPr lang="en-US" sz="900" b="0" baseline="0" dirty="0" smtClean="0">
                          <a:solidFill>
                            <a:srgbClr val="000000"/>
                          </a:solidFill>
                          <a:latin typeface="Helvetica"/>
                          <a:cs typeface="Helvetica"/>
                        </a:rPr>
                        <a:t>. </a:t>
                      </a:r>
                      <a:endParaRPr lang="en-US" sz="900" baseline="0" dirty="0">
                        <a:solidFill>
                          <a:schemeClr val="tx1"/>
                        </a:solidFill>
                        <a:latin typeface="Helvetica" charset="0"/>
                        <a:ea typeface="Helvetica" charset="0"/>
                        <a:cs typeface="Helvetica" charset="0"/>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xmlns="" val="10003"/>
                  </a:ext>
                </a:extLst>
              </a:tr>
              <a:tr h="1195244">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sz="900" b="1" baseline="0" dirty="0">
                          <a:solidFill>
                            <a:schemeClr val="tx1"/>
                          </a:solidFill>
                          <a:latin typeface="Helvetica"/>
                          <a:cs typeface="Helvetica"/>
                        </a:rPr>
                        <a:t>CT- und MRT-</a:t>
                      </a:r>
                      <a:r>
                        <a:rPr lang="en-US" sz="900" b="1" baseline="0" dirty="0" err="1">
                          <a:solidFill>
                            <a:schemeClr val="tx1"/>
                          </a:solidFill>
                          <a:latin typeface="Helvetica"/>
                          <a:cs typeface="Helvetica"/>
                        </a:rPr>
                        <a:t>Detektion</a:t>
                      </a:r>
                      <a:r>
                        <a:rPr lang="en-US" sz="900" b="1" baseline="0" dirty="0">
                          <a:solidFill>
                            <a:schemeClr val="tx1"/>
                          </a:solidFill>
                          <a:latin typeface="Helvetica"/>
                          <a:cs typeface="Helvetica"/>
                        </a:rPr>
                        <a:t> von </a:t>
                      </a:r>
                      <a:r>
                        <a:rPr lang="en-US" sz="900" b="1" baseline="0" dirty="0" err="1">
                          <a:solidFill>
                            <a:schemeClr val="tx1"/>
                          </a:solidFill>
                          <a:latin typeface="Helvetica"/>
                          <a:cs typeface="Helvetica"/>
                        </a:rPr>
                        <a:t>Malignitäten</a:t>
                      </a:r>
                      <a:r>
                        <a:rPr lang="en-US" sz="900" b="1" baseline="0" dirty="0">
                          <a:solidFill>
                            <a:schemeClr val="tx1"/>
                          </a:solidFill>
                          <a:latin typeface="Helvetica"/>
                          <a:cs typeface="Helvetica"/>
                        </a:rPr>
                        <a:t> </a:t>
                      </a:r>
                      <a:r>
                        <a:rPr lang="en-US" sz="900" b="1" baseline="0" dirty="0" err="1">
                          <a:solidFill>
                            <a:schemeClr val="tx1"/>
                          </a:solidFill>
                          <a:latin typeface="Helvetica"/>
                          <a:cs typeface="Helvetica"/>
                        </a:rPr>
                        <a:t>mit</a:t>
                      </a:r>
                      <a:r>
                        <a:rPr lang="en-US" sz="900" b="1" baseline="0" dirty="0">
                          <a:solidFill>
                            <a:schemeClr val="tx1"/>
                          </a:solidFill>
                          <a:latin typeface="Helvetica"/>
                          <a:cs typeface="Helvetica"/>
                        </a:rPr>
                        <a:t> </a:t>
                      </a:r>
                      <a:r>
                        <a:rPr lang="en-US" sz="900" b="1" baseline="0" dirty="0" err="1">
                          <a:solidFill>
                            <a:schemeClr val="tx1"/>
                          </a:solidFill>
                          <a:latin typeface="Helvetica"/>
                          <a:cs typeface="Helvetica"/>
                        </a:rPr>
                        <a:t>infiltrativem</a:t>
                      </a:r>
                      <a:r>
                        <a:rPr lang="en-US" sz="900" b="1" baseline="0" dirty="0">
                          <a:solidFill>
                            <a:schemeClr val="tx1"/>
                          </a:solidFill>
                          <a:latin typeface="Helvetica"/>
                          <a:cs typeface="Helvetica"/>
                        </a:rPr>
                        <a:t> </a:t>
                      </a:r>
                      <a:r>
                        <a:rPr lang="en-US" sz="900" b="1" baseline="0" dirty="0" err="1">
                          <a:solidFill>
                            <a:schemeClr val="tx1"/>
                          </a:solidFill>
                          <a:latin typeface="Helvetica"/>
                          <a:cs typeface="Helvetica"/>
                        </a:rPr>
                        <a:t>Erscheinungsbild</a:t>
                      </a:r>
                      <a:r>
                        <a:rPr lang="en-US" sz="900" b="1" baseline="0" dirty="0">
                          <a:solidFill>
                            <a:schemeClr val="tx1"/>
                          </a:solidFill>
                          <a:latin typeface="Helvetica"/>
                          <a:cs typeface="Helvetica"/>
                        </a:rPr>
                        <a:t>:</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chemeClr val="tx1"/>
                          </a:solidFill>
                          <a:latin typeface="Helvetica"/>
                          <a:cs typeface="Helvetica"/>
                        </a:rPr>
                        <a:t>Kann</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sich</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als</a:t>
                      </a:r>
                      <a:r>
                        <a:rPr lang="en-US" sz="900" baseline="0" dirty="0">
                          <a:solidFill>
                            <a:schemeClr val="tx1"/>
                          </a:solidFill>
                          <a:latin typeface="Helvetica"/>
                          <a:cs typeface="Helvetica"/>
                        </a:rPr>
                        <a:t> diffuse </a:t>
                      </a:r>
                      <a:r>
                        <a:rPr lang="en-US" sz="900" baseline="0" dirty="0" err="1">
                          <a:solidFill>
                            <a:schemeClr val="tx1"/>
                          </a:solidFill>
                          <a:latin typeface="Helvetica"/>
                          <a:cs typeface="Helvetica"/>
                        </a:rPr>
                        <a:t>unscharf-definierte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fokale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Läsion</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manifestieren</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häufig</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mehr</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als</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ein</a:t>
                      </a:r>
                      <a:r>
                        <a:rPr lang="en-US" sz="900" baseline="0" dirty="0">
                          <a:solidFill>
                            <a:schemeClr val="tx1"/>
                          </a:solidFill>
                          <a:latin typeface="Helvetica"/>
                          <a:cs typeface="Helvetica"/>
                        </a:rPr>
                        <a:t> Segment </a:t>
                      </a:r>
                      <a:r>
                        <a:rPr lang="en-US" sz="900" baseline="0" dirty="0" err="1" smtClean="0">
                          <a:solidFill>
                            <a:schemeClr val="tx1"/>
                          </a:solidFill>
                          <a:latin typeface="Helvetica"/>
                          <a:cs typeface="Helvetica"/>
                        </a:rPr>
                        <a:t>einnehmend</a:t>
                      </a:r>
                      <a:r>
                        <a:rPr lang="en-US" sz="900" baseline="0" dirty="0" smtClean="0">
                          <a:solidFill>
                            <a:schemeClr val="tx1"/>
                          </a:solidFill>
                          <a:latin typeface="Helvetica"/>
                          <a:cs typeface="Helvetica"/>
                        </a:rPr>
                        <a:t>. </a:t>
                      </a:r>
                      <a:endParaRPr lang="en-US" sz="900" baseline="0" dirty="0">
                        <a:solidFill>
                          <a:schemeClr val="tx1"/>
                        </a:solidFill>
                        <a:latin typeface="Helvetica"/>
                        <a:cs typeface="Helvetica"/>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chemeClr val="tx1"/>
                          </a:solidFill>
                          <a:latin typeface="Helvetica"/>
                          <a:cs typeface="Helvetica"/>
                        </a:rPr>
                        <a:t>Trotz</a:t>
                      </a:r>
                      <a:r>
                        <a:rPr lang="en-US" sz="900" baseline="0" dirty="0">
                          <a:solidFill>
                            <a:schemeClr val="tx1"/>
                          </a:solidFill>
                          <a:latin typeface="Helvetica"/>
                          <a:cs typeface="Helvetica"/>
                        </a:rPr>
                        <a:t> der </a:t>
                      </a:r>
                      <a:r>
                        <a:rPr lang="en-US" sz="900" baseline="0" dirty="0" err="1" smtClean="0">
                          <a:solidFill>
                            <a:schemeClr val="tx1"/>
                          </a:solidFill>
                          <a:latin typeface="Helvetica"/>
                          <a:cs typeface="Helvetica"/>
                        </a:rPr>
                        <a:t>Größe</a:t>
                      </a:r>
                      <a:r>
                        <a:rPr lang="en-US" sz="900" baseline="0" dirty="0" smtClean="0">
                          <a:solidFill>
                            <a:schemeClr val="tx1"/>
                          </a:solidFill>
                          <a:latin typeface="Helvetica"/>
                          <a:cs typeface="Helvetica"/>
                        </a:rPr>
                        <a:t> </a:t>
                      </a:r>
                      <a:r>
                        <a:rPr lang="en-US" sz="900" baseline="0" dirty="0" err="1" smtClean="0">
                          <a:solidFill>
                            <a:schemeClr val="tx1"/>
                          </a:solidFill>
                          <a:latin typeface="Helvetica"/>
                          <a:cs typeface="Helvetica"/>
                        </a:rPr>
                        <a:t>kann</a:t>
                      </a:r>
                      <a:r>
                        <a:rPr lang="en-US" sz="900" baseline="0" dirty="0" smtClean="0">
                          <a:solidFill>
                            <a:schemeClr val="tx1"/>
                          </a:solidFill>
                          <a:latin typeface="Helvetica"/>
                          <a:cs typeface="Helvetica"/>
                        </a:rPr>
                        <a:t> </a:t>
                      </a:r>
                      <a:r>
                        <a:rPr lang="en-US" sz="900" baseline="0" dirty="0" err="1">
                          <a:solidFill>
                            <a:schemeClr val="tx1"/>
                          </a:solidFill>
                          <a:latin typeface="Helvetica"/>
                          <a:cs typeface="Helvetica"/>
                        </a:rPr>
                        <a:t>es</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schwierig</a:t>
                      </a:r>
                      <a:r>
                        <a:rPr lang="en-US" sz="900" baseline="0" dirty="0">
                          <a:solidFill>
                            <a:schemeClr val="tx1"/>
                          </a:solidFill>
                          <a:latin typeface="Helvetica"/>
                          <a:cs typeface="Helvetica"/>
                        </a:rPr>
                        <a:t> sein, </a:t>
                      </a:r>
                      <a:r>
                        <a:rPr lang="en-US" sz="900" baseline="0" dirty="0" err="1">
                          <a:solidFill>
                            <a:schemeClr val="tx1"/>
                          </a:solidFill>
                          <a:latin typeface="Helvetica"/>
                          <a:cs typeface="Helvetica"/>
                        </a:rPr>
                        <a:t>sie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zu</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detektieren</a:t>
                      </a:r>
                      <a:r>
                        <a:rPr lang="en-US" sz="900" baseline="0" dirty="0">
                          <a:solidFill>
                            <a:schemeClr val="tx1"/>
                          </a:solidFill>
                          <a:latin typeface="Helvetica"/>
                          <a:cs typeface="Helvetica"/>
                        </a:rPr>
                        <a:t>:   </a:t>
                      </a:r>
                    </a:p>
                    <a:p>
                      <a:pPr marL="182563" marR="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a:solidFill>
                            <a:schemeClr val="tx1"/>
                          </a:solidFill>
                          <a:latin typeface="Helvetica"/>
                          <a:cs typeface="Helvetica"/>
                        </a:rPr>
                        <a:t>    Native </a:t>
                      </a:r>
                      <a:r>
                        <a:rPr lang="en-US" sz="900" baseline="0" dirty="0" err="1">
                          <a:solidFill>
                            <a:schemeClr val="tx1"/>
                          </a:solidFill>
                          <a:latin typeface="Helvetica"/>
                          <a:cs typeface="Helvetica"/>
                        </a:rPr>
                        <a:t>Bildgebung</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vor</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Kontrastgabe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kann</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hilfreich</a:t>
                      </a:r>
                      <a:r>
                        <a:rPr lang="en-US" sz="900" baseline="0" dirty="0">
                          <a:solidFill>
                            <a:schemeClr val="tx1"/>
                          </a:solidFill>
                          <a:latin typeface="Helvetica"/>
                          <a:cs typeface="Helvetica"/>
                        </a:rPr>
                        <a:t> </a:t>
                      </a:r>
                      <a:r>
                        <a:rPr lang="en-US" sz="900" baseline="0" dirty="0" err="1" smtClean="0">
                          <a:solidFill>
                            <a:schemeClr val="tx1"/>
                          </a:solidFill>
                          <a:latin typeface="Helvetica"/>
                          <a:cs typeface="Helvetica"/>
                        </a:rPr>
                        <a:t>sein</a:t>
                      </a:r>
                      <a:r>
                        <a:rPr lang="en-US" sz="900" baseline="0" dirty="0" smtClean="0">
                          <a:solidFill>
                            <a:schemeClr val="tx1"/>
                          </a:solidFill>
                          <a:latin typeface="Helvetica"/>
                          <a:cs typeface="Helvetica"/>
                        </a:rPr>
                        <a:t>.</a:t>
                      </a:r>
                      <a:endParaRPr lang="en-US" sz="900" baseline="0" dirty="0">
                        <a:solidFill>
                          <a:schemeClr val="tx1"/>
                        </a:solidFill>
                        <a:latin typeface="Helvetica"/>
                        <a:cs typeface="Helvetica"/>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chemeClr val="tx1"/>
                          </a:solidFill>
                          <a:latin typeface="Helvetica"/>
                          <a:cs typeface="Helvetica"/>
                        </a:rPr>
                        <a:t>Nötig</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ist</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eine</a:t>
                      </a:r>
                      <a:r>
                        <a:rPr lang="en-US" sz="900" baseline="0" dirty="0">
                          <a:solidFill>
                            <a:schemeClr val="tx1"/>
                          </a:solidFill>
                          <a:latin typeface="Helvetica"/>
                          <a:cs typeface="Helvetica"/>
                        </a:rPr>
                        <a:t> </a:t>
                      </a:r>
                      <a:r>
                        <a:rPr lang="en-US" sz="900" baseline="0" dirty="0" err="1" smtClean="0">
                          <a:solidFill>
                            <a:schemeClr val="tx1"/>
                          </a:solidFill>
                          <a:latin typeface="Helvetica"/>
                          <a:cs typeface="Helvetica"/>
                        </a:rPr>
                        <a:t>regelmäßig</a:t>
                      </a:r>
                      <a:r>
                        <a:rPr lang="en-US" sz="900" b="0" baseline="0" dirty="0" err="1" smtClean="0">
                          <a:solidFill>
                            <a:schemeClr val="tx1"/>
                          </a:solidFill>
                          <a:latin typeface="Helvetica"/>
                          <a:cs typeface="Helvetica"/>
                        </a:rPr>
                        <a:t>e</a:t>
                      </a:r>
                      <a:r>
                        <a:rPr lang="en-US" sz="900" b="1" baseline="0" dirty="0" smtClean="0">
                          <a:solidFill>
                            <a:srgbClr val="FF0000"/>
                          </a:solidFill>
                          <a:latin typeface="Helvetica"/>
                          <a:cs typeface="Helvetica"/>
                        </a:rPr>
                        <a:t> </a:t>
                      </a:r>
                      <a:r>
                        <a:rPr lang="en-US" sz="900" baseline="0" dirty="0" err="1">
                          <a:solidFill>
                            <a:schemeClr val="tx1"/>
                          </a:solidFill>
                          <a:latin typeface="Helvetica"/>
                          <a:cs typeface="Helvetica"/>
                        </a:rPr>
                        <a:t>sorgfältige</a:t>
                      </a:r>
                      <a:r>
                        <a:rPr lang="en-US" sz="900" baseline="0" dirty="0">
                          <a:solidFill>
                            <a:schemeClr val="tx1"/>
                          </a:solidFill>
                          <a:latin typeface="Helvetica"/>
                          <a:cs typeface="Helvetica"/>
                        </a:rPr>
                        <a:t> </a:t>
                      </a:r>
                      <a:r>
                        <a:rPr lang="en-US" sz="900" baseline="0" dirty="0" err="1" smtClean="0">
                          <a:solidFill>
                            <a:schemeClr val="tx1"/>
                          </a:solidFill>
                          <a:latin typeface="Helvetica"/>
                          <a:cs typeface="Helvetica"/>
                        </a:rPr>
                        <a:t>Befundung</a:t>
                      </a:r>
                      <a:r>
                        <a:rPr lang="en-US" sz="900" baseline="0" dirty="0" smtClean="0">
                          <a:solidFill>
                            <a:schemeClr val="tx1"/>
                          </a:solidFill>
                          <a:latin typeface="Helvetica"/>
                          <a:cs typeface="Helvetica"/>
                        </a:rPr>
                        <a:t> </a:t>
                      </a:r>
                      <a:r>
                        <a:rPr lang="en-US" sz="900" baseline="0" dirty="0" err="1" smtClean="0">
                          <a:solidFill>
                            <a:schemeClr val="tx1"/>
                          </a:solidFill>
                          <a:latin typeface="Helvetica"/>
                          <a:cs typeface="Helvetica"/>
                        </a:rPr>
                        <a:t>aller</a:t>
                      </a:r>
                      <a:r>
                        <a:rPr lang="en-US" sz="900" baseline="0" dirty="0" smtClean="0">
                          <a:solidFill>
                            <a:schemeClr val="tx1"/>
                          </a:solidFill>
                          <a:latin typeface="Helvetica"/>
                          <a:cs typeface="Helvetica"/>
                        </a:rPr>
                        <a:t> </a:t>
                      </a:r>
                      <a:r>
                        <a:rPr lang="en-US" sz="900" baseline="0" dirty="0" err="1">
                          <a:solidFill>
                            <a:schemeClr val="tx1"/>
                          </a:solidFill>
                          <a:latin typeface="Helvetica"/>
                          <a:cs typeface="Helvetica"/>
                        </a:rPr>
                        <a:t>verfügbarer</a:t>
                      </a:r>
                      <a:r>
                        <a:rPr lang="en-US" sz="900" baseline="0" dirty="0">
                          <a:solidFill>
                            <a:schemeClr val="tx1"/>
                          </a:solidFill>
                          <a:latin typeface="Helvetica"/>
                          <a:cs typeface="Helvetica"/>
                        </a:rPr>
                        <a:t> </a:t>
                      </a:r>
                      <a:r>
                        <a:rPr lang="en-US" sz="900" baseline="0" dirty="0" err="1" smtClean="0">
                          <a:solidFill>
                            <a:schemeClr val="tx1"/>
                          </a:solidFill>
                          <a:latin typeface="Helvetica"/>
                          <a:cs typeface="Helvetica"/>
                        </a:rPr>
                        <a:t>Bilder</a:t>
                      </a:r>
                      <a:r>
                        <a:rPr lang="en-US" sz="900" baseline="0" dirty="0" smtClean="0">
                          <a:solidFill>
                            <a:schemeClr val="tx1"/>
                          </a:solidFill>
                          <a:latin typeface="Helvetica"/>
                          <a:cs typeface="Helvetica"/>
                        </a:rPr>
                        <a:t>.</a:t>
                      </a:r>
                      <a:endParaRPr lang="en-US" sz="900" baseline="0" dirty="0">
                        <a:solidFill>
                          <a:schemeClr val="tx1"/>
                        </a:solidFill>
                        <a:latin typeface="Helvetica"/>
                        <a:cs typeface="Helvetica"/>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chemeClr val="tx1"/>
                          </a:solidFill>
                          <a:latin typeface="Helvetica"/>
                          <a:cs typeface="Helvetica"/>
                        </a:rPr>
                        <a:t>Verdächtige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Merkmale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können</a:t>
                      </a:r>
                      <a:r>
                        <a:rPr lang="en-US" sz="900" baseline="0" dirty="0">
                          <a:solidFill>
                            <a:schemeClr val="tx1"/>
                          </a:solidFill>
                          <a:latin typeface="Helvetica"/>
                          <a:cs typeface="Helvetica"/>
                        </a:rPr>
                        <a:t> sein (</a:t>
                      </a:r>
                      <a:r>
                        <a:rPr lang="en-US" sz="900" baseline="0" dirty="0" err="1">
                          <a:solidFill>
                            <a:schemeClr val="tx1"/>
                          </a:solidFill>
                          <a:latin typeface="Helvetica"/>
                          <a:cs typeface="Helvetica"/>
                        </a:rPr>
                        <a:t>inkomplette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Liste</a:t>
                      </a:r>
                      <a:r>
                        <a:rPr lang="en-US" sz="900" baseline="0" dirty="0">
                          <a:solidFill>
                            <a:schemeClr val="tx1"/>
                          </a:solidFill>
                          <a:latin typeface="Helvetica"/>
                          <a:cs typeface="Helvetica"/>
                        </a:rPr>
                        <a:t>):</a:t>
                      </a: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chemeClr val="tx1"/>
                          </a:solidFill>
                          <a:latin typeface="Helvetica"/>
                          <a:cs typeface="Helvetica"/>
                        </a:rPr>
                        <a:t>Tumorinfiltration</a:t>
                      </a:r>
                      <a:r>
                        <a:rPr lang="en-US" sz="900" baseline="0" dirty="0">
                          <a:solidFill>
                            <a:schemeClr val="tx1"/>
                          </a:solidFill>
                          <a:latin typeface="Helvetica"/>
                          <a:cs typeface="Helvetica"/>
                        </a:rPr>
                        <a:t> in die </a:t>
                      </a:r>
                      <a:r>
                        <a:rPr lang="en-US" sz="900" baseline="0" dirty="0" err="1">
                          <a:solidFill>
                            <a:schemeClr val="tx1"/>
                          </a:solidFill>
                          <a:latin typeface="Helvetica"/>
                          <a:cs typeface="Helvetica"/>
                        </a:rPr>
                        <a:t>Vene</a:t>
                      </a:r>
                      <a:r>
                        <a:rPr lang="en-US" sz="900" baseline="0" dirty="0">
                          <a:solidFill>
                            <a:schemeClr val="tx1"/>
                          </a:solidFill>
                          <a:latin typeface="Helvetica"/>
                          <a:cs typeface="Helvetica"/>
                        </a:rPr>
                        <a:t> (oft der </a:t>
                      </a:r>
                      <a:r>
                        <a:rPr lang="en-US" sz="900" baseline="0" dirty="0" err="1">
                          <a:solidFill>
                            <a:schemeClr val="tx1"/>
                          </a:solidFill>
                          <a:latin typeface="Helvetica"/>
                          <a:cs typeface="Helvetica"/>
                        </a:rPr>
                        <a:t>erste</a:t>
                      </a:r>
                      <a:r>
                        <a:rPr lang="en-US" sz="900" baseline="0" dirty="0">
                          <a:solidFill>
                            <a:schemeClr val="tx1"/>
                          </a:solidFill>
                          <a:latin typeface="Helvetica"/>
                          <a:cs typeface="Helvetica"/>
                        </a:rPr>
                        <a:t> und </a:t>
                      </a:r>
                      <a:r>
                        <a:rPr lang="en-US" sz="900" baseline="0" dirty="0" err="1" smtClean="0">
                          <a:solidFill>
                            <a:schemeClr val="tx1"/>
                          </a:solidFill>
                          <a:latin typeface="Helvetica"/>
                          <a:cs typeface="Helvetica"/>
                        </a:rPr>
                        <a:t>hilfreiche</a:t>
                      </a:r>
                      <a:r>
                        <a:rPr lang="en-US" sz="900" baseline="0" dirty="0" smtClean="0">
                          <a:solidFill>
                            <a:schemeClr val="tx1"/>
                          </a:solidFill>
                          <a:latin typeface="Helvetica"/>
                          <a:cs typeface="Helvetica"/>
                        </a:rPr>
                        <a:t> </a:t>
                      </a:r>
                      <a:r>
                        <a:rPr lang="en-US" sz="900" baseline="0" dirty="0" err="1">
                          <a:solidFill>
                            <a:schemeClr val="tx1"/>
                          </a:solidFill>
                          <a:latin typeface="Helvetica"/>
                          <a:cs typeface="Helvetica"/>
                        </a:rPr>
                        <a:t>Hinweis</a:t>
                      </a:r>
                      <a:r>
                        <a:rPr lang="en-US" sz="900" baseline="0" dirty="0" smtClean="0">
                          <a:solidFill>
                            <a:schemeClr val="tx1"/>
                          </a:solidFill>
                          <a:latin typeface="Helvetica"/>
                          <a:cs typeface="Helvetica"/>
                        </a:rPr>
                        <a:t>).</a:t>
                      </a:r>
                      <a:endParaRPr lang="en-US" sz="900" baseline="0" dirty="0">
                        <a:solidFill>
                          <a:schemeClr val="tx1"/>
                        </a:solidFill>
                        <a:latin typeface="Helvetica"/>
                        <a:cs typeface="Helvetica"/>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chemeClr val="tx1"/>
                          </a:solidFill>
                          <a:latin typeface="Helvetica"/>
                          <a:cs typeface="Helvetica"/>
                        </a:rPr>
                        <a:t>Verdrängte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oder</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nicht</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darstellbare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Venen</a:t>
                      </a:r>
                      <a:r>
                        <a:rPr lang="en-US" sz="900" baseline="0" dirty="0">
                          <a:solidFill>
                            <a:schemeClr val="tx1"/>
                          </a:solidFill>
                          <a:latin typeface="Helvetica"/>
                          <a:cs typeface="Helvetica"/>
                        </a:rPr>
                        <a:t>, die </a:t>
                      </a:r>
                      <a:r>
                        <a:rPr lang="en-US" sz="900" baseline="0" dirty="0" err="1">
                          <a:solidFill>
                            <a:schemeClr val="tx1"/>
                          </a:solidFill>
                          <a:latin typeface="Helvetica"/>
                          <a:cs typeface="Helvetica"/>
                        </a:rPr>
                        <a:t>nicht</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einem</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chronisch</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bedingten</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Verschluss</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zugeordnet</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werden</a:t>
                      </a:r>
                      <a:r>
                        <a:rPr lang="en-US" sz="900" baseline="0" dirty="0">
                          <a:solidFill>
                            <a:schemeClr val="tx1"/>
                          </a:solidFill>
                          <a:latin typeface="Helvetica"/>
                          <a:cs typeface="Helvetica"/>
                        </a:rPr>
                        <a:t> </a:t>
                      </a:r>
                      <a:r>
                        <a:rPr lang="en-US" sz="900" baseline="0" dirty="0" err="1" smtClean="0">
                          <a:solidFill>
                            <a:schemeClr val="tx1"/>
                          </a:solidFill>
                          <a:latin typeface="Helvetica"/>
                          <a:cs typeface="Helvetica"/>
                        </a:rPr>
                        <a:t>können</a:t>
                      </a:r>
                      <a:r>
                        <a:rPr lang="en-US" sz="900" baseline="0" dirty="0" smtClean="0">
                          <a:solidFill>
                            <a:schemeClr val="tx1"/>
                          </a:solidFill>
                          <a:latin typeface="Helvetica"/>
                          <a:cs typeface="Helvetica"/>
                        </a:rPr>
                        <a:t>. </a:t>
                      </a:r>
                      <a:endParaRPr lang="en-US" sz="900" baseline="0" dirty="0">
                        <a:solidFill>
                          <a:schemeClr val="tx1"/>
                        </a:solidFill>
                        <a:latin typeface="Helvetica"/>
                        <a:cs typeface="Helvetica"/>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chemeClr val="tx1"/>
                          </a:solidFill>
                          <a:latin typeface="Helvetica"/>
                          <a:cs typeface="Helvetica"/>
                        </a:rPr>
                        <a:t>Heterogene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Abschwächung</a:t>
                      </a:r>
                      <a:r>
                        <a:rPr lang="en-US" sz="900" baseline="0" dirty="0">
                          <a:solidFill>
                            <a:schemeClr val="tx1"/>
                          </a:solidFill>
                          <a:latin typeface="Helvetica"/>
                          <a:cs typeface="Helvetica"/>
                        </a:rPr>
                        <a:t>/</a:t>
                      </a:r>
                      <a:r>
                        <a:rPr lang="en-US" sz="900" baseline="0" dirty="0" err="1" smtClean="0">
                          <a:solidFill>
                            <a:schemeClr val="tx1"/>
                          </a:solidFill>
                          <a:latin typeface="Helvetica"/>
                          <a:cs typeface="Helvetica"/>
                        </a:rPr>
                        <a:t>Signalintensität</a:t>
                      </a:r>
                      <a:r>
                        <a:rPr lang="en-US" sz="900" baseline="0" dirty="0" smtClean="0">
                          <a:solidFill>
                            <a:schemeClr val="tx1"/>
                          </a:solidFill>
                          <a:latin typeface="Helvetica"/>
                          <a:cs typeface="Helvetica"/>
                        </a:rPr>
                        <a:t>.</a:t>
                      </a:r>
                      <a:endParaRPr lang="en-US" sz="900" baseline="0" dirty="0">
                        <a:solidFill>
                          <a:schemeClr val="tx1"/>
                        </a:solidFill>
                        <a:latin typeface="Helvetica"/>
                        <a:cs typeface="Helvetica"/>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chemeClr val="tx1"/>
                          </a:solidFill>
                          <a:latin typeface="Helvetica"/>
                          <a:cs typeface="Helvetica"/>
                        </a:rPr>
                        <a:t>Milde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bis</a:t>
                      </a:r>
                      <a:r>
                        <a:rPr lang="en-US" sz="900" baseline="0" dirty="0">
                          <a:solidFill>
                            <a:schemeClr val="tx1"/>
                          </a:solidFill>
                          <a:latin typeface="Helvetica"/>
                          <a:cs typeface="Helvetica"/>
                        </a:rPr>
                        <a:t> moderate T1 </a:t>
                      </a:r>
                      <a:r>
                        <a:rPr lang="en-US" sz="900" baseline="0" dirty="0" err="1">
                          <a:solidFill>
                            <a:schemeClr val="tx1"/>
                          </a:solidFill>
                          <a:latin typeface="Helvetica"/>
                          <a:cs typeface="Helvetica"/>
                        </a:rPr>
                        <a:t>Hypointensität</a:t>
                      </a:r>
                      <a:r>
                        <a:rPr lang="en-US" sz="900" baseline="0" dirty="0">
                          <a:solidFill>
                            <a:schemeClr val="tx1"/>
                          </a:solidFill>
                          <a:latin typeface="Helvetica"/>
                          <a:cs typeface="Helvetica"/>
                        </a:rPr>
                        <a:t>, T2 </a:t>
                      </a:r>
                      <a:r>
                        <a:rPr lang="en-US" sz="900" baseline="0" dirty="0" err="1">
                          <a:solidFill>
                            <a:schemeClr val="tx1"/>
                          </a:solidFill>
                          <a:latin typeface="Helvetica"/>
                          <a:cs typeface="Helvetica"/>
                        </a:rPr>
                        <a:t>Hyperintensität</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eingeschränkte</a:t>
                      </a:r>
                      <a:r>
                        <a:rPr lang="en-US" sz="900" baseline="0" dirty="0">
                          <a:solidFill>
                            <a:schemeClr val="tx1"/>
                          </a:solidFill>
                          <a:latin typeface="Helvetica"/>
                          <a:cs typeface="Helvetica"/>
                        </a:rPr>
                        <a:t> </a:t>
                      </a:r>
                      <a:r>
                        <a:rPr lang="en-US" sz="900" baseline="0" dirty="0" smtClean="0">
                          <a:solidFill>
                            <a:schemeClr val="tx1"/>
                          </a:solidFill>
                          <a:latin typeface="Helvetica"/>
                          <a:cs typeface="Helvetica"/>
                        </a:rPr>
                        <a:t>Diffusion.</a:t>
                      </a:r>
                      <a:endParaRPr lang="en-US" sz="900" baseline="0" dirty="0">
                        <a:solidFill>
                          <a:schemeClr val="tx1"/>
                        </a:solidFill>
                        <a:latin typeface="Helvetica"/>
                        <a:cs typeface="Helvetica"/>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chemeClr val="tx1"/>
                          </a:solidFill>
                          <a:latin typeface="Helvetica"/>
                          <a:cs typeface="Helvetica"/>
                        </a:rPr>
                        <a:t>Heterogene</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Anreicherung</a:t>
                      </a:r>
                      <a:r>
                        <a:rPr lang="en-US" sz="900" baseline="0" dirty="0">
                          <a:solidFill>
                            <a:schemeClr val="tx1"/>
                          </a:solidFill>
                          <a:latin typeface="Helvetica"/>
                          <a:cs typeface="Helvetica"/>
                        </a:rPr>
                        <a:t> in </a:t>
                      </a:r>
                      <a:r>
                        <a:rPr lang="en-US" sz="900" baseline="0" dirty="0" err="1">
                          <a:solidFill>
                            <a:schemeClr val="tx1"/>
                          </a:solidFill>
                          <a:latin typeface="Helvetica"/>
                          <a:cs typeface="Helvetica"/>
                        </a:rPr>
                        <a:t>einer</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oder</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mehreren</a:t>
                      </a:r>
                      <a:r>
                        <a:rPr lang="en-US" sz="900" baseline="0" dirty="0">
                          <a:solidFill>
                            <a:schemeClr val="tx1"/>
                          </a:solidFill>
                          <a:latin typeface="Helvetica"/>
                          <a:cs typeface="Helvetica"/>
                        </a:rPr>
                        <a:t> </a:t>
                      </a:r>
                      <a:r>
                        <a:rPr lang="en-US" sz="900" baseline="0" dirty="0" err="1" smtClean="0">
                          <a:solidFill>
                            <a:schemeClr val="tx1"/>
                          </a:solidFill>
                          <a:latin typeface="Helvetica"/>
                          <a:cs typeface="Helvetica"/>
                        </a:rPr>
                        <a:t>Phasen</a:t>
                      </a:r>
                      <a:r>
                        <a:rPr lang="en-US" sz="900" baseline="0" dirty="0" smtClean="0">
                          <a:solidFill>
                            <a:schemeClr val="tx1"/>
                          </a:solidFill>
                          <a:latin typeface="Helvetica"/>
                          <a:cs typeface="Helvetica"/>
                        </a:rPr>
                        <a:t>.</a:t>
                      </a:r>
                      <a:endParaRPr lang="en-US" sz="900" baseline="0" dirty="0">
                        <a:solidFill>
                          <a:schemeClr val="tx1"/>
                        </a:solidFill>
                        <a:latin typeface="Helvetica"/>
                        <a:cs typeface="Helvetica"/>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chemeClr val="tx1"/>
                          </a:solidFill>
                          <a:latin typeface="Helvetica"/>
                          <a:cs typeface="Helvetica"/>
                        </a:rPr>
                        <a:t>Nachweis</a:t>
                      </a:r>
                      <a:r>
                        <a:rPr lang="en-US" sz="900" baseline="0" dirty="0">
                          <a:solidFill>
                            <a:schemeClr val="tx1"/>
                          </a:solidFill>
                          <a:latin typeface="Helvetica"/>
                          <a:cs typeface="Helvetica"/>
                        </a:rPr>
                        <a:t> von </a:t>
                      </a:r>
                      <a:r>
                        <a:rPr lang="en-US" sz="900" baseline="0" dirty="0" err="1">
                          <a:solidFill>
                            <a:schemeClr val="tx1"/>
                          </a:solidFill>
                          <a:latin typeface="Helvetica"/>
                          <a:cs typeface="Helvetica"/>
                        </a:rPr>
                        <a:t>multiplen</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schlecht</a:t>
                      </a:r>
                      <a:r>
                        <a:rPr lang="en-US" sz="900" baseline="0" dirty="0">
                          <a:solidFill>
                            <a:schemeClr val="tx1"/>
                          </a:solidFill>
                          <a:latin typeface="Helvetica"/>
                          <a:cs typeface="Helvetica"/>
                        </a:rPr>
                        <a:t> </a:t>
                      </a:r>
                      <a:r>
                        <a:rPr lang="en-US" sz="900" baseline="0" dirty="0" err="1">
                          <a:solidFill>
                            <a:schemeClr val="tx1"/>
                          </a:solidFill>
                          <a:latin typeface="Helvetica"/>
                          <a:cs typeface="Helvetica"/>
                        </a:rPr>
                        <a:t>abgrenzbaren</a:t>
                      </a:r>
                      <a:r>
                        <a:rPr lang="en-US" sz="900" baseline="0" dirty="0">
                          <a:solidFill>
                            <a:schemeClr val="tx1"/>
                          </a:solidFill>
                          <a:latin typeface="Helvetica"/>
                          <a:cs typeface="Helvetica"/>
                        </a:rPr>
                        <a:t> und </a:t>
                      </a:r>
                      <a:r>
                        <a:rPr lang="en-US" sz="900" baseline="0" dirty="0" err="1">
                          <a:solidFill>
                            <a:schemeClr val="tx1"/>
                          </a:solidFill>
                          <a:latin typeface="Helvetica"/>
                          <a:cs typeface="Helvetica"/>
                        </a:rPr>
                        <a:t>unscharf-definierten</a:t>
                      </a:r>
                      <a:r>
                        <a:rPr lang="en-US" sz="900" baseline="0" dirty="0">
                          <a:solidFill>
                            <a:schemeClr val="tx1"/>
                          </a:solidFill>
                          <a:latin typeface="Helvetica"/>
                          <a:cs typeface="Helvetica"/>
                        </a:rPr>
                        <a:t> </a:t>
                      </a:r>
                      <a:r>
                        <a:rPr lang="en-US" sz="900" baseline="0" dirty="0" err="1" smtClean="0">
                          <a:solidFill>
                            <a:schemeClr val="tx1"/>
                          </a:solidFill>
                          <a:latin typeface="Helvetica"/>
                          <a:cs typeface="Helvetica"/>
                        </a:rPr>
                        <a:t>Knoten</a:t>
                      </a:r>
                      <a:r>
                        <a:rPr lang="en-US" sz="900" baseline="0" dirty="0">
                          <a:solidFill>
                            <a:schemeClr val="tx1"/>
                          </a:solidFill>
                          <a:latin typeface="Helvetica"/>
                          <a:cs typeface="Helvetica"/>
                        </a:rPr>
                        <a:t>.</a:t>
                      </a: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900" baseline="0" dirty="0" err="1">
                          <a:solidFill>
                            <a:schemeClr val="tx1"/>
                          </a:solidFill>
                          <a:latin typeface="Helvetica"/>
                          <a:cs typeface="Helvetica"/>
                        </a:rPr>
                        <a:t>Architektonische</a:t>
                      </a:r>
                      <a:r>
                        <a:rPr lang="en-US" sz="900" baseline="0" dirty="0">
                          <a:solidFill>
                            <a:schemeClr val="tx1"/>
                          </a:solidFill>
                          <a:latin typeface="Helvetica"/>
                          <a:cs typeface="Helvetica"/>
                        </a:rPr>
                        <a:t> </a:t>
                      </a:r>
                      <a:r>
                        <a:rPr lang="en-US" sz="900" baseline="0" dirty="0" err="1" smtClean="0">
                          <a:solidFill>
                            <a:schemeClr val="tx1"/>
                          </a:solidFill>
                          <a:latin typeface="Helvetica"/>
                          <a:cs typeface="Helvetica"/>
                        </a:rPr>
                        <a:t>Verziehung</a:t>
                      </a:r>
                      <a:r>
                        <a:rPr lang="en-US" sz="900" baseline="0" dirty="0">
                          <a:solidFill>
                            <a:schemeClr val="tx1"/>
                          </a:solidFill>
                          <a:latin typeface="Helvetica"/>
                          <a:cs typeface="Helvetica"/>
                        </a:rPr>
                        <a:t>.</a:t>
                      </a: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xmlns="" val="10004"/>
                  </a:ext>
                </a:extLst>
              </a:tr>
              <a:tr h="0">
                <a:tc gridSpan="2">
                  <a:txBody>
                    <a:bodyPr/>
                    <a:lstStyle/>
                    <a:p>
                      <a:pPr marL="0" marR="0" indent="0" algn="l" defTabSz="457200" rtl="0" eaLnBrk="1" fontAlgn="auto" latinLnBrk="0" hangingPunct="1">
                        <a:lnSpc>
                          <a:spcPct val="100000"/>
                        </a:lnSpc>
                        <a:spcBef>
                          <a:spcPts val="0"/>
                        </a:spcBef>
                        <a:spcAft>
                          <a:spcPts val="300"/>
                        </a:spcAft>
                        <a:buClrTx/>
                        <a:buSzTx/>
                        <a:buFont typeface="Arial" charset="0"/>
                        <a:buNone/>
                        <a:tabLst/>
                        <a:defRPr/>
                      </a:pPr>
                      <a:r>
                        <a:rPr lang="en-US" sz="900" b="1" baseline="0" dirty="0">
                          <a:solidFill>
                            <a:schemeClr val="tx1"/>
                          </a:solidFill>
                          <a:latin typeface="Helvetica" charset="0"/>
                          <a:ea typeface="Helvetica" charset="0"/>
                          <a:cs typeface="Helvetica" charset="0"/>
                        </a:rPr>
                        <a:t>Pitfall: </a:t>
                      </a:r>
                      <a:r>
                        <a:rPr lang="en-US" sz="900" b="0" baseline="0" dirty="0">
                          <a:solidFill>
                            <a:schemeClr val="tx1"/>
                          </a:solidFill>
                          <a:latin typeface="Helvetica" pitchFamily="34" charset="0"/>
                          <a:ea typeface="Helvetica" charset="0"/>
                          <a:cs typeface="Helvetica" charset="0"/>
                        </a:rPr>
                        <a:t>E</a:t>
                      </a:r>
                      <a:r>
                        <a:rPr lang="de-DE" sz="900" b="0" dirty="0" err="1">
                          <a:latin typeface="Helvetica" pitchFamily="34" charset="0"/>
                        </a:rPr>
                        <a:t>i</a:t>
                      </a:r>
                      <a:r>
                        <a:rPr lang="de-DE" sz="900" dirty="0" err="1">
                          <a:latin typeface="Helvetica" pitchFamily="34" charset="0"/>
                        </a:rPr>
                        <a:t>nige</a:t>
                      </a:r>
                      <a:r>
                        <a:rPr lang="de-DE" sz="900" dirty="0">
                          <a:latin typeface="Helvetica" pitchFamily="34" charset="0"/>
                        </a:rPr>
                        <a:t> gutartige Prozesse können ein </a:t>
                      </a:r>
                      <a:r>
                        <a:rPr lang="de-DE" sz="900" dirty="0" err="1">
                          <a:latin typeface="Helvetica" pitchFamily="34" charset="0"/>
                        </a:rPr>
                        <a:t>infiltratives</a:t>
                      </a:r>
                      <a:r>
                        <a:rPr lang="de-DE" sz="900" dirty="0">
                          <a:latin typeface="Helvetica" pitchFamily="34" charset="0"/>
                        </a:rPr>
                        <a:t> Aussehen haben und als maligne </a:t>
                      </a:r>
                      <a:r>
                        <a:rPr lang="de-DE" sz="900" dirty="0" err="1" smtClean="0">
                          <a:latin typeface="Helvetica" pitchFamily="34" charset="0"/>
                        </a:rPr>
                        <a:t>fehlnterpretiert</a:t>
                      </a:r>
                      <a:r>
                        <a:rPr lang="de-DE" sz="900" dirty="0" smtClean="0">
                          <a:latin typeface="Helvetica" pitchFamily="34" charset="0"/>
                        </a:rPr>
                        <a:t> </a:t>
                      </a:r>
                      <a:r>
                        <a:rPr lang="de-DE" sz="900" dirty="0">
                          <a:latin typeface="Helvetica" pitchFamily="34" charset="0"/>
                        </a:rPr>
                        <a:t>werden. Beispiele: </a:t>
                      </a:r>
                      <a:r>
                        <a:rPr lang="de-DE" sz="900" dirty="0" smtClean="0">
                          <a:latin typeface="Helvetica" pitchFamily="34" charset="0"/>
                        </a:rPr>
                        <a:t>Fokale </a:t>
                      </a:r>
                      <a:r>
                        <a:rPr lang="de-DE" sz="900" dirty="0">
                          <a:latin typeface="Helvetica" pitchFamily="34" charset="0"/>
                        </a:rPr>
                        <a:t>oder regionale  Perfusionsstörung, Areale zonaler Mehr-/Minderverfettung, Eisenablagerung. Hinweis: Diese Prozesse infiltrieren weder die Vene, noch verdrängen</a:t>
                      </a:r>
                      <a:r>
                        <a:rPr lang="de-DE" sz="900" baseline="0" dirty="0">
                          <a:latin typeface="Helvetica" pitchFamily="34" charset="0"/>
                        </a:rPr>
                        <a:t> sie Gefäße oder verformen</a:t>
                      </a:r>
                      <a:r>
                        <a:rPr lang="de-DE" sz="900" dirty="0">
                          <a:latin typeface="Helvetica" pitchFamily="34" charset="0"/>
                        </a:rPr>
                        <a:t> die normale</a:t>
                      </a:r>
                      <a:r>
                        <a:rPr lang="de-DE" sz="900" baseline="0" dirty="0">
                          <a:latin typeface="Helvetica" pitchFamily="34" charset="0"/>
                        </a:rPr>
                        <a:t> </a:t>
                      </a:r>
                      <a:r>
                        <a:rPr lang="de-DE" sz="900" dirty="0" err="1">
                          <a:latin typeface="Helvetica" pitchFamily="34" charset="0"/>
                        </a:rPr>
                        <a:t>Parenchymarchitektur</a:t>
                      </a:r>
                      <a:r>
                        <a:rPr lang="de-DE" sz="900" baseline="0" dirty="0">
                          <a:latin typeface="Helvetica" pitchFamily="34" charset="0"/>
                        </a:rPr>
                        <a:t>.</a:t>
                      </a:r>
                      <a:r>
                        <a:rPr lang="de-DE" sz="900" dirty="0">
                          <a:latin typeface="Helvetica" pitchFamily="34" charset="0"/>
                        </a:rPr>
                        <a:t> </a:t>
                      </a:r>
                      <a:endParaRPr lang="en-US" sz="900" baseline="0" dirty="0">
                        <a:solidFill>
                          <a:schemeClr val="tx1"/>
                        </a:solidFill>
                        <a:latin typeface="Helvetica" pitchFamily="34" charset="0"/>
                        <a:cs typeface="Helvetica"/>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xmlns="" val="10005"/>
                  </a:ext>
                </a:extLst>
              </a:tr>
              <a:tr h="0">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sz="900" b="1" dirty="0">
                          <a:solidFill>
                            <a:srgbClr val="000000"/>
                          </a:solidFill>
                          <a:latin typeface="Helvetica"/>
                          <a:cs typeface="Helvetica"/>
                        </a:rPr>
                        <a:t>LI-RADS </a:t>
                      </a:r>
                      <a:r>
                        <a:rPr lang="en-US" sz="900" b="1" dirty="0" err="1">
                          <a:solidFill>
                            <a:srgbClr val="000000"/>
                          </a:solidFill>
                          <a:latin typeface="Helvetica"/>
                          <a:cs typeface="Helvetica"/>
                        </a:rPr>
                        <a:t>Kategorisierung</a:t>
                      </a:r>
                      <a:r>
                        <a:rPr lang="en-US" sz="900" b="1" dirty="0">
                          <a:solidFill>
                            <a:srgbClr val="000000"/>
                          </a:solidFill>
                          <a:latin typeface="Helvetica"/>
                          <a:cs typeface="Helvetica"/>
                        </a:rPr>
                        <a:t> von </a:t>
                      </a:r>
                      <a:r>
                        <a:rPr lang="en-US" sz="900" b="1" dirty="0" err="1">
                          <a:solidFill>
                            <a:srgbClr val="000000"/>
                          </a:solidFill>
                          <a:latin typeface="Helvetica"/>
                          <a:cs typeface="Helvetica"/>
                        </a:rPr>
                        <a:t>unscharf</a:t>
                      </a:r>
                      <a:r>
                        <a:rPr lang="en-US" sz="900" b="1" baseline="0" dirty="0">
                          <a:solidFill>
                            <a:srgbClr val="000000"/>
                          </a:solidFill>
                          <a:latin typeface="Helvetica"/>
                          <a:cs typeface="Helvetica"/>
                        </a:rPr>
                        <a:t> </a:t>
                      </a:r>
                      <a:r>
                        <a:rPr lang="en-US" sz="900" b="1" baseline="0" dirty="0" err="1">
                          <a:solidFill>
                            <a:srgbClr val="000000"/>
                          </a:solidFill>
                          <a:latin typeface="Helvetica"/>
                          <a:cs typeface="Helvetica"/>
                        </a:rPr>
                        <a:t>definierten</a:t>
                      </a:r>
                      <a:r>
                        <a:rPr lang="en-US" sz="900" b="1" baseline="0" dirty="0">
                          <a:solidFill>
                            <a:srgbClr val="000000"/>
                          </a:solidFill>
                          <a:latin typeface="Helvetica"/>
                          <a:cs typeface="Helvetica"/>
                        </a:rPr>
                        <a:t> </a:t>
                      </a:r>
                      <a:r>
                        <a:rPr lang="en-US" sz="900" b="1" dirty="0" err="1">
                          <a:solidFill>
                            <a:srgbClr val="000000"/>
                          </a:solidFill>
                          <a:latin typeface="Helvetica"/>
                          <a:cs typeface="Helvetica"/>
                        </a:rPr>
                        <a:t>Observationen</a:t>
                      </a:r>
                      <a:r>
                        <a:rPr lang="en-US" sz="900" b="1" baseline="0" dirty="0">
                          <a:solidFill>
                            <a:srgbClr val="000000"/>
                          </a:solidFill>
                          <a:latin typeface="Helvetica"/>
                          <a:cs typeface="Helvetica"/>
                        </a:rPr>
                        <a:t>:</a:t>
                      </a:r>
                      <a:endParaRPr lang="en-US" sz="900" baseline="0" dirty="0">
                        <a:solidFill>
                          <a:schemeClr val="tx1"/>
                        </a:solidFill>
                        <a:latin typeface="Helvetica"/>
                        <a:cs typeface="Helvetica"/>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bl>
          </a:graphicData>
        </a:graphic>
      </p:graphicFrame>
      <p:sp>
        <p:nvSpPr>
          <p:cNvPr id="1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77F2914A-9EBD-2143-B9B9-00921843D442}" type="slidenum">
              <a:rPr lang="en-US" sz="1100" smtClean="0">
                <a:latin typeface="Helvetica"/>
                <a:cs typeface="Helvetica"/>
              </a:rPr>
              <a:pPr algn="r"/>
              <a:t>25</a:t>
            </a:fld>
            <a:endParaRPr lang="en-US" sz="1100" dirty="0">
              <a:latin typeface="Helvetica"/>
              <a:cs typeface="Helvetica"/>
            </a:endParaRPr>
          </a:p>
        </p:txBody>
      </p:sp>
      <p:sp>
        <p:nvSpPr>
          <p:cNvPr id="12" name="Right Triangle 1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3" name="TextBox 12"/>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smtClean="0">
                <a:latin typeface="Helvetica"/>
                <a:cs typeface="Helvetica"/>
              </a:rPr>
              <a:t>Definitionen</a:t>
            </a:r>
            <a:endParaRPr lang="en-US" sz="1400" dirty="0">
              <a:latin typeface="Helvetica"/>
              <a:cs typeface="Helvetica"/>
            </a:endParaRPr>
          </a:p>
        </p:txBody>
      </p:sp>
      <p:sp>
        <p:nvSpPr>
          <p:cNvPr id="24" name="TextBox 23"/>
          <p:cNvSpPr txBox="1"/>
          <p:nvPr/>
        </p:nvSpPr>
        <p:spPr>
          <a:xfrm>
            <a:off x="-5682395" y="-139454"/>
            <a:ext cx="3728868" cy="370827"/>
          </a:xfrm>
          <a:prstGeom prst="rect">
            <a:avLst/>
          </a:prstGeom>
          <a:noFill/>
        </p:spPr>
        <p:txBody>
          <a:bodyPr wrap="none" lIns="68452" tIns="34226" rIns="68452" bIns="34226" rtlCol="0">
            <a:noAutofit/>
          </a:bodyPr>
          <a:lstStyle/>
          <a:p>
            <a:pPr algn="ctr"/>
            <a:r>
              <a:rPr lang="en-US" sz="900" dirty="0">
                <a:solidFill>
                  <a:srgbClr val="FFFFFF"/>
                </a:solidFill>
                <a:latin typeface="Helvetica"/>
                <a:cs typeface="Helvetica"/>
              </a:rPr>
              <a:t>Infiltrative HCC</a:t>
            </a:r>
          </a:p>
        </p:txBody>
      </p:sp>
      <p:grpSp>
        <p:nvGrpSpPr>
          <p:cNvPr id="28" name="Group 27"/>
          <p:cNvGrpSpPr>
            <a:grpSpLocks noChangeAspect="1"/>
          </p:cNvGrpSpPr>
          <p:nvPr/>
        </p:nvGrpSpPr>
        <p:grpSpPr>
          <a:xfrm>
            <a:off x="238919" y="854649"/>
            <a:ext cx="320040" cy="320040"/>
            <a:chOff x="-1251082" y="1875908"/>
            <a:chExt cx="502918" cy="502918"/>
          </a:xfrm>
        </p:grpSpPr>
        <p:grpSp>
          <p:nvGrpSpPr>
            <p:cNvPr id="37" name="Group 36"/>
            <p:cNvGrpSpPr>
              <a:grpSpLocks noChangeAspect="1"/>
            </p:cNvGrpSpPr>
            <p:nvPr/>
          </p:nvGrpSpPr>
          <p:grpSpPr>
            <a:xfrm>
              <a:off x="-1251082" y="1875908"/>
              <a:ext cx="502918" cy="502918"/>
              <a:chOff x="355957" y="1732205"/>
              <a:chExt cx="502918" cy="502918"/>
            </a:xfrm>
          </p:grpSpPr>
          <p:sp>
            <p:nvSpPr>
              <p:cNvPr id="40" name="Rounded Rectangle 39"/>
              <p:cNvSpPr/>
              <p:nvPr/>
            </p:nvSpPr>
            <p:spPr>
              <a:xfrm>
                <a:off x="355957" y="1732205"/>
                <a:ext cx="502918" cy="5029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p:cNvSpPr>
              <p:nvPr/>
            </p:nvSpPr>
            <p:spPr>
              <a:xfrm>
                <a:off x="378816" y="1800784"/>
                <a:ext cx="457200" cy="365760"/>
              </a:xfrm>
              <a:custGeom>
                <a:avLst/>
                <a:gdLst>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21" fmla="*/ 2934069 w 2934069"/>
                  <a:gd name="connsiteY21" fmla="*/ 56829 h 2167362"/>
                  <a:gd name="connsiteX0" fmla="*/ 2934069 w 2962685"/>
                  <a:gd name="connsiteY0" fmla="*/ 56466 h 2166999"/>
                  <a:gd name="connsiteX1" fmla="*/ 2112434 w 2962685"/>
                  <a:gd name="connsiteY1" fmla="*/ 3457 h 2166999"/>
                  <a:gd name="connsiteX2" fmla="*/ 1701617 w 2962685"/>
                  <a:gd name="connsiteY2" fmla="*/ 149231 h 2166999"/>
                  <a:gd name="connsiteX3" fmla="*/ 1039008 w 2962685"/>
                  <a:gd name="connsiteY3" fmla="*/ 16710 h 2166999"/>
                  <a:gd name="connsiteX4" fmla="*/ 932991 w 2962685"/>
                  <a:gd name="connsiteY4" fmla="*/ 175736 h 2166999"/>
                  <a:gd name="connsiteX5" fmla="*/ 1383564 w 2962685"/>
                  <a:gd name="connsiteY5" fmla="*/ 308257 h 2166999"/>
                  <a:gd name="connsiteX6" fmla="*/ 1237791 w 2962685"/>
                  <a:gd name="connsiteY6" fmla="*/ 997370 h 2166999"/>
                  <a:gd name="connsiteX7" fmla="*/ 853477 w 2962685"/>
                  <a:gd name="connsiteY7" fmla="*/ 1076883 h 2166999"/>
                  <a:gd name="connsiteX8" fmla="*/ 137860 w 2962685"/>
                  <a:gd name="connsiteY8" fmla="*/ 626310 h 2166999"/>
                  <a:gd name="connsiteX9" fmla="*/ 58347 w 2962685"/>
                  <a:gd name="connsiteY9" fmla="*/ 758831 h 2166999"/>
                  <a:gd name="connsiteX10" fmla="*/ 800469 w 2962685"/>
                  <a:gd name="connsiteY10" fmla="*/ 1315423 h 2166999"/>
                  <a:gd name="connsiteX11" fmla="*/ 906486 w 2962685"/>
                  <a:gd name="connsiteY11" fmla="*/ 2110553 h 2166999"/>
                  <a:gd name="connsiteX12" fmla="*/ 1171530 w 2962685"/>
                  <a:gd name="connsiteY12" fmla="*/ 2031040 h 2166999"/>
                  <a:gd name="connsiteX13" fmla="*/ 1145025 w 2962685"/>
                  <a:gd name="connsiteY13" fmla="*/ 1461196 h 2166999"/>
                  <a:gd name="connsiteX14" fmla="*/ 1383564 w 2962685"/>
                  <a:gd name="connsiteY14" fmla="*/ 1235910 h 2166999"/>
                  <a:gd name="connsiteX15" fmla="*/ 2629269 w 2962685"/>
                  <a:gd name="connsiteY15" fmla="*/ 1408188 h 2166999"/>
                  <a:gd name="connsiteX16" fmla="*/ 2841304 w 2962685"/>
                  <a:gd name="connsiteY16" fmla="*/ 931110 h 2166999"/>
                  <a:gd name="connsiteX17" fmla="*/ 1741373 w 2962685"/>
                  <a:gd name="connsiteY17" fmla="*/ 639562 h 2166999"/>
                  <a:gd name="connsiteX18" fmla="*/ 1887147 w 2962685"/>
                  <a:gd name="connsiteY18" fmla="*/ 241996 h 2166999"/>
                  <a:gd name="connsiteX19" fmla="*/ 2775043 w 2962685"/>
                  <a:gd name="connsiteY19" fmla="*/ 175736 h 2166999"/>
                  <a:gd name="connsiteX20" fmla="*/ 2775043 w 2962685"/>
                  <a:gd name="connsiteY20" fmla="*/ 175736 h 2166999"/>
                  <a:gd name="connsiteX21" fmla="*/ 2934069 w 2962685"/>
                  <a:gd name="connsiteY21" fmla="*/ 56466 h 2166999"/>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41304 w 2967988"/>
                  <a:gd name="connsiteY16" fmla="*/ 931598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740667 w 2967988"/>
                  <a:gd name="connsiteY14" fmla="*/ 1090310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44846"/>
                  <a:gd name="connsiteX1" fmla="*/ 2112434 w 2967988"/>
                  <a:gd name="connsiteY1" fmla="*/ 3945 h 2144846"/>
                  <a:gd name="connsiteX2" fmla="*/ 1701617 w 2967988"/>
                  <a:gd name="connsiteY2" fmla="*/ 149719 h 2144846"/>
                  <a:gd name="connsiteX3" fmla="*/ 1039008 w 2967988"/>
                  <a:gd name="connsiteY3" fmla="*/ 17198 h 2144846"/>
                  <a:gd name="connsiteX4" fmla="*/ 932991 w 2967988"/>
                  <a:gd name="connsiteY4" fmla="*/ 176224 h 2144846"/>
                  <a:gd name="connsiteX5" fmla="*/ 1383564 w 2967988"/>
                  <a:gd name="connsiteY5" fmla="*/ 308745 h 2144846"/>
                  <a:gd name="connsiteX6" fmla="*/ 1237791 w 2967988"/>
                  <a:gd name="connsiteY6" fmla="*/ 997858 h 2144846"/>
                  <a:gd name="connsiteX7" fmla="*/ 853477 w 2967988"/>
                  <a:gd name="connsiteY7" fmla="*/ 1077371 h 2144846"/>
                  <a:gd name="connsiteX8" fmla="*/ 137860 w 2967988"/>
                  <a:gd name="connsiteY8" fmla="*/ 626798 h 2144846"/>
                  <a:gd name="connsiteX9" fmla="*/ 58347 w 2967988"/>
                  <a:gd name="connsiteY9" fmla="*/ 759319 h 2144846"/>
                  <a:gd name="connsiteX10" fmla="*/ 800469 w 2967988"/>
                  <a:gd name="connsiteY10" fmla="*/ 1315911 h 2144846"/>
                  <a:gd name="connsiteX11" fmla="*/ 906486 w 2967988"/>
                  <a:gd name="connsiteY11" fmla="*/ 2111041 h 2144846"/>
                  <a:gd name="connsiteX12" fmla="*/ 1090370 w 2967988"/>
                  <a:gd name="connsiteY12" fmla="*/ 1944958 h 2144846"/>
                  <a:gd name="connsiteX13" fmla="*/ 1145025 w 2967988"/>
                  <a:gd name="connsiteY13" fmla="*/ 1461684 h 2144846"/>
                  <a:gd name="connsiteX14" fmla="*/ 1740667 w 2967988"/>
                  <a:gd name="connsiteY14" fmla="*/ 1090310 h 2144846"/>
                  <a:gd name="connsiteX15" fmla="*/ 2629269 w 2967988"/>
                  <a:gd name="connsiteY15" fmla="*/ 1408676 h 2144846"/>
                  <a:gd name="connsiteX16" fmla="*/ 2819661 w 2967988"/>
                  <a:gd name="connsiteY16" fmla="*/ 1034400 h 2144846"/>
                  <a:gd name="connsiteX17" fmla="*/ 1741373 w 2967988"/>
                  <a:gd name="connsiteY17" fmla="*/ 640050 h 2144846"/>
                  <a:gd name="connsiteX18" fmla="*/ 1887147 w 2967988"/>
                  <a:gd name="connsiteY18" fmla="*/ 242484 h 2144846"/>
                  <a:gd name="connsiteX19" fmla="*/ 2775043 w 2967988"/>
                  <a:gd name="connsiteY19" fmla="*/ 176224 h 2144846"/>
                  <a:gd name="connsiteX20" fmla="*/ 2807507 w 2967988"/>
                  <a:gd name="connsiteY20" fmla="*/ 219509 h 2144846"/>
                  <a:gd name="connsiteX21" fmla="*/ 2934069 w 2967988"/>
                  <a:gd name="connsiteY21" fmla="*/ 56954 h 2144846"/>
                  <a:gd name="connsiteX0" fmla="*/ 2934069 w 2967988"/>
                  <a:gd name="connsiteY0" fmla="*/ 56954 h 2001552"/>
                  <a:gd name="connsiteX1" fmla="*/ 2112434 w 2967988"/>
                  <a:gd name="connsiteY1" fmla="*/ 3945 h 2001552"/>
                  <a:gd name="connsiteX2" fmla="*/ 1701617 w 2967988"/>
                  <a:gd name="connsiteY2" fmla="*/ 149719 h 2001552"/>
                  <a:gd name="connsiteX3" fmla="*/ 1039008 w 2967988"/>
                  <a:gd name="connsiteY3" fmla="*/ 17198 h 2001552"/>
                  <a:gd name="connsiteX4" fmla="*/ 932991 w 2967988"/>
                  <a:gd name="connsiteY4" fmla="*/ 176224 h 2001552"/>
                  <a:gd name="connsiteX5" fmla="*/ 1383564 w 2967988"/>
                  <a:gd name="connsiteY5" fmla="*/ 308745 h 2001552"/>
                  <a:gd name="connsiteX6" fmla="*/ 1237791 w 2967988"/>
                  <a:gd name="connsiteY6" fmla="*/ 997858 h 2001552"/>
                  <a:gd name="connsiteX7" fmla="*/ 853477 w 2967988"/>
                  <a:gd name="connsiteY7" fmla="*/ 1077371 h 2001552"/>
                  <a:gd name="connsiteX8" fmla="*/ 137860 w 2967988"/>
                  <a:gd name="connsiteY8" fmla="*/ 626798 h 2001552"/>
                  <a:gd name="connsiteX9" fmla="*/ 58347 w 2967988"/>
                  <a:gd name="connsiteY9" fmla="*/ 759319 h 2001552"/>
                  <a:gd name="connsiteX10" fmla="*/ 800469 w 2967988"/>
                  <a:gd name="connsiteY10" fmla="*/ 1315911 h 2001552"/>
                  <a:gd name="connsiteX11" fmla="*/ 841558 w 2967988"/>
                  <a:gd name="connsiteY11" fmla="*/ 1921668 h 2001552"/>
                  <a:gd name="connsiteX12" fmla="*/ 1090370 w 2967988"/>
                  <a:gd name="connsiteY12" fmla="*/ 1944958 h 2001552"/>
                  <a:gd name="connsiteX13" fmla="*/ 1145025 w 2967988"/>
                  <a:gd name="connsiteY13" fmla="*/ 1461684 h 2001552"/>
                  <a:gd name="connsiteX14" fmla="*/ 1740667 w 2967988"/>
                  <a:gd name="connsiteY14" fmla="*/ 1090310 h 2001552"/>
                  <a:gd name="connsiteX15" fmla="*/ 2629269 w 2967988"/>
                  <a:gd name="connsiteY15" fmla="*/ 1408676 h 2001552"/>
                  <a:gd name="connsiteX16" fmla="*/ 2819661 w 2967988"/>
                  <a:gd name="connsiteY16" fmla="*/ 1034400 h 2001552"/>
                  <a:gd name="connsiteX17" fmla="*/ 1741373 w 2967988"/>
                  <a:gd name="connsiteY17" fmla="*/ 640050 h 2001552"/>
                  <a:gd name="connsiteX18" fmla="*/ 1887147 w 2967988"/>
                  <a:gd name="connsiteY18" fmla="*/ 242484 h 2001552"/>
                  <a:gd name="connsiteX19" fmla="*/ 2775043 w 2967988"/>
                  <a:gd name="connsiteY19" fmla="*/ 176224 h 2001552"/>
                  <a:gd name="connsiteX20" fmla="*/ 2807507 w 2967988"/>
                  <a:gd name="connsiteY20" fmla="*/ 219509 h 2001552"/>
                  <a:gd name="connsiteX21" fmla="*/ 2934069 w 2967988"/>
                  <a:gd name="connsiteY21" fmla="*/ 56954 h 2001552"/>
                  <a:gd name="connsiteX0" fmla="*/ 2934069 w 2967988"/>
                  <a:gd name="connsiteY0" fmla="*/ 56954 h 2140047"/>
                  <a:gd name="connsiteX1" fmla="*/ 2112434 w 2967988"/>
                  <a:gd name="connsiteY1" fmla="*/ 3945 h 2140047"/>
                  <a:gd name="connsiteX2" fmla="*/ 1701617 w 2967988"/>
                  <a:gd name="connsiteY2" fmla="*/ 149719 h 2140047"/>
                  <a:gd name="connsiteX3" fmla="*/ 1039008 w 2967988"/>
                  <a:gd name="connsiteY3" fmla="*/ 17198 h 2140047"/>
                  <a:gd name="connsiteX4" fmla="*/ 932991 w 2967988"/>
                  <a:gd name="connsiteY4" fmla="*/ 176224 h 2140047"/>
                  <a:gd name="connsiteX5" fmla="*/ 1383564 w 2967988"/>
                  <a:gd name="connsiteY5" fmla="*/ 308745 h 2140047"/>
                  <a:gd name="connsiteX6" fmla="*/ 1237791 w 2967988"/>
                  <a:gd name="connsiteY6" fmla="*/ 997858 h 2140047"/>
                  <a:gd name="connsiteX7" fmla="*/ 853477 w 2967988"/>
                  <a:gd name="connsiteY7" fmla="*/ 1077371 h 2140047"/>
                  <a:gd name="connsiteX8" fmla="*/ 137860 w 2967988"/>
                  <a:gd name="connsiteY8" fmla="*/ 626798 h 2140047"/>
                  <a:gd name="connsiteX9" fmla="*/ 58347 w 2967988"/>
                  <a:gd name="connsiteY9" fmla="*/ 759319 h 2140047"/>
                  <a:gd name="connsiteX10" fmla="*/ 800469 w 2967988"/>
                  <a:gd name="connsiteY10" fmla="*/ 1315911 h 2140047"/>
                  <a:gd name="connsiteX11" fmla="*/ 846969 w 2967988"/>
                  <a:gd name="connsiteY11" fmla="*/ 2105630 h 2140047"/>
                  <a:gd name="connsiteX12" fmla="*/ 1090370 w 2967988"/>
                  <a:gd name="connsiteY12" fmla="*/ 1944958 h 2140047"/>
                  <a:gd name="connsiteX13" fmla="*/ 1145025 w 2967988"/>
                  <a:gd name="connsiteY13" fmla="*/ 1461684 h 2140047"/>
                  <a:gd name="connsiteX14" fmla="*/ 1740667 w 2967988"/>
                  <a:gd name="connsiteY14" fmla="*/ 1090310 h 2140047"/>
                  <a:gd name="connsiteX15" fmla="*/ 2629269 w 2967988"/>
                  <a:gd name="connsiteY15" fmla="*/ 1408676 h 2140047"/>
                  <a:gd name="connsiteX16" fmla="*/ 2819661 w 2967988"/>
                  <a:gd name="connsiteY16" fmla="*/ 1034400 h 2140047"/>
                  <a:gd name="connsiteX17" fmla="*/ 1741373 w 2967988"/>
                  <a:gd name="connsiteY17" fmla="*/ 640050 h 2140047"/>
                  <a:gd name="connsiteX18" fmla="*/ 1887147 w 2967988"/>
                  <a:gd name="connsiteY18" fmla="*/ 242484 h 2140047"/>
                  <a:gd name="connsiteX19" fmla="*/ 2775043 w 2967988"/>
                  <a:gd name="connsiteY19" fmla="*/ 176224 h 2140047"/>
                  <a:gd name="connsiteX20" fmla="*/ 2807507 w 2967988"/>
                  <a:gd name="connsiteY20" fmla="*/ 219509 h 2140047"/>
                  <a:gd name="connsiteX21" fmla="*/ 2934069 w 2967988"/>
                  <a:gd name="connsiteY21" fmla="*/ 56954 h 2140047"/>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887147 w 2967988"/>
                  <a:gd name="connsiteY18" fmla="*/ 242484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437670 w 2967988"/>
                  <a:gd name="connsiteY5" fmla="*/ 362852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234674 w 2964871"/>
                  <a:gd name="connsiteY6" fmla="*/ 997858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196799 w 2964871"/>
                  <a:gd name="connsiteY6" fmla="*/ 976215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75420"/>
                  <a:gd name="connsiteY0" fmla="*/ 56466 h 2173017"/>
                  <a:gd name="connsiteX1" fmla="*/ 2109317 w 2975420"/>
                  <a:gd name="connsiteY1" fmla="*/ 3457 h 2173017"/>
                  <a:gd name="connsiteX2" fmla="*/ 1698500 w 2975420"/>
                  <a:gd name="connsiteY2" fmla="*/ 149231 h 2173017"/>
                  <a:gd name="connsiteX3" fmla="*/ 1035891 w 2975420"/>
                  <a:gd name="connsiteY3" fmla="*/ 16710 h 2173017"/>
                  <a:gd name="connsiteX4" fmla="*/ 929874 w 2975420"/>
                  <a:gd name="connsiteY4" fmla="*/ 175736 h 2173017"/>
                  <a:gd name="connsiteX5" fmla="*/ 1434553 w 2975420"/>
                  <a:gd name="connsiteY5" fmla="*/ 362364 h 2173017"/>
                  <a:gd name="connsiteX6" fmla="*/ 1196799 w 2975420"/>
                  <a:gd name="connsiteY6" fmla="*/ 975727 h 2173017"/>
                  <a:gd name="connsiteX7" fmla="*/ 774611 w 2975420"/>
                  <a:gd name="connsiteY7" fmla="*/ 995723 h 2173017"/>
                  <a:gd name="connsiteX8" fmla="*/ 134743 w 2975420"/>
                  <a:gd name="connsiteY8" fmla="*/ 626310 h 2173017"/>
                  <a:gd name="connsiteX9" fmla="*/ 55230 w 2975420"/>
                  <a:gd name="connsiteY9" fmla="*/ 758831 h 2173017"/>
                  <a:gd name="connsiteX10" fmla="*/ 797352 w 2975420"/>
                  <a:gd name="connsiteY10" fmla="*/ 1315423 h 2173017"/>
                  <a:gd name="connsiteX11" fmla="*/ 843852 w 2975420"/>
                  <a:gd name="connsiteY11" fmla="*/ 2105142 h 2173017"/>
                  <a:gd name="connsiteX12" fmla="*/ 1103485 w 2975420"/>
                  <a:gd name="connsiteY12" fmla="*/ 2058094 h 2173017"/>
                  <a:gd name="connsiteX13" fmla="*/ 1141908 w 2975420"/>
                  <a:gd name="connsiteY13" fmla="*/ 1461196 h 2173017"/>
                  <a:gd name="connsiteX14" fmla="*/ 1737550 w 2975420"/>
                  <a:gd name="connsiteY14" fmla="*/ 1089822 h 2173017"/>
                  <a:gd name="connsiteX15" fmla="*/ 2626152 w 2975420"/>
                  <a:gd name="connsiteY15" fmla="*/ 1408188 h 2173017"/>
                  <a:gd name="connsiteX16" fmla="*/ 2816544 w 2975420"/>
                  <a:gd name="connsiteY16" fmla="*/ 1033912 h 2173017"/>
                  <a:gd name="connsiteX17" fmla="*/ 1830238 w 2975420"/>
                  <a:gd name="connsiteY17" fmla="*/ 682847 h 2173017"/>
                  <a:gd name="connsiteX18" fmla="*/ 1981422 w 2975420"/>
                  <a:gd name="connsiteY18" fmla="*/ 269049 h 2173017"/>
                  <a:gd name="connsiteX19" fmla="*/ 2771926 w 2975420"/>
                  <a:gd name="connsiteY19" fmla="*/ 175736 h 2173017"/>
                  <a:gd name="connsiteX20" fmla="*/ 2930952 w 2975420"/>
                  <a:gd name="connsiteY20" fmla="*/ 56466 h 2173017"/>
                  <a:gd name="connsiteX0" fmla="*/ 2897264 w 2941732"/>
                  <a:gd name="connsiteY0" fmla="*/ 56466 h 2173017"/>
                  <a:gd name="connsiteX1" fmla="*/ 2075629 w 2941732"/>
                  <a:gd name="connsiteY1" fmla="*/ 3457 h 2173017"/>
                  <a:gd name="connsiteX2" fmla="*/ 1664812 w 2941732"/>
                  <a:gd name="connsiteY2" fmla="*/ 149231 h 2173017"/>
                  <a:gd name="connsiteX3" fmla="*/ 1002203 w 2941732"/>
                  <a:gd name="connsiteY3" fmla="*/ 16710 h 2173017"/>
                  <a:gd name="connsiteX4" fmla="*/ 896186 w 2941732"/>
                  <a:gd name="connsiteY4" fmla="*/ 175736 h 2173017"/>
                  <a:gd name="connsiteX5" fmla="*/ 1400865 w 2941732"/>
                  <a:gd name="connsiteY5" fmla="*/ 362364 h 2173017"/>
                  <a:gd name="connsiteX6" fmla="*/ 1163111 w 2941732"/>
                  <a:gd name="connsiteY6" fmla="*/ 975727 h 2173017"/>
                  <a:gd name="connsiteX7" fmla="*/ 740923 w 2941732"/>
                  <a:gd name="connsiteY7" fmla="*/ 995723 h 2173017"/>
                  <a:gd name="connsiteX8" fmla="*/ 247142 w 2941732"/>
                  <a:gd name="connsiteY8" fmla="*/ 712880 h 2173017"/>
                  <a:gd name="connsiteX9" fmla="*/ 21542 w 2941732"/>
                  <a:gd name="connsiteY9" fmla="*/ 758831 h 2173017"/>
                  <a:gd name="connsiteX10" fmla="*/ 763664 w 2941732"/>
                  <a:gd name="connsiteY10" fmla="*/ 1315423 h 2173017"/>
                  <a:gd name="connsiteX11" fmla="*/ 810164 w 2941732"/>
                  <a:gd name="connsiteY11" fmla="*/ 2105142 h 2173017"/>
                  <a:gd name="connsiteX12" fmla="*/ 1069797 w 2941732"/>
                  <a:gd name="connsiteY12" fmla="*/ 2058094 h 2173017"/>
                  <a:gd name="connsiteX13" fmla="*/ 1108220 w 2941732"/>
                  <a:gd name="connsiteY13" fmla="*/ 1461196 h 2173017"/>
                  <a:gd name="connsiteX14" fmla="*/ 1703862 w 2941732"/>
                  <a:gd name="connsiteY14" fmla="*/ 1089822 h 2173017"/>
                  <a:gd name="connsiteX15" fmla="*/ 2592464 w 2941732"/>
                  <a:gd name="connsiteY15" fmla="*/ 1408188 h 2173017"/>
                  <a:gd name="connsiteX16" fmla="*/ 2782856 w 2941732"/>
                  <a:gd name="connsiteY16" fmla="*/ 1033912 h 2173017"/>
                  <a:gd name="connsiteX17" fmla="*/ 1796550 w 2941732"/>
                  <a:gd name="connsiteY17" fmla="*/ 682847 h 2173017"/>
                  <a:gd name="connsiteX18" fmla="*/ 1947734 w 2941732"/>
                  <a:gd name="connsiteY18" fmla="*/ 269049 h 2173017"/>
                  <a:gd name="connsiteX19" fmla="*/ 2738238 w 2941732"/>
                  <a:gd name="connsiteY19" fmla="*/ 175736 h 2173017"/>
                  <a:gd name="connsiteX20" fmla="*/ 2897264 w 2941732"/>
                  <a:gd name="connsiteY20" fmla="*/ 56466 h 2173017"/>
                  <a:gd name="connsiteX0" fmla="*/ 2740018 w 2784486"/>
                  <a:gd name="connsiteY0" fmla="*/ 56466 h 2173017"/>
                  <a:gd name="connsiteX1" fmla="*/ 1918383 w 2784486"/>
                  <a:gd name="connsiteY1" fmla="*/ 3457 h 2173017"/>
                  <a:gd name="connsiteX2" fmla="*/ 1507566 w 2784486"/>
                  <a:gd name="connsiteY2" fmla="*/ 149231 h 2173017"/>
                  <a:gd name="connsiteX3" fmla="*/ 844957 w 2784486"/>
                  <a:gd name="connsiteY3" fmla="*/ 16710 h 2173017"/>
                  <a:gd name="connsiteX4" fmla="*/ 738940 w 2784486"/>
                  <a:gd name="connsiteY4" fmla="*/ 175736 h 2173017"/>
                  <a:gd name="connsiteX5" fmla="*/ 1243619 w 2784486"/>
                  <a:gd name="connsiteY5" fmla="*/ 362364 h 2173017"/>
                  <a:gd name="connsiteX6" fmla="*/ 1005865 w 2784486"/>
                  <a:gd name="connsiteY6" fmla="*/ 975727 h 2173017"/>
                  <a:gd name="connsiteX7" fmla="*/ 583677 w 2784486"/>
                  <a:gd name="connsiteY7" fmla="*/ 995723 h 2173017"/>
                  <a:gd name="connsiteX8" fmla="*/ 89896 w 2784486"/>
                  <a:gd name="connsiteY8" fmla="*/ 712880 h 2173017"/>
                  <a:gd name="connsiteX9" fmla="*/ 48258 w 2784486"/>
                  <a:gd name="connsiteY9" fmla="*/ 899508 h 2173017"/>
                  <a:gd name="connsiteX10" fmla="*/ 606418 w 2784486"/>
                  <a:gd name="connsiteY10" fmla="*/ 1315423 h 2173017"/>
                  <a:gd name="connsiteX11" fmla="*/ 652918 w 2784486"/>
                  <a:gd name="connsiteY11" fmla="*/ 2105142 h 2173017"/>
                  <a:gd name="connsiteX12" fmla="*/ 912551 w 2784486"/>
                  <a:gd name="connsiteY12" fmla="*/ 2058094 h 2173017"/>
                  <a:gd name="connsiteX13" fmla="*/ 950974 w 2784486"/>
                  <a:gd name="connsiteY13" fmla="*/ 1461196 h 2173017"/>
                  <a:gd name="connsiteX14" fmla="*/ 1546616 w 2784486"/>
                  <a:gd name="connsiteY14" fmla="*/ 1089822 h 2173017"/>
                  <a:gd name="connsiteX15" fmla="*/ 2435218 w 2784486"/>
                  <a:gd name="connsiteY15" fmla="*/ 1408188 h 2173017"/>
                  <a:gd name="connsiteX16" fmla="*/ 2625610 w 2784486"/>
                  <a:gd name="connsiteY16" fmla="*/ 1033912 h 2173017"/>
                  <a:gd name="connsiteX17" fmla="*/ 1639304 w 2784486"/>
                  <a:gd name="connsiteY17" fmla="*/ 682847 h 2173017"/>
                  <a:gd name="connsiteX18" fmla="*/ 1790488 w 2784486"/>
                  <a:gd name="connsiteY18" fmla="*/ 269049 h 2173017"/>
                  <a:gd name="connsiteX19" fmla="*/ 2580992 w 2784486"/>
                  <a:gd name="connsiteY19" fmla="*/ 175736 h 2173017"/>
                  <a:gd name="connsiteX20" fmla="*/ 2740018 w 2784486"/>
                  <a:gd name="connsiteY20" fmla="*/ 56466 h 2173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84486" h="2173017">
                    <a:moveTo>
                      <a:pt x="2740018" y="56466"/>
                    </a:moveTo>
                    <a:cubicBezTo>
                      <a:pt x="2629583" y="27753"/>
                      <a:pt x="2123792" y="-12004"/>
                      <a:pt x="1918383" y="3457"/>
                    </a:cubicBezTo>
                    <a:cubicBezTo>
                      <a:pt x="1712974" y="18918"/>
                      <a:pt x="1686470" y="147022"/>
                      <a:pt x="1507566" y="149231"/>
                    </a:cubicBezTo>
                    <a:cubicBezTo>
                      <a:pt x="1328662" y="151440"/>
                      <a:pt x="973061" y="12293"/>
                      <a:pt x="844957" y="16710"/>
                    </a:cubicBezTo>
                    <a:cubicBezTo>
                      <a:pt x="716853" y="21127"/>
                      <a:pt x="672496" y="118127"/>
                      <a:pt x="738940" y="175736"/>
                    </a:cubicBezTo>
                    <a:cubicBezTo>
                      <a:pt x="805384" y="233345"/>
                      <a:pt x="1199132" y="229032"/>
                      <a:pt x="1243619" y="362364"/>
                    </a:cubicBezTo>
                    <a:cubicBezTo>
                      <a:pt x="1288106" y="495696"/>
                      <a:pt x="1115855" y="870167"/>
                      <a:pt x="1005865" y="975727"/>
                    </a:cubicBezTo>
                    <a:cubicBezTo>
                      <a:pt x="895875" y="1081287"/>
                      <a:pt x="736338" y="1039531"/>
                      <a:pt x="583677" y="995723"/>
                    </a:cubicBezTo>
                    <a:cubicBezTo>
                      <a:pt x="431016" y="951915"/>
                      <a:pt x="179132" y="728916"/>
                      <a:pt x="89896" y="712880"/>
                    </a:cubicBezTo>
                    <a:cubicBezTo>
                      <a:pt x="660" y="696844"/>
                      <a:pt x="-37829" y="799084"/>
                      <a:pt x="48258" y="899508"/>
                    </a:cubicBezTo>
                    <a:cubicBezTo>
                      <a:pt x="134345" y="999932"/>
                      <a:pt x="505641" y="1114484"/>
                      <a:pt x="606418" y="1315423"/>
                    </a:cubicBezTo>
                    <a:cubicBezTo>
                      <a:pt x="707195" y="1516362"/>
                      <a:pt x="601896" y="1981364"/>
                      <a:pt x="652918" y="2105142"/>
                    </a:cubicBezTo>
                    <a:cubicBezTo>
                      <a:pt x="703940" y="2228920"/>
                      <a:pt x="862875" y="2165418"/>
                      <a:pt x="912551" y="2058094"/>
                    </a:cubicBezTo>
                    <a:cubicBezTo>
                      <a:pt x="962227" y="1950770"/>
                      <a:pt x="845297" y="1622575"/>
                      <a:pt x="950974" y="1461196"/>
                    </a:cubicBezTo>
                    <a:cubicBezTo>
                      <a:pt x="1056652" y="1299817"/>
                      <a:pt x="1299242" y="1098657"/>
                      <a:pt x="1546616" y="1089822"/>
                    </a:cubicBezTo>
                    <a:cubicBezTo>
                      <a:pt x="1793990" y="1080987"/>
                      <a:pt x="2255386" y="1417506"/>
                      <a:pt x="2435218" y="1408188"/>
                    </a:cubicBezTo>
                    <a:cubicBezTo>
                      <a:pt x="2615050" y="1398870"/>
                      <a:pt x="2758262" y="1154802"/>
                      <a:pt x="2625610" y="1033912"/>
                    </a:cubicBezTo>
                    <a:cubicBezTo>
                      <a:pt x="2492958" y="913022"/>
                      <a:pt x="1778491" y="810324"/>
                      <a:pt x="1639304" y="682847"/>
                    </a:cubicBezTo>
                    <a:cubicBezTo>
                      <a:pt x="1500117" y="555370"/>
                      <a:pt x="1633540" y="353567"/>
                      <a:pt x="1790488" y="269049"/>
                    </a:cubicBezTo>
                    <a:cubicBezTo>
                      <a:pt x="1947436" y="184531"/>
                      <a:pt x="2422737" y="211166"/>
                      <a:pt x="2580992" y="175736"/>
                    </a:cubicBezTo>
                    <a:cubicBezTo>
                      <a:pt x="2739247" y="140306"/>
                      <a:pt x="2850453" y="85179"/>
                      <a:pt x="2740018" y="56466"/>
                    </a:cubicBezTo>
                    <a:close/>
                  </a:path>
                </a:pathLst>
              </a:custGeom>
              <a:solidFill>
                <a:srgbClr val="FF0000"/>
              </a:solidFill>
              <a:ln>
                <a:noFill/>
              </a:ln>
              <a:effectLst>
                <a:glow rad="63500">
                  <a:schemeClr val="bg1">
                    <a:alpha val="40000"/>
                  </a:schemeClr>
                </a:glow>
                <a:softEdge rad="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9" name="Freeform 38"/>
            <p:cNvSpPr/>
            <p:nvPr/>
          </p:nvSpPr>
          <p:spPr>
            <a:xfrm>
              <a:off x="-1058457" y="2044670"/>
              <a:ext cx="117669" cy="165394"/>
            </a:xfrm>
            <a:custGeom>
              <a:avLst/>
              <a:gdLst>
                <a:gd name="connsiteX0" fmla="*/ 362161 w 3549191"/>
                <a:gd name="connsiteY0" fmla="*/ 1929030 h 2653383"/>
                <a:gd name="connsiteX1" fmla="*/ 222158 w 3549191"/>
                <a:gd name="connsiteY1" fmla="*/ 398919 h 2653383"/>
                <a:gd name="connsiteX2" fmla="*/ 3422245 w 3549191"/>
                <a:gd name="connsiteY2" fmla="*/ 78895 h 2653383"/>
                <a:gd name="connsiteX3" fmla="*/ 2732226 w 3549191"/>
                <a:gd name="connsiteY3" fmla="*/ 1609007 h 2653383"/>
                <a:gd name="connsiteX4" fmla="*/ 1072181 w 3549191"/>
                <a:gd name="connsiteY4" fmla="*/ 2649083 h 2653383"/>
                <a:gd name="connsiteX5" fmla="*/ 362161 w 3549191"/>
                <a:gd name="connsiteY5" fmla="*/ 1929030 h 2653383"/>
                <a:gd name="connsiteX0" fmla="*/ 626752 w 3463773"/>
                <a:gd name="connsiteY0" fmla="*/ 1560158 h 2640291"/>
                <a:gd name="connsiteX1" fmla="*/ 136740 w 3463773"/>
                <a:gd name="connsiteY1" fmla="*/ 390074 h 2640291"/>
                <a:gd name="connsiteX2" fmla="*/ 3336827 w 3463773"/>
                <a:gd name="connsiteY2" fmla="*/ 70050 h 2640291"/>
                <a:gd name="connsiteX3" fmla="*/ 2646808 w 3463773"/>
                <a:gd name="connsiteY3" fmla="*/ 1600162 h 2640291"/>
                <a:gd name="connsiteX4" fmla="*/ 986763 w 3463773"/>
                <a:gd name="connsiteY4" fmla="*/ 2640238 h 2640291"/>
                <a:gd name="connsiteX5" fmla="*/ 626752 w 3463773"/>
                <a:gd name="connsiteY5" fmla="*/ 1560158 h 2640291"/>
                <a:gd name="connsiteX0" fmla="*/ 455048 w 3512075"/>
                <a:gd name="connsiteY0" fmla="*/ 1560158 h 2640291"/>
                <a:gd name="connsiteX1" fmla="*/ 185042 w 3512075"/>
                <a:gd name="connsiteY1" fmla="*/ 390074 h 2640291"/>
                <a:gd name="connsiteX2" fmla="*/ 3385129 w 3512075"/>
                <a:gd name="connsiteY2" fmla="*/ 70050 h 2640291"/>
                <a:gd name="connsiteX3" fmla="*/ 2695110 w 3512075"/>
                <a:gd name="connsiteY3" fmla="*/ 1600162 h 2640291"/>
                <a:gd name="connsiteX4" fmla="*/ 1035065 w 3512075"/>
                <a:gd name="connsiteY4" fmla="*/ 2640238 h 2640291"/>
                <a:gd name="connsiteX5" fmla="*/ 455048 w 3512075"/>
                <a:gd name="connsiteY5" fmla="*/ 1560158 h 2640291"/>
                <a:gd name="connsiteX0" fmla="*/ 476773 w 3805990"/>
                <a:gd name="connsiteY0" fmla="*/ 1362339 h 2442472"/>
                <a:gd name="connsiteX1" fmla="*/ 206767 w 3805990"/>
                <a:gd name="connsiteY1" fmla="*/ 192255 h 2442472"/>
                <a:gd name="connsiteX2" fmla="*/ 3706862 w 3805990"/>
                <a:gd name="connsiteY2" fmla="*/ 122250 h 2442472"/>
                <a:gd name="connsiteX3" fmla="*/ 2716835 w 3805990"/>
                <a:gd name="connsiteY3" fmla="*/ 1402343 h 2442472"/>
                <a:gd name="connsiteX4" fmla="*/ 1056790 w 3805990"/>
                <a:gd name="connsiteY4" fmla="*/ 2442419 h 2442472"/>
                <a:gd name="connsiteX5" fmla="*/ 476773 w 3805990"/>
                <a:gd name="connsiteY5" fmla="*/ 1362339 h 2442472"/>
                <a:gd name="connsiteX0" fmla="*/ 161164 w 4013598"/>
                <a:gd name="connsiteY0" fmla="*/ 1489882 h 2448968"/>
                <a:gd name="connsiteX1" fmla="*/ 414375 w 4013598"/>
                <a:gd name="connsiteY1" fmla="*/ 198577 h 2448968"/>
                <a:gd name="connsiteX2" fmla="*/ 3914470 w 4013598"/>
                <a:gd name="connsiteY2" fmla="*/ 128572 h 2448968"/>
                <a:gd name="connsiteX3" fmla="*/ 2924443 w 4013598"/>
                <a:gd name="connsiteY3" fmla="*/ 1408665 h 2448968"/>
                <a:gd name="connsiteX4" fmla="*/ 1264398 w 4013598"/>
                <a:gd name="connsiteY4" fmla="*/ 2448741 h 2448968"/>
                <a:gd name="connsiteX5" fmla="*/ 161164 w 4013598"/>
                <a:gd name="connsiteY5" fmla="*/ 1489882 h 2448968"/>
                <a:gd name="connsiteX0" fmla="*/ 154011 w 4005691"/>
                <a:gd name="connsiteY0" fmla="*/ 1863401 h 2822522"/>
                <a:gd name="connsiteX1" fmla="*/ 420305 w 4005691"/>
                <a:gd name="connsiteY1" fmla="*/ 69901 h 2822522"/>
                <a:gd name="connsiteX2" fmla="*/ 3907317 w 4005691"/>
                <a:gd name="connsiteY2" fmla="*/ 502091 h 2822522"/>
                <a:gd name="connsiteX3" fmla="*/ 2917290 w 4005691"/>
                <a:gd name="connsiteY3" fmla="*/ 1782184 h 2822522"/>
                <a:gd name="connsiteX4" fmla="*/ 1257245 w 4005691"/>
                <a:gd name="connsiteY4" fmla="*/ 2822260 h 2822522"/>
                <a:gd name="connsiteX5" fmla="*/ 154011 w 4005691"/>
                <a:gd name="connsiteY5" fmla="*/ 1863401 h 2822522"/>
                <a:gd name="connsiteX0" fmla="*/ 154011 w 4069475"/>
                <a:gd name="connsiteY0" fmla="*/ 1871509 h 2837518"/>
                <a:gd name="connsiteX1" fmla="*/ 420305 w 4069475"/>
                <a:gd name="connsiteY1" fmla="*/ 78009 h 2837518"/>
                <a:gd name="connsiteX2" fmla="*/ 3907317 w 4069475"/>
                <a:gd name="connsiteY2" fmla="*/ 510199 h 2837518"/>
                <a:gd name="connsiteX3" fmla="*/ 3296620 w 4069475"/>
                <a:gd name="connsiteY3" fmla="*/ 2197244 h 2837518"/>
                <a:gd name="connsiteX4" fmla="*/ 1257245 w 4069475"/>
                <a:gd name="connsiteY4" fmla="*/ 2830368 h 2837518"/>
                <a:gd name="connsiteX5" fmla="*/ 154011 w 4069475"/>
                <a:gd name="connsiteY5" fmla="*/ 1871509 h 2837518"/>
                <a:gd name="connsiteX0" fmla="*/ 201703 w 4117167"/>
                <a:gd name="connsiteY0" fmla="*/ 1871509 h 3162896"/>
                <a:gd name="connsiteX1" fmla="*/ 467997 w 4117167"/>
                <a:gd name="connsiteY1" fmla="*/ 78009 h 3162896"/>
                <a:gd name="connsiteX2" fmla="*/ 3955009 w 4117167"/>
                <a:gd name="connsiteY2" fmla="*/ 510199 h 3162896"/>
                <a:gd name="connsiteX3" fmla="*/ 3344312 w 4117167"/>
                <a:gd name="connsiteY3" fmla="*/ 2197244 h 3162896"/>
                <a:gd name="connsiteX4" fmla="*/ 2024359 w 4117167"/>
                <a:gd name="connsiteY4" fmla="*/ 3159393 h 3162896"/>
                <a:gd name="connsiteX5" fmla="*/ 201703 w 4117167"/>
                <a:gd name="connsiteY5" fmla="*/ 1871509 h 3162896"/>
                <a:gd name="connsiteX0" fmla="*/ 174732 w 4168678"/>
                <a:gd name="connsiteY0" fmla="*/ 1890026 h 3163759"/>
                <a:gd name="connsiteX1" fmla="*/ 519508 w 4168678"/>
                <a:gd name="connsiteY1" fmla="*/ 79208 h 3163759"/>
                <a:gd name="connsiteX2" fmla="*/ 4006520 w 4168678"/>
                <a:gd name="connsiteY2" fmla="*/ 511398 h 3163759"/>
                <a:gd name="connsiteX3" fmla="*/ 3395823 w 4168678"/>
                <a:gd name="connsiteY3" fmla="*/ 2198443 h 3163759"/>
                <a:gd name="connsiteX4" fmla="*/ 2075870 w 4168678"/>
                <a:gd name="connsiteY4" fmla="*/ 3160592 h 3163759"/>
                <a:gd name="connsiteX5" fmla="*/ 174732 w 4168678"/>
                <a:gd name="connsiteY5" fmla="*/ 1890026 h 3163759"/>
                <a:gd name="connsiteX0" fmla="*/ 77225 w 4050438"/>
                <a:gd name="connsiteY0" fmla="*/ 2078222 h 3351955"/>
                <a:gd name="connsiteX1" fmla="*/ 722852 w 4050438"/>
                <a:gd name="connsiteY1" fmla="*/ 59598 h 3351955"/>
                <a:gd name="connsiteX2" fmla="*/ 3909013 w 4050438"/>
                <a:gd name="connsiteY2" fmla="*/ 699594 h 3351955"/>
                <a:gd name="connsiteX3" fmla="*/ 3298316 w 4050438"/>
                <a:gd name="connsiteY3" fmla="*/ 2386639 h 3351955"/>
                <a:gd name="connsiteX4" fmla="*/ 1978363 w 4050438"/>
                <a:gd name="connsiteY4" fmla="*/ 3348788 h 3351955"/>
                <a:gd name="connsiteX5" fmla="*/ 77225 w 4050438"/>
                <a:gd name="connsiteY5" fmla="*/ 2078222 h 3351955"/>
                <a:gd name="connsiteX0" fmla="*/ 114235 w 4087448"/>
                <a:gd name="connsiteY0" fmla="*/ 2078222 h 3334729"/>
                <a:gd name="connsiteX1" fmla="*/ 759862 w 4087448"/>
                <a:gd name="connsiteY1" fmla="*/ 59598 h 3334729"/>
                <a:gd name="connsiteX2" fmla="*/ 3946023 w 4087448"/>
                <a:gd name="connsiteY2" fmla="*/ 699594 h 3334729"/>
                <a:gd name="connsiteX3" fmla="*/ 3335326 w 4087448"/>
                <a:gd name="connsiteY3" fmla="*/ 2386639 h 3334729"/>
                <a:gd name="connsiteX4" fmla="*/ 2538589 w 4087448"/>
                <a:gd name="connsiteY4" fmla="*/ 3331473 h 3334729"/>
                <a:gd name="connsiteX5" fmla="*/ 114235 w 4087448"/>
                <a:gd name="connsiteY5" fmla="*/ 2078222 h 3334729"/>
                <a:gd name="connsiteX0" fmla="*/ 152889 w 3916816"/>
                <a:gd name="connsiteY0" fmla="*/ 2114958 h 3336183"/>
                <a:gd name="connsiteX1" fmla="*/ 589230 w 3916816"/>
                <a:gd name="connsiteY1" fmla="*/ 61699 h 3336183"/>
                <a:gd name="connsiteX2" fmla="*/ 3775391 w 3916816"/>
                <a:gd name="connsiteY2" fmla="*/ 701695 h 3336183"/>
                <a:gd name="connsiteX3" fmla="*/ 3164694 w 3916816"/>
                <a:gd name="connsiteY3" fmla="*/ 2388740 h 3336183"/>
                <a:gd name="connsiteX4" fmla="*/ 2367957 w 3916816"/>
                <a:gd name="connsiteY4" fmla="*/ 3333574 h 3336183"/>
                <a:gd name="connsiteX5" fmla="*/ 152889 w 3916816"/>
                <a:gd name="connsiteY5" fmla="*/ 2114958 h 3336183"/>
                <a:gd name="connsiteX0" fmla="*/ 152889 w 3982840"/>
                <a:gd name="connsiteY0" fmla="*/ 2114958 h 3336183"/>
                <a:gd name="connsiteX1" fmla="*/ 589230 w 3982840"/>
                <a:gd name="connsiteY1" fmla="*/ 61699 h 3336183"/>
                <a:gd name="connsiteX2" fmla="*/ 3775391 w 3982840"/>
                <a:gd name="connsiteY2" fmla="*/ 701695 h 3336183"/>
                <a:gd name="connsiteX3" fmla="*/ 3426300 w 3982840"/>
                <a:gd name="connsiteY3" fmla="*/ 2388740 h 3336183"/>
                <a:gd name="connsiteX4" fmla="*/ 2367957 w 3982840"/>
                <a:gd name="connsiteY4" fmla="*/ 3333574 h 3336183"/>
                <a:gd name="connsiteX5" fmla="*/ 152889 w 3982840"/>
                <a:gd name="connsiteY5" fmla="*/ 2114958 h 3336183"/>
                <a:gd name="connsiteX0" fmla="*/ 160626 w 4148735"/>
                <a:gd name="connsiteY0" fmla="*/ 2126054 h 3347279"/>
                <a:gd name="connsiteX1" fmla="*/ 596967 w 4148735"/>
                <a:gd name="connsiteY1" fmla="*/ 72795 h 3347279"/>
                <a:gd name="connsiteX2" fmla="*/ 3979336 w 4148735"/>
                <a:gd name="connsiteY2" fmla="*/ 643522 h 3347279"/>
                <a:gd name="connsiteX3" fmla="*/ 3434037 w 4148735"/>
                <a:gd name="connsiteY3" fmla="*/ 2399836 h 3347279"/>
                <a:gd name="connsiteX4" fmla="*/ 2375694 w 4148735"/>
                <a:gd name="connsiteY4" fmla="*/ 3344670 h 3347279"/>
                <a:gd name="connsiteX5" fmla="*/ 160626 w 4148735"/>
                <a:gd name="connsiteY5" fmla="*/ 2126054 h 3347279"/>
                <a:gd name="connsiteX0" fmla="*/ 134047 w 4122156"/>
                <a:gd name="connsiteY0" fmla="*/ 2126054 h 3181456"/>
                <a:gd name="connsiteX1" fmla="*/ 570388 w 4122156"/>
                <a:gd name="connsiteY1" fmla="*/ 72795 h 3181456"/>
                <a:gd name="connsiteX2" fmla="*/ 3952757 w 4122156"/>
                <a:gd name="connsiteY2" fmla="*/ 643522 h 3181456"/>
                <a:gd name="connsiteX3" fmla="*/ 3407458 w 4122156"/>
                <a:gd name="connsiteY3" fmla="*/ 2399836 h 3181456"/>
                <a:gd name="connsiteX4" fmla="*/ 1989100 w 4122156"/>
                <a:gd name="connsiteY4" fmla="*/ 3177857 h 3181456"/>
                <a:gd name="connsiteX5" fmla="*/ 134047 w 4122156"/>
                <a:gd name="connsiteY5" fmla="*/ 2126054 h 3181456"/>
                <a:gd name="connsiteX0" fmla="*/ 192481 w 3994671"/>
                <a:gd name="connsiteY0" fmla="*/ 2654931 h 3218772"/>
                <a:gd name="connsiteX1" fmla="*/ 442903 w 3994671"/>
                <a:gd name="connsiteY1" fmla="*/ 105663 h 3218772"/>
                <a:gd name="connsiteX2" fmla="*/ 3825272 w 3994671"/>
                <a:gd name="connsiteY2" fmla="*/ 676390 h 3218772"/>
                <a:gd name="connsiteX3" fmla="*/ 3279973 w 3994671"/>
                <a:gd name="connsiteY3" fmla="*/ 2432704 h 3218772"/>
                <a:gd name="connsiteX4" fmla="*/ 1861615 w 3994671"/>
                <a:gd name="connsiteY4" fmla="*/ 3210725 h 3218772"/>
                <a:gd name="connsiteX5" fmla="*/ 192481 w 3994671"/>
                <a:gd name="connsiteY5" fmla="*/ 2654931 h 3218772"/>
                <a:gd name="connsiteX0" fmla="*/ 233725 w 4035915"/>
                <a:gd name="connsiteY0" fmla="*/ 2654931 h 3218772"/>
                <a:gd name="connsiteX1" fmla="*/ 484147 w 4035915"/>
                <a:gd name="connsiteY1" fmla="*/ 105663 h 3218772"/>
                <a:gd name="connsiteX2" fmla="*/ 3866516 w 4035915"/>
                <a:gd name="connsiteY2" fmla="*/ 676390 h 3218772"/>
                <a:gd name="connsiteX3" fmla="*/ 3321217 w 4035915"/>
                <a:gd name="connsiteY3" fmla="*/ 2432704 h 3218772"/>
                <a:gd name="connsiteX4" fmla="*/ 2507096 w 4035915"/>
                <a:gd name="connsiteY4" fmla="*/ 3210726 h 3218772"/>
                <a:gd name="connsiteX5" fmla="*/ 233725 w 4035915"/>
                <a:gd name="connsiteY5" fmla="*/ 2654931 h 3218772"/>
                <a:gd name="connsiteX0" fmla="*/ 233725 w 4132149"/>
                <a:gd name="connsiteY0" fmla="*/ 2653651 h 3221003"/>
                <a:gd name="connsiteX1" fmla="*/ 484147 w 4132149"/>
                <a:gd name="connsiteY1" fmla="*/ 104383 h 3221003"/>
                <a:gd name="connsiteX2" fmla="*/ 3866516 w 4132149"/>
                <a:gd name="connsiteY2" fmla="*/ 675110 h 3221003"/>
                <a:gd name="connsiteX3" fmla="*/ 3646574 w 4132149"/>
                <a:gd name="connsiteY3" fmla="*/ 2365287 h 3221003"/>
                <a:gd name="connsiteX4" fmla="*/ 2507096 w 4132149"/>
                <a:gd name="connsiteY4" fmla="*/ 3209446 h 3221003"/>
                <a:gd name="connsiteX5" fmla="*/ 233725 w 4132149"/>
                <a:gd name="connsiteY5" fmla="*/ 2653651 h 3221003"/>
                <a:gd name="connsiteX0" fmla="*/ 203690 w 4195074"/>
                <a:gd name="connsiteY0" fmla="*/ 2477268 h 3199686"/>
                <a:gd name="connsiteX1" fmla="*/ 547072 w 4195074"/>
                <a:gd name="connsiteY1" fmla="*/ 93337 h 3199686"/>
                <a:gd name="connsiteX2" fmla="*/ 3929441 w 4195074"/>
                <a:gd name="connsiteY2" fmla="*/ 664064 h 3199686"/>
                <a:gd name="connsiteX3" fmla="*/ 3709499 w 4195074"/>
                <a:gd name="connsiteY3" fmla="*/ 2354241 h 3199686"/>
                <a:gd name="connsiteX4" fmla="*/ 2570021 w 4195074"/>
                <a:gd name="connsiteY4" fmla="*/ 3198400 h 3199686"/>
                <a:gd name="connsiteX5" fmla="*/ 203690 w 4195074"/>
                <a:gd name="connsiteY5" fmla="*/ 2477268 h 3199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5074" h="3199686">
                  <a:moveTo>
                    <a:pt x="203690" y="2477268"/>
                  </a:moveTo>
                  <a:cubicBezTo>
                    <a:pt x="-133468" y="1959757"/>
                    <a:pt x="-73887" y="395538"/>
                    <a:pt x="547072" y="93337"/>
                  </a:cubicBezTo>
                  <a:cubicBezTo>
                    <a:pt x="1168031" y="-208864"/>
                    <a:pt x="3402370" y="287247"/>
                    <a:pt x="3929441" y="664064"/>
                  </a:cubicBezTo>
                  <a:cubicBezTo>
                    <a:pt x="4456512" y="1040881"/>
                    <a:pt x="4101176" y="1925876"/>
                    <a:pt x="3709499" y="2354241"/>
                  </a:cubicBezTo>
                  <a:cubicBezTo>
                    <a:pt x="3317822" y="2782606"/>
                    <a:pt x="3154322" y="3177896"/>
                    <a:pt x="2570021" y="3198400"/>
                  </a:cubicBezTo>
                  <a:cubicBezTo>
                    <a:pt x="1985720" y="3218904"/>
                    <a:pt x="540848" y="2994779"/>
                    <a:pt x="203690" y="2477268"/>
                  </a:cubicBezTo>
                  <a:close/>
                </a:path>
              </a:pathLst>
            </a:custGeom>
            <a:solidFill>
              <a:schemeClr val="bg1">
                <a:lumMod val="85000"/>
              </a:schemeClr>
            </a:solidFill>
            <a:ln>
              <a:noFill/>
            </a:ln>
            <a:effectLst>
              <a:glow rad="152400">
                <a:schemeClr val="bg1">
                  <a:lumMod val="85000"/>
                </a:schemeClr>
              </a:glow>
              <a:softEdge rad="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7" name="Straight Arrow Connector 76">
            <a:hlinkClick r:id="" action="ppaction://noaction"/>
          </p:cNvPr>
          <p:cNvCxnSpPr/>
          <p:nvPr/>
        </p:nvCxnSpPr>
        <p:spPr>
          <a:xfrm rot="16200000" flipH="1">
            <a:off x="3051288" y="4585803"/>
            <a:ext cx="181311"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76">
            <a:hlinkClick r:id="" action="ppaction://noaction"/>
          </p:cNvPr>
          <p:cNvCxnSpPr/>
          <p:nvPr/>
        </p:nvCxnSpPr>
        <p:spPr>
          <a:xfrm rot="16200000" flipH="1">
            <a:off x="2846607" y="4790484"/>
            <a:ext cx="590672"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76">
            <a:hlinkClick r:id="" action="ppaction://noaction"/>
          </p:cNvPr>
          <p:cNvCxnSpPr/>
          <p:nvPr/>
        </p:nvCxnSpPr>
        <p:spPr>
          <a:xfrm rot="16200000" flipH="1">
            <a:off x="2437246" y="5199845"/>
            <a:ext cx="1409395"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689527" y="7869029"/>
            <a:ext cx="694944" cy="347472"/>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LR-5</a:t>
            </a:r>
          </a:p>
        </p:txBody>
      </p:sp>
      <p:sp>
        <p:nvSpPr>
          <p:cNvPr id="21" name="Rectangle 20"/>
          <p:cNvSpPr/>
          <p:nvPr/>
        </p:nvSpPr>
        <p:spPr>
          <a:xfrm>
            <a:off x="5689527" y="7459668"/>
            <a:ext cx="694944" cy="347472"/>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22" name="Rectangle 21"/>
          <p:cNvSpPr/>
          <p:nvPr/>
        </p:nvSpPr>
        <p:spPr bwMode="auto">
          <a:xfrm>
            <a:off x="5689527" y="8278391"/>
            <a:ext cx="694944" cy="347472"/>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white"/>
                </a:solidFill>
                <a:latin typeface="Helvetica"/>
                <a:cs typeface="Helvetica"/>
              </a:rPr>
              <a:t>LR-M </a:t>
            </a:r>
          </a:p>
        </p:txBody>
      </p:sp>
      <p:sp>
        <p:nvSpPr>
          <p:cNvPr id="23" name="Rectangle 22"/>
          <p:cNvSpPr/>
          <p:nvPr/>
        </p:nvSpPr>
        <p:spPr bwMode="auto">
          <a:xfrm>
            <a:off x="5689527" y="7050307"/>
            <a:ext cx="694944" cy="347472"/>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chemeClr val="bg1"/>
                </a:solidFill>
                <a:latin typeface="Helvetica"/>
                <a:cs typeface="Helvetica"/>
              </a:rPr>
              <a:t>LR-TIV</a:t>
            </a:r>
          </a:p>
        </p:txBody>
      </p:sp>
      <p:cxnSp>
        <p:nvCxnSpPr>
          <p:cNvPr id="25" name="Straight Arrow Connector 76">
            <a:hlinkClick r:id="" action="ppaction://noaction"/>
          </p:cNvPr>
          <p:cNvCxnSpPr/>
          <p:nvPr/>
        </p:nvCxnSpPr>
        <p:spPr>
          <a:xfrm rot="16200000" flipH="1">
            <a:off x="2641927" y="4995164"/>
            <a:ext cx="1000033"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26" name="Rectangle 25">
            <a:hlinkHover r:id="" action="ppaction://noaction" highlightClick="1"/>
          </p:cNvPr>
          <p:cNvSpPr/>
          <p:nvPr/>
        </p:nvSpPr>
        <p:spPr>
          <a:xfrm>
            <a:off x="228600" y="6827288"/>
            <a:ext cx="731520" cy="215444"/>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73152" tIns="0" rIns="0" bIns="4572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en-US" sz="1100" dirty="0" err="1">
                <a:solidFill>
                  <a:schemeClr val="tx1"/>
                </a:solidFill>
                <a:latin typeface="Helvetica"/>
                <a:cs typeface="Helvetica"/>
              </a:rPr>
              <a:t>Unscharf</a:t>
            </a:r>
            <a:r>
              <a:rPr lang="en-US" sz="1100" dirty="0">
                <a:solidFill>
                  <a:schemeClr val="tx1"/>
                </a:solidFill>
                <a:latin typeface="Helvetica"/>
                <a:cs typeface="Helvetica"/>
              </a:rPr>
              <a:t> </a:t>
            </a:r>
            <a:r>
              <a:rPr lang="en-US" sz="1100" dirty="0" err="1">
                <a:solidFill>
                  <a:schemeClr val="tx1"/>
                </a:solidFill>
                <a:latin typeface="Helvetica"/>
                <a:cs typeface="Helvetica"/>
              </a:rPr>
              <a:t>definierte</a:t>
            </a:r>
            <a:r>
              <a:rPr lang="en-US" sz="1100" dirty="0">
                <a:solidFill>
                  <a:schemeClr val="tx1"/>
                </a:solidFill>
                <a:latin typeface="Helvetica"/>
                <a:cs typeface="Helvetica"/>
              </a:rPr>
              <a:t> Observation </a:t>
            </a:r>
            <a:r>
              <a:rPr lang="en-US" sz="1100" dirty="0" err="1">
                <a:solidFill>
                  <a:schemeClr val="tx1"/>
                </a:solidFill>
                <a:latin typeface="Helvetica"/>
                <a:cs typeface="Helvetica"/>
              </a:rPr>
              <a:t>ohne</a:t>
            </a:r>
            <a:r>
              <a:rPr lang="en-US" sz="1100" dirty="0">
                <a:solidFill>
                  <a:schemeClr val="tx1"/>
                </a:solidFill>
                <a:latin typeface="Helvetica"/>
                <a:cs typeface="Helvetica"/>
              </a:rPr>
              <a:t> </a:t>
            </a:r>
            <a:r>
              <a:rPr lang="en-US" sz="1100" dirty="0" err="1">
                <a:solidFill>
                  <a:schemeClr val="tx1"/>
                </a:solidFill>
                <a:latin typeface="Helvetica"/>
                <a:cs typeface="Helvetica"/>
              </a:rPr>
              <a:t>bioptische</a:t>
            </a:r>
            <a:r>
              <a:rPr lang="en-US" sz="1100" dirty="0">
                <a:solidFill>
                  <a:schemeClr val="tx1"/>
                </a:solidFill>
                <a:latin typeface="Helvetica"/>
                <a:cs typeface="Helvetica"/>
              </a:rPr>
              <a:t> </a:t>
            </a:r>
            <a:r>
              <a:rPr lang="en-US" sz="1100" dirty="0" err="1">
                <a:solidFill>
                  <a:schemeClr val="tx1"/>
                </a:solidFill>
                <a:latin typeface="Helvetica"/>
                <a:cs typeface="Helvetica"/>
              </a:rPr>
              <a:t>Sicherung</a:t>
            </a:r>
            <a:r>
              <a:rPr lang="en-US" sz="1100" dirty="0">
                <a:solidFill>
                  <a:schemeClr val="tx1"/>
                </a:solidFill>
                <a:latin typeface="Helvetica"/>
                <a:cs typeface="Helvetica"/>
              </a:rPr>
              <a:t> </a:t>
            </a:r>
            <a:r>
              <a:rPr lang="en-US" sz="1100" dirty="0" err="1">
                <a:solidFill>
                  <a:schemeClr val="tx1"/>
                </a:solidFill>
                <a:latin typeface="Helvetica"/>
                <a:cs typeface="Helvetica"/>
              </a:rPr>
              <a:t>bei</a:t>
            </a:r>
            <a:r>
              <a:rPr lang="en-US" sz="1100" dirty="0">
                <a:solidFill>
                  <a:schemeClr val="tx1"/>
                </a:solidFill>
                <a:latin typeface="Helvetica"/>
                <a:cs typeface="Helvetica"/>
              </a:rPr>
              <a:t> </a:t>
            </a:r>
            <a:r>
              <a:rPr lang="en-US" sz="1100" dirty="0" err="1">
                <a:solidFill>
                  <a:schemeClr val="tx1"/>
                </a:solidFill>
                <a:latin typeface="Helvetica"/>
                <a:cs typeface="Helvetica"/>
              </a:rPr>
              <a:t>Patienten</a:t>
            </a:r>
            <a:r>
              <a:rPr lang="en-US" sz="1100" dirty="0">
                <a:solidFill>
                  <a:schemeClr val="tx1"/>
                </a:solidFill>
                <a:latin typeface="Helvetica"/>
                <a:cs typeface="Helvetica"/>
              </a:rPr>
              <a:t> </a:t>
            </a:r>
            <a:r>
              <a:rPr lang="en-US" sz="1100" dirty="0" err="1">
                <a:solidFill>
                  <a:schemeClr val="tx1"/>
                </a:solidFill>
                <a:latin typeface="Helvetica"/>
                <a:cs typeface="Helvetica"/>
              </a:rPr>
              <a:t>mit</a:t>
            </a:r>
            <a:r>
              <a:rPr lang="en-US" sz="1100" dirty="0">
                <a:solidFill>
                  <a:schemeClr val="tx1"/>
                </a:solidFill>
                <a:latin typeface="Helvetica"/>
                <a:cs typeface="Helvetica"/>
              </a:rPr>
              <a:t> </a:t>
            </a:r>
            <a:r>
              <a:rPr lang="en-US" sz="1100" dirty="0" err="1">
                <a:solidFill>
                  <a:schemeClr val="tx1"/>
                </a:solidFill>
                <a:latin typeface="Helvetica"/>
                <a:cs typeface="Helvetica"/>
              </a:rPr>
              <a:t>hohem</a:t>
            </a:r>
            <a:r>
              <a:rPr lang="en-US" sz="1100" dirty="0">
                <a:solidFill>
                  <a:schemeClr val="tx1"/>
                </a:solidFill>
                <a:latin typeface="Helvetica"/>
                <a:cs typeface="Helvetica"/>
              </a:rPr>
              <a:t> HCC-</a:t>
            </a:r>
            <a:r>
              <a:rPr lang="en-US" sz="1100" dirty="0" err="1">
                <a:solidFill>
                  <a:schemeClr val="tx1"/>
                </a:solidFill>
                <a:latin typeface="Helvetica"/>
                <a:cs typeface="Helvetica"/>
              </a:rPr>
              <a:t>Risiko</a:t>
            </a:r>
            <a:endParaRPr lang="en-US" sz="1100" dirty="0">
              <a:solidFill>
                <a:schemeClr val="tx1"/>
              </a:solidFill>
              <a:latin typeface="Helvetica"/>
              <a:cs typeface="Helvetica"/>
            </a:endParaRPr>
          </a:p>
        </p:txBody>
      </p:sp>
      <p:sp>
        <p:nvSpPr>
          <p:cNvPr id="27" name="Rectangle 26">
            <a:hlinkHover r:id="" action="ppaction://noaction" highlightClick="1"/>
          </p:cNvPr>
          <p:cNvSpPr/>
          <p:nvPr/>
        </p:nvSpPr>
        <p:spPr>
          <a:xfrm>
            <a:off x="784394" y="7494905"/>
            <a:ext cx="4478722" cy="276999"/>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900" dirty="0" err="1" smtClean="0">
                <a:solidFill>
                  <a:srgbClr val="000000"/>
                </a:solidFill>
                <a:latin typeface="Helvetica"/>
                <a:cs typeface="Helvetica"/>
              </a:rPr>
              <a:t>Wenn</a:t>
            </a:r>
            <a:r>
              <a:rPr lang="en-US" sz="900" dirty="0" smtClean="0">
                <a:solidFill>
                  <a:srgbClr val="000000"/>
                </a:solidFill>
                <a:latin typeface="Helvetica"/>
                <a:cs typeface="Helvetica"/>
              </a:rPr>
              <a:t>  </a:t>
            </a:r>
            <a:r>
              <a:rPr lang="en-US" sz="900" dirty="0">
                <a:solidFill>
                  <a:srgbClr val="000000"/>
                </a:solidFill>
                <a:latin typeface="Helvetica"/>
                <a:cs typeface="Helvetica"/>
              </a:rPr>
              <a:t>der </a:t>
            </a:r>
            <a:r>
              <a:rPr lang="en-US" sz="900" dirty="0" err="1">
                <a:solidFill>
                  <a:srgbClr val="000000"/>
                </a:solidFill>
                <a:latin typeface="Helvetica"/>
                <a:cs typeface="Helvetica"/>
              </a:rPr>
              <a:t>Verdacht</a:t>
            </a:r>
            <a:r>
              <a:rPr lang="en-US" sz="900" dirty="0">
                <a:solidFill>
                  <a:srgbClr val="000000"/>
                </a:solidFill>
                <a:latin typeface="Helvetica"/>
                <a:cs typeface="Helvetica"/>
              </a:rPr>
              <a:t> auf </a:t>
            </a:r>
            <a:r>
              <a:rPr lang="en-US" sz="900" dirty="0" err="1">
                <a:solidFill>
                  <a:srgbClr val="000000"/>
                </a:solidFill>
                <a:latin typeface="Helvetica"/>
                <a:cs typeface="Helvetica"/>
              </a:rPr>
              <a:t>eine</a:t>
            </a:r>
            <a:r>
              <a:rPr lang="en-US" sz="900" dirty="0">
                <a:solidFill>
                  <a:srgbClr val="000000"/>
                </a:solidFill>
                <a:latin typeface="Helvetica"/>
                <a:cs typeface="Helvetica"/>
              </a:rPr>
              <a:t> </a:t>
            </a:r>
            <a:r>
              <a:rPr lang="en-US" sz="900" dirty="0" err="1">
                <a:solidFill>
                  <a:srgbClr val="000000"/>
                </a:solidFill>
                <a:latin typeface="Helvetica"/>
                <a:cs typeface="Helvetica"/>
              </a:rPr>
              <a:t>benigne</a:t>
            </a:r>
            <a:r>
              <a:rPr lang="en-US" sz="900" dirty="0">
                <a:solidFill>
                  <a:srgbClr val="000000"/>
                </a:solidFill>
                <a:latin typeface="Helvetica"/>
                <a:cs typeface="Helvetica"/>
              </a:rPr>
              <a:t> </a:t>
            </a:r>
            <a:r>
              <a:rPr lang="en-US" sz="900" dirty="0" err="1">
                <a:solidFill>
                  <a:srgbClr val="000000"/>
                </a:solidFill>
                <a:latin typeface="Helvetica"/>
                <a:cs typeface="Helvetica"/>
              </a:rPr>
              <a:t>fokal</a:t>
            </a:r>
            <a:r>
              <a:rPr lang="en-US" sz="900" dirty="0">
                <a:solidFill>
                  <a:srgbClr val="000000"/>
                </a:solidFill>
                <a:latin typeface="Helvetica"/>
                <a:cs typeface="Helvetica"/>
              </a:rPr>
              <a:t> </a:t>
            </a:r>
            <a:r>
              <a:rPr lang="en-US" sz="900" dirty="0" err="1">
                <a:solidFill>
                  <a:srgbClr val="000000"/>
                </a:solidFill>
                <a:latin typeface="Helvetica"/>
                <a:cs typeface="Helvetica"/>
              </a:rPr>
              <a:t>oder</a:t>
            </a:r>
            <a:r>
              <a:rPr lang="en-US" sz="900" dirty="0">
                <a:solidFill>
                  <a:srgbClr val="000000"/>
                </a:solidFill>
                <a:latin typeface="Helvetica"/>
                <a:cs typeface="Helvetica"/>
              </a:rPr>
              <a:t> </a:t>
            </a:r>
            <a:r>
              <a:rPr lang="en-US" sz="900" dirty="0" err="1">
                <a:solidFill>
                  <a:srgbClr val="000000"/>
                </a:solidFill>
                <a:latin typeface="Helvetica"/>
                <a:cs typeface="Helvetica"/>
              </a:rPr>
              <a:t>regionale</a:t>
            </a:r>
            <a:r>
              <a:rPr lang="en-US" sz="900" dirty="0">
                <a:solidFill>
                  <a:srgbClr val="000000"/>
                </a:solidFill>
                <a:latin typeface="Helvetica"/>
                <a:cs typeface="Helvetica"/>
              </a:rPr>
              <a:t> </a:t>
            </a:r>
            <a:r>
              <a:rPr lang="en-US" sz="900" dirty="0" err="1" smtClean="0">
                <a:solidFill>
                  <a:srgbClr val="000000"/>
                </a:solidFill>
                <a:latin typeface="Helvetica"/>
                <a:cs typeface="Helvetica"/>
              </a:rPr>
              <a:t>Perfusionsstörung</a:t>
            </a:r>
            <a:r>
              <a:rPr lang="en-US" sz="900" dirty="0" smtClean="0">
                <a:solidFill>
                  <a:srgbClr val="000000"/>
                </a:solidFill>
                <a:latin typeface="Helvetica"/>
                <a:cs typeface="Helvetica"/>
              </a:rPr>
              <a:t>, </a:t>
            </a:r>
            <a:endParaRPr lang="en-US" sz="900" dirty="0">
              <a:solidFill>
                <a:srgbClr val="000000"/>
              </a:solidFill>
              <a:latin typeface="Helvetica"/>
              <a:cs typeface="Helvetica"/>
            </a:endParaRPr>
          </a:p>
          <a:p>
            <a:pPr fontAlgn="auto">
              <a:spcBef>
                <a:spcPts val="0"/>
              </a:spcBef>
              <a:spcAft>
                <a:spcPts val="0"/>
              </a:spcAft>
              <a:defRPr/>
            </a:pPr>
            <a:r>
              <a:rPr lang="en-US" sz="900" dirty="0">
                <a:solidFill>
                  <a:srgbClr val="000000"/>
                </a:solidFill>
                <a:latin typeface="Helvetica"/>
                <a:cs typeface="Helvetica"/>
              </a:rPr>
              <a:t>Fett, </a:t>
            </a:r>
            <a:r>
              <a:rPr lang="en-US" sz="900" dirty="0" err="1">
                <a:solidFill>
                  <a:srgbClr val="000000"/>
                </a:solidFill>
                <a:latin typeface="Helvetica"/>
                <a:cs typeface="Helvetica"/>
              </a:rPr>
              <a:t>Eisen</a:t>
            </a:r>
            <a:r>
              <a:rPr lang="en-US" sz="900" dirty="0">
                <a:solidFill>
                  <a:srgbClr val="000000"/>
                </a:solidFill>
                <a:latin typeface="Helvetica"/>
                <a:cs typeface="Helvetica"/>
              </a:rPr>
              <a:t> </a:t>
            </a:r>
            <a:r>
              <a:rPr lang="en-US" sz="900" dirty="0" err="1">
                <a:solidFill>
                  <a:srgbClr val="000000"/>
                </a:solidFill>
                <a:latin typeface="Helvetica"/>
                <a:cs typeface="Helvetica"/>
              </a:rPr>
              <a:t>oder</a:t>
            </a:r>
            <a:r>
              <a:rPr lang="en-US" sz="900" dirty="0">
                <a:solidFill>
                  <a:srgbClr val="000000"/>
                </a:solidFill>
                <a:latin typeface="Helvetica"/>
                <a:cs typeface="Helvetica"/>
              </a:rPr>
              <a:t> </a:t>
            </a:r>
            <a:r>
              <a:rPr lang="en-US" sz="900" dirty="0" err="1">
                <a:solidFill>
                  <a:srgbClr val="000000"/>
                </a:solidFill>
                <a:latin typeface="Helvetica"/>
                <a:cs typeface="Helvetica"/>
              </a:rPr>
              <a:t>eine</a:t>
            </a:r>
            <a:r>
              <a:rPr lang="en-US" sz="900" dirty="0">
                <a:solidFill>
                  <a:srgbClr val="000000"/>
                </a:solidFill>
                <a:latin typeface="Helvetica"/>
                <a:cs typeface="Helvetica"/>
              </a:rPr>
              <a:t> </a:t>
            </a:r>
            <a:r>
              <a:rPr lang="en-US" sz="900" dirty="0" err="1" smtClean="0">
                <a:solidFill>
                  <a:srgbClr val="000000"/>
                </a:solidFill>
                <a:latin typeface="Helvetica"/>
                <a:cs typeface="Helvetica"/>
              </a:rPr>
              <a:t>anderer</a:t>
            </a:r>
            <a:r>
              <a:rPr lang="en-US" sz="900" dirty="0" smtClean="0">
                <a:solidFill>
                  <a:srgbClr val="000000"/>
                </a:solidFill>
                <a:latin typeface="Helvetica"/>
                <a:cs typeface="Helvetica"/>
              </a:rPr>
              <a:t> </a:t>
            </a:r>
            <a:r>
              <a:rPr lang="en-US" sz="900" dirty="0" err="1">
                <a:solidFill>
                  <a:srgbClr val="000000"/>
                </a:solidFill>
                <a:latin typeface="Helvetica"/>
                <a:cs typeface="Helvetica"/>
              </a:rPr>
              <a:t>nicht-</a:t>
            </a:r>
            <a:r>
              <a:rPr lang="en-US" sz="900" dirty="0" err="1" smtClean="0">
                <a:solidFill>
                  <a:srgbClr val="000000"/>
                </a:solidFill>
                <a:latin typeface="Helvetica"/>
                <a:cs typeface="Helvetica"/>
              </a:rPr>
              <a:t>neoplastischer</a:t>
            </a:r>
            <a:r>
              <a:rPr lang="en-US" sz="900" dirty="0" smtClean="0">
                <a:solidFill>
                  <a:srgbClr val="000000"/>
                </a:solidFill>
                <a:latin typeface="Helvetica"/>
                <a:cs typeface="Helvetica"/>
              </a:rPr>
              <a:t> </a:t>
            </a:r>
            <a:r>
              <a:rPr lang="en-US" sz="900" dirty="0" err="1" smtClean="0">
                <a:solidFill>
                  <a:srgbClr val="000000"/>
                </a:solidFill>
                <a:latin typeface="Helvetica"/>
                <a:cs typeface="Helvetica"/>
              </a:rPr>
              <a:t>parenchymatöser</a:t>
            </a:r>
            <a:r>
              <a:rPr lang="en-US" sz="900" dirty="0" smtClean="0">
                <a:solidFill>
                  <a:srgbClr val="000000"/>
                </a:solidFill>
                <a:latin typeface="Helvetica"/>
                <a:cs typeface="Helvetica"/>
              </a:rPr>
              <a:t> </a:t>
            </a:r>
            <a:r>
              <a:rPr lang="en-US" sz="900" dirty="0" err="1">
                <a:solidFill>
                  <a:srgbClr val="000000"/>
                </a:solidFill>
                <a:latin typeface="Helvetica"/>
                <a:cs typeface="Helvetica"/>
              </a:rPr>
              <a:t>Prozess</a:t>
            </a:r>
            <a:r>
              <a:rPr lang="en-US" sz="900" dirty="0">
                <a:solidFill>
                  <a:srgbClr val="000000"/>
                </a:solidFill>
                <a:latin typeface="Helvetica"/>
                <a:cs typeface="Helvetica"/>
              </a:rPr>
              <a:t> </a:t>
            </a:r>
            <a:r>
              <a:rPr lang="en-US" sz="900" dirty="0" err="1" smtClean="0">
                <a:solidFill>
                  <a:srgbClr val="000000"/>
                </a:solidFill>
                <a:latin typeface="Helvetica"/>
                <a:cs typeface="Helvetica"/>
              </a:rPr>
              <a:t>besteht</a:t>
            </a:r>
            <a:r>
              <a:rPr lang="en-US" sz="900" dirty="0" smtClean="0">
                <a:solidFill>
                  <a:srgbClr val="000000"/>
                </a:solidFill>
                <a:latin typeface="Helvetica"/>
                <a:cs typeface="Helvetica"/>
              </a:rPr>
              <a:t>.</a:t>
            </a:r>
            <a:endParaRPr lang="en-US" sz="900" dirty="0">
              <a:solidFill>
                <a:srgbClr val="000000"/>
              </a:solidFill>
              <a:latin typeface="Helvetica"/>
              <a:cs typeface="Helvetica"/>
            </a:endParaRPr>
          </a:p>
        </p:txBody>
      </p:sp>
      <p:sp>
        <p:nvSpPr>
          <p:cNvPr id="29" name="Rectangle 28">
            <a:hlinkHover r:id="" action="ppaction://noaction" highlightClick="1"/>
          </p:cNvPr>
          <p:cNvSpPr/>
          <p:nvPr/>
        </p:nvSpPr>
        <p:spPr>
          <a:xfrm>
            <a:off x="784394" y="7965821"/>
            <a:ext cx="3916704" cy="153888"/>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000" dirty="0" err="1">
                <a:solidFill>
                  <a:srgbClr val="000000"/>
                </a:solidFill>
                <a:latin typeface="Helvetica"/>
                <a:cs typeface="Helvetica"/>
              </a:rPr>
              <a:t>Wenn</a:t>
            </a:r>
            <a:r>
              <a:rPr lang="en-US" sz="1000" dirty="0">
                <a:solidFill>
                  <a:srgbClr val="000000"/>
                </a:solidFill>
                <a:latin typeface="Helvetica"/>
                <a:cs typeface="Helvetica"/>
              </a:rPr>
              <a:t> die </a:t>
            </a:r>
            <a:r>
              <a:rPr lang="en-US" sz="1000" dirty="0" err="1">
                <a:solidFill>
                  <a:srgbClr val="000000"/>
                </a:solidFill>
                <a:latin typeface="Helvetica"/>
                <a:cs typeface="Helvetica"/>
              </a:rPr>
              <a:t>Kriterien</a:t>
            </a:r>
            <a:r>
              <a:rPr lang="en-US" sz="1000" dirty="0">
                <a:solidFill>
                  <a:srgbClr val="000000"/>
                </a:solidFill>
                <a:latin typeface="Helvetica"/>
                <a:cs typeface="Helvetica"/>
              </a:rPr>
              <a:t> </a:t>
            </a:r>
            <a:r>
              <a:rPr lang="en-US" sz="1000" dirty="0" err="1">
                <a:solidFill>
                  <a:srgbClr val="000000"/>
                </a:solidFill>
                <a:latin typeface="Helvetica"/>
                <a:cs typeface="Helvetica"/>
              </a:rPr>
              <a:t>für</a:t>
            </a:r>
            <a:r>
              <a:rPr lang="en-US" sz="1000" dirty="0">
                <a:solidFill>
                  <a:srgbClr val="000000"/>
                </a:solidFill>
                <a:latin typeface="Helvetica"/>
                <a:cs typeface="Helvetica"/>
              </a:rPr>
              <a:t> LR-5 </a:t>
            </a:r>
            <a:r>
              <a:rPr lang="en-US" sz="1000" dirty="0" err="1">
                <a:solidFill>
                  <a:srgbClr val="000000"/>
                </a:solidFill>
                <a:latin typeface="Helvetica"/>
                <a:cs typeface="Helvetica"/>
              </a:rPr>
              <a:t>erfüllt</a:t>
            </a:r>
            <a:r>
              <a:rPr lang="en-US" sz="1000" dirty="0">
                <a:solidFill>
                  <a:srgbClr val="000000"/>
                </a:solidFill>
                <a:latin typeface="Helvetica"/>
                <a:cs typeface="Helvetica"/>
              </a:rPr>
              <a:t> </a:t>
            </a:r>
            <a:r>
              <a:rPr lang="en-US" sz="1000" dirty="0" err="1">
                <a:solidFill>
                  <a:srgbClr val="000000"/>
                </a:solidFill>
                <a:latin typeface="Helvetica"/>
                <a:cs typeface="Helvetica"/>
              </a:rPr>
              <a:t>sind</a:t>
            </a:r>
            <a:r>
              <a:rPr lang="en-US" sz="1000" dirty="0">
                <a:solidFill>
                  <a:srgbClr val="000000"/>
                </a:solidFill>
                <a:latin typeface="Helvetica"/>
                <a:cs typeface="Helvetica"/>
              </a:rPr>
              <a:t> (</a:t>
            </a:r>
            <a:r>
              <a:rPr lang="en-US" sz="1000" dirty="0" err="1">
                <a:solidFill>
                  <a:srgbClr val="000000"/>
                </a:solidFill>
                <a:latin typeface="Helvetica"/>
                <a:cs typeface="Helvetica"/>
              </a:rPr>
              <a:t>z.B</a:t>
            </a:r>
            <a:r>
              <a:rPr lang="en-US" sz="1000" dirty="0">
                <a:solidFill>
                  <a:srgbClr val="000000"/>
                </a:solidFill>
                <a:latin typeface="Helvetica"/>
                <a:cs typeface="Helvetica"/>
              </a:rPr>
              <a:t>. APHE + “</a:t>
            </a:r>
            <a:r>
              <a:rPr lang="en-US" sz="1000" dirty="0" err="1">
                <a:solidFill>
                  <a:srgbClr val="000000"/>
                </a:solidFill>
                <a:latin typeface="Helvetica"/>
                <a:cs typeface="Helvetica"/>
              </a:rPr>
              <a:t>Auswaschen</a:t>
            </a:r>
            <a:r>
              <a:rPr lang="en-US" sz="1000" dirty="0">
                <a:solidFill>
                  <a:srgbClr val="000000"/>
                </a:solidFill>
                <a:latin typeface="Helvetica"/>
                <a:cs typeface="Helvetica"/>
              </a:rPr>
              <a:t>”)</a:t>
            </a:r>
          </a:p>
        </p:txBody>
      </p:sp>
      <p:sp>
        <p:nvSpPr>
          <p:cNvPr id="30" name="Rectangle 29">
            <a:hlinkHover r:id="" action="ppaction://noaction" highlightClick="1"/>
          </p:cNvPr>
          <p:cNvSpPr/>
          <p:nvPr/>
        </p:nvSpPr>
        <p:spPr>
          <a:xfrm>
            <a:off x="784394" y="8375183"/>
            <a:ext cx="710698" cy="153888"/>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000" dirty="0" err="1">
                <a:solidFill>
                  <a:srgbClr val="000000"/>
                </a:solidFill>
                <a:latin typeface="Helvetica"/>
                <a:cs typeface="Helvetica"/>
              </a:rPr>
              <a:t>Andernfalls</a:t>
            </a:r>
            <a:endParaRPr lang="en-US" sz="1000" dirty="0">
              <a:solidFill>
                <a:srgbClr val="000000"/>
              </a:solidFill>
              <a:latin typeface="Helvetica"/>
              <a:cs typeface="Helvetica"/>
            </a:endParaRPr>
          </a:p>
        </p:txBody>
      </p:sp>
      <p:sp>
        <p:nvSpPr>
          <p:cNvPr id="31" name="Rectangle 30">
            <a:hlinkHover r:id="" action="ppaction://noaction" highlightClick="1"/>
          </p:cNvPr>
          <p:cNvSpPr/>
          <p:nvPr/>
        </p:nvSpPr>
        <p:spPr>
          <a:xfrm>
            <a:off x="784394" y="7091016"/>
            <a:ext cx="2107662" cy="266054"/>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45720" rIns="91440" bIns="4572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000" dirty="0" err="1" smtClean="0">
                <a:solidFill>
                  <a:schemeClr val="tx1"/>
                </a:solidFill>
                <a:latin typeface="Helvetica"/>
                <a:cs typeface="Helvetica"/>
              </a:rPr>
              <a:t>Bei</a:t>
            </a:r>
            <a:r>
              <a:rPr lang="en-US" sz="1000" dirty="0" smtClean="0">
                <a:solidFill>
                  <a:schemeClr val="tx1"/>
                </a:solidFill>
                <a:latin typeface="Helvetica"/>
                <a:cs typeface="Helvetica"/>
              </a:rPr>
              <a:t> </a:t>
            </a:r>
            <a:r>
              <a:rPr lang="en-US" sz="1000" dirty="0" err="1" smtClean="0">
                <a:solidFill>
                  <a:schemeClr val="tx1"/>
                </a:solidFill>
                <a:latin typeface="Helvetica"/>
                <a:cs typeface="Helvetica"/>
              </a:rPr>
              <a:t>Tumorinfiltration</a:t>
            </a:r>
            <a:r>
              <a:rPr lang="en-US" sz="1000" dirty="0" smtClean="0">
                <a:solidFill>
                  <a:schemeClr val="tx1"/>
                </a:solidFill>
                <a:latin typeface="Helvetica"/>
                <a:cs typeface="Helvetica"/>
              </a:rPr>
              <a:t> </a:t>
            </a:r>
            <a:r>
              <a:rPr lang="en-US" sz="1000" dirty="0">
                <a:solidFill>
                  <a:schemeClr val="tx1"/>
                </a:solidFill>
                <a:latin typeface="Helvetica"/>
                <a:cs typeface="Helvetica"/>
              </a:rPr>
              <a:t>in die </a:t>
            </a:r>
            <a:r>
              <a:rPr lang="en-US" sz="1000" dirty="0" err="1">
                <a:solidFill>
                  <a:schemeClr val="tx1"/>
                </a:solidFill>
                <a:latin typeface="Helvetica"/>
                <a:cs typeface="Helvetica"/>
              </a:rPr>
              <a:t>Vene</a:t>
            </a:r>
            <a:endParaRPr lang="en-US" sz="1000" dirty="0">
              <a:solidFill>
                <a:schemeClr val="tx1"/>
              </a:solidFill>
              <a:latin typeface="Helvetica"/>
              <a:cs typeface="Helvetica"/>
            </a:endParaRPr>
          </a:p>
        </p:txBody>
      </p:sp>
    </p:spTree>
    <p:extLst>
      <p:ext uri="{BB962C8B-B14F-4D97-AF65-F5344CB8AC3E}">
        <p14:creationId xmlns:p14="http://schemas.microsoft.com/office/powerpoint/2010/main" val="2228184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739141034"/>
              </p:ext>
            </p:extLst>
          </p:nvPr>
        </p:nvGraphicFramePr>
        <p:xfrm>
          <a:off x="228599" y="365760"/>
          <a:ext cx="6343651" cy="8488680"/>
        </p:xfrm>
        <a:graphic>
          <a:graphicData uri="http://schemas.openxmlformats.org/drawingml/2006/table">
            <a:tbl>
              <a:tblPr firstRow="1" bandRow="1">
                <a:tableStyleId>{5C22544A-7EE6-4342-B048-85BDC9FD1C3A}</a:tableStyleId>
              </a:tblPr>
              <a:tblGrid>
                <a:gridCol w="6343651">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dirty="0" err="1">
                          <a:solidFill>
                            <a:srgbClr val="000000"/>
                          </a:solidFill>
                          <a:latin typeface="Helvetica" charset="0"/>
                          <a:ea typeface="Helvetica" charset="0"/>
                          <a:cs typeface="Helvetica" charset="0"/>
                        </a:rPr>
                        <a:t>Erste</a:t>
                      </a:r>
                      <a:r>
                        <a:rPr lang="en-US" sz="1800" b="1" dirty="0">
                          <a:solidFill>
                            <a:srgbClr val="000000"/>
                          </a:solidFill>
                          <a:latin typeface="Helvetica" charset="0"/>
                          <a:ea typeface="Helvetica" charset="0"/>
                          <a:cs typeface="Helvetica" charset="0"/>
                        </a:rPr>
                        <a:t> </a:t>
                      </a:r>
                      <a:r>
                        <a:rPr lang="en-US" sz="1800" b="1" dirty="0" err="1">
                          <a:solidFill>
                            <a:srgbClr val="000000"/>
                          </a:solidFill>
                          <a:latin typeface="Helvetica" charset="0"/>
                          <a:ea typeface="Helvetica" charset="0"/>
                          <a:cs typeface="Helvetica" charset="0"/>
                        </a:rPr>
                        <a:t>Schritte</a:t>
                      </a:r>
                      <a:endParaRPr lang="en-US" sz="1800" b="1" baseline="0" dirty="0">
                        <a:solidFill>
                          <a:schemeClr val="tx1"/>
                        </a:solidFill>
                        <a:latin typeface="Helvetica" charset="0"/>
                        <a:ea typeface="Helvetica" charset="0"/>
                        <a:cs typeface="Helvetica" charset="0"/>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337686">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latin typeface="Helvetica" charset="0"/>
                          <a:ea typeface="Helvetica" charset="0"/>
                          <a:cs typeface="Helvetica" charset="0"/>
                        </a:rPr>
                        <a:t>Was ist eine LI-RADS</a:t>
                      </a:r>
                      <a:r>
                        <a:rPr lang="de-DE" sz="1000" b="1" dirty="0" smtClean="0">
                          <a:latin typeface="Helvetica" charset="0"/>
                          <a:ea typeface="Helvetica" charset="0"/>
                          <a:cs typeface="Helvetica" charset="0"/>
                        </a:rPr>
                        <a:t>-Observation</a:t>
                      </a:r>
                      <a:r>
                        <a:rPr lang="de-DE" sz="1000" b="1" baseline="0" dirty="0" smtClean="0">
                          <a:latin typeface="Helvetica" charset="0"/>
                          <a:ea typeface="Helvetica" charset="0"/>
                          <a:cs typeface="Helvetica" charset="0"/>
                        </a:rPr>
                        <a:t> (</a:t>
                      </a:r>
                      <a:r>
                        <a:rPr lang="de-DE" sz="1000" b="1" dirty="0" smtClean="0">
                          <a:latin typeface="Helvetica" charset="0"/>
                          <a:ea typeface="Helvetica" charset="0"/>
                          <a:cs typeface="Helvetica" charset="0"/>
                        </a:rPr>
                        <a:t>Beobachtung)?</a:t>
                      </a:r>
                      <a:r>
                        <a:rPr lang="de-DE" sz="1000" dirty="0">
                          <a:latin typeface="Helvetica" charset="0"/>
                          <a:ea typeface="Helvetica" charset="0"/>
                          <a:cs typeface="Helvetica" charset="0"/>
                        </a:rPr>
                        <a:t/>
                      </a:r>
                      <a:br>
                        <a:rPr lang="de-DE" sz="1000" dirty="0">
                          <a:latin typeface="Helvetica" charset="0"/>
                          <a:ea typeface="Helvetica" charset="0"/>
                          <a:cs typeface="Helvetica" charset="0"/>
                        </a:rPr>
                      </a:br>
                      <a:r>
                        <a:rPr lang="de-DE" sz="1000" dirty="0">
                          <a:latin typeface="Helvetica" charset="0"/>
                          <a:ea typeface="Helvetica" charset="0"/>
                          <a:cs typeface="Helvetica" charset="0"/>
                        </a:rPr>
                        <a:t>Eine </a:t>
                      </a:r>
                      <a:r>
                        <a:rPr lang="de-DE" sz="1000" dirty="0" smtClean="0">
                          <a:latin typeface="Helvetica" charset="0"/>
                          <a:ea typeface="Helvetica" charset="0"/>
                          <a:cs typeface="Helvetica" charset="0"/>
                        </a:rPr>
                        <a:t>Observation ist </a:t>
                      </a:r>
                      <a:r>
                        <a:rPr lang="de-DE" sz="1000" dirty="0">
                          <a:latin typeface="Helvetica" charset="0"/>
                          <a:ea typeface="Helvetica" charset="0"/>
                          <a:cs typeface="Helvetica" charset="0"/>
                        </a:rPr>
                        <a:t>ein markanter Bereich im Vergleich zur Hintergrundleber bei der Bildgebung. Es kann eine Läsion (Masse oder Knoten) oder Pseudoläsion (z. B. Perfusionsveränderung, hypertrophe </a:t>
                      </a:r>
                      <a:r>
                        <a:rPr lang="de-DE" sz="1000" dirty="0" smtClean="0">
                          <a:latin typeface="Helvetica" charset="0"/>
                          <a:ea typeface="Helvetica" charset="0"/>
                          <a:cs typeface="Helvetica" charset="0"/>
                        </a:rPr>
                        <a:t>Pseudoläsion </a:t>
                      </a:r>
                      <a:r>
                        <a:rPr lang="de-DE" sz="1000" dirty="0">
                          <a:latin typeface="Helvetica" charset="0"/>
                          <a:ea typeface="Helvetica" charset="0"/>
                          <a:cs typeface="Helvetica" charset="0"/>
                        </a:rPr>
                        <a:t>oder Artefakt) sein.</a:t>
                      </a:r>
                      <a:endParaRPr lang="en-US" sz="1000" b="0"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173736">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latin typeface="Helvetica" charset="0"/>
                          <a:ea typeface="Helvetica" charset="0"/>
                          <a:cs typeface="Helvetica" charset="0"/>
                        </a:rPr>
                        <a:t>Warum gilt LI-RADS nicht für Patienten ohne Risikofaktoren, für Patienten &lt;18 Jahre oder für Patienten mit Leberzirrhose aufgrund einer kongenitalen </a:t>
                      </a:r>
                      <a:r>
                        <a:rPr lang="de-DE" sz="1000" b="1" dirty="0" err="1">
                          <a:latin typeface="Helvetica" charset="0"/>
                          <a:ea typeface="Helvetica" charset="0"/>
                          <a:cs typeface="Helvetica" charset="0"/>
                        </a:rPr>
                        <a:t>Leberfibrose</a:t>
                      </a:r>
                      <a:r>
                        <a:rPr lang="de-DE" sz="1000" b="1" dirty="0">
                          <a:latin typeface="Helvetica" charset="0"/>
                          <a:ea typeface="Helvetica" charset="0"/>
                          <a:cs typeface="Helvetica" charset="0"/>
                        </a:rPr>
                        <a:t>?</a:t>
                      </a:r>
                      <a:r>
                        <a:rPr lang="de-DE" sz="1000" dirty="0">
                          <a:latin typeface="Helvetica" charset="0"/>
                          <a:ea typeface="Helvetica" charset="0"/>
                          <a:cs typeface="Helvetica" charset="0"/>
                        </a:rPr>
                        <a:t/>
                      </a:r>
                      <a:br>
                        <a:rPr lang="de-DE" sz="1000" dirty="0">
                          <a:latin typeface="Helvetica" charset="0"/>
                          <a:ea typeface="Helvetica" charset="0"/>
                          <a:cs typeface="Helvetica" charset="0"/>
                        </a:rPr>
                      </a:br>
                      <a:r>
                        <a:rPr lang="de-DE" sz="1000" dirty="0">
                          <a:latin typeface="Helvetica" charset="0"/>
                          <a:ea typeface="Helvetica" charset="0"/>
                          <a:cs typeface="Helvetica" charset="0"/>
                        </a:rPr>
                        <a:t>Der positiv prädiktive Wert der Bildgebung für HCC ist bei solchen Patienten möglicherweise nicht ausreichend hoch.</a:t>
                      </a:r>
                      <a:endParaRPr lang="en-US" sz="1000" b="0"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latin typeface="Helvetica" charset="0"/>
                          <a:ea typeface="Helvetica" charset="0"/>
                          <a:cs typeface="Helvetica" charset="0"/>
                        </a:rPr>
                        <a:t>Warum gilt LI-RADS nicht für Patienten mit Zirrhose aufgrund einer vaskulären Störung wie erblicher hämorrhagischer Teleangiektasie, </a:t>
                      </a:r>
                      <a:r>
                        <a:rPr lang="de-DE" sz="1000" b="1" dirty="0" err="1">
                          <a:latin typeface="Helvetica" charset="0"/>
                          <a:ea typeface="Helvetica" charset="0"/>
                          <a:cs typeface="Helvetica" charset="0"/>
                        </a:rPr>
                        <a:t>Budd</a:t>
                      </a:r>
                      <a:r>
                        <a:rPr lang="de-DE" sz="1000" b="1" dirty="0">
                          <a:latin typeface="Helvetica" charset="0"/>
                          <a:ea typeface="Helvetica" charset="0"/>
                          <a:cs typeface="Helvetica" charset="0"/>
                        </a:rPr>
                        <a:t>-</a:t>
                      </a:r>
                      <a:r>
                        <a:rPr lang="de-DE" sz="1000" b="1" dirty="0" err="1">
                          <a:latin typeface="Helvetica" charset="0"/>
                          <a:ea typeface="Helvetica" charset="0"/>
                          <a:cs typeface="Helvetica" charset="0"/>
                        </a:rPr>
                        <a:t>Chiari</a:t>
                      </a:r>
                      <a:r>
                        <a:rPr lang="de-DE" sz="1000" b="1" dirty="0">
                          <a:latin typeface="Helvetica" charset="0"/>
                          <a:ea typeface="Helvetica" charset="0"/>
                          <a:cs typeface="Helvetica" charset="0"/>
                        </a:rPr>
                        <a:t>-Syndrom, chronischem</a:t>
                      </a:r>
                      <a:r>
                        <a:rPr lang="de-DE" sz="1000" b="1" baseline="0" dirty="0">
                          <a:latin typeface="Helvetica" charset="0"/>
                          <a:ea typeface="Helvetica" charset="0"/>
                          <a:cs typeface="Helvetica" charset="0"/>
                        </a:rPr>
                        <a:t> </a:t>
                      </a:r>
                      <a:r>
                        <a:rPr lang="de-DE" sz="1000" b="1" dirty="0" err="1">
                          <a:latin typeface="Helvetica" charset="0"/>
                          <a:ea typeface="Helvetica" charset="0"/>
                          <a:cs typeface="Helvetica" charset="0"/>
                        </a:rPr>
                        <a:t>Pfortaderverschluss</a:t>
                      </a:r>
                      <a:r>
                        <a:rPr lang="de-DE" sz="1000" b="1" dirty="0">
                          <a:latin typeface="Helvetica" charset="0"/>
                          <a:ea typeface="Helvetica" charset="0"/>
                          <a:cs typeface="Helvetica" charset="0"/>
                        </a:rPr>
                        <a:t>, Herzinsuffizienz oder </a:t>
                      </a:r>
                      <a:r>
                        <a:rPr lang="de-DE" sz="1000" b="1" dirty="0" err="1">
                          <a:latin typeface="Helvetica" charset="0"/>
                          <a:ea typeface="Helvetica" charset="0"/>
                          <a:cs typeface="Helvetica" charset="0"/>
                        </a:rPr>
                        <a:t>nodulärer</a:t>
                      </a:r>
                      <a:r>
                        <a:rPr lang="de-DE" sz="1000" b="1" dirty="0">
                          <a:latin typeface="Helvetica" charset="0"/>
                          <a:ea typeface="Helvetica" charset="0"/>
                          <a:cs typeface="Helvetica" charset="0"/>
                        </a:rPr>
                        <a:t> regenerativer Hyperplasie?</a:t>
                      </a:r>
                      <a:r>
                        <a:rPr lang="de-DE" sz="1000" dirty="0">
                          <a:latin typeface="Helvetica" charset="0"/>
                          <a:ea typeface="Helvetica" charset="0"/>
                          <a:cs typeface="Helvetica" charset="0"/>
                        </a:rPr>
                        <a:t/>
                      </a:r>
                      <a:br>
                        <a:rPr lang="de-DE" sz="1000" dirty="0">
                          <a:latin typeface="Helvetica" charset="0"/>
                          <a:ea typeface="Helvetica" charset="0"/>
                          <a:cs typeface="Helvetica" charset="0"/>
                        </a:rPr>
                      </a:br>
                      <a:r>
                        <a:rPr lang="de-DE" sz="1000" dirty="0">
                          <a:latin typeface="Helvetica" charset="0"/>
                          <a:ea typeface="Helvetica" charset="0"/>
                          <a:cs typeface="Helvetica" charset="0"/>
                        </a:rPr>
                        <a:t>Solche Zustände sind mit der Bildung von benignen hyperplastischen Knötchen verbunden, die dem HCC bei der Bildgebung ähneln und möglicherweise falsch positive Diagnosen verursachen können.</a:t>
                      </a:r>
                      <a:endParaRPr lang="en-US" sz="1000" b="0"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latin typeface="Helvetica" charset="0"/>
                          <a:ea typeface="Helvetica" charset="0"/>
                          <a:cs typeface="Helvetica" charset="0"/>
                        </a:rPr>
                        <a:t>Ich bin mir nicht sicher, ob mein Patient eine Zirrhose hat. Kann ich CT / MRI LI-RADS anwenden?</a:t>
                      </a:r>
                      <a:r>
                        <a:rPr lang="de-DE" sz="1000" dirty="0">
                          <a:latin typeface="Helvetica" charset="0"/>
                          <a:ea typeface="Helvetica" charset="0"/>
                          <a:cs typeface="Helvetica" charset="0"/>
                        </a:rPr>
                        <a:t/>
                      </a:r>
                      <a:br>
                        <a:rPr lang="de-DE" sz="1000" dirty="0">
                          <a:latin typeface="Helvetica" charset="0"/>
                          <a:ea typeface="Helvetica" charset="0"/>
                          <a:cs typeface="Helvetica" charset="0"/>
                        </a:rPr>
                      </a:br>
                      <a:r>
                        <a:rPr lang="de-DE" sz="1000" dirty="0">
                          <a:latin typeface="Helvetica" charset="0"/>
                          <a:ea typeface="Helvetica" charset="0"/>
                          <a:cs typeface="Helvetica" charset="0"/>
                        </a:rPr>
                        <a:t>Sie können LI-RADS anwenden und eine bedingte Kategorie bereitstellen. Zum Beispiel: "25 mm </a:t>
                      </a:r>
                      <a:r>
                        <a:rPr lang="de-DE" sz="1000" dirty="0" smtClean="0">
                          <a:latin typeface="Helvetica" charset="0"/>
                          <a:ea typeface="Helvetica" charset="0"/>
                          <a:cs typeface="Helvetica" charset="0"/>
                        </a:rPr>
                        <a:t>Läsion mit </a:t>
                      </a:r>
                      <a:r>
                        <a:rPr lang="de-DE" sz="1000" dirty="0">
                          <a:latin typeface="Helvetica" charset="0"/>
                          <a:ea typeface="Helvetica" charset="0"/>
                          <a:cs typeface="Helvetica" charset="0"/>
                        </a:rPr>
                        <a:t>APHE und </a:t>
                      </a:r>
                      <a:r>
                        <a:rPr lang="de-DE" sz="1000" dirty="0" err="1" smtClean="0">
                          <a:latin typeface="Helvetica" charset="0"/>
                          <a:ea typeface="Helvetica" charset="0"/>
                          <a:cs typeface="Helvetica" charset="0"/>
                        </a:rPr>
                        <a:t>Washout</a:t>
                      </a:r>
                      <a:r>
                        <a:rPr lang="de-DE" sz="1000" dirty="0">
                          <a:latin typeface="Helvetica" charset="0"/>
                          <a:ea typeface="Helvetica" charset="0"/>
                          <a:cs typeface="Helvetica" charset="0"/>
                        </a:rPr>
                        <a:t>. Wenn der Patient</a:t>
                      </a:r>
                      <a:r>
                        <a:rPr lang="de-DE" sz="1000" baseline="0" dirty="0">
                          <a:latin typeface="Helvetica" charset="0"/>
                          <a:ea typeface="Helvetica" charset="0"/>
                          <a:cs typeface="Helvetica" charset="0"/>
                        </a:rPr>
                        <a:t> eine</a:t>
                      </a:r>
                      <a:r>
                        <a:rPr lang="de-DE" sz="1000" dirty="0">
                          <a:latin typeface="Helvetica" charset="0"/>
                          <a:ea typeface="Helvetica" charset="0"/>
                          <a:cs typeface="Helvetica" charset="0"/>
                        </a:rPr>
                        <a:t> Zirrhose oder eine chronische Hepatitis B hat, erfüllt dies </a:t>
                      </a:r>
                      <a:r>
                        <a:rPr lang="de-DE" sz="1000" dirty="0" err="1" smtClean="0">
                          <a:latin typeface="Helvetica" charset="0"/>
                          <a:ea typeface="Helvetica" charset="0"/>
                          <a:cs typeface="Helvetica" charset="0"/>
                        </a:rPr>
                        <a:t>Kriteriem</a:t>
                      </a:r>
                      <a:r>
                        <a:rPr lang="de-DE" sz="1000" dirty="0" smtClean="0">
                          <a:latin typeface="Helvetica" charset="0"/>
                          <a:ea typeface="Helvetica" charset="0"/>
                          <a:cs typeface="Helvetica" charset="0"/>
                        </a:rPr>
                        <a:t> LR</a:t>
                      </a:r>
                      <a:r>
                        <a:rPr lang="de-DE" sz="1000" dirty="0">
                          <a:latin typeface="Helvetica" charset="0"/>
                          <a:ea typeface="Helvetica" charset="0"/>
                          <a:cs typeface="Helvetica" charset="0"/>
                        </a:rPr>
                        <a:t>-5 (definitiv HCC)</a:t>
                      </a:r>
                      <a:r>
                        <a:rPr lang="de-DE" sz="1000" dirty="0" smtClean="0">
                          <a:latin typeface="Helvetica" charset="0"/>
                          <a:ea typeface="Helvetica" charset="0"/>
                          <a:cs typeface="Helvetica" charset="0"/>
                        </a:rPr>
                        <a:t>.</a:t>
                      </a:r>
                      <a:endParaRPr lang="en-US" sz="1000" b="0" i="0" u="none" strike="noStrike"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0">
                <a:tc>
                  <a:txBody>
                    <a:bodyPr/>
                    <a:lstStyle/>
                    <a:p>
                      <a:pPr rtl="0" eaLnBrk="1" fontAlgn="base" latinLnBrk="0" hangingPunct="1">
                        <a:spcAft>
                          <a:spcPts val="300"/>
                        </a:spcAft>
                      </a:pPr>
                      <a:r>
                        <a:rPr lang="de-DE" sz="1000" b="1" dirty="0">
                          <a:latin typeface="Helvetica" charset="0"/>
                          <a:ea typeface="Helvetica" charset="0"/>
                          <a:cs typeface="Helvetica" charset="0"/>
                        </a:rPr>
                        <a:t>Meine Einrichtung ist ein Transplantationszentrum und benötigt das OPTN-System. Kann ich LI-RADS anstelle von oder zusätzlich zu OPTN verwenden?</a:t>
                      </a:r>
                      <a:r>
                        <a:rPr lang="de-DE" sz="1000" dirty="0">
                          <a:latin typeface="Helvetica" charset="0"/>
                          <a:ea typeface="Helvetica" charset="0"/>
                          <a:cs typeface="Helvetica" charset="0"/>
                        </a:rPr>
                        <a:t/>
                      </a:r>
                      <a:br>
                        <a:rPr lang="de-DE" sz="1000" dirty="0">
                          <a:latin typeface="Helvetica" charset="0"/>
                          <a:ea typeface="Helvetica" charset="0"/>
                          <a:cs typeface="Helvetica" charset="0"/>
                        </a:rPr>
                      </a:br>
                      <a:r>
                        <a:rPr lang="de-DE" sz="1000" dirty="0">
                          <a:latin typeface="Helvetica" charset="0"/>
                          <a:ea typeface="Helvetica" charset="0"/>
                          <a:cs typeface="Helvetica" charset="0"/>
                        </a:rPr>
                        <a:t>Ja, Sie dürfen LI-RADS bei Patienten mit Zirrhose, chronischer Hepatitis B oder aktuellem oder Zustand nach HCC anwenden. Dies schließt Lebertransplantationskandidaten </a:t>
                      </a:r>
                      <a:r>
                        <a:rPr lang="de-DE" sz="1000" dirty="0" smtClean="0">
                          <a:latin typeface="Helvetica" charset="0"/>
                          <a:ea typeface="Helvetica" charset="0"/>
                          <a:cs typeface="Helvetica" charset="0"/>
                        </a:rPr>
                        <a:t>und/oder </a:t>
                      </a:r>
                      <a:r>
                        <a:rPr lang="de-DE" sz="1000" dirty="0">
                          <a:latin typeface="Helvetica" charset="0"/>
                          <a:ea typeface="Helvetica" charset="0"/>
                          <a:cs typeface="Helvetica" charset="0"/>
                        </a:rPr>
                        <a:t>Empfänger mit einem dieser Risikofaktoren ein.</a:t>
                      </a:r>
                      <a:endParaRPr lang="en-US" sz="1000" b="0" i="0" u="none" strike="noStrike"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0">
                <a:tc>
                  <a:txBody>
                    <a:bodyPr/>
                    <a:lstStyle/>
                    <a:p>
                      <a:pPr marL="0" marR="0" indent="0" algn="l" defTabSz="457200" rtl="0" eaLnBrk="1" fontAlgn="base" latinLnBrk="0" hangingPunct="1">
                        <a:lnSpc>
                          <a:spcPct val="100000"/>
                        </a:lnSpc>
                        <a:spcBef>
                          <a:spcPts val="0"/>
                        </a:spcBef>
                        <a:spcAft>
                          <a:spcPts val="300"/>
                        </a:spcAft>
                        <a:buClrTx/>
                        <a:buSzTx/>
                        <a:buFontTx/>
                        <a:buNone/>
                        <a:tabLst/>
                        <a:defRPr/>
                      </a:pPr>
                      <a:r>
                        <a:rPr lang="de-DE" sz="1000" b="1" dirty="0">
                          <a:latin typeface="Helvetica" charset="0"/>
                          <a:ea typeface="Helvetica" charset="0"/>
                          <a:cs typeface="Helvetica" charset="0"/>
                        </a:rPr>
                        <a:t>Mein Patient hat ein</a:t>
                      </a:r>
                      <a:r>
                        <a:rPr lang="de-DE" sz="1000" b="1" baseline="0" dirty="0">
                          <a:latin typeface="Helvetica" charset="0"/>
                          <a:ea typeface="Helvetica" charset="0"/>
                          <a:cs typeface="Helvetica" charset="0"/>
                        </a:rPr>
                        <a:t> </a:t>
                      </a:r>
                      <a:r>
                        <a:rPr lang="de-DE" sz="1000" b="1" dirty="0" smtClean="0">
                          <a:latin typeface="Helvetica" charset="0"/>
                          <a:ea typeface="Helvetica" charset="0"/>
                          <a:cs typeface="Helvetica" charset="0"/>
                        </a:rPr>
                        <a:t>extrahepatisches </a:t>
                      </a:r>
                      <a:r>
                        <a:rPr lang="de-DE" sz="1000" b="1" dirty="0">
                          <a:latin typeface="Helvetica" charset="0"/>
                          <a:ea typeface="Helvetica" charset="0"/>
                          <a:cs typeface="Helvetica" charset="0"/>
                        </a:rPr>
                        <a:t>primäres</a:t>
                      </a:r>
                      <a:r>
                        <a:rPr lang="de-DE" sz="1000" b="1" baseline="0" dirty="0">
                          <a:latin typeface="Helvetica" charset="0"/>
                          <a:ea typeface="Helvetica" charset="0"/>
                          <a:cs typeface="Helvetica" charset="0"/>
                        </a:rPr>
                        <a:t> </a:t>
                      </a:r>
                      <a:r>
                        <a:rPr lang="de-DE" sz="1000" b="1" dirty="0" err="1">
                          <a:latin typeface="Helvetica" charset="0"/>
                          <a:ea typeface="Helvetica" charset="0"/>
                          <a:cs typeface="Helvetica" charset="0"/>
                        </a:rPr>
                        <a:t>Malignom</a:t>
                      </a:r>
                      <a:r>
                        <a:rPr lang="de-DE" sz="1000" b="1" dirty="0">
                          <a:latin typeface="Helvetica" charset="0"/>
                          <a:ea typeface="Helvetica" charset="0"/>
                          <a:cs typeface="Helvetica" charset="0"/>
                        </a:rPr>
                        <a:t>. Kann ich LI-RADS verwenden?</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Ja. LI-RADS kann angewendet werden, aber die Zuordnung von LR-5 sollte mit Vorsicht erfolgen, da LI-RADS-Bildgebungskriterien und Beobachtungskategorien für diese Situation nicht entwickelt oder validiert wurden. Das Bestehen</a:t>
                      </a:r>
                      <a:r>
                        <a:rPr lang="de-DE" sz="1000" baseline="0" dirty="0">
                          <a:latin typeface="Helvetica" charset="0"/>
                          <a:ea typeface="Helvetica" charset="0"/>
                          <a:cs typeface="Helvetica" charset="0"/>
                        </a:rPr>
                        <a:t> eines </a:t>
                      </a:r>
                      <a:r>
                        <a:rPr lang="de-DE" sz="1000" dirty="0">
                          <a:latin typeface="Helvetica" charset="0"/>
                          <a:ea typeface="Helvetica" charset="0"/>
                          <a:cs typeface="Helvetica" charset="0"/>
                        </a:rPr>
                        <a:t>extrahepatischen </a:t>
                      </a:r>
                      <a:r>
                        <a:rPr lang="de-DE" sz="1000" dirty="0" err="1">
                          <a:latin typeface="Helvetica" charset="0"/>
                          <a:ea typeface="Helvetica" charset="0"/>
                          <a:cs typeface="Helvetica" charset="0"/>
                        </a:rPr>
                        <a:t>Malignoms</a:t>
                      </a:r>
                      <a:r>
                        <a:rPr lang="de-DE" sz="1000" baseline="0" dirty="0">
                          <a:latin typeface="Helvetica" charset="0"/>
                          <a:ea typeface="Helvetica" charset="0"/>
                          <a:cs typeface="Helvetica" charset="0"/>
                        </a:rPr>
                        <a:t> </a:t>
                      </a:r>
                      <a:r>
                        <a:rPr lang="de-DE" sz="1000" dirty="0">
                          <a:latin typeface="Helvetica" charset="0"/>
                          <a:ea typeface="Helvetica" charset="0"/>
                          <a:cs typeface="Helvetica" charset="0"/>
                        </a:rPr>
                        <a:t>reduziert den positive prädiktiven Wert von LR-5 für HCC, insbesondere wenn der Primärtumor </a:t>
                      </a:r>
                      <a:r>
                        <a:rPr lang="de-DE" sz="1000" dirty="0" err="1" smtClean="0">
                          <a:latin typeface="Helvetica" charset="0"/>
                          <a:ea typeface="Helvetica" charset="0"/>
                          <a:cs typeface="Helvetica" charset="0"/>
                        </a:rPr>
                        <a:t>hypervaskularisiert</a:t>
                      </a:r>
                      <a:r>
                        <a:rPr lang="de-DE" sz="1000" dirty="0" smtClean="0">
                          <a:latin typeface="Helvetica" charset="0"/>
                          <a:ea typeface="Helvetica" charset="0"/>
                          <a:cs typeface="Helvetica" charset="0"/>
                        </a:rPr>
                        <a:t> </a:t>
                      </a:r>
                      <a:r>
                        <a:rPr lang="de-DE" sz="1000" dirty="0">
                          <a:latin typeface="Helvetica" charset="0"/>
                          <a:ea typeface="Helvetica" charset="0"/>
                          <a:cs typeface="Helvetica" charset="0"/>
                        </a:rPr>
                        <a:t>ist. Im Zweifelsfall als LR-M und nicht als LR-5 </a:t>
                      </a:r>
                      <a:r>
                        <a:rPr lang="de-DE" sz="1000" dirty="0" smtClean="0">
                          <a:latin typeface="Helvetica" charset="0"/>
                          <a:ea typeface="Helvetica" charset="0"/>
                          <a:cs typeface="Helvetica" charset="0"/>
                        </a:rPr>
                        <a:t>kategorisieren.</a:t>
                      </a:r>
                      <a:r>
                        <a:rPr lang="de-DE" sz="1000" baseline="0" dirty="0" smtClean="0">
                          <a:latin typeface="Helvetica" charset="0"/>
                          <a:ea typeface="Helvetica" charset="0"/>
                          <a:cs typeface="Helvetica" charset="0"/>
                        </a:rPr>
                        <a:t> B</a:t>
                      </a:r>
                      <a:r>
                        <a:rPr lang="de-DE" sz="1000" dirty="0" smtClean="0">
                          <a:latin typeface="Helvetica" charset="0"/>
                          <a:ea typeface="Helvetica" charset="0"/>
                          <a:cs typeface="Helvetica" charset="0"/>
                        </a:rPr>
                        <a:t>erücksichtigen </a:t>
                      </a:r>
                      <a:r>
                        <a:rPr lang="de-DE" sz="1000" dirty="0">
                          <a:latin typeface="Helvetica" charset="0"/>
                          <a:ea typeface="Helvetica" charset="0"/>
                          <a:cs typeface="Helvetica" charset="0"/>
                        </a:rPr>
                        <a:t>Sie zusätzliche Bildgebung und eine multidisziplinäre Diskussion.</a:t>
                      </a:r>
                      <a:endParaRPr lang="en-US" sz="1000" b="0" i="0" u="none" strike="noStrike"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latin typeface="Helvetica" charset="0"/>
                          <a:ea typeface="Helvetica" charset="0"/>
                          <a:cs typeface="Helvetica" charset="0"/>
                        </a:rPr>
                        <a:t>Warum gilt LI-RADS nicht für einphasige CT- oder MRT-Untersuchungen?</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Die Charakterisierung aller </a:t>
                      </a:r>
                      <a:r>
                        <a:rPr lang="de-DE" sz="1000" dirty="0" smtClean="0">
                          <a:latin typeface="Helvetica" charset="0"/>
                          <a:ea typeface="Helvetica" charset="0"/>
                          <a:cs typeface="Helvetica" charset="0"/>
                        </a:rPr>
                        <a:t>wichtigen </a:t>
                      </a:r>
                      <a:r>
                        <a:rPr lang="de-DE" sz="1000" dirty="0">
                          <a:latin typeface="Helvetica" charset="0"/>
                          <a:ea typeface="Helvetica" charset="0"/>
                          <a:cs typeface="Helvetica" charset="0"/>
                        </a:rPr>
                        <a:t>Bildgebungsmerkmale von LI-RADS ist nur möglich, wenn mehrere Bildgebungsphasen erfasst werden. Technische Empfehlungen zu LI-RADS siehe Seite 12.</a:t>
                      </a:r>
                      <a:endParaRPr lang="en-US" sz="1000" b="0" i="1" baseline="0" dirty="0">
                        <a:solidFill>
                          <a:srgbClr val="0432FF"/>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0">
                <a:tc>
                  <a:txBody>
                    <a:bodyPr/>
                    <a:lstStyle/>
                    <a:p>
                      <a:pPr rtl="0"/>
                      <a:r>
                        <a:rPr lang="de-DE" sz="1000" b="1" dirty="0">
                          <a:effectLst/>
                          <a:latin typeface="Helvetica" charset="0"/>
                          <a:ea typeface="Helvetica" charset="0"/>
                          <a:cs typeface="Helvetica" charset="0"/>
                        </a:rPr>
                        <a:t>Wie interpretiere und berichte ich Beobachtungen bei einphasiger CT oder MRT bei Risikopatienten?</a:t>
                      </a:r>
                      <a:r>
                        <a:rPr lang="de-DE" sz="1000" dirty="0">
                          <a:effectLst/>
                          <a:latin typeface="Helvetica" charset="0"/>
                          <a:ea typeface="Helvetica" charset="0"/>
                          <a:cs typeface="Helvetica" charset="0"/>
                        </a:rPr>
                        <a:t/>
                      </a:r>
                      <a:br>
                        <a:rPr lang="de-DE" sz="1000" dirty="0">
                          <a:effectLst/>
                          <a:latin typeface="Helvetica" charset="0"/>
                          <a:ea typeface="Helvetica" charset="0"/>
                          <a:cs typeface="Helvetica" charset="0"/>
                        </a:rPr>
                      </a:br>
                      <a:r>
                        <a:rPr lang="de-DE" sz="1000" dirty="0">
                          <a:effectLst/>
                          <a:latin typeface="Helvetica" charset="0"/>
                          <a:ea typeface="Helvetica" charset="0"/>
                          <a:cs typeface="Helvetica" charset="0"/>
                        </a:rPr>
                        <a:t>Stellen Sie Ihre beste Diagnose oder Differenzialdiagnose zur Verfügung. Sie sollten ein </a:t>
                      </a:r>
                      <a:r>
                        <a:rPr lang="de-DE" sz="1000" dirty="0" smtClean="0">
                          <a:effectLst/>
                          <a:latin typeface="Helvetica" charset="0"/>
                          <a:ea typeface="Helvetica" charset="0"/>
                          <a:cs typeface="Helvetica" charset="0"/>
                        </a:rPr>
                        <a:t>Multiphasen</a:t>
                      </a:r>
                      <a:r>
                        <a:rPr lang="de-DE" sz="1000" dirty="0">
                          <a:effectLst/>
                          <a:latin typeface="Helvetica" charset="0"/>
                          <a:ea typeface="Helvetica" charset="0"/>
                          <a:cs typeface="Helvetica" charset="0"/>
                        </a:rPr>
                        <a:t>-CT oder MRT vorschlagen, wenn eine formelle LI-RADS-Kategorisierung bei der Patientenbehandlung helfen würde.</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latin typeface="Helvetica" charset="0"/>
                          <a:ea typeface="Helvetica" charset="0"/>
                          <a:cs typeface="Helvetica" charset="0"/>
                        </a:rPr>
                        <a:t>Warum sollte ich keine LI-RADS-Kategorie für histologisch gesicherte Malignome und für histologisch gesicherte  gutartige Läsionen nicht-</a:t>
                      </a:r>
                      <a:r>
                        <a:rPr lang="de-DE" sz="1000" b="1" dirty="0" err="1">
                          <a:latin typeface="Helvetica" charset="0"/>
                          <a:ea typeface="Helvetica" charset="0"/>
                          <a:cs typeface="Helvetica" charset="0"/>
                        </a:rPr>
                        <a:t>hepatozellulären</a:t>
                      </a:r>
                      <a:r>
                        <a:rPr lang="de-DE" sz="1000" b="1" dirty="0">
                          <a:latin typeface="Helvetica" charset="0"/>
                          <a:ea typeface="Helvetica" charset="0"/>
                          <a:cs typeface="Helvetica" charset="0"/>
                        </a:rPr>
                        <a:t> Ursprungs zuordnen?</a:t>
                      </a:r>
                      <a:r>
                        <a:rPr lang="de-DE" sz="1000" dirty="0">
                          <a:latin typeface="Helvetica" charset="0"/>
                          <a:ea typeface="Helvetica" charset="0"/>
                          <a:cs typeface="Helvetica" charset="0"/>
                        </a:rPr>
                        <a:t/>
                      </a:r>
                      <a:br>
                        <a:rPr lang="de-DE" sz="1000" dirty="0">
                          <a:latin typeface="Helvetica" charset="0"/>
                          <a:ea typeface="Helvetica" charset="0"/>
                          <a:cs typeface="Helvetica" charset="0"/>
                        </a:rPr>
                      </a:br>
                      <a:r>
                        <a:rPr lang="de-DE" sz="1000" dirty="0">
                          <a:latin typeface="Helvetica" charset="0"/>
                          <a:ea typeface="Helvetica" charset="0"/>
                          <a:cs typeface="Helvetica" charset="0"/>
                        </a:rPr>
                        <a:t>LI-RADS soll die Kommunikation verbessern. Das Zuweisen einer LI-RADS-Kategorie zu einer histologisch gesicherten Läsion (bei der Gewissheit über die Diagnose besteht) kann insbesondere bei LI-RADS-Kategorien, die eine gewisse Unsicherheit vermitteln (z.B. LR-2, LR-3, LR-4 oder LR-M), zu Verwirrung führen.</a:t>
                      </a:r>
                      <a:endParaRPr lang="en-US" sz="1000" b="1" i="0" kern="1200" baseline="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latin typeface="Helvetica" charset="0"/>
                          <a:ea typeface="Helvetica" charset="0"/>
                          <a:cs typeface="Helvetica" charset="0"/>
                        </a:rPr>
                        <a:t>Sollte ich histologisch </a:t>
                      </a:r>
                      <a:r>
                        <a:rPr lang="de-DE" sz="1000" b="1" dirty="0" smtClean="0">
                          <a:latin typeface="Helvetica" charset="0"/>
                          <a:ea typeface="Helvetica" charset="0"/>
                          <a:cs typeface="Helvetica" charset="0"/>
                        </a:rPr>
                        <a:t>gesicherte gutartige </a:t>
                      </a:r>
                      <a:r>
                        <a:rPr lang="de-DE" sz="1000" b="1" dirty="0">
                          <a:latin typeface="Helvetica" charset="0"/>
                          <a:ea typeface="Helvetica" charset="0"/>
                          <a:cs typeface="Helvetica" charset="0"/>
                        </a:rPr>
                        <a:t>Läsionen </a:t>
                      </a:r>
                      <a:r>
                        <a:rPr lang="de-DE" sz="1000" b="1" dirty="0" err="1">
                          <a:latin typeface="Helvetica" charset="0"/>
                          <a:ea typeface="Helvetica" charset="0"/>
                          <a:cs typeface="Helvetica" charset="0"/>
                        </a:rPr>
                        <a:t>hepatozellulären</a:t>
                      </a:r>
                      <a:r>
                        <a:rPr lang="de-DE" sz="1000" b="1" dirty="0">
                          <a:latin typeface="Helvetica" charset="0"/>
                          <a:ea typeface="Helvetica" charset="0"/>
                          <a:cs typeface="Helvetica" charset="0"/>
                        </a:rPr>
                        <a:t> Ursprungs (z.B. regenerative oder </a:t>
                      </a:r>
                      <a:r>
                        <a:rPr lang="de-DE" sz="1000" b="1" dirty="0" err="1">
                          <a:latin typeface="Helvetica" charset="0"/>
                          <a:ea typeface="Helvetica" charset="0"/>
                          <a:cs typeface="Helvetica" charset="0"/>
                        </a:rPr>
                        <a:t>dysplastische</a:t>
                      </a:r>
                      <a:r>
                        <a:rPr lang="de-DE" sz="1000" b="1" dirty="0">
                          <a:latin typeface="Helvetica" charset="0"/>
                          <a:ea typeface="Helvetica" charset="0"/>
                          <a:cs typeface="Helvetica" charset="0"/>
                        </a:rPr>
                        <a:t> Knoten) eine LI-RADS-Kategorie zuweisen?</a:t>
                      </a:r>
                      <a:r>
                        <a:rPr lang="de-DE" sz="1000" dirty="0">
                          <a:latin typeface="Helvetica" charset="0"/>
                          <a:ea typeface="Helvetica" charset="0"/>
                          <a:cs typeface="Helvetica" charset="0"/>
                        </a:rPr>
                        <a:t/>
                      </a:r>
                      <a:br>
                        <a:rPr lang="de-DE" sz="1000" dirty="0">
                          <a:latin typeface="Helvetica" charset="0"/>
                          <a:ea typeface="Helvetica" charset="0"/>
                          <a:cs typeface="Helvetica" charset="0"/>
                        </a:rPr>
                      </a:br>
                      <a:r>
                        <a:rPr lang="de-DE" sz="1000" dirty="0">
                          <a:latin typeface="Helvetica" charset="0"/>
                          <a:ea typeface="Helvetica" charset="0"/>
                          <a:cs typeface="Helvetica" charset="0"/>
                        </a:rPr>
                        <a:t>Dies sind Ausnahmen von der vorherigen Regel. Bei pathologisch nachgewiesenen regenerativen oder </a:t>
                      </a:r>
                      <a:r>
                        <a:rPr lang="de-DE" sz="1000" dirty="0" err="1">
                          <a:latin typeface="Helvetica" charset="0"/>
                          <a:ea typeface="Helvetica" charset="0"/>
                          <a:cs typeface="Helvetica" charset="0"/>
                        </a:rPr>
                        <a:t>dysplastischen</a:t>
                      </a:r>
                      <a:r>
                        <a:rPr lang="de-DE" sz="1000" dirty="0">
                          <a:latin typeface="Helvetica" charset="0"/>
                          <a:ea typeface="Helvetica" charset="0"/>
                          <a:cs typeface="Helvetica" charset="0"/>
                        </a:rPr>
                        <a:t> Knoten ordnen Sie zusätzlich zur histologisch</a:t>
                      </a:r>
                      <a:r>
                        <a:rPr lang="de-DE" sz="1000" baseline="0" dirty="0">
                          <a:latin typeface="Helvetica" charset="0"/>
                          <a:ea typeface="Helvetica" charset="0"/>
                          <a:cs typeface="Helvetica" charset="0"/>
                        </a:rPr>
                        <a:t> gesicherten </a:t>
                      </a:r>
                      <a:r>
                        <a:rPr lang="de-DE" sz="1000" dirty="0">
                          <a:latin typeface="Helvetica" charset="0"/>
                          <a:ea typeface="Helvetica" charset="0"/>
                          <a:cs typeface="Helvetica" charset="0"/>
                        </a:rPr>
                        <a:t> Diagnose eine LI-RADS-Kategorie zu. Die Zuweisung von LI-RADS-Kategorien mindert möglichen</a:t>
                      </a:r>
                      <a:r>
                        <a:rPr lang="de-DE" sz="1000" baseline="0" dirty="0">
                          <a:latin typeface="Helvetica" charset="0"/>
                          <a:ea typeface="Helvetica" charset="0"/>
                          <a:cs typeface="Helvetica" charset="0"/>
                        </a:rPr>
                        <a:t> Schaden </a:t>
                      </a:r>
                      <a:r>
                        <a:rPr lang="de-DE" sz="1000" dirty="0">
                          <a:latin typeface="Helvetica" charset="0"/>
                          <a:ea typeface="Helvetica" charset="0"/>
                          <a:cs typeface="Helvetica" charset="0"/>
                        </a:rPr>
                        <a:t>durch falsch-negative histologische</a:t>
                      </a:r>
                      <a:r>
                        <a:rPr lang="de-DE" sz="1000" baseline="0" dirty="0">
                          <a:latin typeface="Helvetica" charset="0"/>
                          <a:ea typeface="Helvetica" charset="0"/>
                          <a:cs typeface="Helvetica" charset="0"/>
                        </a:rPr>
                        <a:t> Diagnosen</a:t>
                      </a:r>
                      <a:r>
                        <a:rPr lang="de-DE" sz="1000" dirty="0">
                          <a:latin typeface="Helvetica" charset="0"/>
                          <a:ea typeface="Helvetica" charset="0"/>
                          <a:cs typeface="Helvetica" charset="0"/>
                        </a:rPr>
                        <a:t>, erleichtert die Überwachung von Knoten hinsichtlich</a:t>
                      </a:r>
                      <a:r>
                        <a:rPr lang="de-DE" sz="1000" baseline="0" dirty="0">
                          <a:latin typeface="Helvetica" charset="0"/>
                          <a:ea typeface="Helvetica" charset="0"/>
                          <a:cs typeface="Helvetica" charset="0"/>
                        </a:rPr>
                        <a:t> einer </a:t>
                      </a:r>
                      <a:r>
                        <a:rPr lang="de-DE" sz="1000" dirty="0">
                          <a:latin typeface="Helvetica" charset="0"/>
                          <a:ea typeface="Helvetica" charset="0"/>
                          <a:cs typeface="Helvetica" charset="0"/>
                        </a:rPr>
                        <a:t>möglichen Progression und ermöglicht Therapieentscheidungen.</a:t>
                      </a:r>
                      <a:endParaRPr lang="en-US" sz="1000" b="0" i="0" kern="1200" baseline="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bl>
          </a:graphicData>
        </a:graphic>
      </p:graphicFrame>
      <p:sp>
        <p:nvSpPr>
          <p:cNvPr id="1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36719B65-65E2-C54C-9482-A22D16045CF1}" type="slidenum">
              <a:rPr lang="en-US" sz="1100" smtClean="0">
                <a:latin typeface="Helvetica"/>
                <a:cs typeface="Helvetica"/>
              </a:rPr>
              <a:pPr algn="r"/>
              <a:t>26</a:t>
            </a:fld>
            <a:endParaRPr lang="en-US" sz="1100" dirty="0">
              <a:latin typeface="Helvetica"/>
              <a:cs typeface="Helvetica"/>
            </a:endParaRPr>
          </a:p>
        </p:txBody>
      </p:sp>
      <p:sp>
        <p:nvSpPr>
          <p:cNvPr id="10" name="Right Triangle 9"/>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4" name="TextBox 13"/>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FAQs</a:t>
            </a:r>
          </a:p>
        </p:txBody>
      </p:sp>
    </p:spTree>
    <p:extLst>
      <p:ext uri="{BB962C8B-B14F-4D97-AF65-F5344CB8AC3E}">
        <p14:creationId xmlns:p14="http://schemas.microsoft.com/office/powerpoint/2010/main" val="792361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697944190"/>
              </p:ext>
            </p:extLst>
          </p:nvPr>
        </p:nvGraphicFramePr>
        <p:xfrm>
          <a:off x="228600" y="365760"/>
          <a:ext cx="6400800" cy="867156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dirty="0">
                          <a:solidFill>
                            <a:srgbClr val="000000"/>
                          </a:solidFill>
                          <a:latin typeface="Helvetica" charset="0"/>
                          <a:ea typeface="Helvetica" charset="0"/>
                          <a:cs typeface="Helvetica" charset="0"/>
                        </a:rPr>
                        <a:t>Diagnose</a:t>
                      </a: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0">
                <a:tc>
                  <a:txBody>
                    <a:bodyPr/>
                    <a:lstStyle/>
                    <a:p>
                      <a:pPr rtl="0"/>
                      <a:r>
                        <a:rPr lang="de-DE" sz="1000" b="1" dirty="0">
                          <a:latin typeface="Helvetica" charset="0"/>
                          <a:ea typeface="Helvetica" charset="0"/>
                          <a:cs typeface="Helvetica" charset="0"/>
                        </a:rPr>
                        <a:t>Wie kann ich feststellen, ob eine Beobachtung nicht kategorisierbar ist (LR-NC)?</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Eine Beobachtung wird als nicht kategorisierbar angesehen, wenn sie nicht sinnvoll kategorisiert werden kann, da wichtige Phasen weggelassen wurden, was die Bewertung eines oder mehrerer Hauptmerkmale verhindert. Weisen Sie die Kategorie LR-NC nicht zu, wenn die Kategorisierung nur durch ungewöhnliche Bildgebungsmerkmale oder durch die Unfähigkeit zur Charakterisierung von Hilfsmerkmalen in Frage gestellt wird.</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0">
                <a:tc>
                  <a:txBody>
                    <a:bodyPr/>
                    <a:lstStyle/>
                    <a:p>
                      <a:pPr lvl="0">
                        <a:spcAft>
                          <a:spcPts val="300"/>
                        </a:spcAft>
                      </a:pPr>
                      <a:r>
                        <a:rPr lang="de-DE" sz="1000" b="1" dirty="0">
                          <a:latin typeface="Helvetica" charset="0"/>
                          <a:ea typeface="Helvetica" charset="0"/>
                          <a:cs typeface="Helvetica" charset="0"/>
                        </a:rPr>
                        <a:t>Wie kategorisiere ich Beobachtungen als LR-1 oder LR-2?</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Verwenden Sie Ihr Wissen und Ihre Erfahrung, um Beobachtungen als eindeutig benigne (100 % Sicherheit der Benignität) oder wahrscheinlich benigne (überzeugt, aber nicht zu 100 % sicher) einzustufen. Siehe Seite 24 und Handbuch (ausstehend).</a:t>
                      </a:r>
                      <a:endParaRPr lang="en-US" sz="1000" b="0" i="1"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latin typeface="Helvetica" charset="0"/>
                          <a:ea typeface="Helvetica" charset="0"/>
                          <a:cs typeface="Helvetica" charset="0"/>
                        </a:rPr>
                        <a:t>Was ist der Unterschied zwischen LR-5 und LR-M? Schließt LR-M HCC aus?</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LR-5 zeigt 100 %</a:t>
                      </a:r>
                      <a:r>
                        <a:rPr lang="de-DE" sz="1000" dirty="0" err="1">
                          <a:latin typeface="Helvetica" charset="0"/>
                          <a:ea typeface="Helvetica" charset="0"/>
                          <a:cs typeface="Helvetica" charset="0"/>
                        </a:rPr>
                        <a:t>ige</a:t>
                      </a:r>
                      <a:r>
                        <a:rPr lang="de-DE" sz="1000" dirty="0">
                          <a:latin typeface="Helvetica" charset="0"/>
                          <a:ea typeface="Helvetica" charset="0"/>
                          <a:cs typeface="Helvetica" charset="0"/>
                        </a:rPr>
                        <a:t> Sicherheit für</a:t>
                      </a:r>
                      <a:r>
                        <a:rPr lang="de-DE" sz="1000" baseline="0" dirty="0">
                          <a:latin typeface="Helvetica" charset="0"/>
                          <a:ea typeface="Helvetica" charset="0"/>
                          <a:cs typeface="Helvetica" charset="0"/>
                        </a:rPr>
                        <a:t> das Vorliegen eines</a:t>
                      </a:r>
                      <a:r>
                        <a:rPr lang="de-DE" sz="1000" dirty="0">
                          <a:latin typeface="Helvetica" charset="0"/>
                          <a:ea typeface="Helvetica" charset="0"/>
                          <a:cs typeface="Helvetica" charset="0"/>
                        </a:rPr>
                        <a:t> HCC an. LR-M weist auf eine hohe Malignitätssicherheit hin, aber die Merkmale sind nicht spezifisch für ein HCC. LR-M schließt ein HCC nicht aus. Die Differentialdiagnose für LR-M umfasst das HCC mit unspezifischen Bildgebungsmerkmalen,</a:t>
                      </a:r>
                      <a:r>
                        <a:rPr lang="de-DE" sz="1000" baseline="0" dirty="0">
                          <a:latin typeface="Helvetica" charset="0"/>
                          <a:ea typeface="Helvetica" charset="0"/>
                          <a:cs typeface="Helvetica" charset="0"/>
                        </a:rPr>
                        <a:t> das </a:t>
                      </a:r>
                      <a:r>
                        <a:rPr lang="de-DE" sz="1000" baseline="0" dirty="0" err="1">
                          <a:latin typeface="Helvetica" charset="0"/>
                          <a:ea typeface="Helvetica" charset="0"/>
                          <a:cs typeface="Helvetica" charset="0"/>
                        </a:rPr>
                        <a:t>c</a:t>
                      </a:r>
                      <a:r>
                        <a:rPr lang="de-DE" sz="1000" baseline="0" dirty="0" err="1" smtClean="0">
                          <a:latin typeface="Helvetica" charset="0"/>
                          <a:ea typeface="Helvetica" charset="0"/>
                          <a:cs typeface="Helvetica" charset="0"/>
                        </a:rPr>
                        <a:t>holangiozelluläre</a:t>
                      </a:r>
                      <a:r>
                        <a:rPr lang="de-DE" sz="1000" baseline="0" dirty="0" smtClean="0">
                          <a:latin typeface="Helvetica" charset="0"/>
                          <a:ea typeface="Helvetica" charset="0"/>
                          <a:cs typeface="Helvetica" charset="0"/>
                        </a:rPr>
                        <a:t> </a:t>
                      </a:r>
                      <a:r>
                        <a:rPr lang="de-DE" sz="1000" baseline="0" dirty="0">
                          <a:latin typeface="Helvetica" charset="0"/>
                          <a:ea typeface="Helvetica" charset="0"/>
                          <a:cs typeface="Helvetica" charset="0"/>
                        </a:rPr>
                        <a:t>Karzinom</a:t>
                      </a:r>
                      <a:r>
                        <a:rPr lang="de-DE" sz="1000" dirty="0">
                          <a:latin typeface="Helvetica" charset="0"/>
                          <a:ea typeface="Helvetica" charset="0"/>
                          <a:cs typeface="Helvetica" charset="0"/>
                        </a:rPr>
                        <a:t> und andere Malignome.</a:t>
                      </a:r>
                      <a:endParaRPr lang="en-US" sz="1000" b="0"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latin typeface="Helvetica" charset="0"/>
                          <a:ea typeface="Helvetica" charset="0"/>
                          <a:cs typeface="Helvetica" charset="0"/>
                        </a:rPr>
                        <a:t>Wie kategorisiere ich einen Tumor in einer Vene?</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LR-TIV, unabhängig von der Ätiologie. Hinweise zur Befundung finden Sie auf Seite 19.</a:t>
                      </a:r>
                      <a:endParaRPr lang="en-US" sz="1000" b="0"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xmlns="" val="10004"/>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latin typeface="Helvetica" charset="0"/>
                          <a:ea typeface="Helvetica" charset="0"/>
                          <a:cs typeface="Helvetica" charset="0"/>
                        </a:rPr>
                        <a:t>Wie kategorisiere ich eine </a:t>
                      </a:r>
                      <a:r>
                        <a:rPr lang="de-DE" sz="1000" b="1" dirty="0" err="1" smtClean="0">
                          <a:latin typeface="Helvetica" charset="0"/>
                          <a:ea typeface="Helvetica" charset="0"/>
                          <a:cs typeface="Helvetica" charset="0"/>
                        </a:rPr>
                        <a:t>infiltrative</a:t>
                      </a:r>
                      <a:r>
                        <a:rPr lang="de-DE" sz="1000" b="1" dirty="0" smtClean="0">
                          <a:latin typeface="Helvetica" charset="0"/>
                          <a:ea typeface="Helvetica" charset="0"/>
                          <a:cs typeface="Helvetica" charset="0"/>
                        </a:rPr>
                        <a:t> Läsion, die </a:t>
                      </a:r>
                      <a:r>
                        <a:rPr lang="de-DE" sz="1000" b="1" dirty="0">
                          <a:latin typeface="Helvetica" charset="0"/>
                          <a:ea typeface="Helvetica" charset="0"/>
                          <a:cs typeface="Helvetica" charset="0"/>
                        </a:rPr>
                        <a:t>nicht den Kriterien LR-TIV oder LR-5 entspricht?</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LR-M. Die Merkmale deuten auf Malignität hin, sind jedoch nicht diagnostisch für ein HCC. Siehe Seite 20.</a:t>
                      </a:r>
                      <a:endParaRPr lang="en-US" sz="1000" b="0" i="1"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xmlns="" val="10005"/>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latin typeface="Helvetica" charset="0"/>
                          <a:ea typeface="Helvetica" charset="0"/>
                          <a:cs typeface="Helvetica" charset="0"/>
                        </a:rPr>
                        <a:t>Warum hat LI-RADS nicht analog zu BI-RADS 6 eine Kategorie für ein gesichertes HCC?</a:t>
                      </a:r>
                      <a:r>
                        <a:rPr lang="de-DE" sz="1000" dirty="0">
                          <a:latin typeface="Helvetica" charset="0"/>
                          <a:ea typeface="Helvetica" charset="0"/>
                          <a:cs typeface="Helvetica" charset="0"/>
                        </a:rPr>
                        <a:t/>
                      </a:r>
                      <a:br>
                        <a:rPr lang="de-DE" sz="1000" dirty="0">
                          <a:latin typeface="Helvetica" charset="0"/>
                          <a:ea typeface="Helvetica" charset="0"/>
                          <a:cs typeface="Helvetica" charset="0"/>
                        </a:rPr>
                      </a:br>
                      <a:r>
                        <a:rPr lang="de-DE" sz="1000" dirty="0">
                          <a:latin typeface="Helvetica" charset="0"/>
                          <a:ea typeface="Helvetica" charset="0"/>
                          <a:cs typeface="Helvetica" charset="0"/>
                        </a:rPr>
                        <a:t>Die Biopsie spielt eine weniger wichtige Rolle bei der Aufarbeitung und Behandlung eines</a:t>
                      </a:r>
                      <a:r>
                        <a:rPr lang="de-DE" sz="1000" baseline="0" dirty="0">
                          <a:latin typeface="Helvetica" charset="0"/>
                          <a:ea typeface="Helvetica" charset="0"/>
                          <a:cs typeface="Helvetica" charset="0"/>
                        </a:rPr>
                        <a:t> </a:t>
                      </a:r>
                      <a:r>
                        <a:rPr lang="de-DE" sz="1000" dirty="0">
                          <a:latin typeface="Helvetica" charset="0"/>
                          <a:ea typeface="Helvetica" charset="0"/>
                          <a:cs typeface="Helvetica" charset="0"/>
                        </a:rPr>
                        <a:t>HCC bei Risikopatienten als bei Brustkrebs. Dennoch kann eine solche Kategorie in einigen Situationen nützlich sein, und eine Kategorie für histologisch</a:t>
                      </a:r>
                      <a:r>
                        <a:rPr lang="de-DE" sz="1000" baseline="0" dirty="0">
                          <a:latin typeface="Helvetica" charset="0"/>
                          <a:ea typeface="Helvetica" charset="0"/>
                          <a:cs typeface="Helvetica" charset="0"/>
                        </a:rPr>
                        <a:t> gesicherte HCCs </a:t>
                      </a:r>
                      <a:r>
                        <a:rPr lang="de-DE" sz="1000" dirty="0">
                          <a:latin typeface="Helvetica" charset="0"/>
                          <a:ea typeface="Helvetica" charset="0"/>
                          <a:cs typeface="Helvetica" charset="0"/>
                        </a:rPr>
                        <a:t>ist für das nächste große Update von LI-RADS in 2020 oder 2021 geplant.</a:t>
                      </a:r>
                      <a:endParaRPr lang="en-US" sz="1000" b="0"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de-DE" sz="1000" b="1" dirty="0">
                          <a:latin typeface="Helvetica" charset="0"/>
                          <a:ea typeface="Helvetica" charset="0"/>
                          <a:cs typeface="Helvetica" charset="0"/>
                        </a:rPr>
                        <a:t>Warum können Zusatzmerkmale nicht für ein Upgrade auf LR-5 verwendet werden?</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Zusätzliche Merkmale erhöhen die</a:t>
                      </a:r>
                      <a:r>
                        <a:rPr lang="de-DE" sz="1000" baseline="0" dirty="0">
                          <a:latin typeface="Helvetica" charset="0"/>
                          <a:ea typeface="Helvetica" charset="0"/>
                          <a:cs typeface="Helvetica" charset="0"/>
                        </a:rPr>
                        <a:t> </a:t>
                      </a:r>
                      <a:r>
                        <a:rPr lang="de-DE" sz="1000" dirty="0">
                          <a:latin typeface="Helvetica" charset="0"/>
                          <a:ea typeface="Helvetica" charset="0"/>
                          <a:cs typeface="Helvetica" charset="0"/>
                        </a:rPr>
                        <a:t>diagnostische Sicherheit</a:t>
                      </a:r>
                      <a:r>
                        <a:rPr lang="de-DE" sz="1000" baseline="0" dirty="0">
                          <a:latin typeface="Helvetica" charset="0"/>
                          <a:ea typeface="Helvetica" charset="0"/>
                          <a:cs typeface="Helvetica" charset="0"/>
                        </a:rPr>
                        <a:t> </a:t>
                      </a:r>
                      <a:r>
                        <a:rPr lang="de-DE" sz="1000" dirty="0">
                          <a:latin typeface="Helvetica" charset="0"/>
                          <a:ea typeface="Helvetica" charset="0"/>
                          <a:cs typeface="Helvetica" charset="0"/>
                        </a:rPr>
                        <a:t>und beeinflussen die Wahrscheinlichkeit von Malignität. Die Merkmale haben jedoch keine ausreichende Spezifität für ein HCC, um ein Upgrade auf LR-5 zu ermöglichen.</a:t>
                      </a:r>
                      <a:endParaRPr lang="en-US" sz="1000" b="0"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de-DE" sz="1000" b="1" dirty="0">
                          <a:latin typeface="Helvetica" charset="0"/>
                          <a:ea typeface="Helvetica" charset="0"/>
                          <a:cs typeface="Helvetica" charset="0"/>
                        </a:rPr>
                        <a:t>Warum sind die LI-RADS Zusatzmerkmale in v2017 neuerdings optional?</a:t>
                      </a:r>
                      <a:br>
                        <a:rPr lang="de-DE" sz="1000" b="1" dirty="0">
                          <a:latin typeface="Helvetica" charset="0"/>
                          <a:ea typeface="Helvetica" charset="0"/>
                          <a:cs typeface="Helvetica" charset="0"/>
                        </a:rPr>
                      </a:br>
                      <a:r>
                        <a:rPr lang="de-DE" sz="1000" b="0" dirty="0">
                          <a:latin typeface="Helvetica" charset="0"/>
                          <a:ea typeface="Helvetica" charset="0"/>
                          <a:cs typeface="Helvetica" charset="0"/>
                        </a:rPr>
                        <a:t>Zusatzmerkmale sind in v2017 optional, um </a:t>
                      </a:r>
                      <a:r>
                        <a:rPr lang="de-DE" sz="1000" dirty="0">
                          <a:latin typeface="Helvetica" charset="0"/>
                          <a:ea typeface="Helvetica" charset="0"/>
                          <a:cs typeface="Helvetica" charset="0"/>
                        </a:rPr>
                        <a:t>mehr Radiologen zu ermutigen, das dadurch weniger komplexe LI-RADS anzuwenden. Wenn sich neue Anwender mit LI-RADS vertraut machen, können sie </a:t>
                      </a:r>
                      <a:r>
                        <a:rPr lang="de-DE" sz="1000" b="0" dirty="0">
                          <a:latin typeface="Helvetica" charset="0"/>
                          <a:ea typeface="Helvetica" charset="0"/>
                          <a:cs typeface="Helvetica" charset="0"/>
                        </a:rPr>
                        <a:t>Zusatzmerkmale </a:t>
                      </a:r>
                      <a:r>
                        <a:rPr lang="de-DE" sz="1000" dirty="0">
                          <a:latin typeface="Helvetica" charset="0"/>
                          <a:ea typeface="Helvetica" charset="0"/>
                          <a:cs typeface="Helvetica" charset="0"/>
                        </a:rPr>
                        <a:t>nutzen, um ihre Diagnosen weiter zu verbessern.</a:t>
                      </a:r>
                      <a:endParaRPr lang="en-US" sz="1000" b="0"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xmlns="" val="10008"/>
                  </a:ext>
                </a:extLst>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de-DE" sz="1000" b="1" dirty="0">
                          <a:latin typeface="Helvetica" charset="0"/>
                          <a:ea typeface="Helvetica" charset="0"/>
                          <a:cs typeface="Helvetica" charset="0"/>
                        </a:rPr>
                        <a:t>Warum hat LI-RADS LR-5V in LR-TIV geändert?</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Da nicht-HCC-Malignome (z.B. ICC, H-</a:t>
                      </a:r>
                      <a:r>
                        <a:rPr lang="de-DE" sz="1000" dirty="0" err="1">
                          <a:latin typeface="Helvetica" charset="0"/>
                          <a:ea typeface="Helvetica" charset="0"/>
                          <a:cs typeface="Helvetica" charset="0"/>
                        </a:rPr>
                        <a:t>ChC</a:t>
                      </a:r>
                      <a:r>
                        <a:rPr lang="de-DE" sz="1000" dirty="0">
                          <a:latin typeface="Helvetica" charset="0"/>
                          <a:ea typeface="Helvetica" charset="0"/>
                          <a:cs typeface="Helvetica" charset="0"/>
                        </a:rPr>
                        <a:t>) einen Tumor in der Vene verursachen können, ist die Kategorisierung aller Beobachtungen mit Tumor in Vene als LR-5V (d.h. definitiv HCC mit Tumor in der Vene) falsch.</a:t>
                      </a:r>
                      <a:endParaRPr lang="en-US" sz="1000" b="0"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xmlns="" val="10009"/>
                  </a:ext>
                </a:extLst>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de-DE" sz="1000" b="1" dirty="0">
                          <a:latin typeface="Helvetica" charset="0"/>
                          <a:ea typeface="Helvetica" charset="0"/>
                          <a:cs typeface="Helvetica" charset="0"/>
                        </a:rPr>
                        <a:t>Warum wählt die Tie-Break-Regel die Kategorie mit geringerer Sicherheit?</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Dies hält 100 % Sicherheit für LR-5 und LR-1 aufrecht. Wenn zum Beispiel Zweifel darüber bestehen, ob eine Beobachtung definitiv oder wahrscheinlich gutartig ist, kann sie nicht als definitiv gutartig angesehen werden. Die Regel hilft auch 100 % positiven Vorhersagewert von LR-5 für HCC zu erreichen. Wenn zwischen LR-5 und LR-4 oder zwischen LR-5 und LR-M Unsicherheit besteht, wählt die Tie-Break-Regel LR-4 bzw. LR-M.</a:t>
                      </a:r>
                      <a:endParaRPr lang="en-US" sz="1000" b="0"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xmlns="" val="10010"/>
                  </a:ext>
                </a:extLst>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de-DE" sz="1000" b="1" dirty="0">
                          <a:latin typeface="Helvetica" charset="0"/>
                          <a:ea typeface="Helvetica" charset="0"/>
                          <a:cs typeface="Helvetica" charset="0"/>
                        </a:rPr>
                        <a:t>Was sollte ich tun, wenn einige Zusatzmerkmale für Benignität und andere für Malignität sprechen?</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Ändern Sie nicht die Kategorie (siehe Seite 8).</a:t>
                      </a:r>
                      <a:endParaRPr lang="en-US" sz="1000" b="0" kern="1200" baseline="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xmlns="" val="10011"/>
                  </a:ext>
                </a:extLst>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de-DE" sz="1000" b="1" dirty="0">
                          <a:latin typeface="Helvetica" charset="0"/>
                          <a:ea typeface="Helvetica" charset="0"/>
                          <a:cs typeface="Helvetica" charset="0"/>
                        </a:rPr>
                        <a:t>Beinhaltet eine Kategorie von LR-3 oder LR-4 ein</a:t>
                      </a:r>
                      <a:r>
                        <a:rPr lang="de-DE" sz="1000" b="1" baseline="0" dirty="0">
                          <a:latin typeface="Helvetica" charset="0"/>
                          <a:ea typeface="Helvetica" charset="0"/>
                          <a:cs typeface="Helvetica" charset="0"/>
                        </a:rPr>
                        <a:t> n</a:t>
                      </a:r>
                      <a:r>
                        <a:rPr lang="de-DE" sz="1000" b="1" dirty="0">
                          <a:latin typeface="Helvetica" charset="0"/>
                          <a:ea typeface="Helvetica" charset="0"/>
                          <a:cs typeface="Helvetica" charset="0"/>
                        </a:rPr>
                        <a:t>icht-HCC-</a:t>
                      </a:r>
                      <a:r>
                        <a:rPr lang="de-DE" sz="1000" b="1" dirty="0" err="1">
                          <a:latin typeface="Helvetica" charset="0"/>
                          <a:ea typeface="Helvetica" charset="0"/>
                          <a:cs typeface="Helvetica" charset="0"/>
                        </a:rPr>
                        <a:t>Malignom</a:t>
                      </a:r>
                      <a:r>
                        <a:rPr lang="de-DE" sz="1000" b="1" dirty="0">
                          <a:latin typeface="Helvetica" charset="0"/>
                          <a:ea typeface="Helvetica" charset="0"/>
                          <a:cs typeface="Helvetica" charset="0"/>
                        </a:rPr>
                        <a:t>?</a:t>
                      </a:r>
                      <a:br>
                        <a:rPr lang="de-DE" sz="1000" b="1" dirty="0">
                          <a:latin typeface="Helvetica" charset="0"/>
                          <a:ea typeface="Helvetica" charset="0"/>
                          <a:cs typeface="Helvetica" charset="0"/>
                        </a:rPr>
                      </a:br>
                      <a:r>
                        <a:rPr lang="de-DE" sz="1000" dirty="0">
                          <a:latin typeface="Helvetica" charset="0"/>
                          <a:ea typeface="Helvetica" charset="0"/>
                          <a:cs typeface="Helvetica" charset="0"/>
                        </a:rPr>
                        <a:t>Die Kriterien für</a:t>
                      </a:r>
                      <a:r>
                        <a:rPr lang="de-DE" sz="1000" baseline="0" dirty="0">
                          <a:latin typeface="Helvetica" charset="0"/>
                          <a:ea typeface="Helvetica" charset="0"/>
                          <a:cs typeface="Helvetica" charset="0"/>
                        </a:rPr>
                        <a:t> </a:t>
                      </a:r>
                      <a:r>
                        <a:rPr lang="de-DE" sz="1000" dirty="0">
                          <a:latin typeface="Helvetica" charset="0"/>
                          <a:ea typeface="Helvetica" charset="0"/>
                          <a:cs typeface="Helvetica" charset="0"/>
                        </a:rPr>
                        <a:t>LR-3 und LR-4 sind nicht spezifisch für einen </a:t>
                      </a:r>
                      <a:r>
                        <a:rPr lang="de-DE" sz="1000" dirty="0" err="1">
                          <a:latin typeface="Helvetica" charset="0"/>
                          <a:ea typeface="Helvetica" charset="0"/>
                          <a:cs typeface="Helvetica" charset="0"/>
                        </a:rPr>
                        <a:t>hepatozellulären</a:t>
                      </a:r>
                      <a:r>
                        <a:rPr lang="de-DE" sz="1000" dirty="0">
                          <a:latin typeface="Helvetica" charset="0"/>
                          <a:ea typeface="Helvetica" charset="0"/>
                          <a:cs typeface="Helvetica" charset="0"/>
                        </a:rPr>
                        <a:t> Ursprung und schließen daher ein</a:t>
                      </a:r>
                      <a:r>
                        <a:rPr lang="de-DE" sz="1000" baseline="0" dirty="0">
                          <a:latin typeface="Helvetica" charset="0"/>
                          <a:ea typeface="Helvetica" charset="0"/>
                          <a:cs typeface="Helvetica" charset="0"/>
                        </a:rPr>
                        <a:t> n</a:t>
                      </a:r>
                      <a:r>
                        <a:rPr lang="de-DE" sz="1000" dirty="0">
                          <a:latin typeface="Helvetica" charset="0"/>
                          <a:ea typeface="Helvetica" charset="0"/>
                          <a:cs typeface="Helvetica" charset="0"/>
                        </a:rPr>
                        <a:t>icht-HCC-</a:t>
                      </a:r>
                      <a:r>
                        <a:rPr lang="de-DE" sz="1000" dirty="0" err="1">
                          <a:latin typeface="Helvetica" charset="0"/>
                          <a:ea typeface="Helvetica" charset="0"/>
                          <a:cs typeface="Helvetica" charset="0"/>
                        </a:rPr>
                        <a:t>Malignom</a:t>
                      </a:r>
                      <a:r>
                        <a:rPr lang="de-DE" sz="1000" baseline="0" dirty="0">
                          <a:latin typeface="Helvetica" charset="0"/>
                          <a:ea typeface="Helvetica" charset="0"/>
                          <a:cs typeface="Helvetica" charset="0"/>
                        </a:rPr>
                        <a:t> </a:t>
                      </a:r>
                      <a:r>
                        <a:rPr lang="de-DE" sz="1000" dirty="0">
                          <a:latin typeface="Helvetica" charset="0"/>
                          <a:ea typeface="Helvetica" charset="0"/>
                          <a:cs typeface="Helvetica" charset="0"/>
                        </a:rPr>
                        <a:t>nicht aus. Daher kann eine kleine Minderheit von LR-3- oder LR-4-Beobachtungen ein nicht-HCC-</a:t>
                      </a:r>
                      <a:r>
                        <a:rPr lang="de-DE" sz="1000" dirty="0" err="1">
                          <a:latin typeface="Helvetica" charset="0"/>
                          <a:ea typeface="Helvetica" charset="0"/>
                          <a:cs typeface="Helvetica" charset="0"/>
                        </a:rPr>
                        <a:t>Malignom</a:t>
                      </a:r>
                      <a:r>
                        <a:rPr lang="de-DE" sz="1000" baseline="0" dirty="0">
                          <a:latin typeface="Helvetica" charset="0"/>
                          <a:ea typeface="Helvetica" charset="0"/>
                          <a:cs typeface="Helvetica" charset="0"/>
                        </a:rPr>
                        <a:t> </a:t>
                      </a:r>
                      <a:r>
                        <a:rPr lang="de-DE" sz="1000" dirty="0">
                          <a:latin typeface="Helvetica" charset="0"/>
                          <a:ea typeface="Helvetica" charset="0"/>
                          <a:cs typeface="Helvetica" charset="0"/>
                        </a:rPr>
                        <a:t>sein.</a:t>
                      </a:r>
                      <a:endParaRPr lang="en-US" sz="1000" b="1" i="0" u="none"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xmlns="" val="10012"/>
                  </a:ext>
                </a:extLst>
              </a:tr>
            </a:tbl>
          </a:graphicData>
        </a:graphic>
      </p:graphicFrame>
      <p:sp>
        <p:nvSpPr>
          <p:cNvPr id="1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68CCEE28-7380-634D-A52E-A9508801DA3A}" type="slidenum">
              <a:rPr lang="en-US" sz="1100" smtClean="0">
                <a:latin typeface="Helvetica"/>
                <a:cs typeface="Helvetica"/>
              </a:rPr>
              <a:pPr algn="r"/>
              <a:t>27</a:t>
            </a:fld>
            <a:endParaRPr lang="en-US" sz="1100" dirty="0">
              <a:latin typeface="Helvetica"/>
              <a:cs typeface="Helvetica"/>
            </a:endParaRPr>
          </a:p>
        </p:txBody>
      </p:sp>
      <p:sp>
        <p:nvSpPr>
          <p:cNvPr id="8" name="Right Triangle 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FAQs</a:t>
            </a:r>
          </a:p>
        </p:txBody>
      </p:sp>
    </p:spTree>
    <p:extLst>
      <p:ext uri="{BB962C8B-B14F-4D97-AF65-F5344CB8AC3E}">
        <p14:creationId xmlns:p14="http://schemas.microsoft.com/office/powerpoint/2010/main" val="2908199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585299994"/>
              </p:ext>
            </p:extLst>
          </p:nvPr>
        </p:nvGraphicFramePr>
        <p:xfrm>
          <a:off x="228600" y="365760"/>
          <a:ext cx="6400800" cy="889254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dirty="0" err="1">
                          <a:solidFill>
                            <a:srgbClr val="000000"/>
                          </a:solidFill>
                          <a:latin typeface="Helvetica" charset="0"/>
                          <a:ea typeface="Helvetica" charset="0"/>
                          <a:cs typeface="Helvetica" charset="0"/>
                        </a:rPr>
                        <a:t>Therapieansprechen</a:t>
                      </a:r>
                      <a:endParaRPr lang="en-US" sz="1800" b="1" baseline="0" dirty="0">
                        <a:solidFill>
                          <a:schemeClr val="tx1"/>
                        </a:solidFill>
                        <a:latin typeface="Helvetica" charset="0"/>
                        <a:ea typeface="Helvetica" charset="0"/>
                        <a:cs typeface="Helvetica" charset="0"/>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solidFill>
                            <a:srgbClr val="000000"/>
                          </a:solidFill>
                          <a:effectLst/>
                          <a:latin typeface="Helvetica" charset="0"/>
                          <a:ea typeface="Helvetica" charset="0"/>
                          <a:cs typeface="Helvetica" charset="0"/>
                        </a:rPr>
                        <a:t>Was ist eine behandelte Beobachtung?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0" dirty="0">
                          <a:solidFill>
                            <a:srgbClr val="000000"/>
                          </a:solidFill>
                          <a:effectLst/>
                          <a:latin typeface="Helvetica" charset="0"/>
                          <a:ea typeface="Helvetica" charset="0"/>
                          <a:cs typeface="Helvetica" charset="0"/>
                        </a:rPr>
                        <a:t>Eine Beobachtung, die durch </a:t>
                      </a:r>
                      <a:r>
                        <a:rPr lang="de-DE" sz="1000" b="0" dirty="0" err="1">
                          <a:solidFill>
                            <a:srgbClr val="000000"/>
                          </a:solidFill>
                          <a:effectLst/>
                          <a:latin typeface="Helvetica" charset="0"/>
                          <a:ea typeface="Helvetica" charset="0"/>
                          <a:cs typeface="Helvetica" charset="0"/>
                        </a:rPr>
                        <a:t>lokoregionäre</a:t>
                      </a:r>
                      <a:r>
                        <a:rPr lang="de-DE" sz="1000" b="0" dirty="0">
                          <a:solidFill>
                            <a:srgbClr val="000000"/>
                          </a:solidFill>
                          <a:effectLst/>
                          <a:latin typeface="Helvetica" charset="0"/>
                          <a:ea typeface="Helvetica" charset="0"/>
                          <a:cs typeface="Helvetica" charset="0"/>
                        </a:rPr>
                        <a:t> Therapien wie Radiofrequenzablation, perkutane </a:t>
                      </a:r>
                      <a:r>
                        <a:rPr lang="de-DE" sz="1000" b="0" dirty="0" err="1" smtClean="0">
                          <a:solidFill>
                            <a:srgbClr val="000000"/>
                          </a:solidFill>
                          <a:effectLst/>
                          <a:latin typeface="Helvetica" charset="0"/>
                          <a:ea typeface="Helvetica" charset="0"/>
                          <a:cs typeface="Helvetica" charset="0"/>
                        </a:rPr>
                        <a:t>Äthanolablation</a:t>
                      </a:r>
                      <a:r>
                        <a:rPr lang="de-DE" sz="1000" b="0" dirty="0">
                          <a:solidFill>
                            <a:srgbClr val="000000"/>
                          </a:solidFill>
                          <a:effectLst/>
                          <a:latin typeface="Helvetica" charset="0"/>
                          <a:ea typeface="Helvetica" charset="0"/>
                          <a:cs typeface="Helvetica" charset="0"/>
                        </a:rPr>
                        <a:t>, </a:t>
                      </a:r>
                      <a:r>
                        <a:rPr lang="de-DE" sz="1000" b="0" dirty="0" err="1">
                          <a:solidFill>
                            <a:srgbClr val="000000"/>
                          </a:solidFill>
                          <a:effectLst/>
                          <a:latin typeface="Helvetica" charset="0"/>
                          <a:ea typeface="Helvetica" charset="0"/>
                          <a:cs typeface="Helvetica" charset="0"/>
                        </a:rPr>
                        <a:t>Kryoablation</a:t>
                      </a:r>
                      <a:r>
                        <a:rPr lang="de-DE" sz="1000" b="0" dirty="0">
                          <a:solidFill>
                            <a:srgbClr val="000000"/>
                          </a:solidFill>
                          <a:effectLst/>
                          <a:latin typeface="Helvetica" charset="0"/>
                          <a:ea typeface="Helvetica" charset="0"/>
                          <a:cs typeface="Helvetica" charset="0"/>
                        </a:rPr>
                        <a:t>, Mikrowellenablation, transarterielle </a:t>
                      </a:r>
                      <a:r>
                        <a:rPr lang="de-DE" sz="1000" b="0" dirty="0" err="1">
                          <a:solidFill>
                            <a:srgbClr val="000000"/>
                          </a:solidFill>
                          <a:effectLst/>
                          <a:latin typeface="Helvetica" charset="0"/>
                          <a:ea typeface="Helvetica" charset="0"/>
                          <a:cs typeface="Helvetica" charset="0"/>
                        </a:rPr>
                        <a:t>Embolisation</a:t>
                      </a:r>
                      <a:r>
                        <a:rPr lang="de-DE" sz="1000" b="0" dirty="0">
                          <a:solidFill>
                            <a:srgbClr val="000000"/>
                          </a:solidFill>
                          <a:effectLst/>
                          <a:latin typeface="Helvetica" charset="0"/>
                          <a:ea typeface="Helvetica" charset="0"/>
                          <a:cs typeface="Helvetica" charset="0"/>
                        </a:rPr>
                        <a:t> oder </a:t>
                      </a:r>
                      <a:r>
                        <a:rPr lang="de-DE" sz="1000" b="0" dirty="0" err="1">
                          <a:solidFill>
                            <a:srgbClr val="000000"/>
                          </a:solidFill>
                          <a:effectLst/>
                          <a:latin typeface="Helvetica" charset="0"/>
                          <a:ea typeface="Helvetica" charset="0"/>
                          <a:cs typeface="Helvetica" charset="0"/>
                        </a:rPr>
                        <a:t>Chemoembolisation</a:t>
                      </a:r>
                      <a:r>
                        <a:rPr lang="de-DE" sz="1000" b="0" dirty="0">
                          <a:solidFill>
                            <a:srgbClr val="000000"/>
                          </a:solidFill>
                          <a:effectLst/>
                          <a:latin typeface="Helvetica" charset="0"/>
                          <a:ea typeface="Helvetica" charset="0"/>
                          <a:cs typeface="Helvetica" charset="0"/>
                        </a:rPr>
                        <a:t>, </a:t>
                      </a:r>
                      <a:r>
                        <a:rPr lang="de-DE" sz="1000" b="0" dirty="0" err="1">
                          <a:solidFill>
                            <a:srgbClr val="000000"/>
                          </a:solidFill>
                          <a:effectLst/>
                          <a:latin typeface="Helvetica" charset="0"/>
                          <a:ea typeface="Helvetica" charset="0"/>
                          <a:cs typeface="Helvetica" charset="0"/>
                        </a:rPr>
                        <a:t>Doxorubicin</a:t>
                      </a:r>
                      <a:r>
                        <a:rPr lang="de-DE" sz="1000" b="0" dirty="0">
                          <a:solidFill>
                            <a:srgbClr val="000000"/>
                          </a:solidFill>
                          <a:effectLst/>
                          <a:latin typeface="Helvetica" charset="0"/>
                          <a:ea typeface="Helvetica" charset="0"/>
                          <a:cs typeface="Helvetica" charset="0"/>
                        </a:rPr>
                        <a:t>-freisetzende</a:t>
                      </a:r>
                      <a:r>
                        <a:rPr lang="de-DE" sz="1000" b="0" baseline="0" dirty="0">
                          <a:solidFill>
                            <a:srgbClr val="000000"/>
                          </a:solidFill>
                          <a:effectLst/>
                          <a:latin typeface="Helvetica" charset="0"/>
                          <a:ea typeface="Helvetica" charset="0"/>
                          <a:cs typeface="Helvetica" charset="0"/>
                        </a:rPr>
                        <a:t> </a:t>
                      </a:r>
                      <a:r>
                        <a:rPr lang="de-DE" sz="1000" b="0" baseline="0" dirty="0" err="1">
                          <a:solidFill>
                            <a:srgbClr val="000000"/>
                          </a:solidFill>
                          <a:effectLst/>
                          <a:latin typeface="Helvetica" charset="0"/>
                          <a:ea typeface="Helvetica" charset="0"/>
                          <a:cs typeface="Helvetica" charset="0"/>
                        </a:rPr>
                        <a:t>C</a:t>
                      </a:r>
                      <a:r>
                        <a:rPr lang="de-DE" sz="1000" b="0" dirty="0" err="1">
                          <a:solidFill>
                            <a:srgbClr val="000000"/>
                          </a:solidFill>
                          <a:effectLst/>
                          <a:latin typeface="Helvetica" charset="0"/>
                          <a:ea typeface="Helvetica" charset="0"/>
                          <a:cs typeface="Helvetica" charset="0"/>
                        </a:rPr>
                        <a:t>hemoembolisation</a:t>
                      </a:r>
                      <a:r>
                        <a:rPr lang="de-DE" sz="1000" b="0" dirty="0">
                          <a:solidFill>
                            <a:srgbClr val="000000"/>
                          </a:solidFill>
                          <a:effectLst/>
                          <a:latin typeface="Helvetica" charset="0"/>
                          <a:ea typeface="Helvetica" charset="0"/>
                          <a:cs typeface="Helvetica" charset="0"/>
                        </a:rPr>
                        <a:t>, transarterielle </a:t>
                      </a:r>
                      <a:r>
                        <a:rPr lang="de-DE" sz="1000" b="0" dirty="0" err="1">
                          <a:solidFill>
                            <a:srgbClr val="000000"/>
                          </a:solidFill>
                          <a:effectLst/>
                          <a:latin typeface="Helvetica" charset="0"/>
                          <a:ea typeface="Helvetica" charset="0"/>
                          <a:cs typeface="Helvetica" charset="0"/>
                        </a:rPr>
                        <a:t>Radioembolisation</a:t>
                      </a:r>
                      <a:r>
                        <a:rPr lang="de-DE" sz="1000" b="0" dirty="0">
                          <a:solidFill>
                            <a:srgbClr val="000000"/>
                          </a:solidFill>
                          <a:effectLst/>
                          <a:latin typeface="Helvetica" charset="0"/>
                          <a:ea typeface="Helvetica" charset="0"/>
                          <a:cs typeface="Helvetica" charset="0"/>
                        </a:rPr>
                        <a:t> und externe Strahlentherapie behandelt wurde. Siehe Handbuch (ausstehend).</a:t>
                      </a:r>
                      <a:endParaRPr lang="en-US" sz="1000" i="1" kern="1200" dirty="0">
                        <a:solidFill>
                          <a:srgbClr val="0432FF"/>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solidFill>
                            <a:srgbClr val="000000"/>
                          </a:solidFill>
                          <a:effectLst/>
                          <a:latin typeface="Helvetica" charset="0"/>
                          <a:ea typeface="Helvetica" charset="0"/>
                          <a:cs typeface="Helvetica" charset="0"/>
                        </a:rPr>
                        <a:t>Was ist mit Beobachtungen, die mit systemischer Therapie behandelt werden?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0" dirty="0">
                          <a:solidFill>
                            <a:srgbClr val="000000"/>
                          </a:solidFill>
                          <a:effectLst/>
                          <a:latin typeface="Helvetica" charset="0"/>
                          <a:ea typeface="Helvetica" charset="0"/>
                          <a:cs typeface="Helvetica" charset="0"/>
                        </a:rPr>
                        <a:t>LI-RADS v2017 befasst sich nicht mit dem</a:t>
                      </a:r>
                      <a:r>
                        <a:rPr lang="de-DE" sz="1000" b="0" baseline="0" dirty="0">
                          <a:solidFill>
                            <a:srgbClr val="000000"/>
                          </a:solidFill>
                          <a:effectLst/>
                          <a:latin typeface="Helvetica" charset="0"/>
                          <a:ea typeface="Helvetica" charset="0"/>
                          <a:cs typeface="Helvetica" charset="0"/>
                        </a:rPr>
                        <a:t> Therapieansprechen nach</a:t>
                      </a:r>
                      <a:r>
                        <a:rPr lang="de-DE" sz="1000" b="0" dirty="0">
                          <a:solidFill>
                            <a:srgbClr val="000000"/>
                          </a:solidFill>
                          <a:effectLst/>
                          <a:latin typeface="Helvetica" charset="0"/>
                          <a:ea typeface="Helvetica" charset="0"/>
                          <a:cs typeface="Helvetica" charset="0"/>
                        </a:rPr>
                        <a:t> systemischer Therapie .</a:t>
                      </a:r>
                      <a:endParaRPr lang="en-US" sz="1000" b="0" strike="noStrike"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0">
                <a:tc>
                  <a:txBody>
                    <a:bodyPr/>
                    <a:lstStyle/>
                    <a:p>
                      <a:pPr lvl="0">
                        <a:spcAft>
                          <a:spcPts val="300"/>
                        </a:spcAft>
                      </a:pPr>
                      <a:r>
                        <a:rPr lang="de-DE" sz="1000" b="1" dirty="0">
                          <a:solidFill>
                            <a:srgbClr val="000000"/>
                          </a:solidFill>
                          <a:effectLst/>
                          <a:latin typeface="Helvetica" charset="0"/>
                          <a:ea typeface="Helvetica" charset="0"/>
                          <a:cs typeface="Helvetica" charset="0"/>
                        </a:rPr>
                        <a:t>Wie kann ich feststellen, ob eine behandelte Beobachtung nicht kategorisierbar ist?</a:t>
                      </a:r>
                    </a:p>
                    <a:p>
                      <a:pPr lvl="0">
                        <a:spcAft>
                          <a:spcPts val="300"/>
                        </a:spcAft>
                      </a:pPr>
                      <a:r>
                        <a:rPr lang="de-DE" sz="1000" b="0" dirty="0">
                          <a:solidFill>
                            <a:srgbClr val="000000"/>
                          </a:solidFill>
                          <a:effectLst/>
                          <a:latin typeface="Helvetica" charset="0"/>
                          <a:ea typeface="Helvetica" charset="0"/>
                          <a:cs typeface="Helvetica" charset="0"/>
                        </a:rPr>
                        <a:t>Eine Kategorie von LR-TR „nicht kategorisierbar“ sollte zugewiesen werden, wenn das Therapieansprechen</a:t>
                      </a:r>
                      <a:r>
                        <a:rPr lang="de-DE" sz="1000" b="0" baseline="0" dirty="0">
                          <a:solidFill>
                            <a:srgbClr val="000000"/>
                          </a:solidFill>
                          <a:effectLst/>
                          <a:latin typeface="Helvetica" charset="0"/>
                          <a:ea typeface="Helvetica" charset="0"/>
                          <a:cs typeface="Helvetica" charset="0"/>
                        </a:rPr>
                        <a:t> </a:t>
                      </a:r>
                      <a:r>
                        <a:rPr lang="de-DE" sz="1000" b="0" dirty="0">
                          <a:solidFill>
                            <a:srgbClr val="000000"/>
                          </a:solidFill>
                          <a:effectLst/>
                          <a:latin typeface="Helvetica" charset="0"/>
                          <a:ea typeface="Helvetica" charset="0"/>
                          <a:cs typeface="Helvetica" charset="0"/>
                        </a:rPr>
                        <a:t>aufgrund einer ungeeigneten Bildgebungstechnik oder einer unzureichenden Bildqualität nicht sinnvoll bewertet werden kann. Weisen Sie bei einer ausreichenden Bildqualität nicht</a:t>
                      </a:r>
                      <a:r>
                        <a:rPr lang="de-DE" sz="1000" b="0" baseline="0" dirty="0">
                          <a:solidFill>
                            <a:srgbClr val="000000"/>
                          </a:solidFill>
                          <a:effectLst/>
                          <a:latin typeface="Helvetica" charset="0"/>
                          <a:ea typeface="Helvetica" charset="0"/>
                          <a:cs typeface="Helvetica" charset="0"/>
                        </a:rPr>
                        <a:t> die Kategorie </a:t>
                      </a:r>
                      <a:r>
                        <a:rPr lang="de-DE" sz="1000" b="0" dirty="0">
                          <a:solidFill>
                            <a:srgbClr val="000000"/>
                          </a:solidFill>
                          <a:effectLst/>
                          <a:latin typeface="Helvetica" charset="0"/>
                          <a:ea typeface="Helvetica" charset="0"/>
                          <a:cs typeface="Helvetica" charset="0"/>
                        </a:rPr>
                        <a:t>"nicht kategorisierbar" zu, selbst wenn die Bildgebungsmerkmale schwer zu charakterisieren oder zu interpretieren sind. Siehe Handbuch (ausstehend).</a:t>
                      </a:r>
                      <a:endParaRPr lang="en-US" sz="1000" i="1" kern="1200" baseline="0" dirty="0">
                        <a:solidFill>
                          <a:srgbClr val="0432FF"/>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de-DE" sz="1000" b="1" dirty="0">
                          <a:solidFill>
                            <a:srgbClr val="000000"/>
                          </a:solidFill>
                          <a:effectLst/>
                          <a:latin typeface="Helvetica" charset="0"/>
                          <a:ea typeface="Helvetica" charset="0"/>
                          <a:cs typeface="Helvetica" charset="0"/>
                        </a:rPr>
                        <a:t>Was ist, wenn die arterielle Phase unzureichend ist, aber die portalvenöse Phase eine eindeutige KM-Anreicherung zeigt? Ist das nicht kategorisierbar oder </a:t>
                      </a:r>
                      <a:r>
                        <a:rPr lang="de-DE" sz="1000" b="1" dirty="0" smtClean="0">
                          <a:solidFill>
                            <a:srgbClr val="000000"/>
                          </a:solidFill>
                          <a:effectLst/>
                          <a:latin typeface="Helvetica" charset="0"/>
                          <a:ea typeface="Helvetica" charset="0"/>
                          <a:cs typeface="Helvetica" charset="0"/>
                        </a:rPr>
                        <a:t>zweifelhaft (unklar)? </a:t>
                      </a:r>
                      <a:endParaRPr lang="de-DE" sz="1000" b="1" dirty="0">
                        <a:solidFill>
                          <a:srgbClr val="000000"/>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300"/>
                        </a:spcAft>
                        <a:buClrTx/>
                        <a:buSzTx/>
                        <a:buFontTx/>
                        <a:buNone/>
                        <a:tabLst/>
                        <a:defRPr/>
                      </a:pPr>
                      <a:r>
                        <a:rPr lang="de-DE" sz="1000" b="0" dirty="0">
                          <a:solidFill>
                            <a:srgbClr val="000000"/>
                          </a:solidFill>
                          <a:effectLst/>
                          <a:latin typeface="Helvetica" charset="0"/>
                          <a:ea typeface="Helvetica" charset="0"/>
                          <a:cs typeface="Helvetica" charset="0"/>
                        </a:rPr>
                        <a:t>Ordnen Sie die</a:t>
                      </a:r>
                      <a:r>
                        <a:rPr lang="de-DE" sz="1000" b="0" baseline="0" dirty="0">
                          <a:solidFill>
                            <a:srgbClr val="000000"/>
                          </a:solidFill>
                          <a:effectLst/>
                          <a:latin typeface="Helvetica" charset="0"/>
                          <a:ea typeface="Helvetica" charset="0"/>
                          <a:cs typeface="Helvetica" charset="0"/>
                        </a:rPr>
                        <a:t> </a:t>
                      </a:r>
                      <a:r>
                        <a:rPr lang="de-DE" sz="1000" b="0" dirty="0">
                          <a:solidFill>
                            <a:srgbClr val="000000"/>
                          </a:solidFill>
                          <a:effectLst/>
                          <a:latin typeface="Helvetica" charset="0"/>
                          <a:ea typeface="Helvetica" charset="0"/>
                          <a:cs typeface="Helvetica" charset="0"/>
                        </a:rPr>
                        <a:t>Kategorie LR-TR </a:t>
                      </a:r>
                      <a:r>
                        <a:rPr lang="de-DE" sz="1000" b="0" dirty="0" smtClean="0">
                          <a:solidFill>
                            <a:srgbClr val="000000"/>
                          </a:solidFill>
                          <a:effectLst/>
                          <a:latin typeface="Helvetica" charset="0"/>
                          <a:ea typeface="Helvetica" charset="0"/>
                          <a:cs typeface="Helvetica" charset="0"/>
                        </a:rPr>
                        <a:t>„unklar“ </a:t>
                      </a:r>
                      <a:r>
                        <a:rPr lang="de-DE" sz="1000" b="0" dirty="0">
                          <a:solidFill>
                            <a:srgbClr val="000000"/>
                          </a:solidFill>
                          <a:effectLst/>
                          <a:latin typeface="Helvetica" charset="0"/>
                          <a:ea typeface="Helvetica" charset="0"/>
                          <a:cs typeface="Helvetica" charset="0"/>
                        </a:rPr>
                        <a:t>zu. Ziehen Sie eine zeitnahe Wiederholung der Bildgebung oder alternative Bildgebungsmethoden in</a:t>
                      </a:r>
                      <a:r>
                        <a:rPr lang="de-DE" sz="1000" b="0" baseline="0" dirty="0">
                          <a:solidFill>
                            <a:srgbClr val="000000"/>
                          </a:solidFill>
                          <a:effectLst/>
                          <a:latin typeface="Helvetica" charset="0"/>
                          <a:ea typeface="Helvetica" charset="0"/>
                          <a:cs typeface="Helvetica" charset="0"/>
                        </a:rPr>
                        <a:t> Erwägung</a:t>
                      </a:r>
                      <a:r>
                        <a:rPr lang="de-DE" sz="1000" b="0" dirty="0">
                          <a:solidFill>
                            <a:srgbClr val="000000"/>
                          </a:solidFill>
                          <a:effectLst/>
                          <a:latin typeface="Helvetica" charset="0"/>
                          <a:ea typeface="Helvetica" charset="0"/>
                          <a:cs typeface="Helvetica" charset="0"/>
                        </a:rPr>
                        <a:t>, um eine adäquate arterielle Phase zu gewährleisten.</a:t>
                      </a:r>
                      <a:endParaRPr lang="en-US" sz="1000" i="0" strike="noStrike"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0">
                <a:tc>
                  <a:txBody>
                    <a:bodyPr/>
                    <a:lstStyle/>
                    <a:p>
                      <a:pPr lvl="0">
                        <a:spcAft>
                          <a:spcPts val="300"/>
                        </a:spcAft>
                      </a:pPr>
                      <a:r>
                        <a:rPr lang="de-DE" sz="1000" b="1" dirty="0">
                          <a:solidFill>
                            <a:srgbClr val="000000"/>
                          </a:solidFill>
                          <a:effectLst/>
                          <a:latin typeface="Helvetica" charset="0"/>
                          <a:ea typeface="Helvetica" charset="0"/>
                          <a:cs typeface="Helvetica" charset="0"/>
                        </a:rPr>
                        <a:t>Was ist das optimale Follow-</a:t>
                      </a:r>
                      <a:r>
                        <a:rPr lang="de-DE" sz="1000" b="1" dirty="0" err="1">
                          <a:solidFill>
                            <a:srgbClr val="000000"/>
                          </a:solidFill>
                          <a:effectLst/>
                          <a:latin typeface="Helvetica" charset="0"/>
                          <a:ea typeface="Helvetica" charset="0"/>
                          <a:cs typeface="Helvetica" charset="0"/>
                        </a:rPr>
                        <a:t>up</a:t>
                      </a:r>
                      <a:r>
                        <a:rPr lang="de-DE" sz="1000" b="1" dirty="0">
                          <a:solidFill>
                            <a:srgbClr val="000000"/>
                          </a:solidFill>
                          <a:effectLst/>
                          <a:latin typeface="Helvetica" charset="0"/>
                          <a:ea typeface="Helvetica" charset="0"/>
                          <a:cs typeface="Helvetica" charset="0"/>
                        </a:rPr>
                        <a:t>-Intervall zur Beurteilung der Behandlung?</a:t>
                      </a:r>
                    </a:p>
                    <a:p>
                      <a:pPr marL="0" marR="0">
                        <a:spcBef>
                          <a:spcPts val="0"/>
                        </a:spcBef>
                        <a:spcAft>
                          <a:spcPts val="0"/>
                        </a:spcAft>
                      </a:pPr>
                      <a:r>
                        <a:rPr lang="de-DE" sz="1000" b="0" dirty="0">
                          <a:solidFill>
                            <a:srgbClr val="000000"/>
                          </a:solidFill>
                          <a:effectLst/>
                          <a:latin typeface="Helvetica" charset="0"/>
                          <a:ea typeface="Helvetica" charset="0"/>
                          <a:cs typeface="Helvetica" charset="0"/>
                        </a:rPr>
                        <a:t>Die optimalen Follow-</a:t>
                      </a:r>
                      <a:r>
                        <a:rPr lang="de-DE" sz="1000" b="0" dirty="0" err="1">
                          <a:solidFill>
                            <a:srgbClr val="000000"/>
                          </a:solidFill>
                          <a:effectLst/>
                          <a:latin typeface="Helvetica" charset="0"/>
                          <a:ea typeface="Helvetica" charset="0"/>
                          <a:cs typeface="Helvetica" charset="0"/>
                        </a:rPr>
                        <a:t>up</a:t>
                      </a:r>
                      <a:r>
                        <a:rPr lang="de-DE" sz="1000" b="0" dirty="0">
                          <a:solidFill>
                            <a:srgbClr val="000000"/>
                          </a:solidFill>
                          <a:effectLst/>
                          <a:latin typeface="Helvetica" charset="0"/>
                          <a:ea typeface="Helvetica" charset="0"/>
                          <a:cs typeface="Helvetica" charset="0"/>
                        </a:rPr>
                        <a:t>-Intervalle hängen von der Behandlung, den institutionellen Richtlinien und der</a:t>
                      </a:r>
                      <a:r>
                        <a:rPr lang="de-DE" sz="1000" b="0" baseline="0" dirty="0">
                          <a:solidFill>
                            <a:srgbClr val="000000"/>
                          </a:solidFill>
                          <a:effectLst/>
                          <a:latin typeface="Helvetica" charset="0"/>
                          <a:ea typeface="Helvetica" charset="0"/>
                          <a:cs typeface="Helvetica" charset="0"/>
                        </a:rPr>
                        <a:t> </a:t>
                      </a:r>
                      <a:r>
                        <a:rPr lang="de-DE" sz="1000" b="0" dirty="0">
                          <a:solidFill>
                            <a:srgbClr val="000000"/>
                          </a:solidFill>
                          <a:effectLst/>
                          <a:latin typeface="Helvetica" charset="0"/>
                          <a:ea typeface="Helvetica" charset="0"/>
                          <a:cs typeface="Helvetica" charset="0"/>
                        </a:rPr>
                        <a:t>Kostenerstattung ab. Im Allgemeinen wird eine Follow-</a:t>
                      </a:r>
                      <a:r>
                        <a:rPr lang="de-DE" sz="1000" b="0" dirty="0" err="1">
                          <a:solidFill>
                            <a:srgbClr val="000000"/>
                          </a:solidFill>
                          <a:effectLst/>
                          <a:latin typeface="Helvetica" charset="0"/>
                          <a:ea typeface="Helvetica" charset="0"/>
                          <a:cs typeface="Helvetica" charset="0"/>
                        </a:rPr>
                        <a:t>up</a:t>
                      </a:r>
                      <a:r>
                        <a:rPr lang="de-DE" sz="1000" b="0" dirty="0">
                          <a:solidFill>
                            <a:srgbClr val="000000"/>
                          </a:solidFill>
                          <a:effectLst/>
                          <a:latin typeface="Helvetica" charset="0"/>
                          <a:ea typeface="Helvetica" charset="0"/>
                          <a:cs typeface="Helvetica" charset="0"/>
                        </a:rPr>
                        <a:t>-CT oder MRT alle 3 Monate empfohlen, obwohl eine anfängliche Bildgebung nach 1 Monat nach bestimmten Behandlungen hilfreich sein kann. Siehe Seite 13.</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784860">
                <a:tc>
                  <a:txBody>
                    <a:bodyPr/>
                    <a:lstStyle/>
                    <a:p>
                      <a:pPr lvl="0">
                        <a:spcAft>
                          <a:spcPts val="300"/>
                        </a:spcAft>
                      </a:pPr>
                      <a:r>
                        <a:rPr lang="de-DE" sz="1000" b="1" dirty="0">
                          <a:solidFill>
                            <a:srgbClr val="000000"/>
                          </a:solidFill>
                          <a:effectLst/>
                          <a:latin typeface="Helvetica" charset="0"/>
                          <a:ea typeface="Helvetica" charset="0"/>
                          <a:cs typeface="Helvetica" charset="0"/>
                        </a:rPr>
                        <a:t>Gibt es Fallgruben bei der Beurteilung des </a:t>
                      </a:r>
                      <a:r>
                        <a:rPr lang="de-DE" sz="1000" b="1" dirty="0" smtClean="0">
                          <a:solidFill>
                            <a:srgbClr val="000000"/>
                          </a:solidFill>
                          <a:effectLst/>
                          <a:latin typeface="Helvetica" charset="0"/>
                          <a:ea typeface="Helvetica" charset="0"/>
                          <a:cs typeface="Helvetica" charset="0"/>
                        </a:rPr>
                        <a:t>Therapieansprechen</a:t>
                      </a:r>
                      <a:r>
                        <a:rPr lang="de-DE" sz="1000" b="1" dirty="0" smtClean="0">
                          <a:solidFill>
                            <a:schemeClr val="tx1"/>
                          </a:solidFill>
                          <a:effectLst/>
                          <a:latin typeface="Helvetica" charset="0"/>
                          <a:ea typeface="Helvetica" charset="0"/>
                          <a:cs typeface="Helvetica" charset="0"/>
                        </a:rPr>
                        <a:t>s</a:t>
                      </a:r>
                      <a:r>
                        <a:rPr lang="de-DE" sz="1000" b="1" dirty="0" smtClean="0">
                          <a:solidFill>
                            <a:srgbClr val="000000"/>
                          </a:solidFill>
                          <a:effectLst/>
                          <a:latin typeface="Helvetica" charset="0"/>
                          <a:ea typeface="Helvetica" charset="0"/>
                          <a:cs typeface="Helvetica" charset="0"/>
                        </a:rPr>
                        <a:t>, </a:t>
                      </a:r>
                      <a:r>
                        <a:rPr lang="de-DE" sz="1000" b="1" dirty="0">
                          <a:solidFill>
                            <a:srgbClr val="000000"/>
                          </a:solidFill>
                          <a:effectLst/>
                          <a:latin typeface="Helvetica" charset="0"/>
                          <a:ea typeface="Helvetica" charset="0"/>
                          <a:cs typeface="Helvetica" charset="0"/>
                        </a:rPr>
                        <a:t>wenn die Bildgebung</a:t>
                      </a:r>
                      <a:r>
                        <a:rPr lang="de-DE" sz="1000" b="1" baseline="0" dirty="0">
                          <a:solidFill>
                            <a:srgbClr val="000000"/>
                          </a:solidFill>
                          <a:effectLst/>
                          <a:latin typeface="Helvetica" charset="0"/>
                          <a:ea typeface="Helvetica" charset="0"/>
                          <a:cs typeface="Helvetica" charset="0"/>
                        </a:rPr>
                        <a:t> </a:t>
                      </a:r>
                      <a:r>
                        <a:rPr lang="de-DE" sz="1000" b="1" dirty="0">
                          <a:solidFill>
                            <a:srgbClr val="000000"/>
                          </a:solidFill>
                          <a:effectLst/>
                          <a:latin typeface="Helvetica" charset="0"/>
                          <a:ea typeface="Helvetica" charset="0"/>
                          <a:cs typeface="Helvetica" charset="0"/>
                        </a:rPr>
                        <a:t>zu früh nach der Behandlung durchgeführt wird? </a:t>
                      </a:r>
                    </a:p>
                    <a:p>
                      <a:pPr lvl="0">
                        <a:spcAft>
                          <a:spcPts val="300"/>
                        </a:spcAft>
                      </a:pPr>
                      <a:r>
                        <a:rPr lang="de-DE" sz="1000" b="0" dirty="0">
                          <a:solidFill>
                            <a:srgbClr val="000000"/>
                          </a:solidFill>
                          <a:effectLst/>
                          <a:latin typeface="Helvetica" charset="0"/>
                          <a:ea typeface="Helvetica" charset="0"/>
                          <a:cs typeface="Helvetica" charset="0"/>
                        </a:rPr>
                        <a:t>Behandlungsbedingte Veränderungen der </a:t>
                      </a:r>
                      <a:r>
                        <a:rPr lang="de-DE" sz="1000" b="0" dirty="0" err="1" smtClean="0">
                          <a:solidFill>
                            <a:srgbClr val="000000"/>
                          </a:solidFill>
                          <a:effectLst/>
                          <a:latin typeface="Helvetica" charset="0"/>
                          <a:ea typeface="Helvetica" charset="0"/>
                          <a:cs typeface="Helvetica" charset="0"/>
                        </a:rPr>
                        <a:t>Parenchymperfusion</a:t>
                      </a:r>
                      <a:r>
                        <a:rPr lang="de-DE" sz="1000" b="0" dirty="0" smtClean="0">
                          <a:solidFill>
                            <a:srgbClr val="000000"/>
                          </a:solidFill>
                          <a:effectLst/>
                          <a:latin typeface="Helvetica" charset="0"/>
                          <a:ea typeface="Helvetica" charset="0"/>
                          <a:cs typeface="Helvetica" charset="0"/>
                        </a:rPr>
                        <a:t> </a:t>
                      </a:r>
                      <a:r>
                        <a:rPr lang="de-DE" sz="1000" b="0" dirty="0">
                          <a:solidFill>
                            <a:srgbClr val="000000"/>
                          </a:solidFill>
                          <a:effectLst/>
                          <a:latin typeface="Helvetica" charset="0"/>
                          <a:ea typeface="Helvetica" charset="0"/>
                          <a:cs typeface="Helvetica" charset="0"/>
                        </a:rPr>
                        <a:t>können der</a:t>
                      </a:r>
                      <a:r>
                        <a:rPr lang="de-DE" sz="1000" b="0" baseline="0" dirty="0">
                          <a:solidFill>
                            <a:srgbClr val="000000"/>
                          </a:solidFill>
                          <a:effectLst/>
                          <a:latin typeface="Helvetica" charset="0"/>
                          <a:ea typeface="Helvetica" charset="0"/>
                          <a:cs typeface="Helvetica" charset="0"/>
                        </a:rPr>
                        <a:t> Tumorperfusion</a:t>
                      </a:r>
                      <a:r>
                        <a:rPr lang="de-DE" sz="1000" b="0" dirty="0">
                          <a:solidFill>
                            <a:srgbClr val="000000"/>
                          </a:solidFill>
                          <a:effectLst/>
                          <a:latin typeface="Helvetica" charset="0"/>
                          <a:ea typeface="Helvetica" charset="0"/>
                          <a:cs typeface="Helvetica" charset="0"/>
                        </a:rPr>
                        <a:t> ähneln oder diese verschleiern, was möglicherweise zu einer falsch positiven oder falsch negativen Beurteilung führt.</a:t>
                      </a:r>
                      <a:endParaRPr lang="en-US" sz="1000" i="1"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0">
                <a:tc>
                  <a:txBody>
                    <a:bodyPr/>
                    <a:lstStyle/>
                    <a:p>
                      <a:pPr lvl="0">
                        <a:spcAft>
                          <a:spcPts val="300"/>
                        </a:spcAft>
                      </a:pPr>
                      <a:r>
                        <a:rPr lang="de-DE" sz="1000" b="1" dirty="0">
                          <a:solidFill>
                            <a:srgbClr val="000000"/>
                          </a:solidFill>
                          <a:effectLst/>
                          <a:latin typeface="Helvetica" charset="0"/>
                          <a:ea typeface="Helvetica" charset="0"/>
                          <a:cs typeface="Helvetica" charset="0"/>
                        </a:rPr>
                        <a:t>Was sollte ich tun, wenn ich unsicher bin, ob die </a:t>
                      </a:r>
                      <a:r>
                        <a:rPr lang="de-DE" sz="1000" b="1" dirty="0" smtClean="0">
                          <a:solidFill>
                            <a:srgbClr val="000000"/>
                          </a:solidFill>
                          <a:effectLst/>
                          <a:latin typeface="Helvetica" charset="0"/>
                          <a:ea typeface="Helvetica" charset="0"/>
                          <a:cs typeface="Helvetica" charset="0"/>
                        </a:rPr>
                        <a:t>Tumoren </a:t>
                      </a:r>
                      <a:r>
                        <a:rPr lang="de-DE" sz="1000" b="1" dirty="0">
                          <a:solidFill>
                            <a:srgbClr val="000000"/>
                          </a:solidFill>
                          <a:effectLst/>
                          <a:latin typeface="Helvetica" charset="0"/>
                          <a:ea typeface="Helvetica" charset="0"/>
                          <a:cs typeface="Helvetica" charset="0"/>
                        </a:rPr>
                        <a:t>vital sind oder nicht? </a:t>
                      </a:r>
                    </a:p>
                    <a:p>
                      <a:pPr lvl="0">
                        <a:spcAft>
                          <a:spcPts val="300"/>
                        </a:spcAft>
                      </a:pPr>
                      <a:r>
                        <a:rPr lang="de-DE" sz="1000" b="0" dirty="0">
                          <a:solidFill>
                            <a:srgbClr val="000000"/>
                          </a:solidFill>
                          <a:effectLst/>
                          <a:latin typeface="Helvetica" charset="0"/>
                          <a:ea typeface="Helvetica" charset="0"/>
                          <a:cs typeface="Helvetica" charset="0"/>
                        </a:rPr>
                        <a:t>Kategorisieren Sie als LR-TR </a:t>
                      </a:r>
                      <a:r>
                        <a:rPr lang="de-DE" sz="1000" b="0" dirty="0" smtClean="0">
                          <a:solidFill>
                            <a:srgbClr val="000000"/>
                          </a:solidFill>
                          <a:effectLst/>
                          <a:latin typeface="Helvetica" charset="0"/>
                          <a:ea typeface="Helvetica" charset="0"/>
                          <a:cs typeface="Helvetica" charset="0"/>
                        </a:rPr>
                        <a:t>„unklar“, </a:t>
                      </a:r>
                      <a:r>
                        <a:rPr lang="de-DE" sz="1000" b="0" dirty="0">
                          <a:solidFill>
                            <a:srgbClr val="000000"/>
                          </a:solidFill>
                          <a:effectLst/>
                          <a:latin typeface="Helvetica" charset="0"/>
                          <a:ea typeface="Helvetica" charset="0"/>
                          <a:cs typeface="Helvetica" charset="0"/>
                        </a:rPr>
                        <a:t>wenn die Bildqualität ausreichend ist. Siehe Seite 10.</a:t>
                      </a:r>
                      <a:endParaRPr lang="en-US" sz="1000" i="1"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solidFill>
                            <a:srgbClr val="000000"/>
                          </a:solidFill>
                          <a:effectLst/>
                          <a:latin typeface="Helvetica" charset="0"/>
                          <a:ea typeface="Helvetica" charset="0"/>
                          <a:cs typeface="Helvetica" charset="0"/>
                        </a:rPr>
                        <a:t>Schließt LR-TR „nicht vital“</a:t>
                      </a:r>
                      <a:r>
                        <a:rPr lang="de-DE" sz="1000" b="1" baseline="0" dirty="0">
                          <a:solidFill>
                            <a:srgbClr val="000000"/>
                          </a:solidFill>
                          <a:effectLst/>
                          <a:latin typeface="Helvetica" charset="0"/>
                          <a:ea typeface="Helvetica" charset="0"/>
                          <a:cs typeface="Helvetica" charset="0"/>
                        </a:rPr>
                        <a:t> </a:t>
                      </a:r>
                      <a:r>
                        <a:rPr lang="de-DE" sz="1000" b="1" dirty="0">
                          <a:solidFill>
                            <a:srgbClr val="000000"/>
                          </a:solidFill>
                          <a:effectLst/>
                          <a:latin typeface="Helvetica" charset="0"/>
                          <a:ea typeface="Helvetica" charset="0"/>
                          <a:cs typeface="Helvetica" charset="0"/>
                        </a:rPr>
                        <a:t>mikroskopisch vitale Anteile aus?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0" dirty="0">
                          <a:solidFill>
                            <a:srgbClr val="000000"/>
                          </a:solidFill>
                          <a:effectLst/>
                          <a:latin typeface="Helvetica" charset="0"/>
                          <a:ea typeface="Helvetica" charset="0"/>
                          <a:cs typeface="Helvetica" charset="0"/>
                        </a:rPr>
                        <a:t>Nein. LR-TR „nicht vital“ bedeutet, dass es keinen Hinweis auf einen vitalen Tumor gibt.</a:t>
                      </a:r>
                      <a:r>
                        <a:rPr lang="de-DE" sz="1000" b="0" baseline="0" dirty="0">
                          <a:solidFill>
                            <a:srgbClr val="000000"/>
                          </a:solidFill>
                          <a:effectLst/>
                          <a:latin typeface="Helvetica" charset="0"/>
                          <a:ea typeface="Helvetica" charset="0"/>
                          <a:cs typeface="Helvetica" charset="0"/>
                        </a:rPr>
                        <a:t> K</a:t>
                      </a:r>
                      <a:r>
                        <a:rPr lang="de-DE" sz="1000" b="0" dirty="0">
                          <a:solidFill>
                            <a:srgbClr val="000000"/>
                          </a:solidFill>
                          <a:effectLst/>
                          <a:latin typeface="Helvetica" charset="0"/>
                          <a:ea typeface="Helvetica" charset="0"/>
                          <a:cs typeface="Helvetica" charset="0"/>
                        </a:rPr>
                        <a:t>leine Herde von vitalen Tumorzellen können durch nichtinvasive Bildgebung nicht ausgeschlossen werden.</a:t>
                      </a:r>
                      <a:endParaRPr lang="en-US" sz="1000" b="0"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solidFill>
                            <a:srgbClr val="000000"/>
                          </a:solidFill>
                          <a:effectLst/>
                          <a:latin typeface="Helvetica" charset="0"/>
                          <a:ea typeface="Helvetica" charset="0"/>
                          <a:cs typeface="Helvetica" charset="0"/>
                        </a:rPr>
                        <a:t>Wie kann ich den Resttumor von einem neuen Tumor neben einer behandelten Beobachtung unterscheiden?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0" dirty="0">
                          <a:solidFill>
                            <a:srgbClr val="000000"/>
                          </a:solidFill>
                          <a:effectLst/>
                          <a:latin typeface="Helvetica" charset="0"/>
                          <a:ea typeface="Helvetica" charset="0"/>
                          <a:cs typeface="Helvetica" charset="0"/>
                        </a:rPr>
                        <a:t>Im Gegensatz zu einem neuen Tumor in der angrenzenden Leber tritt ein Resttumor gewöhnlich innerhalb oder am Rand der behandelten Beobachtung auf. Das Vorhandensein</a:t>
                      </a:r>
                      <a:r>
                        <a:rPr lang="de-DE" sz="1000" b="0" baseline="0" dirty="0">
                          <a:solidFill>
                            <a:srgbClr val="000000"/>
                          </a:solidFill>
                          <a:effectLst/>
                          <a:latin typeface="Helvetica" charset="0"/>
                          <a:ea typeface="Helvetica" charset="0"/>
                          <a:cs typeface="Helvetica" charset="0"/>
                        </a:rPr>
                        <a:t> von gesundem Leberparenchym zwischen der Läsion und dem </a:t>
                      </a:r>
                      <a:r>
                        <a:rPr lang="de-DE" sz="1000" b="0" baseline="0" dirty="0" err="1">
                          <a:solidFill>
                            <a:srgbClr val="000000"/>
                          </a:solidFill>
                          <a:effectLst/>
                          <a:latin typeface="Helvetica" charset="0"/>
                          <a:ea typeface="Helvetica" charset="0"/>
                          <a:cs typeface="Helvetica" charset="0"/>
                        </a:rPr>
                        <a:t>Parenchymdefekt</a:t>
                      </a:r>
                      <a:r>
                        <a:rPr lang="de-DE" sz="1000" b="0" baseline="0" dirty="0">
                          <a:solidFill>
                            <a:srgbClr val="000000"/>
                          </a:solidFill>
                          <a:effectLst/>
                          <a:latin typeface="Helvetica" charset="0"/>
                          <a:ea typeface="Helvetica" charset="0"/>
                          <a:cs typeface="Helvetica" charset="0"/>
                        </a:rPr>
                        <a:t> erlaubt die Differenzierung zwischen einer neuen Läsion und einem Rezidiv</a:t>
                      </a:r>
                      <a:r>
                        <a:rPr lang="de-DE" sz="1000" b="0" dirty="0">
                          <a:solidFill>
                            <a:srgbClr val="000000"/>
                          </a:solidFill>
                          <a:effectLst/>
                          <a:latin typeface="Helvetica" charset="0"/>
                          <a:ea typeface="Helvetica" charset="0"/>
                          <a:cs typeface="Helvetica" charset="0"/>
                        </a:rPr>
                        <a:t>. Treffen</a:t>
                      </a:r>
                      <a:r>
                        <a:rPr lang="de-DE" sz="1000" b="0" baseline="0" dirty="0">
                          <a:solidFill>
                            <a:srgbClr val="000000"/>
                          </a:solidFill>
                          <a:effectLst/>
                          <a:latin typeface="Helvetica" charset="0"/>
                          <a:ea typeface="Helvetica" charset="0"/>
                          <a:cs typeface="Helvetica" charset="0"/>
                        </a:rPr>
                        <a:t> Sie eine </a:t>
                      </a:r>
                      <a:r>
                        <a:rPr lang="de-DE" sz="1000" b="0" dirty="0">
                          <a:solidFill>
                            <a:srgbClr val="000000"/>
                          </a:solidFill>
                          <a:effectLst/>
                          <a:latin typeface="Helvetica" charset="0"/>
                          <a:ea typeface="Helvetica" charset="0"/>
                          <a:cs typeface="Helvetica" charset="0"/>
                        </a:rPr>
                        <a:t>Entscheidung und wenden Sie den entsprechenden LI-RADS-Algorithmus an (CT / MRT Therapieansprechen</a:t>
                      </a:r>
                      <a:r>
                        <a:rPr lang="de-DE" sz="1000" b="0" baseline="0" dirty="0">
                          <a:solidFill>
                            <a:srgbClr val="000000"/>
                          </a:solidFill>
                          <a:effectLst/>
                          <a:latin typeface="Helvetica" charset="0"/>
                          <a:ea typeface="Helvetica" charset="0"/>
                          <a:cs typeface="Helvetica" charset="0"/>
                        </a:rPr>
                        <a:t> </a:t>
                      </a:r>
                      <a:r>
                        <a:rPr lang="de-DE" sz="1000" b="0" dirty="0">
                          <a:solidFill>
                            <a:srgbClr val="000000"/>
                          </a:solidFill>
                          <a:effectLst/>
                          <a:latin typeface="Helvetica" charset="0"/>
                          <a:ea typeface="Helvetica" charset="0"/>
                          <a:cs typeface="Helvetica" charset="0"/>
                        </a:rPr>
                        <a:t>oder Diagnose). Beispiel: Eine neue Beobachtung weist Merkmale auf, die für</a:t>
                      </a:r>
                      <a:r>
                        <a:rPr lang="de-DE" sz="1000" b="0" baseline="0" dirty="0">
                          <a:solidFill>
                            <a:srgbClr val="000000"/>
                          </a:solidFill>
                          <a:effectLst/>
                          <a:latin typeface="Helvetica" charset="0"/>
                          <a:ea typeface="Helvetica" charset="0"/>
                          <a:cs typeface="Helvetica" charset="0"/>
                        </a:rPr>
                        <a:t> </a:t>
                      </a:r>
                      <a:r>
                        <a:rPr lang="de-DE" sz="1000" b="0" dirty="0">
                          <a:solidFill>
                            <a:srgbClr val="000000"/>
                          </a:solidFill>
                          <a:effectLst/>
                          <a:latin typeface="Helvetica" charset="0"/>
                          <a:ea typeface="Helvetica" charset="0"/>
                          <a:cs typeface="Helvetica" charset="0"/>
                        </a:rPr>
                        <a:t>einen de </a:t>
                      </a:r>
                      <a:r>
                        <a:rPr lang="de-DE" sz="1000" b="0" dirty="0" err="1">
                          <a:solidFill>
                            <a:srgbClr val="000000"/>
                          </a:solidFill>
                          <a:effectLst/>
                          <a:latin typeface="Helvetica" charset="0"/>
                          <a:ea typeface="Helvetica" charset="0"/>
                          <a:cs typeface="Helvetica" charset="0"/>
                        </a:rPr>
                        <a:t>novo</a:t>
                      </a:r>
                      <a:r>
                        <a:rPr lang="de-DE" sz="1000" b="0" dirty="0">
                          <a:solidFill>
                            <a:srgbClr val="000000"/>
                          </a:solidFill>
                          <a:effectLst/>
                          <a:latin typeface="Helvetica" charset="0"/>
                          <a:ea typeface="Helvetica" charset="0"/>
                          <a:cs typeface="Helvetica" charset="0"/>
                        </a:rPr>
                        <a:t> Ursprung sprechen</a:t>
                      </a:r>
                      <a:r>
                        <a:rPr lang="de-DE" sz="1000" b="0" baseline="0" dirty="0">
                          <a:solidFill>
                            <a:srgbClr val="000000"/>
                          </a:solidFill>
                          <a:effectLst/>
                          <a:latin typeface="Helvetica" charset="0"/>
                          <a:ea typeface="Helvetica" charset="0"/>
                          <a:cs typeface="Helvetica" charset="0"/>
                        </a:rPr>
                        <a:t> </a:t>
                      </a:r>
                      <a:r>
                        <a:rPr lang="de-DE" sz="1000" b="0" dirty="0">
                          <a:solidFill>
                            <a:srgbClr val="000000"/>
                          </a:solidFill>
                          <a:effectLst/>
                          <a:latin typeface="Helvetica" charset="0"/>
                          <a:ea typeface="Helvetica" charset="0"/>
                          <a:cs typeface="Helvetica" charset="0"/>
                        </a:rPr>
                        <a:t>(z. B. Knoten im Knoten) und/oder eine Metastase aus der behandelten Läsion ausschließen (z. B. Unterschiede in Fett, Eisen, HBP-Gehalt). Dann sollte die Läsion als neuer Tumor betrachtet werden.</a:t>
                      </a:r>
                      <a:endParaRPr lang="en-US" sz="1000" strike="noStrike"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solidFill>
                            <a:srgbClr val="000000"/>
                          </a:solidFill>
                          <a:effectLst/>
                          <a:latin typeface="Helvetica" charset="0"/>
                          <a:ea typeface="Helvetica" charset="0"/>
                          <a:cs typeface="Helvetica" charset="0"/>
                        </a:rPr>
                        <a:t>Wie bewerte ich die Reaktion des Tumors in der Vene auf die Behandlung?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0" dirty="0">
                          <a:solidFill>
                            <a:srgbClr val="000000"/>
                          </a:solidFill>
                          <a:effectLst/>
                          <a:latin typeface="Helvetica" charset="0"/>
                          <a:ea typeface="Helvetica" charset="0"/>
                          <a:cs typeface="Helvetica" charset="0"/>
                        </a:rPr>
                        <a:t>Dies kann eine Herausforderung sein. Wenden Sie die LI-RADS-Therapieansprechen-Kriterien so gut wie möglich an.</a:t>
                      </a:r>
                      <a:endParaRPr lang="en-US" sz="1000" b="0"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solidFill>
                            <a:srgbClr val="000000"/>
                          </a:solidFill>
                          <a:effectLst/>
                          <a:latin typeface="Helvetica" charset="0"/>
                          <a:ea typeface="Helvetica" charset="0"/>
                          <a:cs typeface="Helvetica" charset="0"/>
                        </a:rPr>
                        <a:t>Muss ich die Reaktion jeder Beobachtung beurteilen, wenn die Anzahl der Beobachtungen groß ist?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0" dirty="0">
                          <a:solidFill>
                            <a:srgbClr val="000000"/>
                          </a:solidFill>
                          <a:effectLst/>
                          <a:latin typeface="Helvetica" charset="0"/>
                          <a:ea typeface="Helvetica" charset="0"/>
                          <a:cs typeface="Helvetica" charset="0"/>
                        </a:rPr>
                        <a:t>Wenn es eine große Anzahl von behandelten Beobachtungen mit ähnlichen Bildgebungsmerkmalen gibt, die wahrscheinlich eine ähnliche Reaktion zeigen, können Sie die Behandlungsreaktion insgesamt bewerten.</a:t>
                      </a:r>
                      <a:endParaRPr lang="en-US" sz="1000" b="0"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bl>
          </a:graphicData>
        </a:graphic>
      </p:graphicFrame>
      <p:sp>
        <p:nvSpPr>
          <p:cNvPr id="1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41CA22E-DFD3-3C4D-A85C-F28D93725E7B}" type="slidenum">
              <a:rPr lang="en-US" sz="1100" smtClean="0">
                <a:latin typeface="Helvetica"/>
                <a:cs typeface="Helvetica"/>
              </a:rPr>
              <a:pPr algn="r"/>
              <a:t>28</a:t>
            </a:fld>
            <a:endParaRPr lang="en-US" sz="1100" dirty="0">
              <a:latin typeface="Helvetica"/>
              <a:cs typeface="Helvetica"/>
            </a:endParaRPr>
          </a:p>
        </p:txBody>
      </p:sp>
      <p:sp>
        <p:nvSpPr>
          <p:cNvPr id="18" name="Right Triangle 1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9" name="TextBox 1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FAQs</a:t>
            </a:r>
          </a:p>
        </p:txBody>
      </p:sp>
    </p:spTree>
    <p:extLst>
      <p:ext uri="{BB962C8B-B14F-4D97-AF65-F5344CB8AC3E}">
        <p14:creationId xmlns:p14="http://schemas.microsoft.com/office/powerpoint/2010/main" val="41172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63003494"/>
              </p:ext>
            </p:extLst>
          </p:nvPr>
        </p:nvGraphicFramePr>
        <p:xfrm>
          <a:off x="228600" y="365762"/>
          <a:ext cx="6400800" cy="3967706"/>
        </p:xfrm>
        <a:graphic>
          <a:graphicData uri="http://schemas.openxmlformats.org/drawingml/2006/table">
            <a:tbl>
              <a:tblPr firstRow="1" bandRow="1">
                <a:tableStyleId>{2D5ABB26-0587-4C30-8999-92F81FD0307C}</a:tableStyleId>
              </a:tblPr>
              <a:tblGrid>
                <a:gridCol w="6400800">
                  <a:extLst>
                    <a:ext uri="{9D8B030D-6E8A-4147-A177-3AD203B41FA5}">
                      <a16:colId xmlns:a16="http://schemas.microsoft.com/office/drawing/2014/main" xmlns="" val="20000"/>
                    </a:ext>
                  </a:extLst>
                </a:gridCol>
              </a:tblGrid>
              <a:tr h="38012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Helvetica"/>
                          <a:cs typeface="Helvetica"/>
                        </a:rPr>
                        <a:t>Was </a:t>
                      </a:r>
                      <a:r>
                        <a:rPr lang="en-US" sz="1800" b="1" dirty="0" err="1">
                          <a:solidFill>
                            <a:srgbClr val="000000"/>
                          </a:solidFill>
                          <a:latin typeface="Helvetica"/>
                          <a:cs typeface="Helvetica"/>
                        </a:rPr>
                        <a:t>ist</a:t>
                      </a:r>
                      <a:r>
                        <a:rPr lang="en-US" sz="1800" b="1" dirty="0">
                          <a:solidFill>
                            <a:srgbClr val="000000"/>
                          </a:solidFill>
                          <a:latin typeface="Helvetica"/>
                          <a:cs typeface="Helvetica"/>
                        </a:rPr>
                        <a:t> LI-RADS</a:t>
                      </a:r>
                      <a:r>
                        <a:rPr lang="en-US" sz="1800" b="1" baseline="30000" dirty="0">
                          <a:solidFill>
                            <a:srgbClr val="000000"/>
                          </a:solidFill>
                          <a:latin typeface="Helvetica"/>
                          <a:cs typeface="Helvetica"/>
                        </a:rPr>
                        <a:t>®</a:t>
                      </a:r>
                      <a:r>
                        <a:rPr lang="en-US" sz="1800" b="1" dirty="0">
                          <a:solidFill>
                            <a:srgbClr val="000000"/>
                          </a:solidFill>
                          <a:latin typeface="Helvetica"/>
                          <a:cs typeface="Helvetica"/>
                        </a:rPr>
                        <a:t>?</a:t>
                      </a:r>
                    </a:p>
                  </a:txBody>
                  <a:tcPr marT="0" marB="182880">
                    <a:lnL>
                      <a:noFill/>
                    </a:lnL>
                    <a:lnR>
                      <a:noFill/>
                    </a:lnR>
                    <a:lnT>
                      <a:noFill/>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539521">
                <a:tc>
                  <a:txBody>
                    <a:bodyPr/>
                    <a:lstStyle/>
                    <a:p>
                      <a:pPr marL="0" marR="0" indent="0" algn="l" defTabSz="457200" rtl="0" eaLnBrk="1" fontAlgn="auto" latinLnBrk="0" hangingPunct="1">
                        <a:lnSpc>
                          <a:spcPct val="100000"/>
                        </a:lnSpc>
                        <a:spcBef>
                          <a:spcPts val="1200"/>
                        </a:spcBef>
                        <a:spcAft>
                          <a:spcPts val="300"/>
                        </a:spcAft>
                        <a:buClrTx/>
                        <a:buSzTx/>
                        <a:buFont typeface="Arial"/>
                        <a:buNone/>
                        <a:tabLst/>
                        <a:defRPr/>
                      </a:pPr>
                      <a:r>
                        <a:rPr lang="en-US" sz="1100" b="1" dirty="0">
                          <a:solidFill>
                            <a:srgbClr val="000000"/>
                          </a:solidFill>
                          <a:latin typeface="Helvetica"/>
                          <a:cs typeface="Helvetica"/>
                        </a:rPr>
                        <a:t>Das </a:t>
                      </a:r>
                      <a:r>
                        <a:rPr lang="en-US" sz="1100" b="1" u="sng" dirty="0">
                          <a:solidFill>
                            <a:srgbClr val="000000"/>
                          </a:solidFill>
                          <a:latin typeface="Helvetica"/>
                          <a:cs typeface="Helvetica"/>
                        </a:rPr>
                        <a:t>L</a:t>
                      </a:r>
                      <a:r>
                        <a:rPr lang="en-US" sz="1100" b="1" dirty="0">
                          <a:solidFill>
                            <a:srgbClr val="000000"/>
                          </a:solidFill>
                          <a:latin typeface="Helvetica"/>
                          <a:cs typeface="Helvetica"/>
                        </a:rPr>
                        <a:t>iver</a:t>
                      </a:r>
                      <a:r>
                        <a:rPr lang="en-US" sz="1100" b="1" baseline="0" dirty="0">
                          <a:solidFill>
                            <a:srgbClr val="000000"/>
                          </a:solidFill>
                          <a:latin typeface="Helvetica"/>
                          <a:cs typeface="Helvetica"/>
                        </a:rPr>
                        <a:t> </a:t>
                      </a:r>
                      <a:r>
                        <a:rPr lang="en-US" sz="1100" b="1" u="sng" baseline="0" dirty="0">
                          <a:solidFill>
                            <a:srgbClr val="000000"/>
                          </a:solidFill>
                          <a:latin typeface="Helvetica"/>
                          <a:cs typeface="Helvetica"/>
                        </a:rPr>
                        <a:t>I</a:t>
                      </a:r>
                      <a:r>
                        <a:rPr lang="en-US" sz="1100" b="1" baseline="0" dirty="0">
                          <a:solidFill>
                            <a:srgbClr val="000000"/>
                          </a:solidFill>
                          <a:latin typeface="Helvetica"/>
                          <a:cs typeface="Helvetica"/>
                        </a:rPr>
                        <a:t>maging </a:t>
                      </a:r>
                      <a:r>
                        <a:rPr lang="en-US" sz="1100" b="1" u="sng" baseline="0" dirty="0">
                          <a:solidFill>
                            <a:srgbClr val="000000"/>
                          </a:solidFill>
                          <a:latin typeface="Helvetica"/>
                          <a:cs typeface="Helvetica"/>
                        </a:rPr>
                        <a:t>R</a:t>
                      </a:r>
                      <a:r>
                        <a:rPr lang="en-US" sz="1100" b="1" baseline="0" dirty="0">
                          <a:solidFill>
                            <a:srgbClr val="000000"/>
                          </a:solidFill>
                          <a:latin typeface="Helvetica"/>
                          <a:cs typeface="Helvetica"/>
                        </a:rPr>
                        <a:t>eporting </a:t>
                      </a:r>
                      <a:r>
                        <a:rPr lang="en-US" sz="1100" b="1" u="sng" baseline="0" dirty="0">
                          <a:solidFill>
                            <a:srgbClr val="000000"/>
                          </a:solidFill>
                          <a:latin typeface="Helvetica"/>
                          <a:cs typeface="Helvetica"/>
                        </a:rPr>
                        <a:t>A</a:t>
                      </a:r>
                      <a:r>
                        <a:rPr lang="en-US" sz="1100" b="1" baseline="0" dirty="0">
                          <a:solidFill>
                            <a:srgbClr val="000000"/>
                          </a:solidFill>
                          <a:latin typeface="Helvetica"/>
                          <a:cs typeface="Helvetica"/>
                        </a:rPr>
                        <a:t>nd </a:t>
                      </a:r>
                      <a:r>
                        <a:rPr lang="en-US" sz="1100" b="1" u="sng" baseline="0" dirty="0">
                          <a:solidFill>
                            <a:srgbClr val="000000"/>
                          </a:solidFill>
                          <a:latin typeface="Helvetica"/>
                          <a:cs typeface="Helvetica"/>
                        </a:rPr>
                        <a:t>D</a:t>
                      </a:r>
                      <a:r>
                        <a:rPr lang="en-US" sz="1100" b="1" baseline="0" dirty="0">
                          <a:solidFill>
                            <a:srgbClr val="000000"/>
                          </a:solidFill>
                          <a:latin typeface="Helvetica"/>
                          <a:cs typeface="Helvetica"/>
                        </a:rPr>
                        <a:t>ata </a:t>
                      </a:r>
                      <a:r>
                        <a:rPr lang="en-US" sz="1100" b="1" u="sng" baseline="0" dirty="0">
                          <a:solidFill>
                            <a:srgbClr val="000000"/>
                          </a:solidFill>
                          <a:latin typeface="Helvetica"/>
                          <a:cs typeface="Helvetica"/>
                        </a:rPr>
                        <a:t>S</a:t>
                      </a:r>
                      <a:r>
                        <a:rPr lang="en-US" sz="1100" b="1" baseline="0" dirty="0">
                          <a:solidFill>
                            <a:srgbClr val="000000"/>
                          </a:solidFill>
                          <a:latin typeface="Helvetica"/>
                          <a:cs typeface="Helvetica"/>
                        </a:rPr>
                        <a:t>ystem (</a:t>
                      </a:r>
                      <a:r>
                        <a:rPr lang="en-US" sz="1100" b="1" dirty="0">
                          <a:solidFill>
                            <a:srgbClr val="000000"/>
                          </a:solidFill>
                          <a:latin typeface="Helvetica"/>
                          <a:cs typeface="Helvetica"/>
                        </a:rPr>
                        <a:t>LI-RADS) </a:t>
                      </a:r>
                      <a:r>
                        <a:rPr lang="en-US" sz="1100" b="1" dirty="0" err="1">
                          <a:solidFill>
                            <a:srgbClr val="000000"/>
                          </a:solidFill>
                          <a:latin typeface="Helvetica"/>
                          <a:cs typeface="Helvetica"/>
                        </a:rPr>
                        <a:t>ist</a:t>
                      </a:r>
                      <a:r>
                        <a:rPr lang="en-US" sz="1100" b="1" dirty="0">
                          <a:solidFill>
                            <a:srgbClr val="000000"/>
                          </a:solidFill>
                          <a:latin typeface="Helvetica"/>
                          <a:cs typeface="Helvetica"/>
                        </a:rPr>
                        <a:t>:</a:t>
                      </a:r>
                      <a:endParaRPr lang="en-US" sz="1100" dirty="0">
                        <a:solidFill>
                          <a:srgbClr val="000000"/>
                        </a:solidFill>
                        <a:latin typeface="Helvetica"/>
                        <a:cs typeface="Helvetica"/>
                      </a:endParaRPr>
                    </a:p>
                    <a:p>
                      <a:pPr marL="182880" indent="-182880">
                        <a:lnSpc>
                          <a:spcPct val="100000"/>
                        </a:lnSpc>
                        <a:buFont typeface="Arial"/>
                        <a:buChar char="•"/>
                      </a:pPr>
                      <a:r>
                        <a:rPr lang="en-US" sz="1100" dirty="0">
                          <a:solidFill>
                            <a:srgbClr val="000000"/>
                          </a:solidFill>
                          <a:latin typeface="Helvetica"/>
                          <a:cs typeface="Helvetica"/>
                        </a:rPr>
                        <a:t>Ein </a:t>
                      </a:r>
                      <a:r>
                        <a:rPr lang="en-US" sz="1100" dirty="0" err="1">
                          <a:solidFill>
                            <a:srgbClr val="000000"/>
                          </a:solidFill>
                          <a:latin typeface="Helvetica"/>
                          <a:cs typeface="Helvetica"/>
                        </a:rPr>
                        <a:t>verständliches</a:t>
                      </a:r>
                      <a:r>
                        <a:rPr lang="en-US" sz="1100" dirty="0">
                          <a:solidFill>
                            <a:srgbClr val="000000"/>
                          </a:solidFill>
                          <a:latin typeface="Helvetica"/>
                          <a:cs typeface="Helvetica"/>
                        </a:rPr>
                        <a:t> System </a:t>
                      </a:r>
                      <a:r>
                        <a:rPr lang="en-US" sz="1100" dirty="0" err="1">
                          <a:solidFill>
                            <a:srgbClr val="000000"/>
                          </a:solidFill>
                          <a:latin typeface="Helvetica"/>
                          <a:cs typeface="Helvetica"/>
                        </a:rPr>
                        <a:t>zur</a:t>
                      </a:r>
                      <a:r>
                        <a:rPr lang="en-US" sz="1100" dirty="0">
                          <a:solidFill>
                            <a:srgbClr val="000000"/>
                          </a:solidFill>
                          <a:latin typeface="Helvetica"/>
                          <a:cs typeface="Helvetica"/>
                        </a:rPr>
                        <a:t> </a:t>
                      </a:r>
                      <a:r>
                        <a:rPr lang="en-US" sz="1100" dirty="0" err="1">
                          <a:solidFill>
                            <a:srgbClr val="000000"/>
                          </a:solidFill>
                          <a:latin typeface="Helvetica"/>
                          <a:cs typeface="Helvetica"/>
                        </a:rPr>
                        <a:t>Standardisierung</a:t>
                      </a:r>
                      <a:r>
                        <a:rPr lang="en-US" sz="1100" dirty="0">
                          <a:solidFill>
                            <a:srgbClr val="000000"/>
                          </a:solidFill>
                          <a:latin typeface="Helvetica"/>
                          <a:cs typeface="Helvetica"/>
                        </a:rPr>
                        <a:t> der </a:t>
                      </a:r>
                      <a:r>
                        <a:rPr lang="en-US" sz="1100" dirty="0" err="1">
                          <a:solidFill>
                            <a:srgbClr val="000000"/>
                          </a:solidFill>
                          <a:latin typeface="Helvetica"/>
                          <a:cs typeface="Helvetica"/>
                        </a:rPr>
                        <a:t>Erhebung</a:t>
                      </a:r>
                      <a:r>
                        <a:rPr lang="en-US" sz="1100" dirty="0">
                          <a:solidFill>
                            <a:srgbClr val="000000"/>
                          </a:solidFill>
                          <a:latin typeface="Helvetica"/>
                          <a:cs typeface="Helvetica"/>
                        </a:rPr>
                        <a:t>, der Interpretation, der </a:t>
                      </a:r>
                      <a:r>
                        <a:rPr lang="en-US" sz="1100" dirty="0" err="1">
                          <a:solidFill>
                            <a:srgbClr val="000000"/>
                          </a:solidFill>
                          <a:latin typeface="Helvetica"/>
                          <a:cs typeface="Helvetica"/>
                        </a:rPr>
                        <a:t>Befundung</a:t>
                      </a:r>
                      <a:r>
                        <a:rPr lang="en-US" sz="1100" dirty="0">
                          <a:solidFill>
                            <a:srgbClr val="000000"/>
                          </a:solidFill>
                          <a:latin typeface="Helvetica"/>
                          <a:cs typeface="Helvetica"/>
                        </a:rPr>
                        <a:t> und der </a:t>
                      </a:r>
                      <a:r>
                        <a:rPr lang="en-US" sz="1100" dirty="0" err="1" smtClean="0">
                          <a:solidFill>
                            <a:srgbClr val="000000"/>
                          </a:solidFill>
                          <a:latin typeface="Helvetica"/>
                          <a:cs typeface="Helvetica"/>
                        </a:rPr>
                        <a:t>Datensammlung</a:t>
                      </a:r>
                      <a:r>
                        <a:rPr lang="en-US" sz="1100" dirty="0" smtClean="0">
                          <a:solidFill>
                            <a:srgbClr val="000000"/>
                          </a:solidFill>
                          <a:latin typeface="Helvetica"/>
                          <a:cs typeface="Helvetica"/>
                        </a:rPr>
                        <a:t> </a:t>
                      </a:r>
                      <a:r>
                        <a:rPr lang="en-US" sz="1100" dirty="0" err="1">
                          <a:solidFill>
                            <a:srgbClr val="000000"/>
                          </a:solidFill>
                          <a:latin typeface="Helvetica"/>
                          <a:cs typeface="Helvetica"/>
                        </a:rPr>
                        <a:t>bei</a:t>
                      </a:r>
                      <a:r>
                        <a:rPr lang="en-US" sz="1100" dirty="0">
                          <a:solidFill>
                            <a:srgbClr val="000000"/>
                          </a:solidFill>
                          <a:latin typeface="Helvetica"/>
                          <a:cs typeface="Helvetica"/>
                        </a:rPr>
                        <a:t> der </a:t>
                      </a:r>
                      <a:r>
                        <a:rPr lang="en-US" sz="1100" dirty="0" err="1">
                          <a:solidFill>
                            <a:srgbClr val="000000"/>
                          </a:solidFill>
                          <a:latin typeface="Helvetica"/>
                          <a:cs typeface="Helvetica"/>
                        </a:rPr>
                        <a:t>Bildgebung</a:t>
                      </a:r>
                      <a:r>
                        <a:rPr lang="en-US" sz="1100" dirty="0">
                          <a:solidFill>
                            <a:srgbClr val="000000"/>
                          </a:solidFill>
                          <a:latin typeface="Helvetica"/>
                          <a:cs typeface="Helvetica"/>
                        </a:rPr>
                        <a:t> der </a:t>
                      </a:r>
                      <a:r>
                        <a:rPr lang="en-US" sz="1100" dirty="0" err="1">
                          <a:solidFill>
                            <a:srgbClr val="000000"/>
                          </a:solidFill>
                          <a:latin typeface="Helvetica"/>
                          <a:cs typeface="Helvetica"/>
                        </a:rPr>
                        <a:t>Leber</a:t>
                      </a:r>
                      <a:endParaRPr lang="en-US" sz="1100" dirty="0">
                        <a:solidFill>
                          <a:srgbClr val="000000"/>
                        </a:solidFill>
                        <a:latin typeface="Helvetica"/>
                        <a:cs typeface="Helvetica"/>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en-US" sz="1100" baseline="0" dirty="0">
                          <a:solidFill>
                            <a:srgbClr val="000000"/>
                          </a:solidFill>
                          <a:latin typeface="Helvetica"/>
                          <a:cs typeface="Helvetica"/>
                        </a:rPr>
                        <a:t>Ein </a:t>
                      </a:r>
                      <a:r>
                        <a:rPr lang="en-US" sz="1100" baseline="0" dirty="0" err="1">
                          <a:solidFill>
                            <a:srgbClr val="000000"/>
                          </a:solidFill>
                          <a:latin typeface="Helvetica"/>
                          <a:cs typeface="Helvetica"/>
                        </a:rPr>
                        <a:t>dynamisches</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Dokument</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mit</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dem</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Ziel</a:t>
                      </a:r>
                      <a:r>
                        <a:rPr lang="en-US" sz="1100" baseline="0" dirty="0">
                          <a:solidFill>
                            <a:srgbClr val="000000"/>
                          </a:solidFill>
                          <a:latin typeface="Helvetica"/>
                          <a:cs typeface="Helvetica"/>
                        </a:rPr>
                        <a:t> der </a:t>
                      </a:r>
                      <a:r>
                        <a:rPr lang="en-US" sz="1100" baseline="0" dirty="0" err="1">
                          <a:solidFill>
                            <a:srgbClr val="000000"/>
                          </a:solidFill>
                          <a:latin typeface="Helvetica"/>
                          <a:cs typeface="Helvetica"/>
                        </a:rPr>
                        <a:t>Erweiterung</a:t>
                      </a:r>
                      <a:r>
                        <a:rPr lang="en-US" sz="1100" baseline="0" dirty="0">
                          <a:solidFill>
                            <a:srgbClr val="000000"/>
                          </a:solidFill>
                          <a:latin typeface="Helvetica"/>
                          <a:cs typeface="Helvetica"/>
                        </a:rPr>
                        <a:t> und </a:t>
                      </a:r>
                      <a:r>
                        <a:rPr lang="en-US" sz="1100" baseline="0" dirty="0" err="1">
                          <a:solidFill>
                            <a:srgbClr val="000000"/>
                          </a:solidFill>
                          <a:latin typeface="Helvetica"/>
                          <a:cs typeface="Helvetica"/>
                        </a:rPr>
                        <a:t>Verfeinerung</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bei</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Auftreten</a:t>
                      </a:r>
                      <a:r>
                        <a:rPr lang="en-US" sz="1100" baseline="0" dirty="0">
                          <a:solidFill>
                            <a:srgbClr val="000000"/>
                          </a:solidFill>
                          <a:latin typeface="Helvetica"/>
                          <a:cs typeface="Helvetica"/>
                        </a:rPr>
                        <a:t> von </a:t>
                      </a:r>
                      <a:r>
                        <a:rPr lang="en-US" sz="1100" baseline="0" dirty="0" err="1">
                          <a:solidFill>
                            <a:srgbClr val="000000"/>
                          </a:solidFill>
                          <a:latin typeface="Helvetica"/>
                          <a:cs typeface="Helvetica"/>
                        </a:rPr>
                        <a:t>neuen</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Fakten</a:t>
                      </a:r>
                      <a:r>
                        <a:rPr lang="en-US" sz="1100" baseline="0" dirty="0">
                          <a:solidFill>
                            <a:srgbClr val="000000"/>
                          </a:solidFill>
                          <a:latin typeface="Helvetica"/>
                          <a:cs typeface="Helvetica"/>
                        </a:rPr>
                        <a:t> und Feedback von </a:t>
                      </a:r>
                      <a:r>
                        <a:rPr lang="en-US" sz="1100" baseline="0" dirty="0" err="1">
                          <a:solidFill>
                            <a:srgbClr val="000000"/>
                          </a:solidFill>
                          <a:latin typeface="Helvetica"/>
                          <a:cs typeface="Helvetica"/>
                        </a:rPr>
                        <a:t>Anwendern</a:t>
                      </a:r>
                      <a:endParaRPr lang="en-US" sz="1100" baseline="0" dirty="0">
                        <a:solidFill>
                          <a:srgbClr val="000000"/>
                        </a:solidFill>
                        <a:latin typeface="Helvetica"/>
                        <a:cs typeface="Helvetica"/>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en-US" sz="1100" baseline="0" dirty="0" err="1">
                          <a:solidFill>
                            <a:srgbClr val="000000"/>
                          </a:solidFill>
                          <a:latin typeface="Helvetica"/>
                          <a:cs typeface="Helvetica"/>
                        </a:rPr>
                        <a:t>Erstellt</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zur</a:t>
                      </a:r>
                      <a:r>
                        <a:rPr lang="en-US" sz="1100" baseline="0" dirty="0">
                          <a:solidFill>
                            <a:srgbClr val="000000"/>
                          </a:solidFill>
                          <a:latin typeface="Helvetica"/>
                          <a:cs typeface="Helvetica"/>
                        </a:rPr>
                        <a:t> </a:t>
                      </a:r>
                      <a:r>
                        <a:rPr lang="en-US" sz="1100" baseline="0" dirty="0" err="1" smtClean="0">
                          <a:solidFill>
                            <a:srgbClr val="000000"/>
                          </a:solidFill>
                          <a:latin typeface="Helvetica"/>
                          <a:cs typeface="Helvetica"/>
                        </a:rPr>
                        <a:t>Verbesserung</a:t>
                      </a:r>
                      <a:r>
                        <a:rPr lang="en-US" sz="1100" baseline="0" dirty="0" smtClean="0">
                          <a:solidFill>
                            <a:srgbClr val="000000"/>
                          </a:solidFill>
                          <a:latin typeface="Helvetica"/>
                          <a:cs typeface="Helvetica"/>
                        </a:rPr>
                        <a:t> </a:t>
                      </a:r>
                      <a:r>
                        <a:rPr lang="en-US" sz="1100" baseline="0" dirty="0">
                          <a:solidFill>
                            <a:srgbClr val="000000"/>
                          </a:solidFill>
                          <a:latin typeface="Helvetica"/>
                          <a:cs typeface="Helvetica"/>
                        </a:rPr>
                        <a:t>der </a:t>
                      </a:r>
                      <a:r>
                        <a:rPr lang="en-US" sz="1100" baseline="0" dirty="0" err="1">
                          <a:solidFill>
                            <a:srgbClr val="000000"/>
                          </a:solidFill>
                          <a:latin typeface="Helvetica"/>
                          <a:cs typeface="Helvetica"/>
                        </a:rPr>
                        <a:t>Kommunikation</a:t>
                      </a:r>
                      <a:r>
                        <a:rPr lang="en-US" sz="1100" baseline="0" dirty="0">
                          <a:solidFill>
                            <a:srgbClr val="000000"/>
                          </a:solidFill>
                          <a:latin typeface="Helvetica"/>
                          <a:cs typeface="Helvetica"/>
                        </a:rPr>
                        <a:t>, </a:t>
                      </a:r>
                      <a:r>
                        <a:rPr lang="en-US" sz="1100" baseline="0" dirty="0" err="1" smtClean="0">
                          <a:solidFill>
                            <a:srgbClr val="000000"/>
                          </a:solidFill>
                          <a:latin typeface="Helvetica"/>
                          <a:cs typeface="Helvetica"/>
                        </a:rPr>
                        <a:t>Behandlung</a:t>
                      </a:r>
                      <a:r>
                        <a:rPr lang="en-US" sz="1100" baseline="0" dirty="0">
                          <a:solidFill>
                            <a:srgbClr val="000000"/>
                          </a:solidFill>
                          <a:latin typeface="Helvetica"/>
                          <a:cs typeface="Helvetica"/>
                        </a:rPr>
                        <a:t>, </a:t>
                      </a:r>
                      <a:r>
                        <a:rPr lang="en-US" sz="1100" baseline="0" dirty="0" err="1" smtClean="0">
                          <a:solidFill>
                            <a:srgbClr val="000000"/>
                          </a:solidFill>
                          <a:latin typeface="Helvetica"/>
                          <a:cs typeface="Helvetica"/>
                        </a:rPr>
                        <a:t>Ausbildung</a:t>
                      </a:r>
                      <a:r>
                        <a:rPr lang="en-US" sz="1100" baseline="0" dirty="0" smtClean="0">
                          <a:solidFill>
                            <a:srgbClr val="000000"/>
                          </a:solidFill>
                          <a:latin typeface="Helvetica"/>
                          <a:cs typeface="Helvetica"/>
                        </a:rPr>
                        <a:t> </a:t>
                      </a:r>
                      <a:r>
                        <a:rPr lang="en-US" sz="1100" baseline="0" dirty="0">
                          <a:solidFill>
                            <a:srgbClr val="000000"/>
                          </a:solidFill>
                          <a:latin typeface="Helvetica"/>
                          <a:cs typeface="Helvetica"/>
                        </a:rPr>
                        <a:t>und </a:t>
                      </a:r>
                      <a:r>
                        <a:rPr lang="en-US" sz="1100" baseline="0" dirty="0" err="1" smtClean="0">
                          <a:solidFill>
                            <a:srgbClr val="000000"/>
                          </a:solidFill>
                          <a:latin typeface="Helvetica"/>
                          <a:cs typeface="Helvetica"/>
                        </a:rPr>
                        <a:t>Forschung</a:t>
                      </a:r>
                      <a:endParaRPr lang="en-US" sz="1100" dirty="0">
                        <a:solidFill>
                          <a:srgbClr val="000000"/>
                        </a:solidFill>
                        <a:latin typeface="Helvetica"/>
                        <a:cs typeface="Helvetica"/>
                      </a:endParaRPr>
                    </a:p>
                    <a:p>
                      <a:pPr marL="182880" indent="-182880">
                        <a:lnSpc>
                          <a:spcPct val="100000"/>
                        </a:lnSpc>
                        <a:buFont typeface="Arial"/>
                        <a:buChar char="•"/>
                      </a:pPr>
                      <a:r>
                        <a:rPr lang="en-US" sz="1100" dirty="0" err="1">
                          <a:solidFill>
                            <a:srgbClr val="000000"/>
                          </a:solidFill>
                          <a:latin typeface="Helvetica"/>
                          <a:cs typeface="Helvetica"/>
                        </a:rPr>
                        <a:t>Unterstützt</a:t>
                      </a:r>
                      <a:r>
                        <a:rPr lang="en-US" sz="1100" dirty="0">
                          <a:solidFill>
                            <a:srgbClr val="000000"/>
                          </a:solidFill>
                          <a:latin typeface="Helvetica"/>
                          <a:cs typeface="Helvetica"/>
                        </a:rPr>
                        <a:t> und </a:t>
                      </a:r>
                      <a:r>
                        <a:rPr lang="en-US" sz="1100" dirty="0" err="1">
                          <a:solidFill>
                            <a:srgbClr val="000000"/>
                          </a:solidFill>
                          <a:latin typeface="Helvetica"/>
                          <a:cs typeface="Helvetica"/>
                        </a:rPr>
                        <a:t>befürwortet</a:t>
                      </a:r>
                      <a:r>
                        <a:rPr lang="en-US" sz="1100" dirty="0">
                          <a:solidFill>
                            <a:srgbClr val="000000"/>
                          </a:solidFill>
                          <a:latin typeface="Helvetica"/>
                          <a:cs typeface="Helvetica"/>
                        </a:rPr>
                        <a:t> </a:t>
                      </a:r>
                      <a:r>
                        <a:rPr lang="en-US" sz="1100" dirty="0" err="1">
                          <a:solidFill>
                            <a:srgbClr val="000000"/>
                          </a:solidFill>
                          <a:latin typeface="Helvetica"/>
                          <a:cs typeface="Helvetica"/>
                        </a:rPr>
                        <a:t>vom</a:t>
                      </a:r>
                      <a:r>
                        <a:rPr lang="en-US" sz="1100" dirty="0">
                          <a:solidFill>
                            <a:srgbClr val="000000"/>
                          </a:solidFill>
                          <a:latin typeface="Helvetica"/>
                          <a:cs typeface="Helvetica"/>
                        </a:rPr>
                        <a:t> American College of Radiology (ACR)</a:t>
                      </a:r>
                    </a:p>
                    <a:p>
                      <a:pPr marL="182880" indent="-182880">
                        <a:lnSpc>
                          <a:spcPct val="100000"/>
                        </a:lnSpc>
                        <a:buFont typeface="Arial"/>
                        <a:buChar char="•"/>
                      </a:pPr>
                      <a:r>
                        <a:rPr lang="en-US" sz="1100" dirty="0" err="1">
                          <a:solidFill>
                            <a:srgbClr val="000000"/>
                          </a:solidFill>
                          <a:latin typeface="Helvetica"/>
                          <a:cs typeface="Helvetica"/>
                        </a:rPr>
                        <a:t>Entwickelt</a:t>
                      </a:r>
                      <a:r>
                        <a:rPr lang="en-US" sz="1100" dirty="0">
                          <a:solidFill>
                            <a:srgbClr val="000000"/>
                          </a:solidFill>
                          <a:latin typeface="Helvetica"/>
                          <a:cs typeface="Helvetica"/>
                        </a:rPr>
                        <a:t> von </a:t>
                      </a:r>
                      <a:r>
                        <a:rPr lang="en-US" sz="1100" dirty="0" err="1">
                          <a:solidFill>
                            <a:srgbClr val="000000"/>
                          </a:solidFill>
                          <a:latin typeface="Helvetica"/>
                          <a:cs typeface="Helvetica"/>
                        </a:rPr>
                        <a:t>einem</a:t>
                      </a:r>
                      <a:r>
                        <a:rPr lang="en-US" sz="1100" dirty="0">
                          <a:solidFill>
                            <a:srgbClr val="000000"/>
                          </a:solidFill>
                          <a:latin typeface="Helvetica"/>
                          <a:cs typeface="Helvetica"/>
                        </a:rPr>
                        <a:t> </a:t>
                      </a:r>
                      <a:r>
                        <a:rPr lang="en-US" sz="1100" dirty="0" err="1" smtClean="0">
                          <a:solidFill>
                            <a:srgbClr val="000000"/>
                          </a:solidFill>
                          <a:latin typeface="Helvetica"/>
                          <a:cs typeface="Helvetica"/>
                        </a:rPr>
                        <a:t>multidisziplinäre</a:t>
                      </a:r>
                      <a:r>
                        <a:rPr lang="en-US" sz="1100" b="1" dirty="0" err="1" smtClean="0">
                          <a:solidFill>
                            <a:srgbClr val="000000"/>
                          </a:solidFill>
                          <a:latin typeface="Helvetica"/>
                          <a:cs typeface="Helvetica"/>
                        </a:rPr>
                        <a:t>n</a:t>
                      </a:r>
                      <a:r>
                        <a:rPr lang="en-US" sz="1100" dirty="0" smtClean="0">
                          <a:solidFill>
                            <a:srgbClr val="000000"/>
                          </a:solidFill>
                          <a:latin typeface="Helvetica"/>
                          <a:cs typeface="Helvetica"/>
                        </a:rPr>
                        <a:t> </a:t>
                      </a:r>
                      <a:r>
                        <a:rPr lang="en-US" sz="1100" dirty="0">
                          <a:solidFill>
                            <a:srgbClr val="000000"/>
                          </a:solidFill>
                          <a:latin typeface="Helvetica"/>
                          <a:cs typeface="Helvetica"/>
                        </a:rPr>
                        <a:t>und </a:t>
                      </a:r>
                      <a:r>
                        <a:rPr lang="en-US" sz="1100" dirty="0" err="1" smtClean="0">
                          <a:solidFill>
                            <a:srgbClr val="000000"/>
                          </a:solidFill>
                          <a:latin typeface="Helvetica"/>
                          <a:cs typeface="Helvetica"/>
                        </a:rPr>
                        <a:t>internationale</a:t>
                      </a:r>
                      <a:r>
                        <a:rPr lang="en-US" sz="1100" b="1" dirty="0" err="1" smtClean="0">
                          <a:solidFill>
                            <a:srgbClr val="000000"/>
                          </a:solidFill>
                          <a:latin typeface="Helvetica"/>
                          <a:cs typeface="Helvetica"/>
                        </a:rPr>
                        <a:t>n</a:t>
                      </a:r>
                      <a:r>
                        <a:rPr lang="en-US" sz="1100" dirty="0" smtClean="0">
                          <a:solidFill>
                            <a:srgbClr val="000000"/>
                          </a:solidFill>
                          <a:latin typeface="Helvetica"/>
                          <a:cs typeface="Helvetica"/>
                        </a:rPr>
                        <a:t> </a:t>
                      </a:r>
                      <a:r>
                        <a:rPr lang="en-US" sz="1100" dirty="0" err="1">
                          <a:solidFill>
                            <a:srgbClr val="000000"/>
                          </a:solidFill>
                          <a:latin typeface="Helvetica"/>
                          <a:cs typeface="Helvetica"/>
                        </a:rPr>
                        <a:t>Konsortium</a:t>
                      </a:r>
                      <a:r>
                        <a:rPr lang="en-US" sz="1100" dirty="0">
                          <a:solidFill>
                            <a:srgbClr val="000000"/>
                          </a:solidFill>
                          <a:latin typeface="Helvetica"/>
                          <a:cs typeface="Helvetica"/>
                        </a:rPr>
                        <a:t> von </a:t>
                      </a:r>
                      <a:r>
                        <a:rPr lang="en-US" sz="1100" dirty="0" err="1">
                          <a:solidFill>
                            <a:srgbClr val="000000"/>
                          </a:solidFill>
                          <a:latin typeface="Helvetica"/>
                          <a:cs typeface="Helvetica"/>
                        </a:rPr>
                        <a:t>diagnostischen</a:t>
                      </a:r>
                      <a:r>
                        <a:rPr lang="en-US" sz="1100" dirty="0">
                          <a:solidFill>
                            <a:srgbClr val="000000"/>
                          </a:solidFill>
                          <a:latin typeface="Helvetica"/>
                          <a:cs typeface="Helvetica"/>
                        </a:rPr>
                        <a:t> und </a:t>
                      </a:r>
                      <a:r>
                        <a:rPr lang="en-US" sz="1100" dirty="0" err="1">
                          <a:solidFill>
                            <a:srgbClr val="000000"/>
                          </a:solidFill>
                          <a:latin typeface="Helvetica"/>
                          <a:cs typeface="Helvetica"/>
                        </a:rPr>
                        <a:t>therapeutischen</a:t>
                      </a:r>
                      <a:r>
                        <a:rPr lang="en-US" sz="1100" dirty="0">
                          <a:solidFill>
                            <a:srgbClr val="000000"/>
                          </a:solidFill>
                          <a:latin typeface="Helvetica"/>
                          <a:cs typeface="Helvetica"/>
                        </a:rPr>
                        <a:t> </a:t>
                      </a:r>
                      <a:r>
                        <a:rPr lang="en-US" sz="1100" dirty="0" err="1">
                          <a:solidFill>
                            <a:srgbClr val="000000"/>
                          </a:solidFill>
                          <a:latin typeface="Helvetica"/>
                          <a:cs typeface="Helvetica"/>
                        </a:rPr>
                        <a:t>Radiologen</a:t>
                      </a:r>
                      <a:r>
                        <a:rPr lang="en-US" sz="1100" dirty="0">
                          <a:solidFill>
                            <a:srgbClr val="000000"/>
                          </a:solidFill>
                          <a:latin typeface="Helvetica"/>
                          <a:cs typeface="Helvetica"/>
                        </a:rPr>
                        <a:t>, </a:t>
                      </a:r>
                      <a:r>
                        <a:rPr lang="en-US" sz="1100" dirty="0" err="1">
                          <a:solidFill>
                            <a:srgbClr val="000000"/>
                          </a:solidFill>
                          <a:latin typeface="Helvetica"/>
                          <a:cs typeface="Helvetica"/>
                        </a:rPr>
                        <a:t>hepatobiliären</a:t>
                      </a:r>
                      <a:r>
                        <a:rPr lang="en-US" sz="1100" dirty="0">
                          <a:solidFill>
                            <a:srgbClr val="000000"/>
                          </a:solidFill>
                          <a:latin typeface="Helvetica"/>
                          <a:cs typeface="Helvetica"/>
                        </a:rPr>
                        <a:t> </a:t>
                      </a:r>
                      <a:r>
                        <a:rPr lang="en-US" sz="1100" dirty="0" err="1">
                          <a:solidFill>
                            <a:srgbClr val="000000"/>
                          </a:solidFill>
                          <a:latin typeface="Helvetica"/>
                          <a:cs typeface="Helvetica"/>
                        </a:rPr>
                        <a:t>Chirurgen</a:t>
                      </a:r>
                      <a:r>
                        <a:rPr lang="en-US" sz="1100" dirty="0">
                          <a:solidFill>
                            <a:srgbClr val="000000"/>
                          </a:solidFill>
                          <a:latin typeface="Helvetica"/>
                          <a:cs typeface="Helvetica"/>
                        </a:rPr>
                        <a:t>, </a:t>
                      </a:r>
                      <a:r>
                        <a:rPr lang="en-US" sz="1100" dirty="0" err="1">
                          <a:solidFill>
                            <a:srgbClr val="000000"/>
                          </a:solidFill>
                          <a:latin typeface="Helvetica"/>
                          <a:cs typeface="Helvetica"/>
                        </a:rPr>
                        <a:t>Hepatologen</a:t>
                      </a:r>
                      <a:r>
                        <a:rPr lang="en-US" sz="1100" dirty="0">
                          <a:solidFill>
                            <a:srgbClr val="000000"/>
                          </a:solidFill>
                          <a:latin typeface="Helvetica"/>
                          <a:cs typeface="Helvetica"/>
                        </a:rPr>
                        <a:t> und </a:t>
                      </a:r>
                      <a:r>
                        <a:rPr lang="en-US" sz="1100" dirty="0" err="1">
                          <a:solidFill>
                            <a:srgbClr val="000000"/>
                          </a:solidFill>
                          <a:latin typeface="Helvetica"/>
                          <a:cs typeface="Helvetica"/>
                        </a:rPr>
                        <a:t>Hepatopathologen</a:t>
                      </a:r>
                      <a:endParaRPr lang="en-US" sz="1100" dirty="0">
                        <a:solidFill>
                          <a:srgbClr val="000000"/>
                        </a:solidFill>
                        <a:latin typeface="Helvetica"/>
                        <a:cs typeface="Helvetica"/>
                      </a:endParaRPr>
                    </a:p>
                    <a:p>
                      <a:pPr marL="365760" indent="-182880">
                        <a:lnSpc>
                          <a:spcPct val="100000"/>
                        </a:lnSpc>
                        <a:buFont typeface="Arial"/>
                        <a:buChar char="•"/>
                      </a:pPr>
                      <a:r>
                        <a:rPr lang="en-US" sz="1100" baseline="0" dirty="0" err="1">
                          <a:solidFill>
                            <a:srgbClr val="000000"/>
                          </a:solidFill>
                          <a:latin typeface="Helvetica"/>
                          <a:cs typeface="Helvetica"/>
                        </a:rPr>
                        <a:t>Einschließlich</a:t>
                      </a:r>
                      <a:r>
                        <a:rPr lang="en-US" sz="1100" baseline="0" dirty="0">
                          <a:solidFill>
                            <a:srgbClr val="000000"/>
                          </a:solidFill>
                          <a:latin typeface="Helvetica"/>
                          <a:cs typeface="Helvetica"/>
                        </a:rPr>
                        <a:t> </a:t>
                      </a:r>
                      <a:r>
                        <a:rPr lang="en-US" sz="1100" baseline="0" dirty="0" err="1" smtClean="0">
                          <a:solidFill>
                            <a:srgbClr val="000000"/>
                          </a:solidFill>
                          <a:latin typeface="Helvetica"/>
                          <a:cs typeface="Helvetica"/>
                        </a:rPr>
                        <a:t>Wissenschaftlichern</a:t>
                      </a:r>
                      <a:r>
                        <a:rPr lang="en-US" sz="1100" baseline="0" dirty="0" smtClean="0">
                          <a:solidFill>
                            <a:srgbClr val="000000"/>
                          </a:solidFill>
                          <a:latin typeface="Helvetica"/>
                          <a:cs typeface="Helvetica"/>
                        </a:rPr>
                        <a:t> und </a:t>
                      </a:r>
                      <a:r>
                        <a:rPr lang="en-US" sz="1100" baseline="0" dirty="0" err="1">
                          <a:solidFill>
                            <a:srgbClr val="000000"/>
                          </a:solidFill>
                          <a:latin typeface="Helvetica"/>
                          <a:cs typeface="Helvetica"/>
                        </a:rPr>
                        <a:t>Allgemeininternisten</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sowie</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Mitgliedern</a:t>
                      </a:r>
                      <a:r>
                        <a:rPr lang="en-US" sz="1100" baseline="0" dirty="0">
                          <a:solidFill>
                            <a:srgbClr val="000000"/>
                          </a:solidFill>
                          <a:latin typeface="Helvetica"/>
                          <a:cs typeface="Helvetica"/>
                        </a:rPr>
                        <a:t> in </a:t>
                      </a:r>
                      <a:r>
                        <a:rPr lang="en-US" sz="1100" baseline="0" dirty="0" err="1">
                          <a:solidFill>
                            <a:srgbClr val="000000"/>
                          </a:solidFill>
                          <a:latin typeface="Helvetica"/>
                          <a:cs typeface="Helvetica"/>
                        </a:rPr>
                        <a:t>Ausbildung</a:t>
                      </a:r>
                      <a:endParaRPr lang="en-US" sz="1100" dirty="0">
                        <a:solidFill>
                          <a:srgbClr val="000000"/>
                        </a:solidFill>
                        <a:latin typeface="Helvetica"/>
                        <a:cs typeface="Helvetica"/>
                      </a:endParaRPr>
                    </a:p>
                  </a:txBody>
                  <a:tcPr marT="182880" marB="182880">
                    <a:lnL>
                      <a:noFill/>
                    </a:lnL>
                    <a:lnR>
                      <a:noFill/>
                    </a:lnR>
                    <a:lnT w="3175"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1430246">
                <a:tc>
                  <a:txBody>
                    <a:bodyPr/>
                    <a:lstStyle/>
                    <a:p>
                      <a:pPr marL="0" marR="0" indent="0" algn="l" defTabSz="457200" rtl="0" eaLnBrk="1" fontAlgn="auto" latinLnBrk="0" hangingPunct="1">
                        <a:lnSpc>
                          <a:spcPct val="100000"/>
                        </a:lnSpc>
                        <a:spcBef>
                          <a:spcPts val="1200"/>
                        </a:spcBef>
                        <a:spcAft>
                          <a:spcPts val="300"/>
                        </a:spcAft>
                        <a:buClrTx/>
                        <a:buSzTx/>
                        <a:buFont typeface="Arial"/>
                        <a:buNone/>
                        <a:tabLst/>
                        <a:defRPr/>
                      </a:pPr>
                      <a:r>
                        <a:rPr lang="en-US" sz="1100" b="1" dirty="0">
                          <a:solidFill>
                            <a:srgbClr val="000000"/>
                          </a:solidFill>
                          <a:latin typeface="Helvetica"/>
                          <a:cs typeface="Helvetica"/>
                        </a:rPr>
                        <a:t>LI-RADS</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kann</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angewendet</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werden</a:t>
                      </a:r>
                      <a:r>
                        <a:rPr lang="en-US" sz="1100" b="1" baseline="0" dirty="0">
                          <a:solidFill>
                            <a:srgbClr val="000000"/>
                          </a:solidFill>
                          <a:latin typeface="Helvetica"/>
                          <a:cs typeface="Helvetica"/>
                        </a:rPr>
                        <a:t> von</a:t>
                      </a:r>
                      <a:r>
                        <a:rPr lang="en-US" sz="1100" b="1" dirty="0">
                          <a:solidFill>
                            <a:srgbClr val="000000"/>
                          </a:solidFill>
                          <a:latin typeface="Helvetica"/>
                          <a:cs typeface="Helvetica"/>
                        </a:rPr>
                        <a:t>:</a:t>
                      </a: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b="0" dirty="0" err="1" smtClean="0">
                          <a:solidFill>
                            <a:srgbClr val="000000"/>
                          </a:solidFill>
                          <a:latin typeface="Helvetica"/>
                          <a:cs typeface="Helvetica"/>
                        </a:rPr>
                        <a:t>Radiologen</a:t>
                      </a:r>
                      <a:endParaRPr lang="en-US" sz="1100" b="0" dirty="0">
                        <a:solidFill>
                          <a:srgbClr val="000000"/>
                        </a:solidFill>
                        <a:latin typeface="Helvetica"/>
                        <a:cs typeface="Helvetica"/>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b="0" dirty="0" err="1">
                          <a:solidFill>
                            <a:srgbClr val="000000"/>
                          </a:solidFill>
                          <a:latin typeface="Helvetica"/>
                          <a:cs typeface="Helvetica"/>
                        </a:rPr>
                        <a:t>Radiologen</a:t>
                      </a:r>
                      <a:r>
                        <a:rPr lang="en-US" sz="1100" b="0" dirty="0">
                          <a:solidFill>
                            <a:srgbClr val="000000"/>
                          </a:solidFill>
                          <a:latin typeface="Helvetica"/>
                          <a:cs typeface="Helvetica"/>
                        </a:rPr>
                        <a:t> in </a:t>
                      </a:r>
                      <a:r>
                        <a:rPr lang="en-US" sz="1100" b="0" dirty="0" err="1">
                          <a:solidFill>
                            <a:srgbClr val="000000"/>
                          </a:solidFill>
                          <a:latin typeface="Helvetica"/>
                          <a:cs typeface="Helvetica"/>
                        </a:rPr>
                        <a:t>Ausbildung</a:t>
                      </a:r>
                      <a:endParaRPr lang="en-US" sz="1100" b="0" dirty="0">
                        <a:solidFill>
                          <a:srgbClr val="000000"/>
                        </a:solidFill>
                        <a:latin typeface="Helvetica"/>
                        <a:cs typeface="Helvetica"/>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b="0" dirty="0" err="1">
                          <a:solidFill>
                            <a:srgbClr val="000000"/>
                          </a:solidFill>
                          <a:latin typeface="Helvetica"/>
                          <a:cs typeface="Helvetica"/>
                        </a:rPr>
                        <a:t>Anderen</a:t>
                      </a:r>
                      <a:r>
                        <a:rPr lang="en-US" sz="1100" b="0" dirty="0">
                          <a:solidFill>
                            <a:srgbClr val="000000"/>
                          </a:solidFill>
                          <a:latin typeface="Helvetica"/>
                          <a:cs typeface="Helvetica"/>
                        </a:rPr>
                        <a:t> </a:t>
                      </a:r>
                      <a:r>
                        <a:rPr lang="en-US" sz="1100" b="0" dirty="0" err="1">
                          <a:solidFill>
                            <a:srgbClr val="000000"/>
                          </a:solidFill>
                          <a:latin typeface="Helvetica"/>
                          <a:cs typeface="Helvetica"/>
                        </a:rPr>
                        <a:t>medizinischen</a:t>
                      </a:r>
                      <a:r>
                        <a:rPr lang="en-US" sz="1100" b="0" dirty="0">
                          <a:solidFill>
                            <a:srgbClr val="000000"/>
                          </a:solidFill>
                          <a:latin typeface="Helvetica"/>
                          <a:cs typeface="Helvetica"/>
                        </a:rPr>
                        <a:t> </a:t>
                      </a:r>
                      <a:r>
                        <a:rPr lang="en-US" sz="1100" b="0" dirty="0" err="1">
                          <a:solidFill>
                            <a:srgbClr val="000000"/>
                          </a:solidFill>
                          <a:latin typeface="Helvetica"/>
                          <a:cs typeface="Helvetica"/>
                        </a:rPr>
                        <a:t>Berufsgruppen</a:t>
                      </a:r>
                      <a:r>
                        <a:rPr lang="en-US" sz="1100" b="0" dirty="0">
                          <a:solidFill>
                            <a:srgbClr val="000000"/>
                          </a:solidFill>
                          <a:latin typeface="Helvetica"/>
                          <a:cs typeface="Helvetica"/>
                        </a:rPr>
                        <a:t> </a:t>
                      </a:r>
                      <a:r>
                        <a:rPr lang="en-US" sz="1100" b="0" dirty="0" err="1">
                          <a:solidFill>
                            <a:srgbClr val="000000"/>
                          </a:solidFill>
                          <a:latin typeface="Helvetica"/>
                          <a:cs typeface="Helvetica"/>
                        </a:rPr>
                        <a:t>mit</a:t>
                      </a:r>
                      <a:r>
                        <a:rPr lang="en-US" sz="1100" b="0" dirty="0">
                          <a:solidFill>
                            <a:srgbClr val="000000"/>
                          </a:solidFill>
                          <a:latin typeface="Helvetica"/>
                          <a:cs typeface="Helvetica"/>
                        </a:rPr>
                        <a:t> </a:t>
                      </a:r>
                      <a:r>
                        <a:rPr lang="en-US" sz="1100" b="0" dirty="0" err="1">
                          <a:solidFill>
                            <a:srgbClr val="000000"/>
                          </a:solidFill>
                          <a:latin typeface="Helvetica"/>
                          <a:cs typeface="Helvetica"/>
                        </a:rPr>
                        <a:t>Bezug</a:t>
                      </a:r>
                      <a:r>
                        <a:rPr lang="en-US" sz="1100" b="0" dirty="0">
                          <a:solidFill>
                            <a:srgbClr val="000000"/>
                          </a:solidFill>
                          <a:latin typeface="Helvetica"/>
                          <a:cs typeface="Helvetica"/>
                        </a:rPr>
                        <a:t> </a:t>
                      </a:r>
                      <a:r>
                        <a:rPr lang="en-US" sz="1100" b="0" dirty="0" err="1">
                          <a:solidFill>
                            <a:srgbClr val="000000"/>
                          </a:solidFill>
                          <a:latin typeface="Helvetica"/>
                          <a:cs typeface="Helvetica"/>
                        </a:rPr>
                        <a:t>zu</a:t>
                      </a:r>
                      <a:r>
                        <a:rPr lang="en-US" sz="1100" b="0" dirty="0">
                          <a:solidFill>
                            <a:srgbClr val="000000"/>
                          </a:solidFill>
                          <a:latin typeface="Helvetica"/>
                          <a:cs typeface="Helvetica"/>
                        </a:rPr>
                        <a:t> </a:t>
                      </a:r>
                      <a:r>
                        <a:rPr lang="en-US" sz="1100" b="0" dirty="0" err="1">
                          <a:solidFill>
                            <a:srgbClr val="000000"/>
                          </a:solidFill>
                          <a:latin typeface="Helvetica"/>
                          <a:cs typeface="Helvetica"/>
                        </a:rPr>
                        <a:t>Patienten</a:t>
                      </a:r>
                      <a:r>
                        <a:rPr lang="en-US" sz="1100" b="0" dirty="0">
                          <a:solidFill>
                            <a:srgbClr val="000000"/>
                          </a:solidFill>
                          <a:latin typeface="Helvetica"/>
                          <a:cs typeface="Helvetica"/>
                        </a:rPr>
                        <a:t> </a:t>
                      </a:r>
                      <a:r>
                        <a:rPr lang="en-US" sz="1100" b="0" dirty="0" err="1">
                          <a:solidFill>
                            <a:srgbClr val="000000"/>
                          </a:solidFill>
                          <a:latin typeface="Helvetica"/>
                          <a:cs typeface="Helvetica"/>
                        </a:rPr>
                        <a:t>mit</a:t>
                      </a:r>
                      <a:r>
                        <a:rPr lang="en-US" sz="1100" b="0" dirty="0">
                          <a:solidFill>
                            <a:srgbClr val="000000"/>
                          </a:solidFill>
                          <a:latin typeface="Helvetica"/>
                          <a:cs typeface="Helvetica"/>
                        </a:rPr>
                        <a:t> </a:t>
                      </a:r>
                      <a:r>
                        <a:rPr lang="en-US" sz="1100" b="0" dirty="0" err="1">
                          <a:solidFill>
                            <a:srgbClr val="000000"/>
                          </a:solidFill>
                          <a:latin typeface="Helvetica"/>
                          <a:cs typeface="Helvetica"/>
                        </a:rPr>
                        <a:t>Leberkrankheiten</a:t>
                      </a:r>
                      <a:endParaRPr lang="en-US" sz="1100" b="0" dirty="0">
                        <a:solidFill>
                          <a:srgbClr val="000000"/>
                        </a:solidFill>
                        <a:latin typeface="Helvetica"/>
                        <a:cs typeface="Helvetica"/>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b="0" dirty="0" err="1" smtClean="0">
                          <a:solidFill>
                            <a:srgbClr val="000000"/>
                          </a:solidFill>
                          <a:latin typeface="Helvetica"/>
                          <a:cs typeface="Helvetica"/>
                        </a:rPr>
                        <a:t>Wissenschaftlern</a:t>
                      </a:r>
                      <a:endParaRPr lang="en-US" sz="1100" b="0" dirty="0">
                        <a:solidFill>
                          <a:srgbClr val="000000"/>
                        </a:solidFill>
                        <a:latin typeface="Helvetica"/>
                        <a:cs typeface="Helvetica"/>
                      </a:endParaRPr>
                    </a:p>
                  </a:txBody>
                  <a:tcPr marT="182880" marB="182880">
                    <a:lnL>
                      <a:noFill/>
                    </a:lnL>
                    <a:lnR>
                      <a:noFill/>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
        <p:nvSpPr>
          <p:cNvPr id="8"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DEE2A8F-2CAC-F54E-A63B-6980CF50073E}" type="slidenum">
              <a:rPr lang="en-US" sz="1100" smtClean="0">
                <a:latin typeface="Helvetica"/>
                <a:cs typeface="Helvetica"/>
              </a:rPr>
              <a:pPr algn="r"/>
              <a:t>2</a:t>
            </a:fld>
            <a:endParaRPr lang="en-US" sz="1100" dirty="0">
              <a:latin typeface="Helvetica"/>
              <a:cs typeface="Helvetica"/>
            </a:endParaRPr>
          </a:p>
        </p:txBody>
      </p:sp>
      <p:sp>
        <p:nvSpPr>
          <p:cNvPr id="9" name="Right Triangle 8"/>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0" name="TextBox 9"/>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a:latin typeface="Helvetica"/>
                <a:cs typeface="Helvetica"/>
              </a:rPr>
              <a:t>Überblick</a:t>
            </a:r>
            <a:endParaRPr lang="en-US" sz="1400" dirty="0">
              <a:latin typeface="Helvetica"/>
              <a:cs typeface="Helvetica"/>
            </a:endParaRPr>
          </a:p>
        </p:txBody>
      </p:sp>
    </p:spTree>
    <p:extLst>
      <p:ext uri="{BB962C8B-B14F-4D97-AF65-F5344CB8AC3E}">
        <p14:creationId xmlns:p14="http://schemas.microsoft.com/office/powerpoint/2010/main" val="2552440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2005067202"/>
              </p:ext>
            </p:extLst>
          </p:nvPr>
        </p:nvGraphicFramePr>
        <p:xfrm>
          <a:off x="91440" y="365127"/>
          <a:ext cx="6766560" cy="9334500"/>
        </p:xfrm>
        <a:graphic>
          <a:graphicData uri="http://schemas.openxmlformats.org/drawingml/2006/table">
            <a:tbl>
              <a:tblPr/>
              <a:tblGrid>
                <a:gridCol w="6766560">
                  <a:extLst>
                    <a:ext uri="{9D8B030D-6E8A-4147-A177-3AD203B41FA5}">
                      <a16:colId xmlns:a16="http://schemas.microsoft.com/office/drawing/2014/main" xmlns="" val="20000"/>
                    </a:ext>
                  </a:extLst>
                </a:gridCol>
              </a:tblGrid>
              <a:tr h="241296">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00000"/>
                        </a:lnSpc>
                        <a:spcBef>
                          <a:spcPct val="0"/>
                        </a:spcBef>
                        <a:spcAft>
                          <a:spcPct val="0"/>
                        </a:spcAft>
                        <a:buClrTx/>
                        <a:buSzTx/>
                        <a:buFont typeface="Arial" charset="0"/>
                        <a:buNone/>
                        <a:tabLst/>
                      </a:pPr>
                      <a:r>
                        <a:rPr kumimoji="0" lang="en-US" altLang="x-none" sz="1800" b="1" i="0" u="none" strike="noStrike" cap="none" normalizeH="0" baseline="0" dirty="0" err="1">
                          <a:ln>
                            <a:noFill/>
                          </a:ln>
                          <a:solidFill>
                            <a:srgbClr val="000000"/>
                          </a:solidFill>
                          <a:effectLst/>
                          <a:latin typeface="Helvetica" panose="020B0604020202020204" pitchFamily="34" charset="0"/>
                          <a:ea typeface="Helvetica" charset="0"/>
                          <a:cs typeface="Helvetica" panose="020B0604020202020204" pitchFamily="34" charset="0"/>
                        </a:rPr>
                        <a:t>Technik</a:t>
                      </a:r>
                      <a:endParaRPr kumimoji="0" lang="en-US" altLang="x-none" sz="1800" b="1" i="0" u="none" strike="noStrike" cap="none" normalizeH="0" baseline="0" dirty="0">
                        <a:ln>
                          <a:noFill/>
                        </a:ln>
                        <a:solidFill>
                          <a:schemeClr val="tx1"/>
                        </a:solidFill>
                        <a:effectLst/>
                        <a:latin typeface="Helvetica" panose="020B0604020202020204" pitchFamily="34" charset="0"/>
                        <a:ea typeface="Helvetica" charset="0"/>
                        <a:cs typeface="Helvetica" panose="020B0604020202020204" pitchFamily="34" charset="0"/>
                      </a:endParaRPr>
                    </a:p>
                  </a:txBody>
                  <a:tcPr marT="0" marB="137160" anchor="ctr" horzOverflow="overflow">
                    <a:lnL>
                      <a:noFill/>
                    </a:lnL>
                    <a:lnR>
                      <a:noFill/>
                    </a:lnR>
                    <a:lnT>
                      <a:noFill/>
                    </a:lnT>
                    <a:lnB>
                      <a:noFill/>
                    </a:lnB>
                    <a:lnTlToBr>
                      <a:noFill/>
                    </a:lnTlToBr>
                    <a:lnBlToTr>
                      <a:noFill/>
                    </a:lnBlToTr>
                    <a:solidFill>
                      <a:srgbClr val="FFFFFF"/>
                    </a:solidFill>
                  </a:tcPr>
                </a:tc>
                <a:extLst>
                  <a:ext uri="{0D108BD9-81ED-4DB2-BD59-A6C34878D82A}">
                    <a16:rowId xmlns:a16="http://schemas.microsoft.com/office/drawing/2014/main" xmlns="" val="10000"/>
                  </a:ext>
                </a:extLst>
              </a:tr>
              <a:tr h="599202">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 typeface="Arial" charset="0"/>
                        <a:buNone/>
                        <a:tabLst/>
                      </a:pPr>
                      <a:r>
                        <a:rPr lang="de-DE" sz="1000" b="1" dirty="0">
                          <a:solidFill>
                            <a:srgbClr val="000000"/>
                          </a:solidFill>
                          <a:effectLst/>
                          <a:latin typeface="Helvetica" panose="020B0604020202020204" pitchFamily="34" charset="0"/>
                          <a:cs typeface="Helvetica" panose="020B0604020202020204" pitchFamily="34" charset="0"/>
                        </a:rPr>
                        <a:t>Welche Modalität und welchen Kontrastmitteltyp empfiehlt LI-RADS zur Diagnose oder zum </a:t>
                      </a:r>
                      <a:r>
                        <a:rPr lang="de-DE" sz="1000" b="1" dirty="0" err="1">
                          <a:solidFill>
                            <a:srgbClr val="000000"/>
                          </a:solidFill>
                          <a:effectLst/>
                          <a:latin typeface="Helvetica" panose="020B0604020202020204" pitchFamily="34" charset="0"/>
                          <a:cs typeface="Helvetica" panose="020B0604020202020204" pitchFamily="34" charset="0"/>
                        </a:rPr>
                        <a:t>Staging</a:t>
                      </a:r>
                      <a:r>
                        <a:rPr lang="de-DE" sz="1000" b="1" dirty="0">
                          <a:solidFill>
                            <a:srgbClr val="000000"/>
                          </a:solidFill>
                          <a:effectLst/>
                          <a:latin typeface="Helvetica" panose="020B0604020202020204" pitchFamily="34" charset="0"/>
                          <a:cs typeface="Helvetica" panose="020B0604020202020204" pitchFamily="34" charset="0"/>
                        </a:rPr>
                        <a:t>? </a:t>
                      </a:r>
                    </a:p>
                    <a:p>
                      <a:pPr marL="0" marR="0" lvl="0" indent="0" algn="l" defTabSz="457200" rtl="0" eaLnBrk="1" fontAlgn="base" latinLnBrk="0" hangingPunct="1">
                        <a:lnSpc>
                          <a:spcPct val="100000"/>
                        </a:lnSpc>
                        <a:spcBef>
                          <a:spcPct val="0"/>
                        </a:spcBef>
                        <a:spcAft>
                          <a:spcPts val="300"/>
                        </a:spcAft>
                        <a:buClrTx/>
                        <a:buSzTx/>
                        <a:buFont typeface="Arial" charset="0"/>
                        <a:buNone/>
                        <a:tabLst/>
                      </a:pPr>
                      <a:r>
                        <a:rPr lang="de-DE" sz="1000" b="0" dirty="0">
                          <a:solidFill>
                            <a:srgbClr val="000000"/>
                          </a:solidFill>
                          <a:effectLst/>
                          <a:latin typeface="Helvetica" panose="020B0604020202020204" pitchFamily="34" charset="0"/>
                          <a:cs typeface="Helvetica" panose="020B0604020202020204" pitchFamily="34" charset="0"/>
                        </a:rPr>
                        <a:t>LI-RADS liefert eine Anleitung zur korrekten Anwendung der Bildgebungstechnik für </a:t>
                      </a:r>
                      <a:r>
                        <a:rPr lang="de-DE" sz="1000" b="0" dirty="0" smtClean="0">
                          <a:solidFill>
                            <a:srgbClr val="000000"/>
                          </a:solidFill>
                          <a:effectLst/>
                          <a:latin typeface="Helvetica" panose="020B0604020202020204" pitchFamily="34" charset="0"/>
                          <a:cs typeface="Helvetica" panose="020B0604020202020204" pitchFamily="34" charset="0"/>
                        </a:rPr>
                        <a:t>die Modalität </a:t>
                      </a:r>
                      <a:r>
                        <a:rPr lang="de-DE" sz="1000" b="0" dirty="0">
                          <a:solidFill>
                            <a:srgbClr val="000000"/>
                          </a:solidFill>
                          <a:effectLst/>
                          <a:latin typeface="Helvetica" panose="020B0604020202020204" pitchFamily="34" charset="0"/>
                          <a:cs typeface="Helvetica" panose="020B0604020202020204" pitchFamily="34" charset="0"/>
                        </a:rPr>
                        <a:t>(CT, MRT) und der Kontrastmittel</a:t>
                      </a:r>
                      <a:r>
                        <a:rPr lang="de-DE" sz="1000" b="0" baseline="0" dirty="0">
                          <a:solidFill>
                            <a:srgbClr val="000000"/>
                          </a:solidFill>
                          <a:effectLst/>
                          <a:latin typeface="Helvetica" panose="020B0604020202020204" pitchFamily="34" charset="0"/>
                          <a:cs typeface="Helvetica" panose="020B0604020202020204" pitchFamily="34" charset="0"/>
                        </a:rPr>
                        <a:t> </a:t>
                      </a:r>
                      <a:r>
                        <a:rPr lang="de-DE" sz="1000" b="0" dirty="0">
                          <a:solidFill>
                            <a:srgbClr val="000000"/>
                          </a:solidFill>
                          <a:effectLst/>
                          <a:latin typeface="Helvetica" panose="020B0604020202020204" pitchFamily="34" charset="0"/>
                          <a:cs typeface="Helvetica" panose="020B0604020202020204" pitchFamily="34" charset="0"/>
                        </a:rPr>
                        <a:t>(ECA, HBA), empfiehlt jedoch keine bestimmte Modalität und</a:t>
                      </a:r>
                      <a:r>
                        <a:rPr lang="de-DE" sz="1000" b="0" baseline="0" dirty="0">
                          <a:solidFill>
                            <a:srgbClr val="000000"/>
                          </a:solidFill>
                          <a:effectLst/>
                          <a:latin typeface="Helvetica" panose="020B0604020202020204" pitchFamily="34" charset="0"/>
                          <a:cs typeface="Helvetica" panose="020B0604020202020204" pitchFamily="34" charset="0"/>
                        </a:rPr>
                        <a:t> kein bestimmtes Kontrastmittel</a:t>
                      </a:r>
                      <a:r>
                        <a:rPr lang="de-DE" sz="1000" b="0" dirty="0">
                          <a:solidFill>
                            <a:srgbClr val="000000"/>
                          </a:solidFill>
                          <a:effectLst/>
                          <a:latin typeface="Helvetica" panose="020B0604020202020204" pitchFamily="34" charset="0"/>
                          <a:cs typeface="Helvetica" panose="020B0604020202020204" pitchFamily="34" charset="0"/>
                        </a:rPr>
                        <a:t>. Die Wahl der Modalität und des </a:t>
                      </a:r>
                      <a:r>
                        <a:rPr lang="de-DE" sz="1000" b="0" baseline="0" dirty="0">
                          <a:solidFill>
                            <a:srgbClr val="000000"/>
                          </a:solidFill>
                          <a:effectLst/>
                          <a:latin typeface="Helvetica" panose="020B0604020202020204" pitchFamily="34" charset="0"/>
                          <a:cs typeface="Helvetica" panose="020B0604020202020204" pitchFamily="34" charset="0"/>
                        </a:rPr>
                        <a:t>Kontrastmittels</a:t>
                      </a:r>
                      <a:r>
                        <a:rPr lang="de-DE" sz="1000" b="0" dirty="0">
                          <a:solidFill>
                            <a:srgbClr val="000000"/>
                          </a:solidFill>
                          <a:effectLst/>
                          <a:latin typeface="Helvetica" panose="020B0604020202020204" pitchFamily="34" charset="0"/>
                          <a:cs typeface="Helvetica" panose="020B0604020202020204" pitchFamily="34" charset="0"/>
                        </a:rPr>
                        <a:t> hängt von der Präferenz, Toleranz und der</a:t>
                      </a:r>
                      <a:r>
                        <a:rPr lang="de-DE" sz="1000" b="0" baseline="0" dirty="0">
                          <a:solidFill>
                            <a:srgbClr val="000000"/>
                          </a:solidFill>
                          <a:effectLst/>
                          <a:latin typeface="Helvetica" panose="020B0604020202020204" pitchFamily="34" charset="0"/>
                          <a:cs typeface="Helvetica" panose="020B0604020202020204" pitchFamily="34" charset="0"/>
                        </a:rPr>
                        <a:t> </a:t>
                      </a:r>
                      <a:r>
                        <a:rPr lang="de-DE" sz="1000" b="0" dirty="0">
                          <a:solidFill>
                            <a:srgbClr val="000000"/>
                          </a:solidFill>
                          <a:effectLst/>
                          <a:latin typeface="Helvetica" panose="020B0604020202020204" pitchFamily="34" charset="0"/>
                          <a:cs typeface="Helvetica" panose="020B0604020202020204" pitchFamily="34" charset="0"/>
                        </a:rPr>
                        <a:t>Sicherheit des Patienten ab,</a:t>
                      </a:r>
                      <a:r>
                        <a:rPr lang="de-DE" sz="1000" b="0" baseline="0" dirty="0">
                          <a:solidFill>
                            <a:srgbClr val="000000"/>
                          </a:solidFill>
                          <a:effectLst/>
                          <a:latin typeface="Helvetica" panose="020B0604020202020204" pitchFamily="34" charset="0"/>
                          <a:cs typeface="Helvetica" panose="020B0604020202020204" pitchFamily="34" charset="0"/>
                        </a:rPr>
                        <a:t> von</a:t>
                      </a:r>
                      <a:r>
                        <a:rPr lang="de-DE" sz="1000" b="0" dirty="0">
                          <a:solidFill>
                            <a:srgbClr val="000000"/>
                          </a:solidFill>
                          <a:effectLst/>
                          <a:latin typeface="Helvetica" panose="020B0604020202020204" pitchFamily="34" charset="0"/>
                          <a:cs typeface="Helvetica" panose="020B0604020202020204" pitchFamily="34" charset="0"/>
                        </a:rPr>
                        <a:t> zahlreichen Faktoren, die die Bildqualität oder die Durchführbarkeit der Untersuchung beeinflussen können,</a:t>
                      </a:r>
                      <a:r>
                        <a:rPr lang="de-DE" sz="1000" b="0" baseline="0" dirty="0">
                          <a:solidFill>
                            <a:srgbClr val="000000"/>
                          </a:solidFill>
                          <a:effectLst/>
                          <a:latin typeface="Helvetica" panose="020B0604020202020204" pitchFamily="34" charset="0"/>
                          <a:cs typeface="Helvetica" panose="020B0604020202020204" pitchFamily="34" charset="0"/>
                        </a:rPr>
                        <a:t> von</a:t>
                      </a:r>
                      <a:r>
                        <a:rPr lang="de-DE" sz="1000" b="0" dirty="0">
                          <a:solidFill>
                            <a:srgbClr val="000000"/>
                          </a:solidFill>
                          <a:effectLst/>
                          <a:latin typeface="Helvetica" panose="020B0604020202020204" pitchFamily="34" charset="0"/>
                          <a:cs typeface="Helvetica" panose="020B0604020202020204" pitchFamily="34" charset="0"/>
                        </a:rPr>
                        <a:t> bisher angewandter Bildgebungsmodalität und bisher angewandtem</a:t>
                      </a:r>
                      <a:r>
                        <a:rPr lang="de-DE" sz="1000" b="0" baseline="0" dirty="0">
                          <a:solidFill>
                            <a:srgbClr val="000000"/>
                          </a:solidFill>
                          <a:effectLst/>
                          <a:latin typeface="Helvetica" panose="020B0604020202020204" pitchFamily="34" charset="0"/>
                          <a:cs typeface="Helvetica" panose="020B0604020202020204" pitchFamily="34" charset="0"/>
                        </a:rPr>
                        <a:t> </a:t>
                      </a:r>
                      <a:r>
                        <a:rPr lang="de-DE" sz="1000" b="0" dirty="0">
                          <a:solidFill>
                            <a:srgbClr val="000000"/>
                          </a:solidFill>
                          <a:effectLst/>
                          <a:latin typeface="Helvetica" panose="020B0604020202020204" pitchFamily="34" charset="0"/>
                          <a:cs typeface="Helvetica" panose="020B0604020202020204" pitchFamily="34" charset="0"/>
                        </a:rPr>
                        <a:t>Kontrastmittel und von der Expertise der Institution und des </a:t>
                      </a:r>
                      <a:r>
                        <a:rPr lang="de-DE" sz="1000" b="0" dirty="0" smtClean="0">
                          <a:solidFill>
                            <a:srgbClr val="000000"/>
                          </a:solidFill>
                          <a:effectLst/>
                          <a:latin typeface="Helvetica" panose="020B0604020202020204" pitchFamily="34" charset="0"/>
                          <a:cs typeface="Helvetica" panose="020B0604020202020204" pitchFamily="34" charset="0"/>
                        </a:rPr>
                        <a:t>Radiologen. </a:t>
                      </a:r>
                      <a:r>
                        <a:rPr lang="de-DE" sz="1000" b="0" dirty="0">
                          <a:solidFill>
                            <a:srgbClr val="000000"/>
                          </a:solidFill>
                          <a:effectLst/>
                          <a:latin typeface="Helvetica" panose="020B0604020202020204" pitchFamily="34" charset="0"/>
                          <a:cs typeface="Helvetica" panose="020B0604020202020204" pitchFamily="34" charset="0"/>
                        </a:rPr>
                        <a:t>Radiologen sollen die Modalität und das Kontrastmittel individuell auf den Patienten abstimmen.</a:t>
                      </a:r>
                      <a:endParaRPr kumimoji="0" lang="en-US" altLang="x-none" sz="1000" b="0" i="0" u="none" strike="noStrike" cap="none" normalizeH="0" baseline="0" dirty="0">
                        <a:ln>
                          <a:noFill/>
                        </a:ln>
                        <a:solidFill>
                          <a:schemeClr val="tx1"/>
                        </a:solidFill>
                        <a:effectLst/>
                        <a:latin typeface="Helvetica" panose="020B0604020202020204" pitchFamily="34" charset="0"/>
                        <a:ea typeface="Helvetica" charset="0"/>
                        <a:cs typeface="Helvetica" panose="020B0604020202020204" pitchFamily="34" charset="0"/>
                      </a:endParaRPr>
                    </a:p>
                  </a:txBody>
                  <a:tcPr marT="0" marB="91440" anchor="ctr" horzOverflow="overflow">
                    <a:lnL>
                      <a:noFill/>
                    </a:lnL>
                    <a:lnR>
                      <a:noFill/>
                    </a:lnR>
                    <a:lnT>
                      <a:noFill/>
                    </a:lnT>
                    <a:lnB>
                      <a:noFill/>
                    </a:lnB>
                    <a:lnTlToBr>
                      <a:noFill/>
                    </a:lnTlToBr>
                    <a:lnBlToTr>
                      <a:noFill/>
                    </a:lnBlToTr>
                    <a:solidFill>
                      <a:srgbClr val="FFFFFF"/>
                    </a:solidFill>
                  </a:tcPr>
                </a:tc>
                <a:extLst>
                  <a:ext uri="{0D108BD9-81ED-4DB2-BD59-A6C34878D82A}">
                    <a16:rowId xmlns:a16="http://schemas.microsoft.com/office/drawing/2014/main" xmlns="" val="10001"/>
                  </a:ext>
                </a:extLst>
              </a:tr>
              <a:tr h="776147">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a:spcBef>
                          <a:spcPts val="0"/>
                        </a:spcBef>
                        <a:spcAft>
                          <a:spcPts val="0"/>
                        </a:spcAft>
                      </a:pPr>
                      <a:r>
                        <a:rPr lang="de-DE" sz="1000" b="1" dirty="0" smtClean="0">
                          <a:solidFill>
                            <a:srgbClr val="000000"/>
                          </a:solidFill>
                          <a:effectLst/>
                          <a:latin typeface="Helvetica" panose="020B0604020202020204" pitchFamily="34" charset="0"/>
                          <a:cs typeface="Helvetica" panose="020B0604020202020204" pitchFamily="34" charset="0"/>
                        </a:rPr>
                        <a:t>Besonderheiten bei der </a:t>
                      </a:r>
                      <a:r>
                        <a:rPr lang="de-DE" sz="1000" b="1" dirty="0">
                          <a:solidFill>
                            <a:srgbClr val="000000"/>
                          </a:solidFill>
                          <a:effectLst/>
                          <a:latin typeface="Helvetica" panose="020B0604020202020204" pitchFamily="34" charset="0"/>
                          <a:cs typeface="Helvetica" panose="020B0604020202020204" pitchFamily="34" charset="0"/>
                        </a:rPr>
                        <a:t>Beurteilung des </a:t>
                      </a:r>
                      <a:r>
                        <a:rPr lang="de-DE" sz="1000" b="1" dirty="0" smtClean="0">
                          <a:solidFill>
                            <a:srgbClr val="000000"/>
                          </a:solidFill>
                          <a:effectLst/>
                          <a:latin typeface="Helvetica" panose="020B0604020202020204" pitchFamily="34" charset="0"/>
                          <a:cs typeface="Helvetica" panose="020B0604020202020204" pitchFamily="34" charset="0"/>
                        </a:rPr>
                        <a:t>Therapieansprechens?</a:t>
                      </a:r>
                      <a:endParaRPr lang="de-DE" sz="1000" b="1" dirty="0">
                        <a:solidFill>
                          <a:srgbClr val="000000"/>
                        </a:solidFill>
                        <a:effectLst/>
                        <a:latin typeface="Helvetica" panose="020B0604020202020204" pitchFamily="34" charset="0"/>
                        <a:cs typeface="Helvetica" panose="020B0604020202020204" pitchFamily="34" charset="0"/>
                      </a:endParaRPr>
                    </a:p>
                    <a:p>
                      <a:pPr marL="0" marR="0">
                        <a:spcBef>
                          <a:spcPts val="0"/>
                        </a:spcBef>
                        <a:spcAft>
                          <a:spcPts val="0"/>
                        </a:spcAft>
                      </a:pPr>
                      <a:r>
                        <a:rPr lang="de-DE" sz="1000" b="0" dirty="0">
                          <a:solidFill>
                            <a:srgbClr val="000000"/>
                          </a:solidFill>
                          <a:effectLst/>
                          <a:latin typeface="Helvetica" panose="020B0604020202020204" pitchFamily="34" charset="0"/>
                          <a:cs typeface="Helvetica" panose="020B0604020202020204" pitchFamily="34" charset="0"/>
                        </a:rPr>
                        <a:t>Obwohl das Therapieansprechen mit CT oder MRT und mit jedem Kontrastmittel beurteilt werden kann: </a:t>
                      </a:r>
                    </a:p>
                    <a:p>
                      <a:pPr marL="171450" marR="0" indent="-171450">
                        <a:spcBef>
                          <a:spcPts val="0"/>
                        </a:spcBef>
                        <a:spcAft>
                          <a:spcPts val="0"/>
                        </a:spcAft>
                        <a:buFont typeface="Arial" panose="020B0604020202020204" pitchFamily="34" charset="0"/>
                        <a:buChar char="•"/>
                      </a:pPr>
                      <a:r>
                        <a:rPr lang="de-DE" sz="1000" b="0" dirty="0">
                          <a:solidFill>
                            <a:srgbClr val="000000"/>
                          </a:solidFill>
                          <a:effectLst/>
                          <a:latin typeface="Helvetica" panose="020B0604020202020204" pitchFamily="34" charset="0"/>
                          <a:cs typeface="Helvetica" panose="020B0604020202020204" pitchFamily="34" charset="0"/>
                        </a:rPr>
                        <a:t>Die MRT kann der CT nach einer jodierten Öl-TACE vorgezogen werden, da dichtes Öl innerhalb eines </a:t>
                      </a:r>
                      <a:r>
                        <a:rPr lang="de-DE" sz="1000" b="0" dirty="0" err="1">
                          <a:solidFill>
                            <a:srgbClr val="000000"/>
                          </a:solidFill>
                          <a:effectLst/>
                          <a:latin typeface="Helvetica" panose="020B0604020202020204" pitchFamily="34" charset="0"/>
                          <a:cs typeface="Helvetica" panose="020B0604020202020204" pitchFamily="34" charset="0"/>
                        </a:rPr>
                        <a:t>embolisierten</a:t>
                      </a:r>
                      <a:r>
                        <a:rPr lang="de-DE" sz="1000" b="0" dirty="0">
                          <a:solidFill>
                            <a:srgbClr val="000000"/>
                          </a:solidFill>
                          <a:effectLst/>
                          <a:latin typeface="Helvetica" panose="020B0604020202020204" pitchFamily="34" charset="0"/>
                          <a:cs typeface="Helvetica" panose="020B0604020202020204" pitchFamily="34" charset="0"/>
                        </a:rPr>
                        <a:t> Tumors eine Tumorresiduum oder ein Tumorrezidiv maskieren</a:t>
                      </a:r>
                      <a:r>
                        <a:rPr lang="de-DE" sz="1000" b="0" baseline="0" dirty="0">
                          <a:solidFill>
                            <a:srgbClr val="000000"/>
                          </a:solidFill>
                          <a:effectLst/>
                          <a:latin typeface="Helvetica" panose="020B0604020202020204" pitchFamily="34" charset="0"/>
                          <a:cs typeface="Helvetica" panose="020B0604020202020204" pitchFamily="34" charset="0"/>
                        </a:rPr>
                        <a:t> </a:t>
                      </a:r>
                      <a:r>
                        <a:rPr lang="de-DE" sz="1000" b="0" dirty="0" smtClean="0">
                          <a:solidFill>
                            <a:srgbClr val="000000"/>
                          </a:solidFill>
                          <a:effectLst/>
                          <a:latin typeface="Helvetica" panose="020B0604020202020204" pitchFamily="34" charset="0"/>
                          <a:cs typeface="Helvetica" panose="020B0604020202020204" pitchFamily="34" charset="0"/>
                        </a:rPr>
                        <a:t>kann. </a:t>
                      </a:r>
                      <a:endParaRPr lang="de-DE" sz="1000" b="0" dirty="0">
                        <a:solidFill>
                          <a:srgbClr val="000000"/>
                        </a:solidFill>
                        <a:effectLst/>
                        <a:latin typeface="Helvetica" panose="020B0604020202020204" pitchFamily="34" charset="0"/>
                        <a:cs typeface="Helvetica" panose="020B0604020202020204" pitchFamily="34" charset="0"/>
                      </a:endParaRPr>
                    </a:p>
                    <a:p>
                      <a:pPr marL="171450" marR="0" indent="-171450">
                        <a:spcBef>
                          <a:spcPts val="0"/>
                        </a:spcBef>
                        <a:spcAft>
                          <a:spcPts val="0"/>
                        </a:spcAft>
                        <a:buFont typeface="Arial" panose="020B0604020202020204" pitchFamily="34" charset="0"/>
                        <a:buChar char="•"/>
                      </a:pPr>
                      <a:r>
                        <a:rPr lang="de-DE" sz="1000" b="0" dirty="0">
                          <a:solidFill>
                            <a:srgbClr val="000000"/>
                          </a:solidFill>
                          <a:effectLst/>
                          <a:latin typeface="Helvetica" panose="020B0604020202020204" pitchFamily="34" charset="0"/>
                          <a:cs typeface="Helvetica" panose="020B0604020202020204" pitchFamily="34" charset="0"/>
                        </a:rPr>
                        <a:t>Eine MRT mit extrazellulärem Kontrastmittel kann gegenüber einer </a:t>
                      </a:r>
                      <a:r>
                        <a:rPr lang="de-DE" sz="1000" b="0" dirty="0" smtClean="0">
                          <a:solidFill>
                            <a:srgbClr val="000000"/>
                          </a:solidFill>
                          <a:effectLst/>
                          <a:latin typeface="Helvetica" panose="020B0604020202020204" pitchFamily="34" charset="0"/>
                          <a:cs typeface="Helvetica" panose="020B0604020202020204" pitchFamily="34" charset="0"/>
                        </a:rPr>
                        <a:t>MRT </a:t>
                      </a:r>
                      <a:r>
                        <a:rPr lang="de-DE" sz="1000" b="0" dirty="0">
                          <a:solidFill>
                            <a:srgbClr val="000000"/>
                          </a:solidFill>
                          <a:effectLst/>
                          <a:latin typeface="Helvetica" panose="020B0604020202020204" pitchFamily="34" charset="0"/>
                          <a:cs typeface="Helvetica" panose="020B0604020202020204" pitchFamily="34" charset="0"/>
                        </a:rPr>
                        <a:t>mit </a:t>
                      </a:r>
                      <a:r>
                        <a:rPr lang="de-DE" sz="1000" b="0" dirty="0" err="1">
                          <a:solidFill>
                            <a:srgbClr val="000000"/>
                          </a:solidFill>
                          <a:effectLst/>
                          <a:latin typeface="Helvetica" panose="020B0604020202020204" pitchFamily="34" charset="0"/>
                          <a:cs typeface="Helvetica" panose="020B0604020202020204" pitchFamily="34" charset="0"/>
                        </a:rPr>
                        <a:t>Gadoxetat</a:t>
                      </a:r>
                      <a:r>
                        <a:rPr lang="de-DE" sz="1000" b="0" dirty="0">
                          <a:solidFill>
                            <a:srgbClr val="000000"/>
                          </a:solidFill>
                          <a:effectLst/>
                          <a:latin typeface="Helvetica" panose="020B0604020202020204" pitchFamily="34" charset="0"/>
                          <a:cs typeface="Helvetica" panose="020B0604020202020204" pitchFamily="34" charset="0"/>
                        </a:rPr>
                        <a:t> bevorzugt werden, da</a:t>
                      </a:r>
                      <a:r>
                        <a:rPr lang="de-DE" sz="1000" b="0" baseline="0" dirty="0">
                          <a:solidFill>
                            <a:srgbClr val="000000"/>
                          </a:solidFill>
                          <a:effectLst/>
                          <a:latin typeface="Helvetica" panose="020B0604020202020204" pitchFamily="34" charset="0"/>
                          <a:cs typeface="Helvetica" panose="020B0604020202020204" pitchFamily="34" charset="0"/>
                        </a:rPr>
                        <a:t> es bei diesem </a:t>
                      </a:r>
                      <a:r>
                        <a:rPr lang="de-DE" sz="1000" b="0" dirty="0">
                          <a:solidFill>
                            <a:srgbClr val="000000"/>
                          </a:solidFill>
                          <a:effectLst/>
                          <a:latin typeface="Helvetica" panose="020B0604020202020204" pitchFamily="34" charset="0"/>
                          <a:cs typeface="Helvetica" panose="020B0604020202020204" pitchFamily="34" charset="0"/>
                        </a:rPr>
                        <a:t>zu Bewegungsartefakten in der arteriellen Phase kommen</a:t>
                      </a:r>
                      <a:r>
                        <a:rPr lang="de-DE" sz="1000" b="0" baseline="0" dirty="0">
                          <a:solidFill>
                            <a:srgbClr val="000000"/>
                          </a:solidFill>
                          <a:effectLst/>
                          <a:latin typeface="Helvetica" panose="020B0604020202020204" pitchFamily="34" charset="0"/>
                          <a:cs typeface="Helvetica" panose="020B0604020202020204" pitchFamily="34" charset="0"/>
                        </a:rPr>
                        <a:t> kann</a:t>
                      </a:r>
                      <a:r>
                        <a:rPr lang="de-DE" sz="1000" b="0" dirty="0">
                          <a:solidFill>
                            <a:srgbClr val="000000"/>
                          </a:solidFill>
                          <a:effectLst/>
                          <a:latin typeface="Helvetica" panose="020B0604020202020204" pitchFamily="34" charset="0"/>
                          <a:cs typeface="Helvetica" panose="020B0604020202020204" pitchFamily="34" charset="0"/>
                        </a:rPr>
                        <a:t>. Bei Patienten, bei denen der Nachweis neuer Läsionen als wichtiger angesehen wird als die Beurteilung des Therapieansprechens der behandelten Läsionen, kann eine </a:t>
                      </a:r>
                      <a:r>
                        <a:rPr lang="de-DE" sz="1000" b="0" dirty="0" err="1">
                          <a:solidFill>
                            <a:srgbClr val="000000"/>
                          </a:solidFill>
                          <a:effectLst/>
                          <a:latin typeface="Helvetica" panose="020B0604020202020204" pitchFamily="34" charset="0"/>
                          <a:cs typeface="Helvetica" panose="020B0604020202020204" pitchFamily="34" charset="0"/>
                        </a:rPr>
                        <a:t>Gadoxetat</a:t>
                      </a:r>
                      <a:r>
                        <a:rPr lang="de-DE" sz="1000" b="0" dirty="0">
                          <a:solidFill>
                            <a:srgbClr val="000000"/>
                          </a:solidFill>
                          <a:effectLst/>
                          <a:latin typeface="Helvetica" panose="020B0604020202020204" pitchFamily="34" charset="0"/>
                          <a:cs typeface="Helvetica" panose="020B0604020202020204" pitchFamily="34" charset="0"/>
                        </a:rPr>
                        <a:t>-MRT </a:t>
                      </a:r>
                      <a:r>
                        <a:rPr lang="de-DE" sz="1000" b="0" dirty="0" smtClean="0">
                          <a:solidFill>
                            <a:srgbClr val="000000"/>
                          </a:solidFill>
                          <a:effectLst/>
                          <a:latin typeface="Helvetica" panose="020B0604020202020204" pitchFamily="34" charset="0"/>
                          <a:cs typeface="Helvetica" panose="020B0604020202020204" pitchFamily="34" charset="0"/>
                        </a:rPr>
                        <a:t>geeigneter </a:t>
                      </a:r>
                      <a:r>
                        <a:rPr lang="de-DE" sz="1000" b="0" dirty="0">
                          <a:solidFill>
                            <a:srgbClr val="000000"/>
                          </a:solidFill>
                          <a:effectLst/>
                          <a:latin typeface="Helvetica" panose="020B0604020202020204" pitchFamily="34" charset="0"/>
                          <a:cs typeface="Helvetica" panose="020B0604020202020204" pitchFamily="34" charset="0"/>
                        </a:rPr>
                        <a:t>sein. Radiologen sollten die Modalität und das Kontrastmittel individuell</a:t>
                      </a:r>
                      <a:r>
                        <a:rPr lang="de-DE" sz="1000" b="0" baseline="0" dirty="0">
                          <a:solidFill>
                            <a:srgbClr val="000000"/>
                          </a:solidFill>
                          <a:effectLst/>
                          <a:latin typeface="Helvetica" panose="020B0604020202020204" pitchFamily="34" charset="0"/>
                          <a:cs typeface="Helvetica" panose="020B0604020202020204" pitchFamily="34" charset="0"/>
                        </a:rPr>
                        <a:t> an </a:t>
                      </a:r>
                      <a:r>
                        <a:rPr lang="de-DE" sz="1000" b="0" dirty="0">
                          <a:solidFill>
                            <a:srgbClr val="000000"/>
                          </a:solidFill>
                          <a:effectLst/>
                          <a:latin typeface="Helvetica" panose="020B0604020202020204" pitchFamily="34" charset="0"/>
                          <a:cs typeface="Helvetica" panose="020B0604020202020204" pitchFamily="34" charset="0"/>
                        </a:rPr>
                        <a:t>den</a:t>
                      </a:r>
                      <a:r>
                        <a:rPr lang="de-DE" sz="1000" b="0" baseline="0" dirty="0">
                          <a:solidFill>
                            <a:srgbClr val="000000"/>
                          </a:solidFill>
                          <a:effectLst/>
                          <a:latin typeface="Helvetica" panose="020B0604020202020204" pitchFamily="34" charset="0"/>
                          <a:cs typeface="Helvetica" panose="020B0604020202020204" pitchFamily="34" charset="0"/>
                        </a:rPr>
                        <a:t> </a:t>
                      </a:r>
                      <a:r>
                        <a:rPr lang="de-DE" sz="1000" b="0" dirty="0">
                          <a:solidFill>
                            <a:srgbClr val="000000"/>
                          </a:solidFill>
                          <a:effectLst/>
                          <a:latin typeface="Helvetica" panose="020B0604020202020204" pitchFamily="34" charset="0"/>
                          <a:cs typeface="Helvetica" panose="020B0604020202020204" pitchFamily="34" charset="0"/>
                        </a:rPr>
                        <a:t>Patienten und die durchgeführte Therapie anpassen.</a:t>
                      </a:r>
                    </a:p>
                  </a:txBody>
                  <a:tcPr marT="0" marB="91440" anchor="ctr" horzOverflow="overflow">
                    <a:lnL>
                      <a:noFill/>
                    </a:lnL>
                    <a:lnR>
                      <a:noFill/>
                    </a:lnR>
                    <a:lnT>
                      <a:noFill/>
                    </a:lnT>
                    <a:lnB>
                      <a:noFill/>
                    </a:lnB>
                    <a:lnTlToBr>
                      <a:noFill/>
                    </a:lnTlToBr>
                    <a:lnBlToTr>
                      <a:noFill/>
                    </a:lnBlToTr>
                    <a:solidFill>
                      <a:srgbClr val="FFFFFF"/>
                    </a:solidFill>
                  </a:tcPr>
                </a:tc>
                <a:extLst>
                  <a:ext uri="{0D108BD9-81ED-4DB2-BD59-A6C34878D82A}">
                    <a16:rowId xmlns:a16="http://schemas.microsoft.com/office/drawing/2014/main" xmlns="" val="10002"/>
                  </a:ext>
                </a:extLst>
              </a:tr>
              <a:tr h="422256">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lang="de-DE" sz="1000" b="1" dirty="0">
                          <a:solidFill>
                            <a:srgbClr val="000000"/>
                          </a:solidFill>
                          <a:effectLst/>
                          <a:latin typeface="Helvetica" panose="020B0604020202020204" pitchFamily="34" charset="0"/>
                          <a:cs typeface="Helvetica" panose="020B0604020202020204" pitchFamily="34" charset="0"/>
                        </a:rPr>
                        <a:t>Kann ich LI-RADS zur Interpretation und zur Berichterstellung verwenden, wenn empfohlene Bilder/Sequenzen weggelassen werden? </a:t>
                      </a:r>
                    </a:p>
                    <a:p>
                      <a:pPr marL="0" marR="0" lvl="0" indent="0" algn="l" defTabSz="457200" rtl="0" eaLnBrk="1" fontAlgn="base" latinLnBrk="0" hangingPunct="1">
                        <a:lnSpc>
                          <a:spcPct val="100000"/>
                        </a:lnSpc>
                        <a:spcBef>
                          <a:spcPct val="0"/>
                        </a:spcBef>
                        <a:spcAft>
                          <a:spcPts val="300"/>
                        </a:spcAft>
                        <a:buClrTx/>
                        <a:buSzTx/>
                        <a:buFontTx/>
                        <a:buNone/>
                        <a:tabLst/>
                      </a:pPr>
                      <a:r>
                        <a:rPr lang="de-DE" sz="1000" b="0" dirty="0">
                          <a:solidFill>
                            <a:srgbClr val="000000"/>
                          </a:solidFill>
                          <a:effectLst/>
                          <a:latin typeface="Helvetica" panose="020B0604020202020204" pitchFamily="34" charset="0"/>
                          <a:cs typeface="Helvetica" panose="020B0604020202020204" pitchFamily="34" charset="0"/>
                        </a:rPr>
                        <a:t>Ja. Eine bestimmte LI-RADS-Kategorie kann oft zugewiesen werden, selbst wenn empfohlene Bilder/Sequenzen weggelassen werden. Zum Beispiel würde eine Untersuchung mit Bilder der arteriellen und späten Kontrastmittelphase eine sichere LR-5-Kategorisierung ermöglichen, wenn diese Bilder eine </a:t>
                      </a:r>
                      <a:r>
                        <a:rPr lang="de-DE" sz="1000" b="0" dirty="0" smtClean="0">
                          <a:solidFill>
                            <a:srgbClr val="000000"/>
                          </a:solidFill>
                          <a:effectLst/>
                          <a:latin typeface="Helvetica" panose="020B0604020202020204" pitchFamily="34" charset="0"/>
                          <a:cs typeface="Helvetica" panose="020B0604020202020204" pitchFamily="34" charset="0"/>
                        </a:rPr>
                        <a:t>Observation mit </a:t>
                      </a:r>
                      <a:r>
                        <a:rPr lang="de-DE" sz="1000" b="0" dirty="0">
                          <a:solidFill>
                            <a:srgbClr val="000000"/>
                          </a:solidFill>
                          <a:effectLst/>
                          <a:latin typeface="Helvetica" panose="020B0604020202020204" pitchFamily="34" charset="0"/>
                          <a:cs typeface="Helvetica" panose="020B0604020202020204" pitchFamily="34" charset="0"/>
                        </a:rPr>
                        <a:t>APHE, „</a:t>
                      </a:r>
                      <a:r>
                        <a:rPr lang="de-DE" sz="1000" b="0" dirty="0" err="1">
                          <a:solidFill>
                            <a:srgbClr val="000000"/>
                          </a:solidFill>
                          <a:effectLst/>
                          <a:latin typeface="Helvetica" panose="020B0604020202020204" pitchFamily="34" charset="0"/>
                          <a:cs typeface="Helvetica" panose="020B0604020202020204" pitchFamily="34" charset="0"/>
                        </a:rPr>
                        <a:t>Wash</a:t>
                      </a:r>
                      <a:r>
                        <a:rPr lang="de-DE" sz="1000" b="0" dirty="0">
                          <a:solidFill>
                            <a:srgbClr val="000000"/>
                          </a:solidFill>
                          <a:effectLst/>
                          <a:latin typeface="Helvetica" panose="020B0604020202020204" pitchFamily="34" charset="0"/>
                          <a:cs typeface="Helvetica" panose="020B0604020202020204" pitchFamily="34" charset="0"/>
                        </a:rPr>
                        <a:t>-out" und "Kapsel" zeigen.</a:t>
                      </a:r>
                      <a:endParaRPr kumimoji="0" lang="en-US" altLang="x-none" sz="1000" b="0" i="0" u="none" strike="noStrike" cap="none" normalizeH="0" baseline="0" dirty="0">
                        <a:ln>
                          <a:noFill/>
                        </a:ln>
                        <a:solidFill>
                          <a:schemeClr val="tx1"/>
                        </a:solidFill>
                        <a:effectLst/>
                        <a:latin typeface="Helvetica" panose="020B0604020202020204" pitchFamily="34" charset="0"/>
                        <a:ea typeface="Helvetica" charset="0"/>
                        <a:cs typeface="Helvetica" panose="020B0604020202020204" pitchFamily="34" charset="0"/>
                      </a:endParaRPr>
                    </a:p>
                  </a:txBody>
                  <a:tcPr marT="0" marB="91440" anchor="ctr" horzOverflow="overflow">
                    <a:lnL>
                      <a:noFill/>
                    </a:lnL>
                    <a:lnR>
                      <a:noFill/>
                    </a:lnR>
                    <a:lnT>
                      <a:noFill/>
                    </a:lnT>
                    <a:lnB>
                      <a:noFill/>
                    </a:lnB>
                    <a:lnTlToBr>
                      <a:noFill/>
                    </a:lnTlToBr>
                    <a:lnBlToTr>
                      <a:noFill/>
                    </a:lnBlToTr>
                    <a:solidFill>
                      <a:srgbClr val="FFFFFF"/>
                    </a:solidFill>
                  </a:tcPr>
                </a:tc>
                <a:extLst>
                  <a:ext uri="{0D108BD9-81ED-4DB2-BD59-A6C34878D82A}">
                    <a16:rowId xmlns:a16="http://schemas.microsoft.com/office/drawing/2014/main" xmlns="" val="10003"/>
                  </a:ext>
                </a:extLst>
              </a:tr>
              <a:tr h="245311">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lang="de-DE" sz="1000" b="1" dirty="0">
                          <a:solidFill>
                            <a:srgbClr val="000000"/>
                          </a:solidFill>
                          <a:effectLst/>
                          <a:latin typeface="Helvetica" panose="020B0604020202020204" pitchFamily="34" charset="0"/>
                          <a:cs typeface="Helvetica" panose="020B0604020202020204" pitchFamily="34" charset="0"/>
                        </a:rPr>
                        <a:t>Sind die technischen Empfehlungen von LI-RADS für CT und MRT konsistent mit OPTN? </a:t>
                      </a:r>
                    </a:p>
                    <a:p>
                      <a:pPr marL="0" marR="0" lvl="0" indent="0" algn="l" defTabSz="457200" rtl="0" eaLnBrk="1" fontAlgn="base" latinLnBrk="0" hangingPunct="1">
                        <a:lnSpc>
                          <a:spcPct val="100000"/>
                        </a:lnSpc>
                        <a:spcBef>
                          <a:spcPct val="0"/>
                        </a:spcBef>
                        <a:spcAft>
                          <a:spcPts val="300"/>
                        </a:spcAft>
                        <a:buClrTx/>
                        <a:buSzTx/>
                        <a:buFontTx/>
                        <a:buNone/>
                        <a:tabLst/>
                      </a:pPr>
                      <a:r>
                        <a:rPr lang="de-DE" sz="1000" b="0" dirty="0">
                          <a:solidFill>
                            <a:srgbClr val="000000"/>
                          </a:solidFill>
                          <a:effectLst/>
                          <a:latin typeface="Helvetica" panose="020B0604020202020204" pitchFamily="34" charset="0"/>
                          <a:cs typeface="Helvetica" panose="020B0604020202020204" pitchFamily="34" charset="0"/>
                        </a:rPr>
                        <a:t>Ja. Eine kurze Übersicht über OPTN &amp; LI-RADS finden Sie auf Seite 14. Siehe Handbuch (ausstehend) für eine detaillierte Überprüfung.</a:t>
                      </a:r>
                      <a:endParaRPr kumimoji="0" lang="en-US" altLang="x-none" sz="1000" b="0" i="1" u="none" strike="noStrike" cap="none" normalizeH="0" baseline="0" dirty="0">
                        <a:ln>
                          <a:noFill/>
                        </a:ln>
                        <a:solidFill>
                          <a:srgbClr val="0432FF"/>
                        </a:solidFill>
                        <a:effectLst/>
                        <a:latin typeface="Helvetica" panose="020B0604020202020204" pitchFamily="34" charset="0"/>
                        <a:ea typeface="Helvetica" charset="0"/>
                        <a:cs typeface="Helvetica" panose="020B0604020202020204" pitchFamily="34" charset="0"/>
                      </a:endParaRPr>
                    </a:p>
                  </a:txBody>
                  <a:tcPr marT="0" marB="91440" anchor="ctr" horzOverflow="overflow">
                    <a:lnL>
                      <a:noFill/>
                    </a:lnL>
                    <a:lnR>
                      <a:noFill/>
                    </a:lnR>
                    <a:lnT>
                      <a:noFill/>
                    </a:lnT>
                    <a:lnB>
                      <a:noFill/>
                    </a:lnB>
                    <a:lnTlToBr>
                      <a:noFill/>
                    </a:lnTlToBr>
                    <a:lnBlToTr>
                      <a:noFill/>
                    </a:lnBlToTr>
                    <a:solidFill>
                      <a:srgbClr val="FFFFFF"/>
                    </a:solidFill>
                  </a:tcPr>
                </a:tc>
                <a:extLst>
                  <a:ext uri="{0D108BD9-81ED-4DB2-BD59-A6C34878D82A}">
                    <a16:rowId xmlns:a16="http://schemas.microsoft.com/office/drawing/2014/main" xmlns="" val="10004"/>
                  </a:ext>
                </a:extLst>
              </a:tr>
              <a:tr h="687674">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lang="de-DE" sz="1000" b="1" dirty="0">
                          <a:solidFill>
                            <a:srgbClr val="000000"/>
                          </a:solidFill>
                          <a:effectLst/>
                          <a:latin typeface="Helvetica" panose="020B0604020202020204" pitchFamily="34" charset="0"/>
                          <a:cs typeface="Helvetica" panose="020B0604020202020204" pitchFamily="34" charset="0"/>
                        </a:rPr>
                        <a:t>Warum verwendet LI-RADS "Übergangsphase" anstatt „Spätphase" für </a:t>
                      </a:r>
                      <a:r>
                        <a:rPr lang="de-DE" sz="1000" b="1" dirty="0" err="1">
                          <a:solidFill>
                            <a:srgbClr val="000000"/>
                          </a:solidFill>
                          <a:effectLst/>
                          <a:latin typeface="Helvetica" panose="020B0604020202020204" pitchFamily="34" charset="0"/>
                          <a:cs typeface="Helvetica" panose="020B0604020202020204" pitchFamily="34" charset="0"/>
                        </a:rPr>
                        <a:t>Gadoxetat</a:t>
                      </a:r>
                      <a:r>
                        <a:rPr lang="de-DE" sz="1000" b="1" dirty="0">
                          <a:solidFill>
                            <a:srgbClr val="000000"/>
                          </a:solidFill>
                          <a:effectLst/>
                          <a:latin typeface="Helvetica" panose="020B0604020202020204" pitchFamily="34" charset="0"/>
                          <a:cs typeface="Helvetica" panose="020B0604020202020204" pitchFamily="34" charset="0"/>
                        </a:rPr>
                        <a:t>? </a:t>
                      </a:r>
                    </a:p>
                    <a:p>
                      <a:pPr marL="0" marR="0" lvl="0" indent="0" algn="l" defTabSz="457200" rtl="0" eaLnBrk="1" fontAlgn="base" latinLnBrk="0" hangingPunct="1">
                        <a:lnSpc>
                          <a:spcPct val="100000"/>
                        </a:lnSpc>
                        <a:spcBef>
                          <a:spcPct val="0"/>
                        </a:spcBef>
                        <a:spcAft>
                          <a:spcPts val="300"/>
                        </a:spcAft>
                        <a:buClrTx/>
                        <a:buSzTx/>
                        <a:buFontTx/>
                        <a:buNone/>
                        <a:tabLst/>
                      </a:pPr>
                      <a:r>
                        <a:rPr lang="de-DE" sz="1000" b="0" dirty="0">
                          <a:solidFill>
                            <a:srgbClr val="000000"/>
                          </a:solidFill>
                          <a:effectLst/>
                          <a:latin typeface="Helvetica" panose="020B0604020202020204" pitchFamily="34" charset="0"/>
                          <a:cs typeface="Helvetica" panose="020B0604020202020204" pitchFamily="34" charset="0"/>
                        </a:rPr>
                        <a:t>Für eine </a:t>
                      </a:r>
                      <a:r>
                        <a:rPr lang="de-DE" sz="1000" b="0" dirty="0" err="1">
                          <a:solidFill>
                            <a:srgbClr val="000000"/>
                          </a:solidFill>
                          <a:effectLst/>
                          <a:latin typeface="Helvetica" panose="020B0604020202020204" pitchFamily="34" charset="0"/>
                          <a:cs typeface="Helvetica" panose="020B0604020202020204" pitchFamily="34" charset="0"/>
                        </a:rPr>
                        <a:t>Gadoxetat</a:t>
                      </a:r>
                      <a:r>
                        <a:rPr lang="de-DE" sz="1000" b="0" dirty="0">
                          <a:solidFill>
                            <a:srgbClr val="000000"/>
                          </a:solidFill>
                          <a:effectLst/>
                          <a:latin typeface="Helvetica" panose="020B0604020202020204" pitchFamily="34" charset="0"/>
                          <a:cs typeface="Helvetica" panose="020B0604020202020204" pitchFamily="34" charset="0"/>
                        </a:rPr>
                        <a:t>-verstärkte MRT</a:t>
                      </a:r>
                      <a:r>
                        <a:rPr lang="de-DE" sz="1000" b="0" baseline="0" dirty="0">
                          <a:solidFill>
                            <a:srgbClr val="000000"/>
                          </a:solidFill>
                          <a:effectLst/>
                          <a:latin typeface="Helvetica" panose="020B0604020202020204" pitchFamily="34" charset="0"/>
                          <a:cs typeface="Helvetica" panose="020B0604020202020204" pitchFamily="34" charset="0"/>
                        </a:rPr>
                        <a:t> </a:t>
                      </a:r>
                      <a:r>
                        <a:rPr lang="de-DE" sz="1000" b="0" dirty="0">
                          <a:solidFill>
                            <a:srgbClr val="000000"/>
                          </a:solidFill>
                          <a:effectLst/>
                          <a:latin typeface="Helvetica" panose="020B0604020202020204" pitchFamily="34" charset="0"/>
                          <a:cs typeface="Helvetica" panose="020B0604020202020204" pitchFamily="34" charset="0"/>
                        </a:rPr>
                        <a:t>stellt der Zeitraum von 2-5 Minuten nach der Kontrastmittel-Injektion einen Übergang von extrazellulär-dominanter (d.h. portalvenöser Phase) zu intrazellulär-dominanter (d.h. </a:t>
                      </a:r>
                      <a:r>
                        <a:rPr lang="de-DE" sz="1000" b="0" dirty="0" err="1">
                          <a:solidFill>
                            <a:srgbClr val="000000"/>
                          </a:solidFill>
                          <a:effectLst/>
                          <a:latin typeface="Helvetica" panose="020B0604020202020204" pitchFamily="34" charset="0"/>
                          <a:cs typeface="Helvetica" panose="020B0604020202020204" pitchFamily="34" charset="0"/>
                        </a:rPr>
                        <a:t>hepatobiliärer</a:t>
                      </a:r>
                      <a:r>
                        <a:rPr lang="de-DE" sz="1000" b="0" dirty="0">
                          <a:solidFill>
                            <a:srgbClr val="000000"/>
                          </a:solidFill>
                          <a:effectLst/>
                          <a:latin typeface="Helvetica" panose="020B0604020202020204" pitchFamily="34" charset="0"/>
                          <a:cs typeface="Helvetica" panose="020B0604020202020204" pitchFamily="34" charset="0"/>
                        </a:rPr>
                        <a:t> Phase) dar und wird daher als "Übergangsphase" bezeichnet. Während dieses Zeitraums tragen sowohl die intrazellulären als auch die extrazellulären Anteile von </a:t>
                      </a:r>
                      <a:r>
                        <a:rPr lang="de-DE" sz="1000" b="0" dirty="0" err="1">
                          <a:solidFill>
                            <a:srgbClr val="000000"/>
                          </a:solidFill>
                          <a:effectLst/>
                          <a:latin typeface="Helvetica" panose="020B0604020202020204" pitchFamily="34" charset="0"/>
                          <a:cs typeface="Helvetica" panose="020B0604020202020204" pitchFamily="34" charset="0"/>
                        </a:rPr>
                        <a:t>Gadoxetat</a:t>
                      </a:r>
                      <a:r>
                        <a:rPr lang="de-DE" sz="1000" b="0" dirty="0">
                          <a:solidFill>
                            <a:srgbClr val="000000"/>
                          </a:solidFill>
                          <a:effectLst/>
                          <a:latin typeface="Helvetica" panose="020B0604020202020204" pitchFamily="34" charset="0"/>
                          <a:cs typeface="Helvetica" panose="020B0604020202020204" pitchFamily="34" charset="0"/>
                        </a:rPr>
                        <a:t> wesentlich </a:t>
                      </a:r>
                      <a:r>
                        <a:rPr lang="de-DE" sz="1000" b="0" dirty="0" smtClean="0">
                          <a:solidFill>
                            <a:srgbClr val="000000"/>
                          </a:solidFill>
                          <a:effectLst/>
                          <a:latin typeface="Helvetica" panose="020B0604020202020204" pitchFamily="34" charset="0"/>
                          <a:cs typeface="Helvetica" panose="020B0604020202020204" pitchFamily="34" charset="0"/>
                        </a:rPr>
                        <a:t>zur </a:t>
                      </a:r>
                      <a:r>
                        <a:rPr lang="de-DE" sz="1000" b="0" dirty="0" err="1" smtClean="0">
                          <a:solidFill>
                            <a:srgbClr val="000000"/>
                          </a:solidFill>
                          <a:effectLst/>
                          <a:latin typeface="Helvetica" panose="020B0604020202020204" pitchFamily="34" charset="0"/>
                          <a:cs typeface="Helvetica" panose="020B0604020202020204" pitchFamily="34" charset="0"/>
                        </a:rPr>
                        <a:t>Parenchymanreicherung</a:t>
                      </a:r>
                      <a:r>
                        <a:rPr lang="de-DE" sz="1000" b="0" dirty="0" smtClean="0">
                          <a:solidFill>
                            <a:srgbClr val="000000"/>
                          </a:solidFill>
                          <a:effectLst/>
                          <a:latin typeface="Helvetica" panose="020B0604020202020204" pitchFamily="34" charset="0"/>
                          <a:cs typeface="Helvetica" panose="020B0604020202020204" pitchFamily="34" charset="0"/>
                        </a:rPr>
                        <a:t> bei</a:t>
                      </a:r>
                      <a:r>
                        <a:rPr lang="de-DE" sz="1000" b="0" dirty="0">
                          <a:solidFill>
                            <a:srgbClr val="000000"/>
                          </a:solidFill>
                          <a:effectLst/>
                          <a:latin typeface="Helvetica" panose="020B0604020202020204" pitchFamily="34" charset="0"/>
                          <a:cs typeface="Helvetica" panose="020B0604020202020204" pitchFamily="34" charset="0"/>
                        </a:rPr>
                        <a:t>. Dies unterscheidet sich grundlegend von der herkömmlichen Spätphase unter Verwendung anderer </a:t>
                      </a:r>
                      <a:r>
                        <a:rPr lang="de-DE" sz="1000" b="0" dirty="0" smtClean="0">
                          <a:solidFill>
                            <a:srgbClr val="000000"/>
                          </a:solidFill>
                          <a:effectLst/>
                          <a:latin typeface="Helvetica" panose="020B0604020202020204" pitchFamily="34" charset="0"/>
                          <a:cs typeface="Helvetica" panose="020B0604020202020204" pitchFamily="34" charset="0"/>
                        </a:rPr>
                        <a:t>KM, </a:t>
                      </a:r>
                      <a:r>
                        <a:rPr lang="de-DE" sz="1000" b="0" dirty="0">
                          <a:solidFill>
                            <a:srgbClr val="000000"/>
                          </a:solidFill>
                          <a:effectLst/>
                          <a:latin typeface="Helvetica" panose="020B0604020202020204" pitchFamily="34" charset="0"/>
                          <a:cs typeface="Helvetica" panose="020B0604020202020204" pitchFamily="34" charset="0"/>
                        </a:rPr>
                        <a:t>bei</a:t>
                      </a:r>
                      <a:r>
                        <a:rPr lang="de-DE" sz="1000" b="0" baseline="0" dirty="0">
                          <a:solidFill>
                            <a:srgbClr val="000000"/>
                          </a:solidFill>
                          <a:effectLst/>
                          <a:latin typeface="Helvetica" panose="020B0604020202020204" pitchFamily="34" charset="0"/>
                          <a:cs typeface="Helvetica" panose="020B0604020202020204" pitchFamily="34" charset="0"/>
                        </a:rPr>
                        <a:t> denen</a:t>
                      </a:r>
                      <a:r>
                        <a:rPr lang="de-DE" sz="1000" b="0" dirty="0">
                          <a:solidFill>
                            <a:srgbClr val="000000"/>
                          </a:solidFill>
                          <a:effectLst/>
                          <a:latin typeface="Helvetica" panose="020B0604020202020204" pitchFamily="34" charset="0"/>
                          <a:cs typeface="Helvetica" panose="020B0604020202020204" pitchFamily="34" charset="0"/>
                        </a:rPr>
                        <a:t> </a:t>
                      </a:r>
                      <a:r>
                        <a:rPr lang="de-DE" sz="1000" b="0" dirty="0" smtClean="0">
                          <a:solidFill>
                            <a:srgbClr val="000000"/>
                          </a:solidFill>
                          <a:effectLst/>
                          <a:latin typeface="Helvetica" panose="020B0604020202020204" pitchFamily="34" charset="0"/>
                          <a:cs typeface="Helvetica" panose="020B0604020202020204" pitchFamily="34" charset="0"/>
                        </a:rPr>
                        <a:t>die Kontrastmittelanreicherung die </a:t>
                      </a:r>
                      <a:r>
                        <a:rPr lang="de-DE" sz="1000" b="0" dirty="0">
                          <a:solidFill>
                            <a:srgbClr val="000000"/>
                          </a:solidFill>
                          <a:effectLst/>
                          <a:latin typeface="Helvetica" panose="020B0604020202020204" pitchFamily="34" charset="0"/>
                          <a:cs typeface="Helvetica" panose="020B0604020202020204" pitchFamily="34" charset="0"/>
                        </a:rPr>
                        <a:t>extrazelluläre Verteilung des </a:t>
                      </a:r>
                      <a:r>
                        <a:rPr lang="de-DE" sz="1000" b="0" dirty="0" smtClean="0">
                          <a:solidFill>
                            <a:srgbClr val="000000"/>
                          </a:solidFill>
                          <a:effectLst/>
                          <a:latin typeface="Helvetica" panose="020B0604020202020204" pitchFamily="34" charset="0"/>
                          <a:cs typeface="Helvetica" panose="020B0604020202020204" pitchFamily="34" charset="0"/>
                        </a:rPr>
                        <a:t>Kontrastmittels widerspiegelt</a:t>
                      </a:r>
                      <a:r>
                        <a:rPr lang="de-DE" sz="1000" b="0" dirty="0">
                          <a:solidFill>
                            <a:srgbClr val="000000"/>
                          </a:solidFill>
                          <a:effectLst/>
                          <a:latin typeface="Helvetica" panose="020B0604020202020204" pitchFamily="34" charset="0"/>
                          <a:cs typeface="Helvetica" panose="020B0604020202020204" pitchFamily="34" charset="0"/>
                        </a:rPr>
                        <a:t>.</a:t>
                      </a:r>
                      <a:endParaRPr kumimoji="0" lang="en-US" altLang="x-none" sz="1000" b="0" i="0" u="none" strike="noStrike" cap="none" normalizeH="0" baseline="0" dirty="0">
                        <a:ln>
                          <a:noFill/>
                        </a:ln>
                        <a:solidFill>
                          <a:schemeClr val="tx1"/>
                        </a:solidFill>
                        <a:effectLst/>
                        <a:latin typeface="Helvetica" panose="020B0604020202020204" pitchFamily="34" charset="0"/>
                        <a:ea typeface="Helvetica" charset="0"/>
                        <a:cs typeface="Helvetica" panose="020B0604020202020204" pitchFamily="34" charset="0"/>
                      </a:endParaRPr>
                    </a:p>
                  </a:txBody>
                  <a:tcPr marT="0" marB="91440" anchor="ctr" horzOverflow="overflow">
                    <a:lnL>
                      <a:noFill/>
                    </a:lnL>
                    <a:lnR>
                      <a:noFill/>
                    </a:lnR>
                    <a:lnT>
                      <a:noFill/>
                    </a:lnT>
                    <a:lnB>
                      <a:noFill/>
                    </a:lnB>
                    <a:lnTlToBr>
                      <a:noFill/>
                    </a:lnTlToBr>
                    <a:lnBlToTr>
                      <a:noFill/>
                    </a:lnBlToTr>
                    <a:solidFill>
                      <a:srgbClr val="FFFFFF"/>
                    </a:solidFill>
                  </a:tcPr>
                </a:tc>
                <a:extLst>
                  <a:ext uri="{0D108BD9-81ED-4DB2-BD59-A6C34878D82A}">
                    <a16:rowId xmlns:a16="http://schemas.microsoft.com/office/drawing/2014/main" xmlns="" val="10005"/>
                  </a:ext>
                </a:extLst>
              </a:tr>
              <a:tr h="333783">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 typeface="Arial" charset="0"/>
                        <a:buNone/>
                        <a:tabLst/>
                        <a:defRPr/>
                      </a:pPr>
                      <a:r>
                        <a:rPr lang="de-DE" sz="1000" b="1" dirty="0">
                          <a:solidFill>
                            <a:srgbClr val="000000"/>
                          </a:solidFill>
                          <a:effectLst/>
                          <a:latin typeface="Helvetica" panose="020B0604020202020204" pitchFamily="34" charset="0"/>
                          <a:cs typeface="Helvetica" panose="020B0604020202020204" pitchFamily="34" charset="0"/>
                        </a:rPr>
                        <a:t>Warum wird die spätarterielle Phase ausdrücklich bevorzugt? Und was ist der optimale</a:t>
                      </a:r>
                      <a:r>
                        <a:rPr lang="de-DE" sz="1000" b="1" baseline="0" dirty="0">
                          <a:solidFill>
                            <a:srgbClr val="000000"/>
                          </a:solidFill>
                          <a:effectLst/>
                          <a:latin typeface="Helvetica" panose="020B0604020202020204" pitchFamily="34" charset="0"/>
                          <a:cs typeface="Helvetica" panose="020B0604020202020204" pitchFamily="34" charset="0"/>
                        </a:rPr>
                        <a:t> Scan-Zeitpunkt</a:t>
                      </a:r>
                      <a:r>
                        <a:rPr lang="de-DE" sz="1000" b="1" dirty="0">
                          <a:solidFill>
                            <a:srgbClr val="000000"/>
                          </a:solidFill>
                          <a:effectLst/>
                          <a:latin typeface="Helvetica" panose="020B0604020202020204" pitchFamily="34" charset="0"/>
                          <a:cs typeface="Helvetica" panose="020B0604020202020204" pitchFamily="34" charset="0"/>
                        </a:rPr>
                        <a:t>? </a:t>
                      </a:r>
                    </a:p>
                    <a:p>
                      <a:pPr marL="0" marR="0" lvl="0" indent="0" algn="l" defTabSz="457200" rtl="0" eaLnBrk="1" fontAlgn="base" latinLnBrk="0" hangingPunct="1">
                        <a:lnSpc>
                          <a:spcPct val="100000"/>
                        </a:lnSpc>
                        <a:spcBef>
                          <a:spcPct val="0"/>
                        </a:spcBef>
                        <a:spcAft>
                          <a:spcPts val="300"/>
                        </a:spcAft>
                        <a:buClrTx/>
                        <a:buSzTx/>
                        <a:buFont typeface="Arial" charset="0"/>
                        <a:buNone/>
                        <a:tabLst/>
                        <a:defRPr/>
                      </a:pPr>
                      <a:r>
                        <a:rPr lang="de-DE" sz="1000" b="0" dirty="0">
                          <a:solidFill>
                            <a:srgbClr val="000000"/>
                          </a:solidFill>
                          <a:effectLst/>
                          <a:latin typeface="Helvetica" panose="020B0604020202020204" pitchFamily="34" charset="0"/>
                          <a:cs typeface="Helvetica" panose="020B0604020202020204" pitchFamily="34" charset="0"/>
                        </a:rPr>
                        <a:t>Die spätarterielle Phase wird ausdrücklich bevorzugt, da das HCC-</a:t>
                      </a:r>
                      <a:r>
                        <a:rPr lang="de-DE" sz="1000" b="0" dirty="0" err="1">
                          <a:solidFill>
                            <a:srgbClr val="000000"/>
                          </a:solidFill>
                          <a:effectLst/>
                          <a:latin typeface="Helvetica" panose="020B0604020202020204" pitchFamily="34" charset="0"/>
                          <a:cs typeface="Helvetica" panose="020B0604020202020204" pitchFamily="34" charset="0"/>
                        </a:rPr>
                        <a:t>Enhancement</a:t>
                      </a:r>
                      <a:r>
                        <a:rPr lang="de-DE" sz="1000" b="0" dirty="0">
                          <a:solidFill>
                            <a:srgbClr val="000000"/>
                          </a:solidFill>
                          <a:effectLst/>
                          <a:latin typeface="Helvetica" panose="020B0604020202020204" pitchFamily="34" charset="0"/>
                          <a:cs typeface="Helvetica" panose="020B0604020202020204" pitchFamily="34" charset="0"/>
                        </a:rPr>
                        <a:t> in der spätarteriellen gewöhnlich höher ist als in der früharteriellen Phase und einige HCCs </a:t>
                      </a:r>
                      <a:r>
                        <a:rPr lang="de-DE" sz="1000" b="0" dirty="0" smtClean="0">
                          <a:solidFill>
                            <a:srgbClr val="000000"/>
                          </a:solidFill>
                          <a:effectLst/>
                          <a:latin typeface="Helvetica" panose="020B0604020202020204" pitchFamily="34" charset="0"/>
                          <a:cs typeface="Helvetica" panose="020B0604020202020204" pitchFamily="34" charset="0"/>
                        </a:rPr>
                        <a:t>nur </a:t>
                      </a:r>
                      <a:r>
                        <a:rPr lang="de-DE" sz="1000" b="0" dirty="0">
                          <a:solidFill>
                            <a:srgbClr val="000000"/>
                          </a:solidFill>
                          <a:effectLst/>
                          <a:latin typeface="Helvetica" panose="020B0604020202020204" pitchFamily="34" charset="0"/>
                          <a:cs typeface="Helvetica" panose="020B0604020202020204" pitchFamily="34" charset="0"/>
                        </a:rPr>
                        <a:t>in der spätarteriellen Phase </a:t>
                      </a:r>
                      <a:r>
                        <a:rPr lang="de-DE" sz="1000" b="0" dirty="0" smtClean="0">
                          <a:solidFill>
                            <a:srgbClr val="000000"/>
                          </a:solidFill>
                          <a:effectLst/>
                          <a:latin typeface="Helvetica" panose="020B0604020202020204" pitchFamily="34" charset="0"/>
                          <a:cs typeface="Helvetica" panose="020B0604020202020204" pitchFamily="34" charset="0"/>
                        </a:rPr>
                        <a:t>anreichern. </a:t>
                      </a:r>
                      <a:r>
                        <a:rPr lang="de-DE" sz="1000" b="0" dirty="0">
                          <a:solidFill>
                            <a:srgbClr val="000000"/>
                          </a:solidFill>
                          <a:effectLst/>
                          <a:latin typeface="Helvetica" panose="020B0604020202020204" pitchFamily="34" charset="0"/>
                          <a:cs typeface="Helvetica" panose="020B0604020202020204" pitchFamily="34" charset="0"/>
                        </a:rPr>
                        <a:t>Der optimale Scan-Zeitpunkt hängt von der Modalität (CT / MRT),</a:t>
                      </a:r>
                      <a:r>
                        <a:rPr lang="de-DE" sz="1000" b="0" baseline="0" dirty="0">
                          <a:solidFill>
                            <a:srgbClr val="000000"/>
                          </a:solidFill>
                          <a:effectLst/>
                          <a:latin typeface="Helvetica" panose="020B0604020202020204" pitchFamily="34" charset="0"/>
                          <a:cs typeface="Helvetica" panose="020B0604020202020204" pitchFamily="34" charset="0"/>
                        </a:rPr>
                        <a:t> der</a:t>
                      </a:r>
                      <a:r>
                        <a:rPr lang="de-DE" sz="1000" b="0" dirty="0">
                          <a:solidFill>
                            <a:srgbClr val="000000"/>
                          </a:solidFill>
                          <a:effectLst/>
                          <a:latin typeface="Helvetica" panose="020B0604020202020204" pitchFamily="34" charset="0"/>
                          <a:cs typeface="Helvetica" panose="020B0604020202020204" pitchFamily="34" charset="0"/>
                        </a:rPr>
                        <a:t> Art,</a:t>
                      </a:r>
                      <a:r>
                        <a:rPr lang="de-DE" sz="1000" b="0" baseline="0" dirty="0">
                          <a:solidFill>
                            <a:srgbClr val="000000"/>
                          </a:solidFill>
                          <a:effectLst/>
                          <a:latin typeface="Helvetica" panose="020B0604020202020204" pitchFamily="34" charset="0"/>
                          <a:cs typeface="Helvetica" panose="020B0604020202020204" pitchFamily="34" charset="0"/>
                        </a:rPr>
                        <a:t> des</a:t>
                      </a:r>
                      <a:r>
                        <a:rPr lang="de-DE" sz="1000" b="0" dirty="0">
                          <a:solidFill>
                            <a:srgbClr val="000000"/>
                          </a:solidFill>
                          <a:effectLst/>
                          <a:latin typeface="Helvetica" panose="020B0604020202020204" pitchFamily="34" charset="0"/>
                          <a:cs typeface="Helvetica" panose="020B0604020202020204" pitchFamily="34" charset="0"/>
                        </a:rPr>
                        <a:t> Volumens und der Konzentration des Kontrastmittels,</a:t>
                      </a:r>
                      <a:r>
                        <a:rPr lang="de-DE" sz="1000" b="0" baseline="0" dirty="0">
                          <a:solidFill>
                            <a:srgbClr val="000000"/>
                          </a:solidFill>
                          <a:effectLst/>
                          <a:latin typeface="Helvetica" panose="020B0604020202020204" pitchFamily="34" charset="0"/>
                          <a:cs typeface="Helvetica" panose="020B0604020202020204" pitchFamily="34" charset="0"/>
                        </a:rPr>
                        <a:t> der Flussr</a:t>
                      </a:r>
                      <a:r>
                        <a:rPr lang="de-DE" sz="1000" b="0" dirty="0">
                          <a:solidFill>
                            <a:srgbClr val="000000"/>
                          </a:solidFill>
                          <a:effectLst/>
                          <a:latin typeface="Helvetica" panose="020B0604020202020204" pitchFamily="34" charset="0"/>
                          <a:cs typeface="Helvetica" panose="020B0604020202020204" pitchFamily="34" charset="0"/>
                        </a:rPr>
                        <a:t>ate der Kontrastmittelinjektion,</a:t>
                      </a:r>
                      <a:r>
                        <a:rPr lang="de-DE" sz="1000" b="0" baseline="0" dirty="0">
                          <a:solidFill>
                            <a:srgbClr val="000000"/>
                          </a:solidFill>
                          <a:effectLst/>
                          <a:latin typeface="Helvetica" panose="020B0604020202020204" pitchFamily="34" charset="0"/>
                          <a:cs typeface="Helvetica" panose="020B0604020202020204" pitchFamily="34" charset="0"/>
                        </a:rPr>
                        <a:t> der </a:t>
                      </a:r>
                      <a:r>
                        <a:rPr lang="de-DE" sz="1000" b="0" dirty="0">
                          <a:solidFill>
                            <a:srgbClr val="000000"/>
                          </a:solidFill>
                          <a:effectLst/>
                          <a:latin typeface="Helvetica" panose="020B0604020202020204" pitchFamily="34" charset="0"/>
                          <a:cs typeface="Helvetica" panose="020B0604020202020204" pitchFamily="34" charset="0"/>
                        </a:rPr>
                        <a:t>Timing-Methode (Fix,</a:t>
                      </a:r>
                      <a:r>
                        <a:rPr lang="de-DE" sz="1000" b="0" baseline="0" dirty="0">
                          <a:solidFill>
                            <a:srgbClr val="000000"/>
                          </a:solidFill>
                          <a:effectLst/>
                          <a:latin typeface="Helvetica" panose="020B0604020202020204" pitchFamily="34" charset="0"/>
                          <a:cs typeface="Helvetica" panose="020B0604020202020204" pitchFamily="34" charset="0"/>
                        </a:rPr>
                        <a:t> </a:t>
                      </a:r>
                      <a:r>
                        <a:rPr lang="de-DE" sz="1000" b="0" dirty="0">
                          <a:solidFill>
                            <a:srgbClr val="000000"/>
                          </a:solidFill>
                          <a:effectLst/>
                          <a:latin typeface="Helvetica" panose="020B0604020202020204" pitchFamily="34" charset="0"/>
                          <a:cs typeface="Helvetica" panose="020B0604020202020204" pitchFamily="34" charset="0"/>
                        </a:rPr>
                        <a:t>Bolus-Tracking,</a:t>
                      </a:r>
                      <a:r>
                        <a:rPr lang="de-DE" sz="1000" b="0" baseline="0" dirty="0">
                          <a:solidFill>
                            <a:srgbClr val="000000"/>
                          </a:solidFill>
                          <a:effectLst/>
                          <a:latin typeface="Helvetica" panose="020B0604020202020204" pitchFamily="34" charset="0"/>
                          <a:cs typeface="Helvetica" panose="020B0604020202020204" pitchFamily="34" charset="0"/>
                        </a:rPr>
                        <a:t> Testbolus</a:t>
                      </a:r>
                      <a:r>
                        <a:rPr lang="de-DE" sz="1000" b="0" dirty="0">
                          <a:solidFill>
                            <a:srgbClr val="000000"/>
                          </a:solidFill>
                          <a:effectLst/>
                          <a:latin typeface="Helvetica" panose="020B0604020202020204" pitchFamily="34" charset="0"/>
                          <a:cs typeface="Helvetica" panose="020B0604020202020204" pitchFamily="34" charset="0"/>
                        </a:rPr>
                        <a:t>) und der</a:t>
                      </a:r>
                      <a:r>
                        <a:rPr lang="de-DE" sz="1000" b="0" baseline="0" dirty="0">
                          <a:solidFill>
                            <a:srgbClr val="000000"/>
                          </a:solidFill>
                          <a:effectLst/>
                          <a:latin typeface="Helvetica" panose="020B0604020202020204" pitchFamily="34" charset="0"/>
                          <a:cs typeface="Helvetica" panose="020B0604020202020204" pitchFamily="34" charset="0"/>
                        </a:rPr>
                        <a:t> </a:t>
                      </a:r>
                      <a:r>
                        <a:rPr lang="de-DE" sz="1000" b="0" dirty="0">
                          <a:solidFill>
                            <a:srgbClr val="000000"/>
                          </a:solidFill>
                          <a:effectLst/>
                          <a:latin typeface="Helvetica" panose="020B0604020202020204" pitchFamily="34" charset="0"/>
                          <a:cs typeface="Helvetica" panose="020B0604020202020204" pitchFamily="34" charset="0"/>
                        </a:rPr>
                        <a:t>Zeit bis zur K-Raum-Zentrum-Füllung (für MRI) ab. Siehe Handbuch (ausstehend).</a:t>
                      </a:r>
                      <a:endParaRPr kumimoji="0" lang="en-US" altLang="x-none" sz="1000" b="0" i="0" u="none" strike="noStrike" kern="1200" cap="none" spc="0" normalizeH="0" baseline="0" noProof="0" dirty="0">
                        <a:ln>
                          <a:noFill/>
                        </a:ln>
                        <a:solidFill>
                          <a:srgbClr val="4F81BD"/>
                        </a:solidFill>
                        <a:effectLst/>
                        <a:uLnTx/>
                        <a:uFillTx/>
                        <a:latin typeface="Helvetica" panose="020B0604020202020204" pitchFamily="34" charset="0"/>
                        <a:ea typeface="Helvetica" charset="0"/>
                        <a:cs typeface="Helvetica" panose="020B0604020202020204" pitchFamily="34" charset="0"/>
                      </a:endParaRPr>
                    </a:p>
                  </a:txBody>
                  <a:tcPr marT="0" marB="91440" anchor="ctr" horzOverflow="overflow">
                    <a:lnL>
                      <a:noFill/>
                    </a:lnL>
                    <a:lnR>
                      <a:noFill/>
                    </a:lnR>
                    <a:lnT>
                      <a:noFill/>
                    </a:lnT>
                    <a:lnB>
                      <a:noFill/>
                    </a:lnB>
                    <a:lnTlToBr>
                      <a:noFill/>
                    </a:lnTlToBr>
                    <a:lnBlToTr>
                      <a:noFill/>
                    </a:lnBlToTr>
                    <a:solidFill>
                      <a:srgbClr val="FFFFFF"/>
                    </a:solidFill>
                  </a:tcPr>
                </a:tc>
                <a:extLst>
                  <a:ext uri="{0D108BD9-81ED-4DB2-BD59-A6C34878D82A}">
                    <a16:rowId xmlns:a16="http://schemas.microsoft.com/office/drawing/2014/main" xmlns="" val="10006"/>
                  </a:ext>
                </a:extLst>
              </a:tr>
              <a:tr h="333783">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1" dirty="0">
                          <a:solidFill>
                            <a:srgbClr val="000000"/>
                          </a:solidFill>
                          <a:effectLst/>
                          <a:latin typeface="Helvetica" panose="020B0604020202020204" pitchFamily="34" charset="0"/>
                          <a:cs typeface="Helvetica" panose="020B0604020202020204" pitchFamily="34" charset="0"/>
                        </a:rPr>
                        <a:t>Wie kann ich beurteilen, ob die</a:t>
                      </a:r>
                      <a:r>
                        <a:rPr lang="de-DE" sz="1000" b="1" baseline="0" dirty="0">
                          <a:solidFill>
                            <a:srgbClr val="000000"/>
                          </a:solidFill>
                          <a:effectLst/>
                          <a:latin typeface="Helvetica" panose="020B0604020202020204" pitchFamily="34" charset="0"/>
                          <a:cs typeface="Helvetica" panose="020B0604020202020204" pitchFamily="34" charset="0"/>
                        </a:rPr>
                        <a:t> </a:t>
                      </a:r>
                      <a:r>
                        <a:rPr lang="de-DE" sz="1000" b="1" dirty="0">
                          <a:solidFill>
                            <a:srgbClr val="000000"/>
                          </a:solidFill>
                          <a:effectLst/>
                          <a:latin typeface="Helvetica" panose="020B0604020202020204" pitchFamily="34" charset="0"/>
                          <a:cs typeface="Helvetica" panose="020B0604020202020204" pitchFamily="34" charset="0"/>
                        </a:rPr>
                        <a:t>Leberanreicherung während der </a:t>
                      </a:r>
                      <a:r>
                        <a:rPr lang="de-DE" sz="1000" b="1" dirty="0" err="1">
                          <a:solidFill>
                            <a:srgbClr val="000000"/>
                          </a:solidFill>
                          <a:effectLst/>
                          <a:latin typeface="Helvetica" panose="020B0604020202020204" pitchFamily="34" charset="0"/>
                          <a:cs typeface="Helvetica" panose="020B0604020202020204" pitchFamily="34" charset="0"/>
                        </a:rPr>
                        <a:t>hepatobiliären</a:t>
                      </a:r>
                      <a:r>
                        <a:rPr lang="de-DE" sz="1000" b="1" dirty="0">
                          <a:solidFill>
                            <a:srgbClr val="000000"/>
                          </a:solidFill>
                          <a:effectLst/>
                          <a:latin typeface="Helvetica" panose="020B0604020202020204" pitchFamily="34" charset="0"/>
                          <a:cs typeface="Helvetica" panose="020B0604020202020204" pitchFamily="34" charset="0"/>
                        </a:rPr>
                        <a:t> Phase (HBP) ausreichend ist?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de-DE" sz="1000" b="0" dirty="0">
                          <a:solidFill>
                            <a:srgbClr val="000000"/>
                          </a:solidFill>
                          <a:effectLst/>
                          <a:latin typeface="Helvetica" panose="020B0604020202020204" pitchFamily="34" charset="0"/>
                          <a:cs typeface="Helvetica" panose="020B0604020202020204" pitchFamily="34" charset="0"/>
                        </a:rPr>
                        <a:t>Das Leber-</a:t>
                      </a:r>
                      <a:r>
                        <a:rPr lang="de-DE" sz="1000" b="0" dirty="0" err="1">
                          <a:solidFill>
                            <a:srgbClr val="000000"/>
                          </a:solidFill>
                          <a:effectLst/>
                          <a:latin typeface="Helvetica" panose="020B0604020202020204" pitchFamily="34" charset="0"/>
                          <a:cs typeface="Helvetica" panose="020B0604020202020204" pitchFamily="34" charset="0"/>
                        </a:rPr>
                        <a:t>Enhancement</a:t>
                      </a:r>
                      <a:r>
                        <a:rPr lang="de-DE" sz="1000" b="0" dirty="0">
                          <a:solidFill>
                            <a:srgbClr val="000000"/>
                          </a:solidFill>
                          <a:effectLst/>
                          <a:latin typeface="Helvetica" panose="020B0604020202020204" pitchFamily="34" charset="0"/>
                          <a:cs typeface="Helvetica" panose="020B0604020202020204" pitchFamily="34" charset="0"/>
                        </a:rPr>
                        <a:t> während des HBP ist ausreichend, wenn das Parenchym im Vergleich zu den hepatischen Blutgefäßen eindeutig </a:t>
                      </a:r>
                      <a:r>
                        <a:rPr lang="de-DE" sz="1000" b="0" dirty="0" err="1">
                          <a:solidFill>
                            <a:srgbClr val="000000"/>
                          </a:solidFill>
                          <a:effectLst/>
                          <a:latin typeface="Helvetica" panose="020B0604020202020204" pitchFamily="34" charset="0"/>
                          <a:cs typeface="Helvetica" panose="020B0604020202020204" pitchFamily="34" charset="0"/>
                        </a:rPr>
                        <a:t>hyperintens</a:t>
                      </a:r>
                      <a:r>
                        <a:rPr lang="de-DE" sz="1000" b="0" dirty="0">
                          <a:solidFill>
                            <a:srgbClr val="000000"/>
                          </a:solidFill>
                          <a:effectLst/>
                          <a:latin typeface="Helvetica" panose="020B0604020202020204" pitchFamily="34" charset="0"/>
                          <a:cs typeface="Helvetica" panose="020B0604020202020204" pitchFamily="34" charset="0"/>
                        </a:rPr>
                        <a:t> ist. Ansonsten ist es suboptimal. Der Mechanismus für ein suboptimales</a:t>
                      </a:r>
                      <a:r>
                        <a:rPr lang="de-DE" sz="1000" b="0" baseline="0" dirty="0">
                          <a:solidFill>
                            <a:srgbClr val="000000"/>
                          </a:solidFill>
                          <a:effectLst/>
                          <a:latin typeface="Helvetica" panose="020B0604020202020204" pitchFamily="34" charset="0"/>
                          <a:cs typeface="Helvetica" panose="020B0604020202020204" pitchFamily="34" charset="0"/>
                        </a:rPr>
                        <a:t> </a:t>
                      </a:r>
                      <a:r>
                        <a:rPr lang="de-DE" sz="1000" b="0" dirty="0">
                          <a:solidFill>
                            <a:srgbClr val="000000"/>
                          </a:solidFill>
                          <a:effectLst/>
                          <a:latin typeface="Helvetica" panose="020B0604020202020204" pitchFamily="34" charset="0"/>
                          <a:cs typeface="Helvetica" panose="020B0604020202020204" pitchFamily="34" charset="0"/>
                        </a:rPr>
                        <a:t>HBP-</a:t>
                      </a:r>
                      <a:r>
                        <a:rPr lang="de-DE" sz="1000" b="0" dirty="0" err="1">
                          <a:solidFill>
                            <a:srgbClr val="000000"/>
                          </a:solidFill>
                          <a:effectLst/>
                          <a:latin typeface="Helvetica" panose="020B0604020202020204" pitchFamily="34" charset="0"/>
                          <a:cs typeface="Helvetica" panose="020B0604020202020204" pitchFamily="34" charset="0"/>
                        </a:rPr>
                        <a:t>Enhancement</a:t>
                      </a:r>
                      <a:r>
                        <a:rPr lang="de-DE" sz="1000" b="0" dirty="0">
                          <a:solidFill>
                            <a:srgbClr val="000000"/>
                          </a:solidFill>
                          <a:effectLst/>
                          <a:latin typeface="Helvetica" panose="020B0604020202020204" pitchFamily="34" charset="0"/>
                          <a:cs typeface="Helvetica" panose="020B0604020202020204" pitchFamily="34" charset="0"/>
                        </a:rPr>
                        <a:t> ist nicht gut verstanden, spiegelt jedoch wahrscheinlich eine verringerte Anzahl funktionstüchtiger </a:t>
                      </a:r>
                      <a:r>
                        <a:rPr lang="de-DE" sz="1000" b="0" dirty="0" err="1">
                          <a:solidFill>
                            <a:srgbClr val="000000"/>
                          </a:solidFill>
                          <a:effectLst/>
                          <a:latin typeface="Helvetica" panose="020B0604020202020204" pitchFamily="34" charset="0"/>
                          <a:cs typeface="Helvetica" panose="020B0604020202020204" pitchFamily="34" charset="0"/>
                        </a:rPr>
                        <a:t>Hepatozyten</a:t>
                      </a:r>
                      <a:r>
                        <a:rPr lang="de-DE" sz="1000" b="0" dirty="0">
                          <a:solidFill>
                            <a:srgbClr val="000000"/>
                          </a:solidFill>
                          <a:effectLst/>
                          <a:latin typeface="Helvetica" panose="020B0604020202020204" pitchFamily="34" charset="0"/>
                          <a:cs typeface="Helvetica" panose="020B0604020202020204" pitchFamily="34" charset="0"/>
                        </a:rPr>
                        <a:t> oder eine Dysfunktion der zellulären Transportmechanismen wider. Fallstrick: Die sichtbare Ausscheidung von </a:t>
                      </a:r>
                      <a:r>
                        <a:rPr lang="de-DE" sz="1000" b="0" dirty="0" err="1">
                          <a:solidFill>
                            <a:srgbClr val="000000"/>
                          </a:solidFill>
                          <a:effectLst/>
                          <a:latin typeface="Helvetica" panose="020B0604020202020204" pitchFamily="34" charset="0"/>
                          <a:cs typeface="Helvetica" panose="020B0604020202020204" pitchFamily="34" charset="0"/>
                        </a:rPr>
                        <a:t>Gadoxetat</a:t>
                      </a:r>
                      <a:r>
                        <a:rPr lang="de-DE" sz="1000" b="0" dirty="0">
                          <a:solidFill>
                            <a:srgbClr val="000000"/>
                          </a:solidFill>
                          <a:effectLst/>
                          <a:latin typeface="Helvetica" panose="020B0604020202020204" pitchFamily="34" charset="0"/>
                          <a:cs typeface="Helvetica" panose="020B0604020202020204" pitchFamily="34" charset="0"/>
                        </a:rPr>
                        <a:t> in die Gallengänge deutet nicht auf ein ausreichendes Leber-</a:t>
                      </a:r>
                      <a:r>
                        <a:rPr lang="de-DE" sz="1000" b="0" dirty="0" err="1">
                          <a:solidFill>
                            <a:srgbClr val="000000"/>
                          </a:solidFill>
                          <a:effectLst/>
                          <a:latin typeface="Helvetica" panose="020B0604020202020204" pitchFamily="34" charset="0"/>
                          <a:cs typeface="Helvetica" panose="020B0604020202020204" pitchFamily="34" charset="0"/>
                        </a:rPr>
                        <a:t>Enhancement</a:t>
                      </a:r>
                      <a:r>
                        <a:rPr lang="de-DE" sz="1000" b="0" dirty="0">
                          <a:solidFill>
                            <a:srgbClr val="000000"/>
                          </a:solidFill>
                          <a:effectLst/>
                          <a:latin typeface="Helvetica" panose="020B0604020202020204" pitchFamily="34" charset="0"/>
                          <a:cs typeface="Helvetica" panose="020B0604020202020204" pitchFamily="34" charset="0"/>
                        </a:rPr>
                        <a:t> hin. Siehe Handbuch (ausstehend).</a:t>
                      </a:r>
                      <a:endParaRPr lang="en-CA" sz="1000" dirty="0">
                        <a:solidFill>
                          <a:schemeClr val="tx1"/>
                        </a:solidFill>
                        <a:effectLst/>
                        <a:latin typeface="Helvetica" panose="020B0604020202020204" pitchFamily="34" charset="0"/>
                        <a:ea typeface="ＭＳ 明朝"/>
                        <a:cs typeface="Helvetica" panose="020B0604020202020204" pitchFamily="34" charset="0"/>
                      </a:endParaRPr>
                    </a:p>
                  </a:txBody>
                  <a:tcPr marT="0" marB="91440" anchor="ctr">
                    <a:lnL>
                      <a:noFill/>
                    </a:lnL>
                    <a:lnR>
                      <a:noFill/>
                    </a:lnR>
                    <a:lnT>
                      <a:noFill/>
                    </a:lnT>
                    <a:lnB>
                      <a:noFill/>
                    </a:lnB>
                    <a:lnTlToBr>
                      <a:noFill/>
                    </a:lnTlToBr>
                    <a:lnBlToTr>
                      <a:noFill/>
                    </a:lnBlToTr>
                    <a:noFill/>
                  </a:tcPr>
                </a:tc>
                <a:extLst>
                  <a:ext uri="{0D108BD9-81ED-4DB2-BD59-A6C34878D82A}">
                    <a16:rowId xmlns:a16="http://schemas.microsoft.com/office/drawing/2014/main" xmlns="" val="10007"/>
                  </a:ext>
                </a:extLst>
              </a:tr>
              <a:tr h="333783">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lang="de-DE" sz="1000" b="1" dirty="0">
                          <a:solidFill>
                            <a:srgbClr val="000000"/>
                          </a:solidFill>
                          <a:effectLst/>
                          <a:latin typeface="Helvetica" panose="020B0604020202020204" pitchFamily="34" charset="0"/>
                          <a:cs typeface="Helvetica" panose="020B0604020202020204" pitchFamily="34" charset="0"/>
                        </a:rPr>
                        <a:t>Sollte ich den Scan-Zeitpunkt verzögern oder den Flip-Winkel erhöhen</a:t>
                      </a:r>
                      <a:r>
                        <a:rPr lang="de-DE" sz="1000" b="1" baseline="0" dirty="0">
                          <a:solidFill>
                            <a:srgbClr val="000000"/>
                          </a:solidFill>
                          <a:effectLst/>
                          <a:latin typeface="Helvetica" panose="020B0604020202020204" pitchFamily="34" charset="0"/>
                          <a:cs typeface="Helvetica" panose="020B0604020202020204" pitchFamily="34" charset="0"/>
                        </a:rPr>
                        <a:t> w</a:t>
                      </a:r>
                      <a:r>
                        <a:rPr lang="de-DE" sz="1000" b="1" dirty="0">
                          <a:solidFill>
                            <a:srgbClr val="000000"/>
                          </a:solidFill>
                          <a:effectLst/>
                          <a:latin typeface="Helvetica" panose="020B0604020202020204" pitchFamily="34" charset="0"/>
                          <a:cs typeface="Helvetica" panose="020B0604020202020204" pitchFamily="34" charset="0"/>
                        </a:rPr>
                        <a:t>enn die HBP suboptimal ist?</a:t>
                      </a:r>
                      <a:endParaRPr lang="de-DE" sz="1000" b="0" dirty="0">
                        <a:solidFill>
                          <a:srgbClr val="000000"/>
                        </a:solidFill>
                        <a:effectLst/>
                        <a:latin typeface="Helvetica" panose="020B0604020202020204" pitchFamily="34" charset="0"/>
                        <a:cs typeface="Helvetica" panose="020B0604020202020204" pitchFamily="34" charset="0"/>
                      </a:endParaRPr>
                    </a:p>
                    <a:p>
                      <a:pPr marL="0" marR="0" lvl="0" indent="0" algn="l" defTabSz="457200" rtl="0" eaLnBrk="1" fontAlgn="base" latinLnBrk="0" hangingPunct="1">
                        <a:lnSpc>
                          <a:spcPct val="100000"/>
                        </a:lnSpc>
                        <a:spcBef>
                          <a:spcPct val="0"/>
                        </a:spcBef>
                        <a:spcAft>
                          <a:spcPts val="300"/>
                        </a:spcAft>
                        <a:buClrTx/>
                        <a:buSzTx/>
                        <a:buFontTx/>
                        <a:buNone/>
                        <a:tabLst/>
                      </a:pPr>
                      <a:r>
                        <a:rPr lang="de-DE" sz="1000" b="0" dirty="0">
                          <a:solidFill>
                            <a:srgbClr val="000000"/>
                          </a:solidFill>
                          <a:effectLst/>
                          <a:latin typeface="Helvetica" panose="020B0604020202020204" pitchFamily="34" charset="0"/>
                          <a:cs typeface="Helvetica" panose="020B0604020202020204" pitchFamily="34" charset="0"/>
                        </a:rPr>
                        <a:t>Das Verzögern des Scan-Zeitpunkts der HBP kann die Bildqualität bei einer </a:t>
                      </a:r>
                      <a:r>
                        <a:rPr lang="de-DE" sz="1000" b="0" dirty="0" err="1">
                          <a:solidFill>
                            <a:srgbClr val="000000"/>
                          </a:solidFill>
                          <a:effectLst/>
                          <a:latin typeface="Helvetica" panose="020B0604020202020204" pitchFamily="34" charset="0"/>
                          <a:cs typeface="Helvetica" panose="020B0604020202020204" pitchFamily="34" charset="0"/>
                        </a:rPr>
                        <a:t>zirrhotischen</a:t>
                      </a:r>
                      <a:r>
                        <a:rPr lang="de-DE" sz="1000" b="0" dirty="0">
                          <a:solidFill>
                            <a:srgbClr val="000000"/>
                          </a:solidFill>
                          <a:effectLst/>
                          <a:latin typeface="Helvetica" panose="020B0604020202020204" pitchFamily="34" charset="0"/>
                          <a:cs typeface="Helvetica" panose="020B0604020202020204" pitchFamily="34" charset="0"/>
                        </a:rPr>
                        <a:t> Leber mit verminderter Funktion verbessern, die</a:t>
                      </a:r>
                      <a:r>
                        <a:rPr lang="de-DE" sz="1000" b="0" baseline="0" dirty="0">
                          <a:solidFill>
                            <a:srgbClr val="000000"/>
                          </a:solidFill>
                          <a:effectLst/>
                          <a:latin typeface="Helvetica" panose="020B0604020202020204" pitchFamily="34" charset="0"/>
                          <a:cs typeface="Helvetica" panose="020B0604020202020204" pitchFamily="34" charset="0"/>
                        </a:rPr>
                        <a:t> </a:t>
                      </a:r>
                      <a:r>
                        <a:rPr lang="de-DE" sz="1000" b="0" dirty="0">
                          <a:solidFill>
                            <a:srgbClr val="000000"/>
                          </a:solidFill>
                          <a:effectLst/>
                          <a:latin typeface="Helvetica" panose="020B0604020202020204" pitchFamily="34" charset="0"/>
                          <a:cs typeface="Helvetica" panose="020B0604020202020204" pitchFamily="34" charset="0"/>
                        </a:rPr>
                        <a:t>Auswirkungen auf die diagnostische Genauigkeit sind jedoch nicht bekannt. Die Erhöhung des Flip-Winkels verbessert das Kontrast-zu-Rausch-Verhältnis von Läsionen zum Leberparenchym bei Metastasen in normalen Lebern, hat jedoch unbekannte Auswirkungen auf die Bildqualität und die diagnostische Genauigkeit bei Leberzirrhose mit verminderter Funktion.</a:t>
                      </a:r>
                      <a:endParaRPr kumimoji="0" lang="en-US" altLang="x-none" sz="1000" b="0" i="0" u="none" strike="noStrike" cap="none" normalizeH="0" baseline="0" dirty="0">
                        <a:ln>
                          <a:noFill/>
                        </a:ln>
                        <a:solidFill>
                          <a:schemeClr val="tx1"/>
                        </a:solidFill>
                        <a:effectLst/>
                        <a:latin typeface="Helvetica" panose="020B0604020202020204" pitchFamily="34" charset="0"/>
                        <a:ea typeface="Helvetica" charset="0"/>
                        <a:cs typeface="Helvetica" panose="020B0604020202020204" pitchFamily="34" charset="0"/>
                      </a:endParaRPr>
                    </a:p>
                  </a:txBody>
                  <a:tcPr marT="0" marB="9144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8"/>
                  </a:ext>
                </a:extLst>
              </a:tr>
            </a:tbl>
          </a:graphicData>
        </a:graphic>
      </p:graphicFrame>
      <p:sp>
        <p:nvSpPr>
          <p:cNvPr id="101387" name="Slide Number Placeholder 7"/>
          <p:cNvSpPr>
            <a:spLocks noGrp="1"/>
          </p:cNvSpPr>
          <p:nvPr>
            <p:ph type="sldNum" sz="quarter" idx="12"/>
          </p:nvPr>
        </p:nvSpPr>
        <p:spPr bwMode="auto">
          <a:xfrm>
            <a:off x="6410325" y="8882063"/>
            <a:ext cx="447675" cy="261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a:fld id="{DCCAA1DF-DB48-4844-9D91-AA2689E137E4}" type="slidenum">
              <a:rPr lang="en-US" altLang="en-US" sz="1100">
                <a:latin typeface="Helvetica" charset="0"/>
                <a:ea typeface="Helvetica" charset="0"/>
                <a:cs typeface="Helvetica" charset="0"/>
              </a:rPr>
              <a:pPr algn="r"/>
              <a:t>29</a:t>
            </a:fld>
            <a:endParaRPr lang="en-US" altLang="en-US" sz="1100">
              <a:latin typeface="Helvetica" charset="0"/>
              <a:ea typeface="Helvetica" charset="0"/>
              <a:cs typeface="Helvetica" charset="0"/>
            </a:endParaRPr>
          </a:p>
        </p:txBody>
      </p:sp>
      <p:sp>
        <p:nvSpPr>
          <p:cNvPr id="9" name="Right Triangle 8"/>
          <p:cNvSpPr/>
          <p:nvPr/>
        </p:nvSpPr>
        <p:spPr>
          <a:xfrm rot="10800000">
            <a:off x="5476042" y="0"/>
            <a:ext cx="1381958" cy="490176"/>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0" name="TextBox 9"/>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FAQs</a:t>
            </a:r>
          </a:p>
        </p:txBody>
      </p:sp>
    </p:spTree>
    <p:extLst>
      <p:ext uri="{BB962C8B-B14F-4D97-AF65-F5344CB8AC3E}">
        <p14:creationId xmlns:p14="http://schemas.microsoft.com/office/powerpoint/2010/main" val="3858031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421618A4-77DA-404F-94DA-440785647756}" type="slidenum">
              <a:rPr lang="en-US" sz="1100" smtClean="0">
                <a:latin typeface="Helvetica" panose="020B0604020202020204" pitchFamily="34" charset="0"/>
                <a:cs typeface="Helvetica" panose="020B0604020202020204" pitchFamily="34" charset="0"/>
              </a:rPr>
              <a:pPr algn="r"/>
              <a:t>30</a:t>
            </a:fld>
            <a:endParaRPr lang="en-US" sz="1100" dirty="0">
              <a:latin typeface="Helvetica" panose="020B0604020202020204" pitchFamily="34" charset="0"/>
              <a:cs typeface="Helvetica"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962772033"/>
              </p:ext>
            </p:extLst>
          </p:nvPr>
        </p:nvGraphicFramePr>
        <p:xfrm>
          <a:off x="228600" y="365760"/>
          <a:ext cx="6400800" cy="824865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algn="ctr">
                        <a:lnSpc>
                          <a:spcPct val="100000"/>
                        </a:lnSpc>
                        <a:spcBef>
                          <a:spcPts val="300"/>
                        </a:spcBef>
                        <a:spcAft>
                          <a:spcPts val="0"/>
                        </a:spcAft>
                      </a:pPr>
                      <a:r>
                        <a:rPr lang="en-US" sz="1800" b="1" dirty="0" smtClean="0">
                          <a:solidFill>
                            <a:schemeClr val="tx1"/>
                          </a:solidFill>
                          <a:effectLst/>
                          <a:latin typeface="Helvetica"/>
                          <a:ea typeface="Calibri" panose="020F0502020204030204" pitchFamily="34" charset="0"/>
                          <a:cs typeface="Helvetica"/>
                        </a:rPr>
                        <a:t>Management</a:t>
                      </a:r>
                      <a:endParaRPr lang="de-DE" sz="1800" dirty="0">
                        <a:solidFill>
                          <a:schemeClr val="tx1"/>
                        </a:solidFill>
                        <a:effectLst/>
                        <a:latin typeface="Helvetica"/>
                        <a:ea typeface="Calibri" panose="020F0502020204030204" pitchFamily="34" charset="0"/>
                        <a:cs typeface="Helvetica"/>
                      </a:endParaRPr>
                    </a:p>
                  </a:txBody>
                  <a:tcPr marT="9525"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0">
                <a:tc>
                  <a:txBody>
                    <a:bodyPr/>
                    <a:lstStyle/>
                    <a:p>
                      <a:pPr>
                        <a:lnSpc>
                          <a:spcPct val="100000"/>
                        </a:lnSpc>
                        <a:spcBef>
                          <a:spcPts val="300"/>
                        </a:spcBef>
                        <a:spcAft>
                          <a:spcPts val="0"/>
                        </a:spcAft>
                      </a:pPr>
                      <a:r>
                        <a:rPr lang="de-DE" sz="1000" b="1" dirty="0">
                          <a:effectLst/>
                          <a:latin typeface="Helvetica"/>
                          <a:ea typeface="Calibri" panose="020F0502020204030204" pitchFamily="34" charset="0"/>
                          <a:cs typeface="Helvetica"/>
                        </a:rPr>
                        <a:t>LI-RADS weist darauf hin, dass es angemessen sein kann eine alternative Bildgebung innerhalb von weniger als sechs Monaten zu empfehlen, wenn keine Observation gemacht  worden ist. Was ist hierzu die Rationale? </a:t>
                      </a:r>
                      <a:endParaRPr lang="de-DE" sz="1000" dirty="0">
                        <a:effectLst/>
                        <a:latin typeface="Helvetica"/>
                        <a:ea typeface="Calibri" panose="020F0502020204030204" pitchFamily="34" charset="0"/>
                        <a:cs typeface="Helvetica"/>
                      </a:endParaRPr>
                    </a:p>
                    <a:p>
                      <a:pPr>
                        <a:lnSpc>
                          <a:spcPct val="100000"/>
                        </a:lnSpc>
                        <a:spcBef>
                          <a:spcPts val="300"/>
                        </a:spcBef>
                        <a:spcAft>
                          <a:spcPts val="0"/>
                        </a:spcAft>
                      </a:pPr>
                      <a:r>
                        <a:rPr lang="de-DE" sz="1000" dirty="0">
                          <a:effectLst/>
                          <a:latin typeface="Helvetica"/>
                          <a:ea typeface="Calibri" panose="020F0502020204030204" pitchFamily="34" charset="0"/>
                          <a:cs typeface="Helvetica"/>
                        </a:rPr>
                        <a:t>In den meisten Fällen </a:t>
                      </a:r>
                      <a:r>
                        <a:rPr lang="de-DE" sz="1000" dirty="0" smtClean="0">
                          <a:effectLst/>
                          <a:latin typeface="Helvetica"/>
                          <a:ea typeface="Calibri" panose="020F0502020204030204" pitchFamily="34" charset="0"/>
                          <a:cs typeface="Helvetica"/>
                        </a:rPr>
                        <a:t>ohne nachweisbare Observation </a:t>
                      </a:r>
                      <a:r>
                        <a:rPr lang="de-DE" sz="1000" dirty="0">
                          <a:effectLst/>
                          <a:latin typeface="Helvetica"/>
                          <a:ea typeface="Calibri" panose="020F0502020204030204" pitchFamily="34" charset="0"/>
                          <a:cs typeface="Helvetica"/>
                        </a:rPr>
                        <a:t>im Multiphasen-CT oder </a:t>
                      </a:r>
                      <a:r>
                        <a:rPr lang="de-DE" sz="1000" dirty="0" smtClean="0">
                          <a:effectLst/>
                          <a:latin typeface="Helvetica"/>
                          <a:ea typeface="Calibri" panose="020F0502020204030204" pitchFamily="34" charset="0"/>
                          <a:cs typeface="Helvetica"/>
                        </a:rPr>
                        <a:t>MRT, erfolgt eine Routineüberwachung </a:t>
                      </a:r>
                      <a:r>
                        <a:rPr lang="de-DE" sz="1000" dirty="0">
                          <a:effectLst/>
                          <a:latin typeface="Helvetica"/>
                          <a:ea typeface="Calibri" panose="020F0502020204030204" pitchFamily="34" charset="0"/>
                          <a:cs typeface="Helvetica"/>
                        </a:rPr>
                        <a:t>in 6 </a:t>
                      </a:r>
                      <a:r>
                        <a:rPr lang="de-DE" sz="1000" dirty="0" smtClean="0">
                          <a:effectLst/>
                          <a:latin typeface="Helvetica"/>
                          <a:ea typeface="Calibri" panose="020F0502020204030204" pitchFamily="34" charset="0"/>
                          <a:cs typeface="Helvetica"/>
                        </a:rPr>
                        <a:t>Monaten. Bei anderweitig positivem</a:t>
                      </a:r>
                      <a:r>
                        <a:rPr lang="de-DE" sz="1000" baseline="0" dirty="0" smtClean="0">
                          <a:effectLst/>
                          <a:latin typeface="Helvetica"/>
                          <a:ea typeface="Calibri" panose="020F0502020204030204" pitchFamily="34" charset="0"/>
                          <a:cs typeface="Helvetica"/>
                        </a:rPr>
                        <a:t> </a:t>
                      </a:r>
                      <a:r>
                        <a:rPr lang="de-DE" sz="1000" dirty="0" smtClean="0">
                          <a:effectLst/>
                          <a:latin typeface="Helvetica"/>
                          <a:ea typeface="Calibri" panose="020F0502020204030204" pitchFamily="34" charset="0"/>
                          <a:cs typeface="Helvetica"/>
                        </a:rPr>
                        <a:t>Screening</a:t>
                      </a:r>
                      <a:r>
                        <a:rPr lang="de-DE" sz="1000" dirty="0">
                          <a:effectLst/>
                          <a:latin typeface="Helvetica"/>
                          <a:ea typeface="Calibri" panose="020F0502020204030204" pitchFamily="34" charset="0"/>
                          <a:cs typeface="Helvetica"/>
                        </a:rPr>
                        <a:t>-Test </a:t>
                      </a:r>
                      <a:r>
                        <a:rPr lang="de-DE" sz="1000" dirty="0" smtClean="0">
                          <a:effectLst/>
                          <a:latin typeface="Helvetica"/>
                          <a:ea typeface="Calibri" panose="020F0502020204030204" pitchFamily="34" charset="0"/>
                          <a:cs typeface="Helvetica"/>
                        </a:rPr>
                        <a:t>(</a:t>
                      </a:r>
                      <a:r>
                        <a:rPr lang="de-DE" sz="1000" dirty="0">
                          <a:effectLst/>
                          <a:latin typeface="Helvetica"/>
                          <a:ea typeface="Calibri" panose="020F0502020204030204" pitchFamily="34" charset="0"/>
                          <a:cs typeface="Helvetica"/>
                        </a:rPr>
                        <a:t>z. B. ein definitiver solider Knoten im Ultraschall oder ein hochpositives AFP) </a:t>
                      </a:r>
                      <a:r>
                        <a:rPr lang="de-DE" sz="1000" dirty="0" smtClean="0">
                          <a:effectLst/>
                          <a:latin typeface="Helvetica"/>
                          <a:ea typeface="Calibri" panose="020F0502020204030204" pitchFamily="34" charset="0"/>
                          <a:cs typeface="Helvetica"/>
                        </a:rPr>
                        <a:t>kann eine </a:t>
                      </a:r>
                      <a:r>
                        <a:rPr lang="de-DE" sz="1000" dirty="0">
                          <a:effectLst/>
                          <a:latin typeface="Helvetica"/>
                          <a:ea typeface="Calibri" panose="020F0502020204030204" pitchFamily="34" charset="0"/>
                          <a:cs typeface="Helvetica"/>
                        </a:rPr>
                        <a:t>alternative Bildgebung nützlich </a:t>
                      </a:r>
                      <a:r>
                        <a:rPr lang="de-DE" sz="1000" dirty="0" smtClean="0">
                          <a:effectLst/>
                          <a:latin typeface="Helvetica"/>
                          <a:ea typeface="Calibri" panose="020F0502020204030204" pitchFamily="34" charset="0"/>
                          <a:cs typeface="Helvetica"/>
                        </a:rPr>
                        <a:t>sein, um </a:t>
                      </a:r>
                      <a:r>
                        <a:rPr lang="de-DE" sz="1000" dirty="0">
                          <a:effectLst/>
                          <a:latin typeface="Helvetica"/>
                          <a:ea typeface="Calibri" panose="020F0502020204030204" pitchFamily="34" charset="0"/>
                          <a:cs typeface="Helvetica"/>
                        </a:rPr>
                        <a:t>ein falsch negatives Resultat im initialen CT oder MRT auszuschließen. In solchen Fällen benutzen Sie Ihre eigene Einschätzung um das angemessene alternative Verfahren und Zeitintervall zu empfehlen. </a:t>
                      </a:r>
                      <a:r>
                        <a:rPr lang="de-DE" sz="1000" dirty="0" smtClean="0">
                          <a:effectLst/>
                          <a:latin typeface="Helvetica"/>
                          <a:ea typeface="Calibri" panose="020F0502020204030204" pitchFamily="34" charset="0"/>
                          <a:cs typeface="Helvetica"/>
                        </a:rPr>
                        <a:t>CEUS kann insbesondere hilfreich </a:t>
                      </a:r>
                      <a:r>
                        <a:rPr lang="de-DE" sz="1000" dirty="0">
                          <a:effectLst/>
                          <a:latin typeface="Helvetica"/>
                          <a:ea typeface="Calibri" panose="020F0502020204030204" pitchFamily="34" charset="0"/>
                          <a:cs typeface="Helvetica"/>
                        </a:rPr>
                        <a:t>sein, falls in einem Screening-Ultraschall </a:t>
                      </a:r>
                      <a:r>
                        <a:rPr lang="de-DE" sz="1000" dirty="0" smtClean="0">
                          <a:effectLst/>
                          <a:latin typeface="Helvetica"/>
                          <a:ea typeface="Calibri" panose="020F0502020204030204" pitchFamily="34" charset="0"/>
                          <a:cs typeface="Helvetica"/>
                        </a:rPr>
                        <a:t>ein </a:t>
                      </a:r>
                      <a:r>
                        <a:rPr lang="de-DE" sz="1000" dirty="0">
                          <a:effectLst/>
                          <a:latin typeface="Helvetica"/>
                          <a:ea typeface="Calibri" panose="020F0502020204030204" pitchFamily="34" charset="0"/>
                          <a:cs typeface="Helvetica"/>
                        </a:rPr>
                        <a:t>für </a:t>
                      </a:r>
                      <a:r>
                        <a:rPr lang="de-DE" sz="1000" dirty="0" smtClean="0">
                          <a:effectLst/>
                          <a:latin typeface="Helvetica"/>
                          <a:ea typeface="Calibri" panose="020F0502020204030204" pitchFamily="34" charset="0"/>
                          <a:cs typeface="Helvetica"/>
                        </a:rPr>
                        <a:t>CT </a:t>
                      </a:r>
                      <a:r>
                        <a:rPr lang="de-DE" sz="1000" dirty="0">
                          <a:effectLst/>
                          <a:latin typeface="Helvetica"/>
                          <a:ea typeface="Calibri" panose="020F0502020204030204" pitchFamily="34" charset="0"/>
                          <a:cs typeface="Helvetica"/>
                        </a:rPr>
                        <a:t>oder MRT nicht </a:t>
                      </a:r>
                      <a:r>
                        <a:rPr lang="de-DE" sz="1000" dirty="0" smtClean="0">
                          <a:effectLst/>
                          <a:latin typeface="Helvetica"/>
                          <a:ea typeface="Calibri" panose="020F0502020204030204" pitchFamily="34" charset="0"/>
                          <a:cs typeface="Helvetica"/>
                        </a:rPr>
                        <a:t>darstellbare Läsion detektiert wurde. </a:t>
                      </a:r>
                      <a:endParaRPr lang="de-DE" sz="1000" dirty="0">
                        <a:effectLst/>
                        <a:latin typeface="Helvetica"/>
                        <a:ea typeface="Calibri" panose="020F0502020204030204" pitchFamily="34" charset="0"/>
                        <a:cs typeface="Helvetica"/>
                      </a:endParaRPr>
                    </a:p>
                  </a:txBody>
                  <a:tcPr marT="9525"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0">
                <a:tc>
                  <a:txBody>
                    <a:bodyPr/>
                    <a:lstStyle/>
                    <a:p>
                      <a:pPr>
                        <a:lnSpc>
                          <a:spcPct val="100000"/>
                        </a:lnSpc>
                        <a:spcBef>
                          <a:spcPts val="300"/>
                        </a:spcBef>
                        <a:spcAft>
                          <a:spcPts val="0"/>
                        </a:spcAft>
                      </a:pPr>
                      <a:r>
                        <a:rPr lang="de-DE" sz="1000" b="1" dirty="0">
                          <a:effectLst/>
                          <a:latin typeface="Helvetica"/>
                          <a:ea typeface="Calibri" panose="020F0502020204030204" pitchFamily="34" charset="0"/>
                          <a:cs typeface="Helvetica"/>
                        </a:rPr>
                        <a:t>Lässt sich das optimale Patientenmanagement direkt von der LI-RADS-Kategorie ableiten?</a:t>
                      </a:r>
                      <a:endParaRPr lang="de-DE" sz="1000" dirty="0">
                        <a:effectLst/>
                        <a:latin typeface="Helvetica"/>
                        <a:ea typeface="Calibri" panose="020F0502020204030204" pitchFamily="34" charset="0"/>
                        <a:cs typeface="Helvetica"/>
                      </a:endParaRPr>
                    </a:p>
                    <a:p>
                      <a:pPr>
                        <a:lnSpc>
                          <a:spcPct val="100000"/>
                        </a:lnSpc>
                        <a:spcBef>
                          <a:spcPts val="300"/>
                        </a:spcBef>
                        <a:spcAft>
                          <a:spcPts val="0"/>
                        </a:spcAft>
                      </a:pPr>
                      <a:r>
                        <a:rPr lang="de-DE" sz="1000" dirty="0">
                          <a:effectLst/>
                          <a:latin typeface="Helvetica"/>
                          <a:ea typeface="Calibri" panose="020F0502020204030204" pitchFamily="34" charset="0"/>
                          <a:cs typeface="Helvetica"/>
                        </a:rPr>
                        <a:t>Nein, das optimale Patientenmanagement wird bestimmt durch die LI-RADS-Kategorie und </a:t>
                      </a:r>
                      <a:r>
                        <a:rPr lang="de-DE" sz="1000" dirty="0" smtClean="0">
                          <a:effectLst/>
                          <a:latin typeface="Helvetica"/>
                          <a:ea typeface="Calibri" panose="020F0502020204030204" pitchFamily="34" charset="0"/>
                          <a:cs typeface="Helvetica"/>
                        </a:rPr>
                        <a:t>durch die klinische </a:t>
                      </a:r>
                      <a:r>
                        <a:rPr lang="de-DE" sz="1000" dirty="0">
                          <a:effectLst/>
                          <a:latin typeface="Helvetica"/>
                          <a:ea typeface="Calibri" panose="020F0502020204030204" pitchFamily="34" charset="0"/>
                          <a:cs typeface="Helvetica"/>
                        </a:rPr>
                        <a:t>Einschätzung, welche die Vorstellungen </a:t>
                      </a:r>
                      <a:r>
                        <a:rPr lang="de-DE" sz="1000" dirty="0" smtClean="0">
                          <a:effectLst/>
                          <a:latin typeface="Helvetica"/>
                          <a:ea typeface="Calibri" panose="020F0502020204030204" pitchFamily="34" charset="0"/>
                          <a:cs typeface="Helvetica"/>
                        </a:rPr>
                        <a:t>und </a:t>
                      </a:r>
                      <a:r>
                        <a:rPr lang="de-DE" sz="1000" dirty="0" err="1">
                          <a:effectLst/>
                          <a:latin typeface="Helvetica"/>
                          <a:ea typeface="Calibri" panose="020F0502020204030204" pitchFamily="34" charset="0"/>
                          <a:cs typeface="Helvetica"/>
                        </a:rPr>
                        <a:t>Komorbiditäten</a:t>
                      </a:r>
                      <a:r>
                        <a:rPr lang="de-DE" sz="1000" dirty="0">
                          <a:effectLst/>
                          <a:latin typeface="Helvetica"/>
                          <a:ea typeface="Calibri" panose="020F0502020204030204" pitchFamily="34" charset="0"/>
                          <a:cs typeface="Helvetica"/>
                        </a:rPr>
                        <a:t> des Patienten, die </a:t>
                      </a:r>
                      <a:r>
                        <a:rPr lang="de-DE" sz="1000" dirty="0" smtClean="0">
                          <a:effectLst/>
                          <a:latin typeface="Helvetica"/>
                          <a:ea typeface="Calibri" panose="020F0502020204030204" pitchFamily="34" charset="0"/>
                          <a:cs typeface="Helvetica"/>
                        </a:rPr>
                        <a:t>Tumorlast</a:t>
                      </a:r>
                      <a:r>
                        <a:rPr lang="de-DE" sz="1000" dirty="0">
                          <a:effectLst/>
                          <a:latin typeface="Helvetica"/>
                          <a:ea typeface="Calibri" panose="020F0502020204030204" pitchFamily="34" charset="0"/>
                          <a:cs typeface="Helvetica"/>
                        </a:rPr>
                        <a:t>, die Verfügbarkeit der Lebertransplantation, den sozioökonomischen und Versicherungsstatus, und </a:t>
                      </a:r>
                      <a:r>
                        <a:rPr lang="de-DE" sz="1000" dirty="0" smtClean="0">
                          <a:effectLst/>
                          <a:latin typeface="Helvetica"/>
                          <a:ea typeface="Calibri" panose="020F0502020204030204" pitchFamily="34" charset="0"/>
                          <a:cs typeface="Helvetica"/>
                        </a:rPr>
                        <a:t>die </a:t>
                      </a:r>
                      <a:r>
                        <a:rPr lang="de-DE" sz="1000" dirty="0">
                          <a:effectLst/>
                          <a:latin typeface="Helvetica"/>
                          <a:ea typeface="Calibri" panose="020F0502020204030204" pitchFamily="34" charset="0"/>
                          <a:cs typeface="Helvetica"/>
                        </a:rPr>
                        <a:t>Zuweisungsmöglichkeiten integriert. Da Radiologen möglicherweise nicht alle relevanten Faktoren zur Verfügung stehen kann eine multidisziplinäre Diskussion mit einem </a:t>
                      </a:r>
                      <a:r>
                        <a:rPr lang="de-DE" sz="1000" dirty="0" err="1">
                          <a:effectLst/>
                          <a:latin typeface="Helvetica"/>
                          <a:ea typeface="Calibri" panose="020F0502020204030204" pitchFamily="34" charset="0"/>
                          <a:cs typeface="Helvetica"/>
                        </a:rPr>
                        <a:t>konsensusbasierten</a:t>
                      </a:r>
                      <a:r>
                        <a:rPr lang="de-DE" sz="1000" dirty="0">
                          <a:effectLst/>
                          <a:latin typeface="Helvetica"/>
                          <a:ea typeface="Calibri" panose="020F0502020204030204" pitchFamily="34" charset="0"/>
                          <a:cs typeface="Helvetica"/>
                        </a:rPr>
                        <a:t> Management </a:t>
                      </a:r>
                      <a:r>
                        <a:rPr lang="de-DE" sz="1000" dirty="0" smtClean="0">
                          <a:effectLst/>
                          <a:latin typeface="Helvetica"/>
                          <a:ea typeface="Calibri" panose="020F0502020204030204" pitchFamily="34" charset="0"/>
                          <a:cs typeface="Helvetica"/>
                        </a:rPr>
                        <a:t>in </a:t>
                      </a:r>
                      <a:r>
                        <a:rPr lang="de-DE" sz="1000" dirty="0">
                          <a:effectLst/>
                          <a:latin typeface="Helvetica"/>
                          <a:ea typeface="Calibri" panose="020F0502020204030204" pitchFamily="34" charset="0"/>
                          <a:cs typeface="Helvetica"/>
                        </a:rPr>
                        <a:t>schwierigen Fällen </a:t>
                      </a:r>
                      <a:r>
                        <a:rPr lang="de-DE" sz="1000" dirty="0" smtClean="0">
                          <a:effectLst/>
                          <a:latin typeface="Helvetica"/>
                          <a:ea typeface="Calibri" panose="020F0502020204030204" pitchFamily="34" charset="0"/>
                          <a:cs typeface="Helvetica"/>
                        </a:rPr>
                        <a:t>hilfreich sein</a:t>
                      </a:r>
                      <a:r>
                        <a:rPr lang="de-DE" sz="1000" dirty="0">
                          <a:effectLst/>
                          <a:latin typeface="Helvetica"/>
                          <a:ea typeface="Calibri" panose="020F0502020204030204" pitchFamily="34" charset="0"/>
                          <a:cs typeface="Helvetica"/>
                        </a:rPr>
                        <a:t>. </a:t>
                      </a:r>
                    </a:p>
                  </a:txBody>
                  <a:tcPr marT="9525"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0">
                <a:tc>
                  <a:txBody>
                    <a:bodyPr/>
                    <a:lstStyle/>
                    <a:p>
                      <a:pPr>
                        <a:lnSpc>
                          <a:spcPct val="100000"/>
                        </a:lnSpc>
                        <a:spcBef>
                          <a:spcPts val="300"/>
                        </a:spcBef>
                        <a:spcAft>
                          <a:spcPts val="0"/>
                        </a:spcAft>
                      </a:pPr>
                      <a:r>
                        <a:rPr lang="de-DE" sz="1000" b="1" dirty="0">
                          <a:effectLst/>
                          <a:latin typeface="Helvetica"/>
                          <a:ea typeface="Calibri" panose="020F0502020204030204" pitchFamily="34" charset="0"/>
                          <a:cs typeface="Helvetica"/>
                        </a:rPr>
                        <a:t>Wenn man der Ansicht ist, dass eine Biopsie nötig ist, sollte dies dann auch empfohlen werden?</a:t>
                      </a:r>
                      <a:endParaRPr lang="de-DE" sz="1000" dirty="0">
                        <a:effectLst/>
                        <a:latin typeface="Helvetica"/>
                        <a:ea typeface="Calibri" panose="020F0502020204030204" pitchFamily="34" charset="0"/>
                        <a:cs typeface="Helvetica"/>
                      </a:endParaRPr>
                    </a:p>
                    <a:p>
                      <a:pPr>
                        <a:lnSpc>
                          <a:spcPct val="100000"/>
                        </a:lnSpc>
                        <a:spcBef>
                          <a:spcPts val="300"/>
                        </a:spcBef>
                        <a:spcAft>
                          <a:spcPts val="0"/>
                        </a:spcAft>
                      </a:pPr>
                      <a:r>
                        <a:rPr lang="de-DE" sz="1000" dirty="0">
                          <a:effectLst/>
                          <a:latin typeface="Helvetica"/>
                          <a:ea typeface="Calibri" panose="020F0502020204030204" pitchFamily="34" charset="0"/>
                          <a:cs typeface="Helvetica"/>
                        </a:rPr>
                        <a:t>Es ist vernünftig anzugeben das seine Biopsie zur Bestätigung der Diagnose nötig ist, aber es existieren </a:t>
                      </a:r>
                      <a:r>
                        <a:rPr lang="de-DE" sz="1000" dirty="0" smtClean="0">
                          <a:effectLst/>
                          <a:latin typeface="Helvetica"/>
                          <a:ea typeface="Calibri" panose="020F0502020204030204" pitchFamily="34" charset="0"/>
                          <a:cs typeface="Helvetica"/>
                        </a:rPr>
                        <a:t>auch Faktoren </a:t>
                      </a:r>
                      <a:r>
                        <a:rPr lang="de-DE" sz="1000" dirty="0">
                          <a:effectLst/>
                          <a:latin typeface="Helvetica"/>
                          <a:ea typeface="Calibri" panose="020F0502020204030204" pitchFamily="34" charset="0"/>
                          <a:cs typeface="Helvetica"/>
                        </a:rPr>
                        <a:t>neben dem bildgebenden Befund selbst, die die Entscheidung zur Biopsie beeinflussen könnten. </a:t>
                      </a:r>
                      <a:r>
                        <a:rPr lang="de-DE" sz="1000" dirty="0" smtClean="0">
                          <a:effectLst/>
                          <a:latin typeface="Helvetica"/>
                          <a:ea typeface="Calibri" panose="020F0502020204030204" pitchFamily="34" charset="0"/>
                          <a:cs typeface="Helvetica"/>
                        </a:rPr>
                        <a:t>Es ist empfehlenswert </a:t>
                      </a:r>
                      <a:r>
                        <a:rPr lang="de-DE" sz="1000" dirty="0">
                          <a:effectLst/>
                          <a:latin typeface="Helvetica"/>
                          <a:ea typeface="Calibri" panose="020F0502020204030204" pitchFamily="34" charset="0"/>
                          <a:cs typeface="Helvetica"/>
                        </a:rPr>
                        <a:t>den Kliniker nicht zur </a:t>
                      </a:r>
                      <a:r>
                        <a:rPr lang="de-DE" sz="1000" dirty="0" smtClean="0">
                          <a:effectLst/>
                          <a:latin typeface="Helvetica"/>
                          <a:ea typeface="Calibri" panose="020F0502020204030204" pitchFamily="34" charset="0"/>
                          <a:cs typeface="Helvetica"/>
                        </a:rPr>
                        <a:t>Biopsie zu </a:t>
                      </a:r>
                      <a:r>
                        <a:rPr lang="de-DE" sz="1000" dirty="0">
                          <a:effectLst/>
                          <a:latin typeface="Helvetica"/>
                          <a:ea typeface="Calibri" panose="020F0502020204030204" pitchFamily="34" charset="0"/>
                          <a:cs typeface="Helvetica"/>
                        </a:rPr>
                        <a:t>zwingen, da </a:t>
                      </a:r>
                      <a:r>
                        <a:rPr lang="de-DE" sz="1000" dirty="0" smtClean="0">
                          <a:effectLst/>
                          <a:latin typeface="Helvetica"/>
                          <a:ea typeface="Calibri" panose="020F0502020204030204" pitchFamily="34" charset="0"/>
                          <a:cs typeface="Helvetica"/>
                        </a:rPr>
                        <a:t>unbekannte </a:t>
                      </a:r>
                      <a:r>
                        <a:rPr lang="de-DE" sz="1000" dirty="0">
                          <a:effectLst/>
                          <a:latin typeface="Helvetica"/>
                          <a:ea typeface="Calibri" panose="020F0502020204030204" pitchFamily="34" charset="0"/>
                          <a:cs typeface="Helvetica"/>
                        </a:rPr>
                        <a:t>Gründe vorliegen könnten, warum dies für den speziellen Patienten kein angemessenes Vorgehen ist. </a:t>
                      </a:r>
                    </a:p>
                  </a:txBody>
                  <a:tcPr marT="9525"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0">
                <a:tc>
                  <a:txBody>
                    <a:bodyPr/>
                    <a:lstStyle/>
                    <a:p>
                      <a:pPr>
                        <a:lnSpc>
                          <a:spcPct val="100000"/>
                        </a:lnSpc>
                        <a:spcBef>
                          <a:spcPts val="300"/>
                        </a:spcBef>
                        <a:spcAft>
                          <a:spcPts val="0"/>
                        </a:spcAft>
                      </a:pPr>
                      <a:r>
                        <a:rPr lang="de-DE" sz="1000" b="1" dirty="0">
                          <a:effectLst/>
                          <a:latin typeface="Helvetica"/>
                          <a:ea typeface="Calibri" panose="020F0502020204030204" pitchFamily="34" charset="0"/>
                          <a:cs typeface="Helvetica"/>
                        </a:rPr>
                        <a:t>Ich bin besorgt, dass meine klinischen Kollegen nicht wünschen, dass für die Bildgebung Follow</a:t>
                      </a:r>
                      <a:r>
                        <a:rPr lang="de-DE" sz="1000" b="1" dirty="0" smtClean="0">
                          <a:effectLst/>
                          <a:latin typeface="Helvetica"/>
                          <a:ea typeface="Calibri" panose="020F0502020204030204" pitchFamily="34" charset="0"/>
                          <a:cs typeface="Helvetica"/>
                        </a:rPr>
                        <a:t>-</a:t>
                      </a:r>
                      <a:r>
                        <a:rPr lang="de-DE" sz="1000" b="1" dirty="0" err="1" smtClean="0">
                          <a:effectLst/>
                          <a:latin typeface="Helvetica"/>
                          <a:ea typeface="Calibri" panose="020F0502020204030204" pitchFamily="34" charset="0"/>
                          <a:cs typeface="Helvetica"/>
                        </a:rPr>
                        <a:t>up</a:t>
                      </a:r>
                      <a:r>
                        <a:rPr lang="de-DE" sz="1000" b="1" dirty="0">
                          <a:effectLst/>
                          <a:latin typeface="Helvetica"/>
                          <a:ea typeface="Calibri" panose="020F0502020204030204" pitchFamily="34" charset="0"/>
                          <a:cs typeface="Helvetica"/>
                        </a:rPr>
                        <a:t>-Intervalle in meinen Befunden angegeben werden. Bin ich gezwungen diese Informationen in meine Befunde zu integrieren?</a:t>
                      </a:r>
                      <a:endParaRPr lang="de-DE" sz="1000" dirty="0">
                        <a:effectLst/>
                        <a:latin typeface="Helvetica"/>
                        <a:ea typeface="Calibri" panose="020F0502020204030204" pitchFamily="34" charset="0"/>
                        <a:cs typeface="Helvetica"/>
                      </a:endParaRPr>
                    </a:p>
                    <a:p>
                      <a:pPr>
                        <a:lnSpc>
                          <a:spcPct val="100000"/>
                        </a:lnSpc>
                        <a:spcBef>
                          <a:spcPts val="300"/>
                        </a:spcBef>
                        <a:spcAft>
                          <a:spcPts val="0"/>
                        </a:spcAft>
                      </a:pPr>
                      <a:r>
                        <a:rPr lang="de-DE" sz="1000" dirty="0">
                          <a:effectLst/>
                          <a:latin typeface="Helvetica"/>
                          <a:ea typeface="Calibri" panose="020F0502020204030204" pitchFamily="34" charset="0"/>
                          <a:cs typeface="Helvetica"/>
                        </a:rPr>
                        <a:t>Nein, die Follow-</a:t>
                      </a:r>
                      <a:r>
                        <a:rPr lang="de-DE" sz="1000" dirty="0" err="1">
                          <a:effectLst/>
                          <a:latin typeface="Helvetica"/>
                          <a:ea typeface="Calibri" panose="020F0502020204030204" pitchFamily="34" charset="0"/>
                          <a:cs typeface="Helvetica"/>
                        </a:rPr>
                        <a:t>up</a:t>
                      </a:r>
                      <a:r>
                        <a:rPr lang="de-DE" sz="1000" dirty="0">
                          <a:effectLst/>
                          <a:latin typeface="Helvetica"/>
                          <a:ea typeface="Calibri" panose="020F0502020204030204" pitchFamily="34" charset="0"/>
                          <a:cs typeface="Helvetica"/>
                        </a:rPr>
                        <a:t>-Intervalle auf Seite 13 sind typische Zeiträume, aber benutzen Sie Ihre persönliche Einschätzung ob spezifische Zeitintervalle in Ihren  Befunden eingeschlossen werden sollen. </a:t>
                      </a:r>
                    </a:p>
                  </a:txBody>
                  <a:tcPr marT="9525"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0">
                <a:tc>
                  <a:txBody>
                    <a:bodyPr/>
                    <a:lstStyle/>
                    <a:p>
                      <a:pPr>
                        <a:lnSpc>
                          <a:spcPct val="100000"/>
                        </a:lnSpc>
                        <a:spcBef>
                          <a:spcPts val="300"/>
                        </a:spcBef>
                        <a:spcAft>
                          <a:spcPts val="0"/>
                        </a:spcAft>
                      </a:pPr>
                      <a:r>
                        <a:rPr lang="de-DE" sz="1000" b="1" dirty="0">
                          <a:effectLst/>
                          <a:latin typeface="Helvetica"/>
                          <a:ea typeface="Calibri" panose="020F0502020204030204" pitchFamily="34" charset="0"/>
                          <a:cs typeface="Helvetica"/>
                        </a:rPr>
                        <a:t>Das Management für LR-3 ist im CEUS- und CT/MRT-Algorithmus unterschiedlich. </a:t>
                      </a:r>
                      <a:r>
                        <a:rPr lang="en-US" sz="1000" b="1" dirty="0">
                          <a:effectLst/>
                          <a:latin typeface="Helvetica"/>
                          <a:ea typeface="Calibri" panose="020F0502020204030204" pitchFamily="34" charset="0"/>
                          <a:cs typeface="Helvetica"/>
                        </a:rPr>
                        <a:t>Was </a:t>
                      </a:r>
                      <a:r>
                        <a:rPr lang="en-US" sz="1000" b="1" dirty="0" err="1">
                          <a:effectLst/>
                          <a:latin typeface="Helvetica"/>
                          <a:ea typeface="Calibri" panose="020F0502020204030204" pitchFamily="34" charset="0"/>
                          <a:cs typeface="Helvetica"/>
                        </a:rPr>
                        <a:t>ist</a:t>
                      </a:r>
                      <a:r>
                        <a:rPr lang="en-US" sz="1000" b="1" dirty="0">
                          <a:effectLst/>
                          <a:latin typeface="Helvetica"/>
                          <a:ea typeface="Calibri" panose="020F0502020204030204" pitchFamily="34" charset="0"/>
                          <a:cs typeface="Helvetica"/>
                        </a:rPr>
                        <a:t> die </a:t>
                      </a:r>
                      <a:r>
                        <a:rPr lang="en-US" sz="1000" b="1" dirty="0" err="1">
                          <a:effectLst/>
                          <a:latin typeface="Helvetica"/>
                          <a:ea typeface="Calibri" panose="020F0502020204030204" pitchFamily="34" charset="0"/>
                          <a:cs typeface="Helvetica"/>
                        </a:rPr>
                        <a:t>Begründung</a:t>
                      </a:r>
                      <a:r>
                        <a:rPr lang="en-US" sz="1000" b="1" dirty="0">
                          <a:effectLst/>
                          <a:latin typeface="Helvetica"/>
                          <a:ea typeface="Calibri" panose="020F0502020204030204" pitchFamily="34" charset="0"/>
                          <a:cs typeface="Helvetica"/>
                        </a:rPr>
                        <a:t>?</a:t>
                      </a:r>
                      <a:endParaRPr lang="de-DE" sz="1000" dirty="0">
                        <a:effectLst/>
                        <a:latin typeface="Helvetica"/>
                        <a:ea typeface="Calibri" panose="020F0502020204030204" pitchFamily="34" charset="0"/>
                        <a:cs typeface="Helvetica"/>
                      </a:endParaRPr>
                    </a:p>
                    <a:p>
                      <a:pPr>
                        <a:lnSpc>
                          <a:spcPct val="100000"/>
                        </a:lnSpc>
                        <a:spcBef>
                          <a:spcPts val="300"/>
                        </a:spcBef>
                        <a:spcAft>
                          <a:spcPts val="0"/>
                        </a:spcAft>
                      </a:pPr>
                      <a:r>
                        <a:rPr lang="de-DE" sz="1000" dirty="0">
                          <a:effectLst/>
                          <a:latin typeface="Helvetica"/>
                          <a:ea typeface="Calibri" panose="020F0502020204030204" pitchFamily="34" charset="0"/>
                          <a:cs typeface="Helvetica"/>
                        </a:rPr>
                        <a:t>Wie von zwei </a:t>
                      </a:r>
                      <a:r>
                        <a:rPr lang="de-DE" sz="1000" dirty="0" err="1">
                          <a:effectLst/>
                          <a:latin typeface="Helvetica"/>
                          <a:ea typeface="Calibri" panose="020F0502020204030204" pitchFamily="34" charset="0"/>
                          <a:cs typeface="Helvetica"/>
                        </a:rPr>
                        <a:t>kürzlichen</a:t>
                      </a:r>
                      <a:r>
                        <a:rPr lang="de-DE" sz="1000" dirty="0">
                          <a:effectLst/>
                          <a:latin typeface="Helvetica"/>
                          <a:ea typeface="Calibri" panose="020F0502020204030204" pitchFamily="34" charset="0"/>
                          <a:cs typeface="Helvetica"/>
                        </a:rPr>
                        <a:t> Studien</a:t>
                      </a:r>
                      <a:r>
                        <a:rPr lang="de-DE" sz="1000" baseline="30000" dirty="0">
                          <a:effectLst/>
                          <a:latin typeface="Helvetica"/>
                          <a:ea typeface="Calibri" panose="020F0502020204030204" pitchFamily="34" charset="0"/>
                          <a:cs typeface="Helvetica"/>
                        </a:rPr>
                        <a:t>1,2</a:t>
                      </a:r>
                      <a:r>
                        <a:rPr lang="de-DE" sz="1000" dirty="0">
                          <a:effectLst/>
                          <a:latin typeface="Helvetica"/>
                          <a:ea typeface="Calibri" panose="020F0502020204030204" pitchFamily="34" charset="0"/>
                          <a:cs typeface="Helvetica"/>
                        </a:rPr>
                        <a:t> gezeigt sind LR-3-Observationen im CT oder MRT gutartige Perfusionsänderungen oder indolente Läsionen, welche sicher ohne multidisziplinäre Diskussion nachverfolgt werden können (Anhang, ausstehend). Weniger ist über den natürlichen Verlauf von LR-3-Observationen im CEUS bekannt, aber indirekte Hinweise deuten </a:t>
                      </a:r>
                      <a:r>
                        <a:rPr lang="de-DE" sz="1000" dirty="0" smtClean="0">
                          <a:effectLst/>
                          <a:latin typeface="Helvetica"/>
                          <a:ea typeface="Calibri" panose="020F0502020204030204" pitchFamily="34" charset="0"/>
                          <a:cs typeface="Helvetica"/>
                        </a:rPr>
                        <a:t>an, dass </a:t>
                      </a:r>
                      <a:r>
                        <a:rPr lang="de-DE" sz="1000" dirty="0">
                          <a:effectLst/>
                          <a:latin typeface="Helvetica"/>
                          <a:ea typeface="Calibri" panose="020F0502020204030204" pitchFamily="34" charset="0"/>
                          <a:cs typeface="Helvetica"/>
                        </a:rPr>
                        <a:t>solche Observationen engmaschige Kontrollen verlangen. Per Definition sind alle CEUS-Observationen bereits </a:t>
                      </a:r>
                      <a:r>
                        <a:rPr lang="de-DE" sz="1000" dirty="0" smtClean="0">
                          <a:effectLst/>
                          <a:latin typeface="Helvetica"/>
                          <a:ea typeface="Calibri" panose="020F0502020204030204" pitchFamily="34" charset="0"/>
                          <a:cs typeface="Helvetica"/>
                        </a:rPr>
                        <a:t>im </a:t>
                      </a:r>
                      <a:r>
                        <a:rPr lang="de-DE" sz="1000" dirty="0">
                          <a:effectLst/>
                          <a:latin typeface="Helvetica"/>
                          <a:ea typeface="Calibri" panose="020F0502020204030204" pitchFamily="34" charset="0"/>
                          <a:cs typeface="Helvetica"/>
                        </a:rPr>
                        <a:t>B-</a:t>
                      </a:r>
                      <a:r>
                        <a:rPr lang="de-DE" sz="1000" dirty="0" smtClean="0">
                          <a:effectLst/>
                          <a:latin typeface="Helvetica"/>
                          <a:ea typeface="Calibri" panose="020F0502020204030204" pitchFamily="34" charset="0"/>
                          <a:cs typeface="Helvetica"/>
                        </a:rPr>
                        <a:t>Bild </a:t>
                      </a:r>
                      <a:r>
                        <a:rPr lang="de-DE" sz="1000" dirty="0">
                          <a:effectLst/>
                          <a:latin typeface="Helvetica"/>
                          <a:ea typeface="Calibri" panose="020F0502020204030204" pitchFamily="34" charset="0"/>
                          <a:cs typeface="Helvetica"/>
                        </a:rPr>
                        <a:t>nachweisbar. In der </a:t>
                      </a:r>
                      <a:r>
                        <a:rPr lang="de-DE" sz="1000" dirty="0" err="1">
                          <a:effectLst/>
                          <a:latin typeface="Helvetica"/>
                          <a:ea typeface="Calibri" panose="020F0502020204030204" pitchFamily="34" charset="0"/>
                          <a:cs typeface="Helvetica"/>
                        </a:rPr>
                        <a:t>zirrhotischen</a:t>
                      </a:r>
                      <a:r>
                        <a:rPr lang="de-DE" sz="1000" dirty="0">
                          <a:effectLst/>
                          <a:latin typeface="Helvetica"/>
                          <a:ea typeface="Calibri" panose="020F0502020204030204" pitchFamily="34" charset="0"/>
                          <a:cs typeface="Helvetica"/>
                        </a:rPr>
                        <a:t> Leber haben </a:t>
                      </a:r>
                      <a:r>
                        <a:rPr lang="de-DE" sz="1000" dirty="0" err="1">
                          <a:effectLst/>
                          <a:latin typeface="Helvetica"/>
                          <a:ea typeface="Calibri" panose="020F0502020204030204" pitchFamily="34" charset="0"/>
                          <a:cs typeface="Helvetica"/>
                        </a:rPr>
                        <a:t>sonographisch</a:t>
                      </a:r>
                      <a:r>
                        <a:rPr lang="de-DE" sz="1000" dirty="0">
                          <a:effectLst/>
                          <a:latin typeface="Helvetica"/>
                          <a:ea typeface="Calibri" panose="020F0502020204030204" pitchFamily="34" charset="0"/>
                          <a:cs typeface="Helvetica"/>
                        </a:rPr>
                        <a:t> sichtbare Läsionen eine hohe Vortestwahrscheinlichkeit für ein HCC, außer </a:t>
                      </a:r>
                      <a:r>
                        <a:rPr lang="de-DE" sz="1000" dirty="0" smtClean="0">
                          <a:effectLst/>
                          <a:latin typeface="Helvetica"/>
                          <a:ea typeface="Calibri" panose="020F0502020204030204" pitchFamily="34" charset="0"/>
                          <a:cs typeface="Helvetica"/>
                        </a:rPr>
                        <a:t>die CEUS</a:t>
                      </a:r>
                      <a:r>
                        <a:rPr lang="de-DE" sz="1000" dirty="0">
                          <a:effectLst/>
                          <a:latin typeface="Helvetica"/>
                          <a:ea typeface="Calibri" panose="020F0502020204030204" pitchFamily="34" charset="0"/>
                          <a:cs typeface="Helvetica"/>
                        </a:rPr>
                        <a:t>-Kriterien sind typisch für ein Hämangiom oder eine andere benigne Entität. Eine </a:t>
                      </a:r>
                      <a:r>
                        <a:rPr lang="de-DE" sz="1000" dirty="0" smtClean="0">
                          <a:effectLst/>
                          <a:latin typeface="Helvetica"/>
                          <a:ea typeface="Calibri" panose="020F0502020204030204" pitchFamily="34" charset="0"/>
                          <a:cs typeface="Helvetica"/>
                        </a:rPr>
                        <a:t>kürzlich publizierte retrospektive </a:t>
                      </a:r>
                      <a:r>
                        <a:rPr lang="de-DE" sz="1000" dirty="0">
                          <a:effectLst/>
                          <a:latin typeface="Helvetica"/>
                          <a:ea typeface="Calibri" panose="020F0502020204030204" pitchFamily="34" charset="0"/>
                          <a:cs typeface="Helvetica"/>
                        </a:rPr>
                        <a:t>Studie³ zeigte, dass 60% (45/75) aller CEUS-LR-3-Observationen HCCs sind (siehe CEUS-Manual, ausstehend). </a:t>
                      </a:r>
                    </a:p>
                    <a:p>
                      <a:pPr>
                        <a:lnSpc>
                          <a:spcPct val="100000"/>
                        </a:lnSpc>
                        <a:spcBef>
                          <a:spcPts val="300"/>
                        </a:spcBef>
                        <a:spcAft>
                          <a:spcPts val="0"/>
                        </a:spcAft>
                      </a:pPr>
                      <a:r>
                        <a:rPr lang="de-DE" sz="1000" dirty="0">
                          <a:effectLst/>
                          <a:latin typeface="Helvetica"/>
                          <a:ea typeface="Calibri" panose="020F0502020204030204" pitchFamily="34" charset="0"/>
                          <a:cs typeface="Helvetica"/>
                        </a:rPr>
                        <a:t> </a:t>
                      </a:r>
                    </a:p>
                  </a:txBody>
                  <a:tcPr marT="9525"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xmlns="" val="10005"/>
                  </a:ext>
                </a:extLst>
              </a:tr>
              <a:tr h="0">
                <a:tc>
                  <a:txBody>
                    <a:bodyPr/>
                    <a:lstStyle/>
                    <a:p>
                      <a:pPr>
                        <a:lnSpc>
                          <a:spcPct val="100000"/>
                        </a:lnSpc>
                        <a:spcBef>
                          <a:spcPts val="300"/>
                        </a:spcBef>
                        <a:spcAft>
                          <a:spcPts val="0"/>
                        </a:spcAft>
                      </a:pPr>
                      <a:r>
                        <a:rPr lang="en-US" sz="1000" b="1" dirty="0" err="1">
                          <a:effectLst/>
                          <a:latin typeface="Helvetica"/>
                          <a:ea typeface="Calibri" panose="020F0502020204030204" pitchFamily="34" charset="0"/>
                          <a:cs typeface="Helvetica"/>
                        </a:rPr>
                        <a:t>Referenzen</a:t>
                      </a:r>
                      <a:endParaRPr lang="de-DE" sz="1000" dirty="0">
                        <a:effectLst/>
                        <a:latin typeface="Helvetica"/>
                        <a:ea typeface="Calibri" panose="020F0502020204030204" pitchFamily="34" charset="0"/>
                        <a:cs typeface="Helvetica"/>
                      </a:endParaRPr>
                    </a:p>
                    <a:p>
                      <a:pPr marL="342900" lvl="0" indent="-342900">
                        <a:lnSpc>
                          <a:spcPct val="100000"/>
                        </a:lnSpc>
                        <a:spcBef>
                          <a:spcPts val="300"/>
                        </a:spcBef>
                        <a:spcAft>
                          <a:spcPts val="0"/>
                        </a:spcAft>
                        <a:buFont typeface="+mj-lt"/>
                        <a:buAutoNum type="arabicPeriod"/>
                        <a:tabLst>
                          <a:tab pos="457200" algn="l"/>
                        </a:tabLst>
                      </a:pPr>
                      <a:r>
                        <a:rPr lang="en-US" sz="1000" dirty="0">
                          <a:effectLst/>
                          <a:latin typeface="Helvetica"/>
                          <a:ea typeface="Calibri" panose="020F0502020204030204" pitchFamily="34" charset="0"/>
                          <a:cs typeface="Helvetica"/>
                        </a:rPr>
                        <a:t>J-Y Choi et al. Indeterminate observations (Liver Imaging Reporting and Data System Category 3) on MRI in the cirrhotic liver: fate and clinical implications. </a:t>
                      </a:r>
                      <a:r>
                        <a:rPr lang="de-DE" sz="1000" dirty="0">
                          <a:effectLst/>
                          <a:latin typeface="Helvetica"/>
                          <a:ea typeface="Calibri" panose="020F0502020204030204" pitchFamily="34" charset="0"/>
                          <a:cs typeface="Helvetica"/>
                        </a:rPr>
                        <a:t>AJR 2013. PMID 24147469</a:t>
                      </a:r>
                    </a:p>
                    <a:p>
                      <a:pPr marL="342900" lvl="0" indent="-342900">
                        <a:lnSpc>
                          <a:spcPct val="100000"/>
                        </a:lnSpc>
                        <a:spcBef>
                          <a:spcPts val="300"/>
                        </a:spcBef>
                        <a:spcAft>
                          <a:spcPts val="0"/>
                        </a:spcAft>
                        <a:buFont typeface="+mj-lt"/>
                        <a:buAutoNum type="arabicPeriod"/>
                        <a:tabLst>
                          <a:tab pos="457200" algn="l"/>
                        </a:tabLst>
                      </a:pPr>
                      <a:r>
                        <a:rPr lang="en-US" sz="1000" dirty="0">
                          <a:effectLst/>
                          <a:latin typeface="Helvetica"/>
                          <a:ea typeface="Calibri" panose="020F0502020204030204" pitchFamily="34" charset="0"/>
                          <a:cs typeface="Helvetica"/>
                        </a:rPr>
                        <a:t>M Tanabe et al. Imaging outcomes of Liver Imaging Reporting and Data System Version 2014 Category 2, 3, and 4 observations detected at CT and MR Imaging. Radiology 2016. PMID 27115054 </a:t>
                      </a:r>
                      <a:endParaRPr lang="de-DE" sz="1000" dirty="0">
                        <a:effectLst/>
                        <a:latin typeface="Helvetica"/>
                        <a:ea typeface="Calibri" panose="020F0502020204030204" pitchFamily="34" charset="0"/>
                        <a:cs typeface="Helvetica"/>
                      </a:endParaRPr>
                    </a:p>
                    <a:p>
                      <a:pPr marL="342900" lvl="0" indent="-342900">
                        <a:lnSpc>
                          <a:spcPct val="100000"/>
                        </a:lnSpc>
                        <a:spcBef>
                          <a:spcPts val="300"/>
                        </a:spcBef>
                        <a:spcAft>
                          <a:spcPts val="0"/>
                        </a:spcAft>
                        <a:buFont typeface="+mj-lt"/>
                        <a:buAutoNum type="arabicPeriod"/>
                        <a:tabLst>
                          <a:tab pos="457200" algn="l"/>
                        </a:tabLst>
                      </a:pPr>
                      <a:r>
                        <a:rPr lang="de-DE" sz="1000" dirty="0">
                          <a:effectLst/>
                          <a:latin typeface="Helvetica"/>
                          <a:ea typeface="Calibri" panose="020F0502020204030204" pitchFamily="34" charset="0"/>
                          <a:cs typeface="Helvetica"/>
                        </a:rPr>
                        <a:t>E Terzi, L. De </a:t>
                      </a:r>
                      <a:r>
                        <a:rPr lang="de-DE" sz="1000" dirty="0" err="1">
                          <a:effectLst/>
                          <a:latin typeface="Helvetica"/>
                          <a:ea typeface="Calibri" panose="020F0502020204030204" pitchFamily="34" charset="0"/>
                          <a:cs typeface="Helvetica"/>
                        </a:rPr>
                        <a:t>Bonis</a:t>
                      </a:r>
                      <a:r>
                        <a:rPr lang="de-DE" sz="1000" dirty="0">
                          <a:effectLst/>
                          <a:latin typeface="Helvetica"/>
                          <a:ea typeface="Calibri" panose="020F0502020204030204" pitchFamily="34" charset="0"/>
                          <a:cs typeface="Helvetica"/>
                        </a:rPr>
                        <a:t>, S. Leoni, et al. </a:t>
                      </a:r>
                      <a:r>
                        <a:rPr lang="de-DE" sz="1000" dirty="0" err="1">
                          <a:effectLst/>
                          <a:latin typeface="Helvetica"/>
                          <a:ea typeface="Calibri" panose="020F0502020204030204" pitchFamily="34" charset="0"/>
                          <a:cs typeface="Helvetica"/>
                        </a:rPr>
                        <a:t>Dig</a:t>
                      </a:r>
                      <a:r>
                        <a:rPr lang="de-DE" sz="1000" dirty="0">
                          <a:effectLst/>
                          <a:latin typeface="Helvetica"/>
                          <a:ea typeface="Calibri" panose="020F0502020204030204" pitchFamily="34" charset="0"/>
                          <a:cs typeface="Helvetica"/>
                        </a:rPr>
                        <a:t> Liv Dis, 2017; 49, </a:t>
                      </a:r>
                      <a:r>
                        <a:rPr lang="de-DE" sz="1000" dirty="0" err="1">
                          <a:effectLst/>
                          <a:latin typeface="Helvetica"/>
                          <a:ea typeface="Calibri" panose="020F0502020204030204" pitchFamily="34" charset="0"/>
                          <a:cs typeface="Helvetica"/>
                        </a:rPr>
                        <a:t>Suppl</a:t>
                      </a:r>
                      <a:r>
                        <a:rPr lang="de-DE" sz="1000" dirty="0">
                          <a:effectLst/>
                          <a:latin typeface="Helvetica"/>
                          <a:ea typeface="Calibri" panose="020F0502020204030204" pitchFamily="34" charset="0"/>
                          <a:cs typeface="Helvetica"/>
                        </a:rPr>
                        <a:t> 1, e22</a:t>
                      </a:r>
                    </a:p>
                  </a:txBody>
                  <a:tcPr marT="18288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xmlns="" val="10006"/>
                  </a:ext>
                </a:extLst>
              </a:tr>
            </a:tbl>
          </a:graphicData>
        </a:graphic>
      </p:graphicFrame>
      <p:sp>
        <p:nvSpPr>
          <p:cNvPr id="16" name="Right Triangle 1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latin typeface="Helvetica" panose="020B0604020202020204" pitchFamily="34" charset="0"/>
              <a:cs typeface="Helvetica" panose="020B0604020202020204" pitchFamily="34" charset="0"/>
            </a:endParaRPr>
          </a:p>
        </p:txBody>
      </p:sp>
      <p:sp>
        <p:nvSpPr>
          <p:cNvPr id="17" name="TextBox 16"/>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panose="020B0604020202020204" pitchFamily="34" charset="0"/>
                <a:cs typeface="Helvetica" panose="020B0604020202020204" pitchFamily="34" charset="0"/>
              </a:rPr>
              <a:t>FAQs</a:t>
            </a:r>
          </a:p>
        </p:txBody>
      </p:sp>
    </p:spTree>
    <p:extLst>
      <p:ext uri="{BB962C8B-B14F-4D97-AF65-F5344CB8AC3E}">
        <p14:creationId xmlns:p14="http://schemas.microsoft.com/office/powerpoint/2010/main" val="38069226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757954524"/>
              </p:ext>
            </p:extLst>
          </p:nvPr>
        </p:nvGraphicFramePr>
        <p:xfrm>
          <a:off x="228600" y="365760"/>
          <a:ext cx="6400800" cy="8816340"/>
        </p:xfrm>
        <a:graphic>
          <a:graphicData uri="http://schemas.openxmlformats.org/drawingml/2006/table">
            <a:tbl>
              <a:tblPr firstRow="1" bandRow="1">
                <a:tableStyleId>{5C22544A-7EE6-4342-B048-85BDC9FD1C3A}</a:tableStyleId>
              </a:tblPr>
              <a:tblGrid>
                <a:gridCol w="1040642">
                  <a:extLst>
                    <a:ext uri="{9D8B030D-6E8A-4147-A177-3AD203B41FA5}">
                      <a16:colId xmlns:a16="http://schemas.microsoft.com/office/drawing/2014/main" xmlns="" val="20000"/>
                    </a:ext>
                  </a:extLst>
                </a:gridCol>
                <a:gridCol w="5360158">
                  <a:extLst>
                    <a:ext uri="{9D8B030D-6E8A-4147-A177-3AD203B41FA5}">
                      <a16:colId xmlns:a16="http://schemas.microsoft.com/office/drawing/2014/main" xmlns="" val="20001"/>
                    </a:ext>
                  </a:extLst>
                </a:gridCol>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000" b="1" dirty="0" err="1">
                          <a:solidFill>
                            <a:srgbClr val="000000"/>
                          </a:solidFill>
                          <a:latin typeface="Helvetica"/>
                          <a:cs typeface="Helvetica"/>
                        </a:rPr>
                        <a:t>Befundung</a:t>
                      </a:r>
                      <a:endParaRPr lang="en-US" sz="1000" b="1" baseline="0" dirty="0">
                        <a:solidFill>
                          <a:schemeClr val="tx1"/>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0"/>
                  </a:ext>
                </a:extLst>
              </a:tr>
              <a:tr h="0">
                <a:tc gridSpan="2">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en-US" sz="1000" b="1" kern="1200" dirty="0" err="1">
                          <a:solidFill>
                            <a:srgbClr val="000000"/>
                          </a:solidFill>
                          <a:effectLst/>
                          <a:latin typeface="Helvetica" charset="0"/>
                          <a:ea typeface="Helvetica" charset="0"/>
                          <a:cs typeface="Helvetica" charset="0"/>
                        </a:rPr>
                        <a:t>Wieviele</a:t>
                      </a:r>
                      <a:r>
                        <a:rPr lang="en-US" sz="1000" b="1" kern="1200" dirty="0">
                          <a:solidFill>
                            <a:srgbClr val="000000"/>
                          </a:solidFill>
                          <a:effectLst/>
                          <a:latin typeface="Helvetica" charset="0"/>
                          <a:ea typeface="Helvetica" charset="0"/>
                          <a:cs typeface="Helvetica" charset="0"/>
                        </a:rPr>
                        <a:t> “Observations” (</a:t>
                      </a:r>
                      <a:r>
                        <a:rPr lang="en-US" sz="1000" b="1" kern="1200" dirty="0" err="1" smtClean="0">
                          <a:solidFill>
                            <a:srgbClr val="000000"/>
                          </a:solidFill>
                          <a:effectLst/>
                          <a:latin typeface="Helvetica" charset="0"/>
                          <a:ea typeface="Helvetica" charset="0"/>
                          <a:cs typeface="Helvetica" charset="0"/>
                        </a:rPr>
                        <a:t>Beobachtungen</a:t>
                      </a:r>
                      <a:r>
                        <a:rPr lang="en-US" sz="1000" b="1" kern="1200" dirty="0" smtClean="0">
                          <a:solidFill>
                            <a:srgbClr val="000000"/>
                          </a:solidFill>
                          <a:effectLst/>
                          <a:latin typeface="Helvetica" charset="0"/>
                          <a:ea typeface="Helvetica" charset="0"/>
                          <a:cs typeface="Helvetica" charset="0"/>
                        </a:rPr>
                        <a:t>) </a:t>
                      </a:r>
                      <a:r>
                        <a:rPr lang="en-US" sz="1000" b="1" kern="1200" dirty="0" err="1">
                          <a:solidFill>
                            <a:srgbClr val="000000"/>
                          </a:solidFill>
                          <a:effectLst/>
                          <a:latin typeface="Helvetica" charset="0"/>
                          <a:ea typeface="Helvetica" charset="0"/>
                          <a:cs typeface="Helvetica" charset="0"/>
                        </a:rPr>
                        <a:t>soll</a:t>
                      </a:r>
                      <a:r>
                        <a:rPr lang="en-US" sz="1000" b="1" kern="1200" dirty="0">
                          <a:solidFill>
                            <a:srgbClr val="000000"/>
                          </a:solidFill>
                          <a:effectLst/>
                          <a:latin typeface="Helvetica" charset="0"/>
                          <a:ea typeface="Helvetica" charset="0"/>
                          <a:cs typeface="Helvetica" charset="0"/>
                        </a:rPr>
                        <a:t> </a:t>
                      </a:r>
                      <a:r>
                        <a:rPr lang="en-US" sz="1000" b="1" kern="1200" dirty="0" err="1">
                          <a:solidFill>
                            <a:srgbClr val="000000"/>
                          </a:solidFill>
                          <a:effectLst/>
                          <a:latin typeface="Helvetica" charset="0"/>
                          <a:ea typeface="Helvetica" charset="0"/>
                          <a:cs typeface="Helvetica" charset="0"/>
                        </a:rPr>
                        <a:t>ich</a:t>
                      </a:r>
                      <a:r>
                        <a:rPr lang="en-US" sz="1000" b="1" kern="1200" dirty="0">
                          <a:solidFill>
                            <a:srgbClr val="000000"/>
                          </a:solidFill>
                          <a:effectLst/>
                          <a:latin typeface="Helvetica" charset="0"/>
                          <a:ea typeface="Helvetica" charset="0"/>
                          <a:cs typeface="Helvetica" charset="0"/>
                        </a:rPr>
                        <a:t> </a:t>
                      </a:r>
                      <a:r>
                        <a:rPr lang="en-US" sz="1000" b="1" kern="1200" dirty="0" err="1">
                          <a:solidFill>
                            <a:srgbClr val="000000"/>
                          </a:solidFill>
                          <a:effectLst/>
                          <a:latin typeface="Helvetica" charset="0"/>
                          <a:ea typeface="Helvetica" charset="0"/>
                          <a:cs typeface="Helvetica" charset="0"/>
                        </a:rPr>
                        <a:t>beschreiben</a:t>
                      </a:r>
                      <a:r>
                        <a:rPr lang="en-US" sz="1000" b="1" kern="1200" dirty="0">
                          <a:solidFill>
                            <a:srgbClr val="000000"/>
                          </a:solidFill>
                          <a:effectLst/>
                          <a:latin typeface="Helvetica" charset="0"/>
                          <a:ea typeface="Helvetica" charset="0"/>
                          <a:cs typeface="Helvetica" charset="0"/>
                        </a:rPr>
                        <a:t>?</a:t>
                      </a: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en-US" sz="1000" b="0" baseline="0" dirty="0" err="1">
                          <a:solidFill>
                            <a:srgbClr val="000000"/>
                          </a:solidFill>
                          <a:latin typeface="Helvetica" charset="0"/>
                          <a:ea typeface="Helvetica" charset="0"/>
                          <a:cs typeface="Helvetica" charset="0"/>
                        </a:rPr>
                        <a:t>Entscheiden</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Sie</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aufgrund</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Ihrer</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Erfahrung</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wieviele</a:t>
                      </a:r>
                      <a:r>
                        <a:rPr lang="en-US" sz="1000" b="0" baseline="0" dirty="0">
                          <a:solidFill>
                            <a:srgbClr val="000000"/>
                          </a:solidFill>
                          <a:latin typeface="Helvetica" charset="0"/>
                          <a:ea typeface="Helvetica" charset="0"/>
                          <a:cs typeface="Helvetica" charset="0"/>
                        </a:rPr>
                        <a:t> der </a:t>
                      </a:r>
                      <a:r>
                        <a:rPr lang="en-US" sz="1000" b="0" baseline="0" dirty="0" err="1">
                          <a:solidFill>
                            <a:srgbClr val="000000"/>
                          </a:solidFill>
                          <a:latin typeface="Helvetica" charset="0"/>
                          <a:ea typeface="Helvetica" charset="0"/>
                          <a:cs typeface="Helvetica" charset="0"/>
                        </a:rPr>
                        <a:t>Beobachtungen</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Sie</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als</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individuelle</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Beobachtung</a:t>
                      </a:r>
                      <a:r>
                        <a:rPr lang="en-US" sz="1000" b="0" baseline="0" dirty="0">
                          <a:solidFill>
                            <a:srgbClr val="000000"/>
                          </a:solidFill>
                          <a:latin typeface="Helvetica" charset="0"/>
                          <a:ea typeface="Helvetica" charset="0"/>
                          <a:cs typeface="Helvetica" charset="0"/>
                        </a:rPr>
                        <a:t> </a:t>
                      </a:r>
                      <a:r>
                        <a:rPr lang="en-US" sz="1000" b="0" baseline="0" dirty="0" smtClean="0">
                          <a:solidFill>
                            <a:srgbClr val="000000"/>
                          </a:solidFill>
                          <a:latin typeface="Helvetica" charset="0"/>
                          <a:ea typeface="Helvetica" charset="0"/>
                          <a:cs typeface="Helvetica" charset="0"/>
                        </a:rPr>
                        <a:t>(</a:t>
                      </a:r>
                      <a:r>
                        <a:rPr lang="en-US" sz="1000" b="0" baseline="0" dirty="0" err="1" smtClean="0">
                          <a:solidFill>
                            <a:srgbClr val="000000"/>
                          </a:solidFill>
                          <a:latin typeface="Helvetica" charset="0"/>
                          <a:ea typeface="Helvetica" charset="0"/>
                          <a:cs typeface="Helvetica" charset="0"/>
                        </a:rPr>
                        <a:t>Läsion</a:t>
                      </a:r>
                      <a:r>
                        <a:rPr lang="en-US" sz="1000" b="0" baseline="0" dirty="0" smtClean="0">
                          <a:solidFill>
                            <a:srgbClr val="000000"/>
                          </a:solidFill>
                          <a:latin typeface="Helvetica" charset="0"/>
                          <a:ea typeface="Helvetica" charset="0"/>
                          <a:cs typeface="Helvetica" charset="0"/>
                        </a:rPr>
                        <a:t>)</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als</a:t>
                      </a:r>
                      <a:r>
                        <a:rPr lang="en-US" sz="1000" b="0" baseline="0" dirty="0">
                          <a:solidFill>
                            <a:srgbClr val="000000"/>
                          </a:solidFill>
                          <a:latin typeface="Helvetica" charset="0"/>
                          <a:ea typeface="Helvetica" charset="0"/>
                          <a:cs typeface="Helvetica" charset="0"/>
                        </a:rPr>
                        <a:t> Cluster von </a:t>
                      </a:r>
                      <a:r>
                        <a:rPr lang="en-US" sz="1000" b="0" baseline="0" dirty="0" err="1">
                          <a:solidFill>
                            <a:srgbClr val="000000"/>
                          </a:solidFill>
                          <a:latin typeface="Helvetica" charset="0"/>
                          <a:ea typeface="Helvetica" charset="0"/>
                          <a:cs typeface="Helvetica" charset="0"/>
                        </a:rPr>
                        <a:t>Befunden</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oder</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kombiniert</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beschreiben</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Drücken</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Sie</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sich</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entsprechend</a:t>
                      </a:r>
                      <a:r>
                        <a:rPr lang="en-US" sz="1000" b="0" baseline="0" dirty="0">
                          <a:solidFill>
                            <a:srgbClr val="000000"/>
                          </a:solidFill>
                          <a:latin typeface="Helvetica" charset="0"/>
                          <a:ea typeface="Helvetica" charset="0"/>
                          <a:cs typeface="Helvetica" charset="0"/>
                        </a:rPr>
                        <a:t> der </a:t>
                      </a:r>
                      <a:r>
                        <a:rPr lang="en-US" sz="1000" b="0" baseline="0" dirty="0" err="1">
                          <a:solidFill>
                            <a:srgbClr val="000000"/>
                          </a:solidFill>
                          <a:latin typeface="Helvetica" charset="0"/>
                          <a:ea typeface="Helvetica" charset="0"/>
                          <a:cs typeface="Helvetica" charset="0"/>
                        </a:rPr>
                        <a:t>klinisch</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relvanten</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Befunde</a:t>
                      </a:r>
                      <a:r>
                        <a:rPr lang="en-US" sz="1000" b="0" baseline="0" dirty="0">
                          <a:solidFill>
                            <a:srgbClr val="000000"/>
                          </a:solidFill>
                          <a:latin typeface="Helvetica" charset="0"/>
                          <a:ea typeface="Helvetica" charset="0"/>
                          <a:cs typeface="Helvetica" charset="0"/>
                        </a:rPr>
                        <a:t> und </a:t>
                      </a:r>
                      <a:r>
                        <a:rPr lang="en-US" sz="1000" b="0" baseline="0" dirty="0" err="1">
                          <a:solidFill>
                            <a:srgbClr val="000000"/>
                          </a:solidFill>
                          <a:latin typeface="Helvetica" charset="0"/>
                          <a:ea typeface="Helvetica" charset="0"/>
                          <a:cs typeface="Helvetica" charset="0"/>
                        </a:rPr>
                        <a:t>Ihrer</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Eindrücke</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möglichst</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präzise</a:t>
                      </a:r>
                      <a:r>
                        <a:rPr lang="en-US" sz="1000" b="0" baseline="0" dirty="0">
                          <a:solidFill>
                            <a:srgbClr val="000000"/>
                          </a:solidFill>
                          <a:latin typeface="Helvetica" charset="0"/>
                          <a:ea typeface="Helvetica" charset="0"/>
                          <a:cs typeface="Helvetica" charset="0"/>
                        </a:rPr>
                        <a:t> </a:t>
                      </a:r>
                      <a:r>
                        <a:rPr lang="en-US" sz="1000" b="0" baseline="0" dirty="0" err="1">
                          <a:solidFill>
                            <a:srgbClr val="000000"/>
                          </a:solidFill>
                          <a:latin typeface="Helvetica" charset="0"/>
                          <a:ea typeface="Helvetica" charset="0"/>
                          <a:cs typeface="Helvetica" charset="0"/>
                        </a:rPr>
                        <a:t>aus.</a:t>
                      </a:r>
                      <a:endParaRPr lang="en-US" sz="1000" b="0"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1"/>
                  </a:ext>
                </a:extLst>
              </a:tr>
              <a:tr h="0">
                <a:tc gridSpan="2">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en-US" sz="1000" b="1" kern="1200" dirty="0">
                          <a:solidFill>
                            <a:srgbClr val="000000"/>
                          </a:solidFill>
                          <a:effectLst/>
                          <a:latin typeface="Helvetica" charset="0"/>
                          <a:ea typeface="Helvetica" charset="0"/>
                          <a:cs typeface="Helvetica" charset="0"/>
                        </a:rPr>
                        <a:t>Was </a:t>
                      </a:r>
                      <a:r>
                        <a:rPr lang="en-US" sz="1000" b="1" kern="1200" dirty="0" err="1">
                          <a:solidFill>
                            <a:srgbClr val="000000"/>
                          </a:solidFill>
                          <a:effectLst/>
                          <a:latin typeface="Helvetica" charset="0"/>
                          <a:ea typeface="Helvetica" charset="0"/>
                          <a:cs typeface="Helvetica" charset="0"/>
                        </a:rPr>
                        <a:t>soll</a:t>
                      </a:r>
                      <a:r>
                        <a:rPr lang="en-US" sz="1000" b="1" kern="1200" dirty="0">
                          <a:solidFill>
                            <a:srgbClr val="000000"/>
                          </a:solidFill>
                          <a:effectLst/>
                          <a:latin typeface="Helvetica" charset="0"/>
                          <a:ea typeface="Helvetica" charset="0"/>
                          <a:cs typeface="Helvetica" charset="0"/>
                        </a:rPr>
                        <a:t> </a:t>
                      </a:r>
                      <a:r>
                        <a:rPr lang="en-US" sz="1000" b="1" kern="1200" dirty="0" err="1">
                          <a:solidFill>
                            <a:srgbClr val="000000"/>
                          </a:solidFill>
                          <a:effectLst/>
                          <a:latin typeface="Helvetica" charset="0"/>
                          <a:ea typeface="Helvetica" charset="0"/>
                          <a:cs typeface="Helvetica" charset="0"/>
                        </a:rPr>
                        <a:t>ich</a:t>
                      </a:r>
                      <a:r>
                        <a:rPr lang="en-US" sz="1000" b="1" kern="1200" dirty="0">
                          <a:solidFill>
                            <a:srgbClr val="000000"/>
                          </a:solidFill>
                          <a:effectLst/>
                          <a:latin typeface="Helvetica" charset="0"/>
                          <a:ea typeface="Helvetica" charset="0"/>
                          <a:cs typeface="Helvetica" charset="0"/>
                        </a:rPr>
                        <a:t> </a:t>
                      </a:r>
                      <a:r>
                        <a:rPr lang="en-US" sz="1000" b="1" kern="1200" dirty="0" err="1">
                          <a:solidFill>
                            <a:srgbClr val="000000"/>
                          </a:solidFill>
                          <a:effectLst/>
                          <a:latin typeface="Helvetica" charset="0"/>
                          <a:ea typeface="Helvetica" charset="0"/>
                          <a:cs typeface="Helvetica" charset="0"/>
                        </a:rPr>
                        <a:t>beschreiben</a:t>
                      </a:r>
                      <a:r>
                        <a:rPr lang="en-US" sz="1000" b="1" kern="1200" dirty="0">
                          <a:solidFill>
                            <a:srgbClr val="000000"/>
                          </a:solidFill>
                          <a:effectLst/>
                          <a:latin typeface="Helvetica" charset="0"/>
                          <a:ea typeface="Helvetica" charset="0"/>
                          <a:cs typeface="Helvetica" charset="0"/>
                        </a:rPr>
                        <a:t>, </a:t>
                      </a:r>
                      <a:r>
                        <a:rPr lang="en-US" sz="1000" b="1" kern="1200" dirty="0" err="1">
                          <a:solidFill>
                            <a:srgbClr val="000000"/>
                          </a:solidFill>
                          <a:effectLst/>
                          <a:latin typeface="Helvetica" charset="0"/>
                          <a:ea typeface="Helvetica" charset="0"/>
                          <a:cs typeface="Helvetica" charset="0"/>
                        </a:rPr>
                        <a:t>wenn</a:t>
                      </a:r>
                      <a:r>
                        <a:rPr lang="en-US" sz="1000" b="1" kern="1200" dirty="0">
                          <a:solidFill>
                            <a:srgbClr val="000000"/>
                          </a:solidFill>
                          <a:effectLst/>
                          <a:latin typeface="Helvetica" charset="0"/>
                          <a:ea typeface="Helvetica" charset="0"/>
                          <a:cs typeface="Helvetica" charset="0"/>
                        </a:rPr>
                        <a:t> </a:t>
                      </a:r>
                      <a:r>
                        <a:rPr lang="en-US" sz="1000" b="1" kern="1200" dirty="0" err="1">
                          <a:solidFill>
                            <a:srgbClr val="000000"/>
                          </a:solidFill>
                          <a:effectLst/>
                          <a:latin typeface="Helvetica" charset="0"/>
                          <a:ea typeface="Helvetica" charset="0"/>
                          <a:cs typeface="Helvetica" charset="0"/>
                        </a:rPr>
                        <a:t>keine</a:t>
                      </a:r>
                      <a:r>
                        <a:rPr lang="en-US" sz="1000" b="1" kern="1200" dirty="0">
                          <a:solidFill>
                            <a:srgbClr val="000000"/>
                          </a:solidFill>
                          <a:effectLst/>
                          <a:latin typeface="Helvetica" charset="0"/>
                          <a:ea typeface="Helvetica" charset="0"/>
                          <a:cs typeface="Helvetica" charset="0"/>
                        </a:rPr>
                        <a:t> </a:t>
                      </a:r>
                      <a:r>
                        <a:rPr lang="en-US" sz="1000" b="1" kern="1200" dirty="0" err="1">
                          <a:solidFill>
                            <a:srgbClr val="000000"/>
                          </a:solidFill>
                          <a:effectLst/>
                          <a:latin typeface="Helvetica" charset="0"/>
                          <a:ea typeface="Helvetica" charset="0"/>
                          <a:cs typeface="Helvetica" charset="0"/>
                        </a:rPr>
                        <a:t>auffälligen</a:t>
                      </a:r>
                      <a:r>
                        <a:rPr lang="en-US" sz="1000" b="1" kern="1200" dirty="0">
                          <a:solidFill>
                            <a:srgbClr val="000000"/>
                          </a:solidFill>
                          <a:effectLst/>
                          <a:latin typeface="Helvetica" charset="0"/>
                          <a:ea typeface="Helvetica" charset="0"/>
                          <a:cs typeface="Helvetica" charset="0"/>
                        </a:rPr>
                        <a:t> </a:t>
                      </a:r>
                      <a:r>
                        <a:rPr lang="en-US" sz="1000" b="1" kern="1200" dirty="0" err="1">
                          <a:solidFill>
                            <a:srgbClr val="000000"/>
                          </a:solidFill>
                          <a:effectLst/>
                          <a:latin typeface="Helvetica" charset="0"/>
                          <a:ea typeface="Helvetica" charset="0"/>
                          <a:cs typeface="Helvetica" charset="0"/>
                        </a:rPr>
                        <a:t>Observationen</a:t>
                      </a:r>
                      <a:r>
                        <a:rPr lang="en-US" sz="1000" b="1" kern="1200" dirty="0">
                          <a:solidFill>
                            <a:srgbClr val="000000"/>
                          </a:solidFill>
                          <a:effectLst/>
                          <a:latin typeface="Helvetica" charset="0"/>
                          <a:ea typeface="Helvetica" charset="0"/>
                          <a:cs typeface="Helvetica" charset="0"/>
                        </a:rPr>
                        <a:t> </a:t>
                      </a:r>
                      <a:r>
                        <a:rPr lang="en-US" sz="1000" b="1" kern="1200" dirty="0" err="1">
                          <a:solidFill>
                            <a:srgbClr val="000000"/>
                          </a:solidFill>
                          <a:effectLst/>
                          <a:latin typeface="Helvetica" charset="0"/>
                          <a:ea typeface="Helvetica" charset="0"/>
                          <a:cs typeface="Helvetica" charset="0"/>
                        </a:rPr>
                        <a:t>vorliegen</a:t>
                      </a:r>
                      <a:r>
                        <a:rPr lang="en-US" sz="1000" b="1" kern="1200" dirty="0">
                          <a:solidFill>
                            <a:srgbClr val="000000"/>
                          </a:solidFill>
                          <a:effectLst/>
                          <a:latin typeface="Helvetica" charset="0"/>
                          <a:ea typeface="Helvetica" charset="0"/>
                          <a:cs typeface="Helvetica" charset="0"/>
                        </a:rPr>
                        <a:t>? </a:t>
                      </a: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en-US" sz="1000" b="0" kern="1200" dirty="0">
                          <a:solidFill>
                            <a:srgbClr val="000000"/>
                          </a:solidFill>
                          <a:effectLst/>
                          <a:latin typeface="Helvetica" charset="0"/>
                          <a:ea typeface="Helvetica" charset="0"/>
                          <a:cs typeface="Helvetica" charset="0"/>
                        </a:rPr>
                        <a:t>LR-1 und LR-2 </a:t>
                      </a:r>
                      <a:r>
                        <a:rPr lang="en-US" sz="1000" b="0" kern="1200" dirty="0" err="1">
                          <a:solidFill>
                            <a:srgbClr val="000000"/>
                          </a:solidFill>
                          <a:effectLst/>
                          <a:latin typeface="Helvetica" charset="0"/>
                          <a:ea typeface="Helvetica" charset="0"/>
                          <a:cs typeface="Helvetica" charset="0"/>
                        </a:rPr>
                        <a:t>Observationen</a:t>
                      </a:r>
                      <a:r>
                        <a:rPr lang="en-US" sz="1000" b="0" kern="1200" dirty="0">
                          <a:solidFill>
                            <a:srgbClr val="000000"/>
                          </a:solidFill>
                          <a:effectLst/>
                          <a:latin typeface="Helvetica" charset="0"/>
                          <a:ea typeface="Helvetica" charset="0"/>
                          <a:cs typeface="Helvetica" charset="0"/>
                        </a:rPr>
                        <a:t> </a:t>
                      </a:r>
                      <a:r>
                        <a:rPr lang="en-US" sz="1000" b="0" kern="1200" dirty="0" err="1">
                          <a:solidFill>
                            <a:srgbClr val="000000"/>
                          </a:solidFill>
                          <a:effectLst/>
                          <a:latin typeface="Helvetica" charset="0"/>
                          <a:ea typeface="Helvetica" charset="0"/>
                          <a:cs typeface="Helvetica" charset="0"/>
                        </a:rPr>
                        <a:t>können</a:t>
                      </a:r>
                      <a:r>
                        <a:rPr lang="en-US" sz="1000" b="0" kern="1200" dirty="0">
                          <a:solidFill>
                            <a:srgbClr val="000000"/>
                          </a:solidFill>
                          <a:effectLst/>
                          <a:latin typeface="Helvetica" charset="0"/>
                          <a:ea typeface="Helvetica" charset="0"/>
                          <a:cs typeface="Helvetica" charset="0"/>
                        </a:rPr>
                        <a:t> </a:t>
                      </a:r>
                      <a:r>
                        <a:rPr lang="en-US" sz="1000" b="0" kern="1200" baseline="0" dirty="0" err="1">
                          <a:solidFill>
                            <a:srgbClr val="000000"/>
                          </a:solidFill>
                          <a:effectLst/>
                          <a:latin typeface="Helvetica" charset="0"/>
                          <a:ea typeface="Helvetica" charset="0"/>
                          <a:cs typeface="Helvetica" charset="0"/>
                        </a:rPr>
                        <a:t>im</a:t>
                      </a:r>
                      <a:r>
                        <a:rPr lang="en-US" sz="1000" b="0" kern="1200" baseline="0" dirty="0">
                          <a:solidFill>
                            <a:srgbClr val="000000"/>
                          </a:solidFill>
                          <a:effectLst/>
                          <a:latin typeface="Helvetica" charset="0"/>
                          <a:ea typeface="Helvetica" charset="0"/>
                          <a:cs typeface="Helvetica" charset="0"/>
                        </a:rPr>
                        <a:t> </a:t>
                      </a:r>
                      <a:r>
                        <a:rPr lang="en-US" sz="1000" b="0" kern="1200" baseline="0" dirty="0" err="1">
                          <a:solidFill>
                            <a:srgbClr val="000000"/>
                          </a:solidFill>
                          <a:effectLst/>
                          <a:latin typeface="Helvetica" charset="0"/>
                          <a:ea typeface="Helvetica" charset="0"/>
                          <a:cs typeface="Helvetica" charset="0"/>
                        </a:rPr>
                        <a:t>Befund</a:t>
                      </a:r>
                      <a:r>
                        <a:rPr lang="en-US" sz="1000" b="0" kern="1200" baseline="0" dirty="0">
                          <a:solidFill>
                            <a:srgbClr val="000000"/>
                          </a:solidFill>
                          <a:effectLst/>
                          <a:latin typeface="Helvetica" charset="0"/>
                          <a:ea typeface="Helvetica" charset="0"/>
                          <a:cs typeface="Helvetica" charset="0"/>
                        </a:rPr>
                        <a:t> </a:t>
                      </a:r>
                      <a:r>
                        <a:rPr lang="en-US" sz="1000" b="0" kern="1200" baseline="0" dirty="0" err="1">
                          <a:solidFill>
                            <a:srgbClr val="000000"/>
                          </a:solidFill>
                          <a:effectLst/>
                          <a:latin typeface="Helvetica" charset="0"/>
                          <a:ea typeface="Helvetica" charset="0"/>
                          <a:cs typeface="Helvetica" charset="0"/>
                        </a:rPr>
                        <a:t>zusammengefasst</a:t>
                      </a:r>
                      <a:r>
                        <a:rPr lang="en-US" sz="1000" b="0" kern="1200" baseline="0" dirty="0">
                          <a:solidFill>
                            <a:srgbClr val="000000"/>
                          </a:solidFill>
                          <a:effectLst/>
                          <a:latin typeface="Helvetica" charset="0"/>
                          <a:ea typeface="Helvetica" charset="0"/>
                          <a:cs typeface="Helvetica" charset="0"/>
                        </a:rPr>
                        <a:t> </a:t>
                      </a:r>
                      <a:r>
                        <a:rPr lang="en-US" sz="1000" b="0" kern="1200" baseline="0" dirty="0" err="1">
                          <a:solidFill>
                            <a:srgbClr val="000000"/>
                          </a:solidFill>
                          <a:effectLst/>
                          <a:latin typeface="Helvetica" charset="0"/>
                          <a:ea typeface="Helvetica" charset="0"/>
                          <a:cs typeface="Helvetica" charset="0"/>
                        </a:rPr>
                        <a:t>werden</a:t>
                      </a:r>
                      <a:r>
                        <a:rPr lang="en-US" sz="1000" b="0" kern="1200" baseline="0" dirty="0">
                          <a:solidFill>
                            <a:srgbClr val="000000"/>
                          </a:solidFill>
                          <a:effectLst/>
                          <a:latin typeface="Helvetica" charset="0"/>
                          <a:ea typeface="Helvetica" charset="0"/>
                          <a:cs typeface="Helvetica" charset="0"/>
                        </a:rPr>
                        <a:t>. Die </a:t>
                      </a:r>
                      <a:r>
                        <a:rPr lang="en-US" sz="1000" b="0" kern="1200" baseline="0" dirty="0" err="1">
                          <a:solidFill>
                            <a:srgbClr val="000000"/>
                          </a:solidFill>
                          <a:effectLst/>
                          <a:latin typeface="Helvetica" charset="0"/>
                          <a:ea typeface="Helvetica" charset="0"/>
                          <a:cs typeface="Helvetica" charset="0"/>
                        </a:rPr>
                        <a:t>Beurteilung</a:t>
                      </a:r>
                      <a:r>
                        <a:rPr lang="en-US" sz="1000" b="0" kern="1200" baseline="0" dirty="0">
                          <a:solidFill>
                            <a:srgbClr val="000000"/>
                          </a:solidFill>
                          <a:effectLst/>
                          <a:latin typeface="Helvetica" charset="0"/>
                          <a:ea typeface="Helvetica" charset="0"/>
                          <a:cs typeface="Helvetica" charset="0"/>
                        </a:rPr>
                        <a:t> </a:t>
                      </a:r>
                      <a:r>
                        <a:rPr lang="en-US" sz="1000" b="0" kern="1200" baseline="0" dirty="0" err="1">
                          <a:solidFill>
                            <a:srgbClr val="000000"/>
                          </a:solidFill>
                          <a:effectLst/>
                          <a:latin typeface="Helvetica" charset="0"/>
                          <a:ea typeface="Helvetica" charset="0"/>
                          <a:cs typeface="Helvetica" charset="0"/>
                        </a:rPr>
                        <a:t>sollte</a:t>
                      </a:r>
                      <a:r>
                        <a:rPr lang="en-US" sz="1000" b="0" kern="1200" baseline="0" dirty="0">
                          <a:solidFill>
                            <a:srgbClr val="000000"/>
                          </a:solidFill>
                          <a:effectLst/>
                          <a:latin typeface="Helvetica" charset="0"/>
                          <a:ea typeface="Helvetica" charset="0"/>
                          <a:cs typeface="Helvetica" charset="0"/>
                        </a:rPr>
                        <a:t> </a:t>
                      </a:r>
                      <a:r>
                        <a:rPr lang="en-US" sz="1000" b="0" kern="1200" baseline="0" dirty="0" err="1">
                          <a:solidFill>
                            <a:srgbClr val="000000"/>
                          </a:solidFill>
                          <a:effectLst/>
                          <a:latin typeface="Helvetica" charset="0"/>
                          <a:ea typeface="Helvetica" charset="0"/>
                          <a:cs typeface="Helvetica" charset="0"/>
                        </a:rPr>
                        <a:t>eine</a:t>
                      </a:r>
                      <a:r>
                        <a:rPr lang="en-US" sz="1000" b="0" kern="1200" baseline="0" dirty="0">
                          <a:solidFill>
                            <a:srgbClr val="000000"/>
                          </a:solidFill>
                          <a:effectLst/>
                          <a:latin typeface="Helvetica" charset="0"/>
                          <a:ea typeface="Helvetica" charset="0"/>
                          <a:cs typeface="Helvetica" charset="0"/>
                        </a:rPr>
                        <a:t> </a:t>
                      </a:r>
                      <a:r>
                        <a:rPr lang="en-US" sz="1000" b="0" kern="1200" baseline="0" dirty="0" err="1">
                          <a:solidFill>
                            <a:srgbClr val="000000"/>
                          </a:solidFill>
                          <a:effectLst/>
                          <a:latin typeface="Helvetica" charset="0"/>
                          <a:ea typeface="Helvetica" charset="0"/>
                          <a:cs typeface="Helvetica" charset="0"/>
                        </a:rPr>
                        <a:t>einfache</a:t>
                      </a:r>
                      <a:r>
                        <a:rPr lang="en-US" sz="1000" b="0" kern="1200" baseline="0" dirty="0">
                          <a:solidFill>
                            <a:srgbClr val="000000"/>
                          </a:solidFill>
                          <a:effectLst/>
                          <a:latin typeface="Helvetica" charset="0"/>
                          <a:ea typeface="Helvetica" charset="0"/>
                          <a:cs typeface="Helvetica" charset="0"/>
                        </a:rPr>
                        <a:t> </a:t>
                      </a:r>
                      <a:r>
                        <a:rPr lang="en-US" sz="1000" b="0" kern="1200" baseline="0" dirty="0" err="1">
                          <a:solidFill>
                            <a:srgbClr val="000000"/>
                          </a:solidFill>
                          <a:effectLst/>
                          <a:latin typeface="Helvetica" charset="0"/>
                          <a:ea typeface="Helvetica" charset="0"/>
                          <a:cs typeface="Helvetica" charset="0"/>
                        </a:rPr>
                        <a:t>Zusammenfassung</a:t>
                      </a:r>
                      <a:r>
                        <a:rPr lang="en-US" sz="1000" b="0" kern="1200" baseline="0" dirty="0">
                          <a:solidFill>
                            <a:srgbClr val="000000"/>
                          </a:solidFill>
                          <a:effectLst/>
                          <a:latin typeface="Helvetica" charset="0"/>
                          <a:ea typeface="Helvetica" charset="0"/>
                          <a:cs typeface="Helvetica" charset="0"/>
                        </a:rPr>
                        <a:t> , </a:t>
                      </a:r>
                      <a:r>
                        <a:rPr lang="en-US" sz="1000" b="0" kern="1200" baseline="0" dirty="0" err="1">
                          <a:solidFill>
                            <a:srgbClr val="000000"/>
                          </a:solidFill>
                          <a:effectLst/>
                          <a:latin typeface="Helvetica" charset="0"/>
                          <a:ea typeface="Helvetica" charset="0"/>
                          <a:cs typeface="Helvetica" charset="0"/>
                        </a:rPr>
                        <a:t>wie</a:t>
                      </a:r>
                      <a:r>
                        <a:rPr lang="en-US" sz="1000" b="0" kern="1200" baseline="0" dirty="0">
                          <a:solidFill>
                            <a:srgbClr val="000000"/>
                          </a:solidFill>
                          <a:effectLst/>
                          <a:latin typeface="Helvetica" charset="0"/>
                          <a:ea typeface="Helvetica" charset="0"/>
                          <a:cs typeface="Helvetica" charset="0"/>
                        </a:rPr>
                        <a:t> “</a:t>
                      </a:r>
                      <a:r>
                        <a:rPr lang="en-US" sz="1000" b="0" kern="1200" baseline="0" dirty="0" err="1">
                          <a:solidFill>
                            <a:srgbClr val="000000"/>
                          </a:solidFill>
                          <a:effectLst/>
                          <a:latin typeface="Helvetica" charset="0"/>
                          <a:ea typeface="Helvetica" charset="0"/>
                          <a:cs typeface="Helvetica" charset="0"/>
                        </a:rPr>
                        <a:t>keine</a:t>
                      </a:r>
                      <a:r>
                        <a:rPr lang="en-US" sz="1000" b="0" kern="1200" baseline="0" dirty="0">
                          <a:solidFill>
                            <a:srgbClr val="000000"/>
                          </a:solidFill>
                          <a:effectLst/>
                          <a:latin typeface="Helvetica" charset="0"/>
                          <a:ea typeface="Helvetica" charset="0"/>
                          <a:cs typeface="Helvetica" charset="0"/>
                        </a:rPr>
                        <a:t> </a:t>
                      </a:r>
                      <a:r>
                        <a:rPr lang="en-US" sz="1000" b="0" kern="1200" baseline="0" dirty="0" err="1">
                          <a:solidFill>
                            <a:srgbClr val="000000"/>
                          </a:solidFill>
                          <a:effectLst/>
                          <a:latin typeface="Helvetica" charset="0"/>
                          <a:ea typeface="Helvetica" charset="0"/>
                          <a:cs typeface="Helvetica" charset="0"/>
                        </a:rPr>
                        <a:t>malignitätsverdächtigen</a:t>
                      </a:r>
                      <a:r>
                        <a:rPr lang="en-US" sz="1000" b="0" kern="1200" baseline="0" dirty="0">
                          <a:solidFill>
                            <a:srgbClr val="000000"/>
                          </a:solidFill>
                          <a:effectLst/>
                          <a:latin typeface="Helvetica" charset="0"/>
                          <a:ea typeface="Helvetica" charset="0"/>
                          <a:cs typeface="Helvetica" charset="0"/>
                        </a:rPr>
                        <a:t> LI-RADS </a:t>
                      </a:r>
                      <a:r>
                        <a:rPr lang="en-US" sz="1000" b="0" kern="1200" baseline="0" dirty="0" err="1">
                          <a:solidFill>
                            <a:srgbClr val="000000"/>
                          </a:solidFill>
                          <a:effectLst/>
                          <a:latin typeface="Helvetica" charset="0"/>
                          <a:ea typeface="Helvetica" charset="0"/>
                          <a:cs typeface="Helvetica" charset="0"/>
                        </a:rPr>
                        <a:t>Observationen</a:t>
                      </a:r>
                      <a:r>
                        <a:rPr lang="en-US" sz="1000" b="0" kern="1200" baseline="0" dirty="0">
                          <a:solidFill>
                            <a:srgbClr val="000000"/>
                          </a:solidFill>
                          <a:effectLst/>
                          <a:latin typeface="Helvetica" charset="0"/>
                          <a:ea typeface="Helvetica" charset="0"/>
                          <a:cs typeface="Helvetica" charset="0"/>
                        </a:rPr>
                        <a:t>” </a:t>
                      </a:r>
                      <a:r>
                        <a:rPr lang="en-US" sz="1000" b="0" kern="1200" baseline="0" dirty="0" err="1">
                          <a:solidFill>
                            <a:srgbClr val="000000"/>
                          </a:solidFill>
                          <a:effectLst/>
                          <a:latin typeface="Helvetica" charset="0"/>
                          <a:ea typeface="Helvetica" charset="0"/>
                          <a:cs typeface="Helvetica" charset="0"/>
                        </a:rPr>
                        <a:t>enhalten</a:t>
                      </a:r>
                      <a:r>
                        <a:rPr lang="en-US" sz="1000" b="0" kern="1200" baseline="0" dirty="0">
                          <a:solidFill>
                            <a:srgbClr val="000000"/>
                          </a:solidFill>
                          <a:effectLst/>
                          <a:latin typeface="Helvetica" charset="0"/>
                          <a:ea typeface="Helvetica" charset="0"/>
                          <a:cs typeface="Helvetica" charset="0"/>
                        </a:rPr>
                        <a:t>.</a:t>
                      </a:r>
                      <a:endParaRPr lang="en-US" sz="1000" b="0" baseline="0" dirty="0">
                        <a:solidFill>
                          <a:srgbClr val="000000"/>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2"/>
                  </a:ext>
                </a:extLst>
              </a:tr>
              <a:tr h="291607">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000" b="1" baseline="0" dirty="0" err="1">
                          <a:solidFill>
                            <a:srgbClr val="000000"/>
                          </a:solidFill>
                          <a:latin typeface="Helvetica" charset="0"/>
                          <a:ea typeface="Helvetica" charset="0"/>
                          <a:cs typeface="Helvetica" charset="0"/>
                        </a:rPr>
                        <a:t>Wie</a:t>
                      </a:r>
                      <a:r>
                        <a:rPr lang="en-US" sz="1000" b="1" baseline="0" dirty="0">
                          <a:solidFill>
                            <a:srgbClr val="000000"/>
                          </a:solidFill>
                          <a:latin typeface="Helvetica" charset="0"/>
                          <a:ea typeface="Helvetica" charset="0"/>
                          <a:cs typeface="Helvetica" charset="0"/>
                        </a:rPr>
                        <a:t> </a:t>
                      </a:r>
                      <a:r>
                        <a:rPr lang="en-US" sz="1000" b="1" baseline="0" dirty="0" err="1">
                          <a:solidFill>
                            <a:srgbClr val="000000"/>
                          </a:solidFill>
                          <a:latin typeface="Helvetica" charset="0"/>
                          <a:ea typeface="Helvetica" charset="0"/>
                          <a:cs typeface="Helvetica" charset="0"/>
                        </a:rPr>
                        <a:t>soll</a:t>
                      </a:r>
                      <a:r>
                        <a:rPr lang="en-US" sz="1000" b="1" baseline="0" dirty="0">
                          <a:solidFill>
                            <a:srgbClr val="000000"/>
                          </a:solidFill>
                          <a:latin typeface="Helvetica" charset="0"/>
                          <a:ea typeface="Helvetica" charset="0"/>
                          <a:cs typeface="Helvetica" charset="0"/>
                        </a:rPr>
                        <a:t> </a:t>
                      </a:r>
                      <a:r>
                        <a:rPr lang="en-US" sz="1000" b="1" baseline="0" dirty="0" err="1">
                          <a:solidFill>
                            <a:srgbClr val="000000"/>
                          </a:solidFill>
                          <a:latin typeface="Helvetica" charset="0"/>
                          <a:ea typeface="Helvetica" charset="0"/>
                          <a:cs typeface="Helvetica" charset="0"/>
                        </a:rPr>
                        <a:t>ich</a:t>
                      </a:r>
                      <a:r>
                        <a:rPr lang="en-US" sz="1000" b="1" baseline="0" dirty="0">
                          <a:solidFill>
                            <a:srgbClr val="000000"/>
                          </a:solidFill>
                          <a:latin typeface="Helvetica" charset="0"/>
                          <a:ea typeface="Helvetica" charset="0"/>
                          <a:cs typeface="Helvetica" charset="0"/>
                        </a:rPr>
                        <a:t> </a:t>
                      </a:r>
                      <a:r>
                        <a:rPr lang="en-US" sz="1000" b="1" baseline="0" dirty="0" err="1">
                          <a:solidFill>
                            <a:srgbClr val="000000"/>
                          </a:solidFill>
                          <a:latin typeface="Helvetica" charset="0"/>
                          <a:ea typeface="Helvetica" charset="0"/>
                          <a:cs typeface="Helvetica" charset="0"/>
                        </a:rPr>
                        <a:t>eine</a:t>
                      </a:r>
                      <a:r>
                        <a:rPr lang="en-US" sz="1000" b="1" baseline="0" dirty="0">
                          <a:solidFill>
                            <a:srgbClr val="000000"/>
                          </a:solidFill>
                          <a:latin typeface="Helvetica" charset="0"/>
                          <a:ea typeface="Helvetica" charset="0"/>
                          <a:cs typeface="Helvetica" charset="0"/>
                        </a:rPr>
                        <a:t> </a:t>
                      </a:r>
                      <a:r>
                        <a:rPr lang="en-US" sz="1000" b="1" baseline="0" dirty="0" err="1">
                          <a:solidFill>
                            <a:srgbClr val="000000"/>
                          </a:solidFill>
                          <a:latin typeface="Helvetica" charset="0"/>
                          <a:ea typeface="Helvetica" charset="0"/>
                          <a:cs typeface="Helvetica" charset="0"/>
                        </a:rPr>
                        <a:t>schon</a:t>
                      </a:r>
                      <a:r>
                        <a:rPr lang="en-US" sz="1000" b="1" baseline="0" dirty="0">
                          <a:solidFill>
                            <a:srgbClr val="000000"/>
                          </a:solidFill>
                          <a:latin typeface="Helvetica" charset="0"/>
                          <a:ea typeface="Helvetica" charset="0"/>
                          <a:cs typeface="Helvetica" charset="0"/>
                        </a:rPr>
                        <a:t> </a:t>
                      </a:r>
                      <a:r>
                        <a:rPr lang="en-US" sz="1000" b="1" baseline="0" dirty="0" err="1">
                          <a:solidFill>
                            <a:srgbClr val="000000"/>
                          </a:solidFill>
                          <a:latin typeface="Helvetica" charset="0"/>
                          <a:ea typeface="Helvetica" charset="0"/>
                          <a:cs typeface="Helvetica" charset="0"/>
                        </a:rPr>
                        <a:t>behandelte</a:t>
                      </a:r>
                      <a:r>
                        <a:rPr lang="en-US" sz="1000" b="1" baseline="0" dirty="0">
                          <a:solidFill>
                            <a:srgbClr val="000000"/>
                          </a:solidFill>
                          <a:latin typeface="Helvetica" charset="0"/>
                          <a:ea typeface="Helvetica" charset="0"/>
                          <a:cs typeface="Helvetica" charset="0"/>
                        </a:rPr>
                        <a:t> Observation </a:t>
                      </a:r>
                      <a:r>
                        <a:rPr lang="en-US" sz="1000" b="1" baseline="0" dirty="0" err="1">
                          <a:solidFill>
                            <a:srgbClr val="000000"/>
                          </a:solidFill>
                          <a:latin typeface="Helvetica" charset="0"/>
                          <a:ea typeface="Helvetica" charset="0"/>
                          <a:cs typeface="Helvetica" charset="0"/>
                        </a:rPr>
                        <a:t>beschreiben</a:t>
                      </a:r>
                      <a:r>
                        <a:rPr lang="en-US" sz="1000" b="1" baseline="0" dirty="0">
                          <a:solidFill>
                            <a:srgbClr val="000000"/>
                          </a:solidFill>
                          <a:latin typeface="Helvetica" charset="0"/>
                          <a:ea typeface="Helvetica" charset="0"/>
                          <a:cs typeface="Helvetica" charset="0"/>
                        </a:rPr>
                        <a:t>? </a:t>
                      </a:r>
                    </a:p>
                    <a:p>
                      <a:pPr fontAlgn="base">
                        <a:spcAft>
                          <a:spcPts val="600"/>
                        </a:spcAft>
                        <a:defRPr/>
                      </a:pPr>
                      <a:r>
                        <a:rPr lang="en-US" sz="1000" dirty="0" err="1">
                          <a:solidFill>
                            <a:schemeClr val="tx1"/>
                          </a:solidFill>
                          <a:latin typeface="Helvetica" charset="0"/>
                          <a:ea typeface="Helvetica" charset="0"/>
                          <a:cs typeface="Helvetica" charset="0"/>
                        </a:rPr>
                        <a:t>Geben</a:t>
                      </a:r>
                      <a:r>
                        <a:rPr lang="en-US" sz="1000" dirty="0">
                          <a:solidFill>
                            <a:schemeClr val="tx1"/>
                          </a:solidFill>
                          <a:latin typeface="Helvetica" charset="0"/>
                          <a:ea typeface="Helvetica" charset="0"/>
                          <a:cs typeface="Helvetica" charset="0"/>
                        </a:rPr>
                        <a:t> </a:t>
                      </a:r>
                      <a:r>
                        <a:rPr lang="en-US" sz="1000" dirty="0" err="1">
                          <a:solidFill>
                            <a:schemeClr val="tx1"/>
                          </a:solidFill>
                          <a:latin typeface="Helvetica" charset="0"/>
                          <a:ea typeface="Helvetica" charset="0"/>
                          <a:cs typeface="Helvetica" charset="0"/>
                        </a:rPr>
                        <a:t>Sie</a:t>
                      </a:r>
                      <a:r>
                        <a:rPr lang="en-US" sz="1000" dirty="0">
                          <a:solidFill>
                            <a:schemeClr val="tx1"/>
                          </a:solidFill>
                          <a:latin typeface="Helvetica" charset="0"/>
                          <a:ea typeface="Helvetica" charset="0"/>
                          <a:cs typeface="Helvetica" charset="0"/>
                        </a:rPr>
                        <a:t> die </a:t>
                      </a:r>
                      <a:r>
                        <a:rPr lang="en-US" sz="1000" dirty="0" err="1">
                          <a:solidFill>
                            <a:schemeClr val="tx1"/>
                          </a:solidFill>
                          <a:latin typeface="Helvetica" charset="0"/>
                          <a:ea typeface="Helvetica" charset="0"/>
                          <a:cs typeface="Helvetica" charset="0"/>
                        </a:rPr>
                        <a:t>aktuelle</a:t>
                      </a:r>
                      <a:r>
                        <a:rPr lang="en-US" sz="1000" dirty="0">
                          <a:solidFill>
                            <a:schemeClr val="tx1"/>
                          </a:solidFill>
                          <a:latin typeface="Helvetica" charset="0"/>
                          <a:ea typeface="Helvetica" charset="0"/>
                          <a:cs typeface="Helvetica" charset="0"/>
                        </a:rPr>
                        <a:t> </a:t>
                      </a:r>
                      <a:r>
                        <a:rPr lang="en-US" sz="1000" dirty="0" err="1" smtClean="0">
                          <a:solidFill>
                            <a:schemeClr val="tx1"/>
                          </a:solidFill>
                          <a:latin typeface="Helvetica" charset="0"/>
                          <a:ea typeface="Helvetica" charset="0"/>
                          <a:cs typeface="Helvetica" charset="0"/>
                        </a:rPr>
                        <a:t>Respons-Kategorie</a:t>
                      </a:r>
                      <a:r>
                        <a:rPr lang="en-US" sz="1000" dirty="0" smtClean="0">
                          <a:solidFill>
                            <a:schemeClr val="tx1"/>
                          </a:solidFill>
                          <a:latin typeface="Helvetica" charset="0"/>
                          <a:ea typeface="Helvetica" charset="0"/>
                          <a:cs typeface="Helvetica" charset="0"/>
                        </a:rPr>
                        <a:t> </a:t>
                      </a:r>
                      <a:r>
                        <a:rPr lang="en-US" sz="1000" dirty="0">
                          <a:solidFill>
                            <a:schemeClr val="tx1"/>
                          </a:solidFill>
                          <a:latin typeface="Helvetica" charset="0"/>
                          <a:ea typeface="Helvetica" charset="0"/>
                          <a:cs typeface="Helvetica" charset="0"/>
                        </a:rPr>
                        <a:t>und, </a:t>
                      </a:r>
                      <a:r>
                        <a:rPr lang="en-US" sz="1000" dirty="0" err="1">
                          <a:solidFill>
                            <a:schemeClr val="tx1"/>
                          </a:solidFill>
                          <a:latin typeface="Helvetica" charset="0"/>
                          <a:ea typeface="Helvetica" charset="0"/>
                          <a:cs typeface="Helvetica" charset="0"/>
                        </a:rPr>
                        <a:t>sofern</a:t>
                      </a:r>
                      <a:r>
                        <a:rPr lang="en-US" sz="1000" dirty="0">
                          <a:solidFill>
                            <a:schemeClr val="tx1"/>
                          </a:solidFill>
                          <a:latin typeface="Helvetica" charset="0"/>
                          <a:ea typeface="Helvetica" charset="0"/>
                          <a:cs typeface="Helvetica" charset="0"/>
                        </a:rPr>
                        <a:t> </a:t>
                      </a:r>
                      <a:r>
                        <a:rPr lang="en-US" sz="1000" dirty="0" err="1">
                          <a:solidFill>
                            <a:schemeClr val="tx1"/>
                          </a:solidFill>
                          <a:latin typeface="Helvetica" charset="0"/>
                          <a:ea typeface="Helvetica" charset="0"/>
                          <a:cs typeface="Helvetica" charset="0"/>
                        </a:rPr>
                        <a:t>möglich</a:t>
                      </a:r>
                      <a:r>
                        <a:rPr lang="en-US" sz="1000" dirty="0">
                          <a:solidFill>
                            <a:schemeClr val="tx1"/>
                          </a:solidFill>
                          <a:latin typeface="Helvetica" charset="0"/>
                          <a:ea typeface="Helvetica" charset="0"/>
                          <a:cs typeface="Helvetica" charset="0"/>
                        </a:rPr>
                        <a:t> die </a:t>
                      </a:r>
                      <a:r>
                        <a:rPr lang="en-US" sz="1000" dirty="0" err="1">
                          <a:solidFill>
                            <a:schemeClr val="tx1"/>
                          </a:solidFill>
                          <a:latin typeface="Helvetica" charset="0"/>
                          <a:ea typeface="Helvetica" charset="0"/>
                          <a:cs typeface="Helvetica" charset="0"/>
                        </a:rPr>
                        <a:t>Größe</a:t>
                      </a:r>
                      <a:r>
                        <a:rPr lang="en-US" sz="1000" dirty="0">
                          <a:solidFill>
                            <a:schemeClr val="tx1"/>
                          </a:solidFill>
                          <a:latin typeface="Helvetica" charset="0"/>
                          <a:ea typeface="Helvetica" charset="0"/>
                          <a:cs typeface="Helvetica" charset="0"/>
                        </a:rPr>
                        <a:t> des </a:t>
                      </a:r>
                      <a:r>
                        <a:rPr lang="en-US" sz="1000" dirty="0" err="1">
                          <a:solidFill>
                            <a:schemeClr val="tx1"/>
                          </a:solidFill>
                          <a:latin typeface="Helvetica" charset="0"/>
                          <a:ea typeface="Helvetica" charset="0"/>
                          <a:cs typeface="Helvetica" charset="0"/>
                        </a:rPr>
                        <a:t>vitalen</a:t>
                      </a:r>
                      <a:r>
                        <a:rPr lang="en-US" sz="1000" dirty="0">
                          <a:solidFill>
                            <a:schemeClr val="tx1"/>
                          </a:solidFill>
                          <a:latin typeface="Helvetica" charset="0"/>
                          <a:ea typeface="Helvetica" charset="0"/>
                          <a:cs typeface="Helvetica" charset="0"/>
                        </a:rPr>
                        <a:t> Tumors an. </a:t>
                      </a:r>
                      <a:r>
                        <a:rPr lang="en-US" sz="1000" baseline="0" dirty="0" err="1">
                          <a:solidFill>
                            <a:schemeClr val="tx1"/>
                          </a:solidFill>
                          <a:latin typeface="Helvetica" charset="0"/>
                          <a:ea typeface="Helvetica" charset="0"/>
                          <a:cs typeface="Helvetica" charset="0"/>
                        </a:rPr>
                        <a:t>Geben</a:t>
                      </a:r>
                      <a:r>
                        <a:rPr lang="en-US" sz="1000" baseline="0" dirty="0">
                          <a:solidFill>
                            <a:schemeClr val="tx1"/>
                          </a:solidFill>
                          <a:latin typeface="Helvetica" charset="0"/>
                          <a:ea typeface="Helvetica" charset="0"/>
                          <a:cs typeface="Helvetica" charset="0"/>
                        </a:rPr>
                        <a:t> </a:t>
                      </a:r>
                      <a:r>
                        <a:rPr lang="en-US" sz="1000" baseline="0" dirty="0" err="1">
                          <a:solidFill>
                            <a:schemeClr val="tx1"/>
                          </a:solidFill>
                          <a:latin typeface="Helvetica" charset="0"/>
                          <a:ea typeface="Helvetica" charset="0"/>
                          <a:cs typeface="Helvetica" charset="0"/>
                        </a:rPr>
                        <a:t>Sie</a:t>
                      </a:r>
                      <a:r>
                        <a:rPr lang="en-US" sz="1000" baseline="0" dirty="0">
                          <a:solidFill>
                            <a:schemeClr val="tx1"/>
                          </a:solidFill>
                          <a:latin typeface="Helvetica" charset="0"/>
                          <a:ea typeface="Helvetica" charset="0"/>
                          <a:cs typeface="Helvetica" charset="0"/>
                        </a:rPr>
                        <a:t> </a:t>
                      </a:r>
                      <a:r>
                        <a:rPr lang="en-US" sz="1000" baseline="0" dirty="0" err="1">
                          <a:solidFill>
                            <a:schemeClr val="tx1"/>
                          </a:solidFill>
                          <a:latin typeface="Helvetica" charset="0"/>
                          <a:ea typeface="Helvetica" charset="0"/>
                          <a:cs typeface="Helvetica" charset="0"/>
                        </a:rPr>
                        <a:t>möglichst</a:t>
                      </a:r>
                      <a:r>
                        <a:rPr lang="en-US" sz="1000" baseline="0" dirty="0">
                          <a:solidFill>
                            <a:schemeClr val="tx1"/>
                          </a:solidFill>
                          <a:latin typeface="Helvetica" charset="0"/>
                          <a:ea typeface="Helvetica" charset="0"/>
                          <a:cs typeface="Helvetica" charset="0"/>
                        </a:rPr>
                        <a:t> </a:t>
                      </a:r>
                      <a:r>
                        <a:rPr lang="en-US" sz="1000" baseline="0" dirty="0" err="1">
                          <a:solidFill>
                            <a:schemeClr val="tx1"/>
                          </a:solidFill>
                          <a:latin typeface="Helvetica" charset="0"/>
                          <a:ea typeface="Helvetica" charset="0"/>
                          <a:cs typeface="Helvetica" charset="0"/>
                        </a:rPr>
                        <a:t>auch</a:t>
                      </a:r>
                      <a:r>
                        <a:rPr lang="en-US" sz="1000" baseline="0" dirty="0">
                          <a:solidFill>
                            <a:schemeClr val="tx1"/>
                          </a:solidFill>
                          <a:latin typeface="Helvetica" charset="0"/>
                          <a:ea typeface="Helvetica" charset="0"/>
                          <a:cs typeface="Helvetica" charset="0"/>
                        </a:rPr>
                        <a:t> die LI-RADS </a:t>
                      </a:r>
                      <a:r>
                        <a:rPr lang="en-US" sz="1000" baseline="0" dirty="0" err="1">
                          <a:solidFill>
                            <a:schemeClr val="tx1"/>
                          </a:solidFill>
                          <a:latin typeface="Helvetica" charset="0"/>
                          <a:ea typeface="Helvetica" charset="0"/>
                          <a:cs typeface="Helvetica" charset="0"/>
                        </a:rPr>
                        <a:t>Kategorie</a:t>
                      </a:r>
                      <a:r>
                        <a:rPr lang="en-US" sz="1000" baseline="0" dirty="0">
                          <a:solidFill>
                            <a:schemeClr val="tx1"/>
                          </a:solidFill>
                          <a:latin typeface="Helvetica" charset="0"/>
                          <a:ea typeface="Helvetica" charset="0"/>
                          <a:cs typeface="Helvetica" charset="0"/>
                        </a:rPr>
                        <a:t> und </a:t>
                      </a:r>
                      <a:r>
                        <a:rPr lang="en-US" sz="1000" baseline="0" dirty="0" err="1">
                          <a:solidFill>
                            <a:schemeClr val="tx1"/>
                          </a:solidFill>
                          <a:latin typeface="Helvetica" charset="0"/>
                          <a:ea typeface="Helvetica" charset="0"/>
                          <a:cs typeface="Helvetica" charset="0"/>
                        </a:rPr>
                        <a:t>Größe</a:t>
                      </a:r>
                      <a:r>
                        <a:rPr lang="en-US" sz="1000" baseline="0" dirty="0">
                          <a:solidFill>
                            <a:schemeClr val="tx1"/>
                          </a:solidFill>
                          <a:latin typeface="Helvetica" charset="0"/>
                          <a:ea typeface="Helvetica" charset="0"/>
                          <a:cs typeface="Helvetica" charset="0"/>
                        </a:rPr>
                        <a:t> </a:t>
                      </a:r>
                      <a:r>
                        <a:rPr lang="en-US" sz="1000" baseline="0" dirty="0" err="1">
                          <a:solidFill>
                            <a:schemeClr val="tx1"/>
                          </a:solidFill>
                          <a:latin typeface="Helvetica" charset="0"/>
                          <a:ea typeface="Helvetica" charset="0"/>
                          <a:cs typeface="Helvetica" charset="0"/>
                        </a:rPr>
                        <a:t>vor</a:t>
                      </a:r>
                      <a:r>
                        <a:rPr lang="en-US" sz="1000" baseline="0" dirty="0">
                          <a:solidFill>
                            <a:schemeClr val="tx1"/>
                          </a:solidFill>
                          <a:latin typeface="Helvetica" charset="0"/>
                          <a:ea typeface="Helvetica" charset="0"/>
                          <a:cs typeface="Helvetica" charset="0"/>
                        </a:rPr>
                        <a:t> </a:t>
                      </a:r>
                      <a:r>
                        <a:rPr lang="en-US" sz="1000" baseline="0" dirty="0" err="1">
                          <a:solidFill>
                            <a:schemeClr val="tx1"/>
                          </a:solidFill>
                          <a:latin typeface="Helvetica" charset="0"/>
                          <a:ea typeface="Helvetica" charset="0"/>
                          <a:cs typeface="Helvetica" charset="0"/>
                        </a:rPr>
                        <a:t>Therapie</a:t>
                      </a:r>
                      <a:r>
                        <a:rPr lang="en-US" sz="1000" baseline="0" dirty="0">
                          <a:solidFill>
                            <a:schemeClr val="tx1"/>
                          </a:solidFill>
                          <a:latin typeface="Helvetica" charset="0"/>
                          <a:ea typeface="Helvetica" charset="0"/>
                          <a:cs typeface="Helvetica" charset="0"/>
                        </a:rPr>
                        <a:t> </a:t>
                      </a:r>
                      <a:r>
                        <a:rPr lang="en-US" sz="1000" baseline="0" dirty="0" smtClean="0">
                          <a:solidFill>
                            <a:schemeClr val="tx1"/>
                          </a:solidFill>
                          <a:latin typeface="Helvetica" charset="0"/>
                          <a:ea typeface="Helvetica" charset="0"/>
                          <a:cs typeface="Helvetica" charset="0"/>
                        </a:rPr>
                        <a:t>an.</a:t>
                      </a:r>
                      <a:endParaRPr lang="en-US" sz="1000" dirty="0">
                        <a:solidFill>
                          <a:schemeClr val="tx1"/>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3"/>
                  </a:ext>
                </a:extLst>
              </a:tr>
              <a:tr h="0">
                <a:tc>
                  <a:txBody>
                    <a:bodyPr/>
                    <a:lstStyle/>
                    <a:p>
                      <a:pPr fontAlgn="base">
                        <a:spcAft>
                          <a:spcPts val="0"/>
                        </a:spcAft>
                        <a:defRPr/>
                      </a:pPr>
                      <a:r>
                        <a:rPr lang="en-US" sz="1000" dirty="0" err="1">
                          <a:solidFill>
                            <a:schemeClr val="tx1"/>
                          </a:solidFill>
                          <a:latin typeface="Helvetica" charset="0"/>
                          <a:ea typeface="Helvetica" charset="0"/>
                          <a:cs typeface="Helvetica" charset="0"/>
                        </a:rPr>
                        <a:t>Beispiel</a:t>
                      </a:r>
                      <a:r>
                        <a:rPr lang="en-US" sz="1000" dirty="0">
                          <a:solidFill>
                            <a:schemeClr val="tx1"/>
                          </a:solidFill>
                          <a:latin typeface="Helvetica" charset="0"/>
                          <a:ea typeface="Helvetica" charset="0"/>
                          <a:cs typeface="Helvetica" charset="0"/>
                        </a:rPr>
                        <a:t>:</a:t>
                      </a:r>
                    </a:p>
                  </a:txBody>
                  <a:tcPr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182880" marR="0" lvl="0" indent="-182880" defTabSz="914400" eaLnBrk="1" fontAlgn="auto" latinLnBrk="0" hangingPunct="1">
                        <a:lnSpc>
                          <a:spcPct val="100000"/>
                        </a:lnSpc>
                        <a:spcBef>
                          <a:spcPts val="0"/>
                        </a:spcBef>
                        <a:spcAft>
                          <a:spcPts val="0"/>
                        </a:spcAft>
                        <a:buClrTx/>
                        <a:buSzTx/>
                        <a:buFont typeface="Arial" charset="0"/>
                        <a:buChar char="•"/>
                        <a:tabLst/>
                        <a:defRPr/>
                      </a:pPr>
                      <a:r>
                        <a:rPr lang="en-US" sz="1000" dirty="0">
                          <a:solidFill>
                            <a:schemeClr val="tx1"/>
                          </a:solidFill>
                          <a:latin typeface="Helvetica" charset="0"/>
                          <a:ea typeface="Helvetica" charset="0"/>
                          <a:cs typeface="Helvetica" charset="0"/>
                        </a:rPr>
                        <a:t>LR-TR avital, (</a:t>
                      </a:r>
                      <a:r>
                        <a:rPr lang="en-US" sz="1000" dirty="0" err="1">
                          <a:solidFill>
                            <a:schemeClr val="tx1"/>
                          </a:solidFill>
                          <a:latin typeface="Helvetica" charset="0"/>
                          <a:ea typeface="Helvetica" charset="0"/>
                          <a:cs typeface="Helvetica" charset="0"/>
                        </a:rPr>
                        <a:t>vor</a:t>
                      </a:r>
                      <a:r>
                        <a:rPr lang="en-US" sz="1000" dirty="0">
                          <a:solidFill>
                            <a:schemeClr val="tx1"/>
                          </a:solidFill>
                          <a:latin typeface="Helvetica" charset="0"/>
                          <a:ea typeface="Helvetica" charset="0"/>
                          <a:cs typeface="Helvetica" charset="0"/>
                        </a:rPr>
                        <a:t> </a:t>
                      </a:r>
                      <a:r>
                        <a:rPr lang="en-US" sz="1000" dirty="0" err="1">
                          <a:solidFill>
                            <a:schemeClr val="tx1"/>
                          </a:solidFill>
                          <a:latin typeface="Helvetica" charset="0"/>
                          <a:ea typeface="Helvetica" charset="0"/>
                          <a:cs typeface="Helvetica" charset="0"/>
                        </a:rPr>
                        <a:t>Therapie</a:t>
                      </a:r>
                      <a:r>
                        <a:rPr lang="en-US" sz="1000" dirty="0">
                          <a:solidFill>
                            <a:schemeClr val="tx1"/>
                          </a:solidFill>
                          <a:latin typeface="Helvetica" charset="0"/>
                          <a:ea typeface="Helvetica" charset="0"/>
                          <a:cs typeface="Helvetica" charset="0"/>
                        </a:rPr>
                        <a:t> LR-5, 22 mm)</a:t>
                      </a:r>
                    </a:p>
                    <a:p>
                      <a:pPr marL="182880" marR="0" lvl="0" indent="-182880" defTabSz="914400" eaLnBrk="1" fontAlgn="auto" latinLnBrk="0" hangingPunct="1">
                        <a:lnSpc>
                          <a:spcPct val="100000"/>
                        </a:lnSpc>
                        <a:spcBef>
                          <a:spcPts val="0"/>
                        </a:spcBef>
                        <a:spcAft>
                          <a:spcPts val="0"/>
                        </a:spcAft>
                        <a:buClrTx/>
                        <a:buSzTx/>
                        <a:buFont typeface="Arial" charset="0"/>
                        <a:buChar char="•"/>
                        <a:tabLst/>
                        <a:defRPr/>
                      </a:pPr>
                      <a:r>
                        <a:rPr lang="en-US" sz="1000" dirty="0">
                          <a:solidFill>
                            <a:schemeClr val="tx1"/>
                          </a:solidFill>
                          <a:latin typeface="Helvetica" charset="0"/>
                          <a:ea typeface="Helvetica" charset="0"/>
                          <a:cs typeface="Helvetica" charset="0"/>
                        </a:rPr>
                        <a:t>LR-TR vital 20 mm, (</a:t>
                      </a:r>
                      <a:r>
                        <a:rPr lang="en-US" sz="1000" dirty="0" err="1">
                          <a:solidFill>
                            <a:schemeClr val="tx1"/>
                          </a:solidFill>
                          <a:latin typeface="Helvetica" charset="0"/>
                          <a:ea typeface="Helvetica" charset="0"/>
                          <a:cs typeface="Helvetica" charset="0"/>
                        </a:rPr>
                        <a:t>vor</a:t>
                      </a:r>
                      <a:r>
                        <a:rPr lang="en-US" sz="1000" dirty="0">
                          <a:solidFill>
                            <a:schemeClr val="tx1"/>
                          </a:solidFill>
                          <a:latin typeface="Helvetica" charset="0"/>
                          <a:ea typeface="Helvetica" charset="0"/>
                          <a:cs typeface="Helvetica" charset="0"/>
                        </a:rPr>
                        <a:t> </a:t>
                      </a:r>
                      <a:r>
                        <a:rPr lang="en-US" sz="1000" dirty="0" err="1">
                          <a:solidFill>
                            <a:schemeClr val="tx1"/>
                          </a:solidFill>
                          <a:latin typeface="Helvetica" charset="0"/>
                          <a:ea typeface="Helvetica" charset="0"/>
                          <a:cs typeface="Helvetica" charset="0"/>
                        </a:rPr>
                        <a:t>Therapie</a:t>
                      </a:r>
                      <a:r>
                        <a:rPr lang="en-US" sz="1000" dirty="0">
                          <a:solidFill>
                            <a:schemeClr val="tx1"/>
                          </a:solidFill>
                          <a:latin typeface="Helvetica" charset="0"/>
                          <a:ea typeface="Helvetica" charset="0"/>
                          <a:cs typeface="Helvetica" charset="0"/>
                        </a:rPr>
                        <a:t>, LR-5, 32 mm)</a:t>
                      </a:r>
                    </a:p>
                    <a:p>
                      <a:pPr marL="182880" marR="0" lvl="0" indent="-182880" defTabSz="914400" eaLnBrk="1" fontAlgn="auto" latinLnBrk="0" hangingPunct="1">
                        <a:lnSpc>
                          <a:spcPct val="100000"/>
                        </a:lnSpc>
                        <a:spcBef>
                          <a:spcPts val="0"/>
                        </a:spcBef>
                        <a:spcAft>
                          <a:spcPts val="0"/>
                        </a:spcAft>
                        <a:buClrTx/>
                        <a:buSzTx/>
                        <a:buFont typeface="Arial" charset="0"/>
                        <a:buChar char="•"/>
                        <a:tabLst/>
                        <a:defRPr/>
                      </a:pPr>
                      <a:r>
                        <a:rPr lang="en-US" sz="1000" dirty="0">
                          <a:solidFill>
                            <a:schemeClr val="tx1"/>
                          </a:solidFill>
                          <a:latin typeface="Helvetica" charset="0"/>
                          <a:ea typeface="Helvetica" charset="0"/>
                          <a:cs typeface="Helvetica" charset="0"/>
                        </a:rPr>
                        <a:t>LR-TR </a:t>
                      </a:r>
                      <a:r>
                        <a:rPr lang="en-US" sz="1000" dirty="0" err="1" smtClean="0">
                          <a:solidFill>
                            <a:schemeClr val="tx1"/>
                          </a:solidFill>
                          <a:latin typeface="Helvetica" charset="0"/>
                          <a:ea typeface="Helvetica" charset="0"/>
                          <a:cs typeface="Helvetica" charset="0"/>
                        </a:rPr>
                        <a:t>unklar</a:t>
                      </a:r>
                      <a:r>
                        <a:rPr lang="en-US" sz="1000" dirty="0" smtClean="0">
                          <a:solidFill>
                            <a:schemeClr val="tx1"/>
                          </a:solidFill>
                          <a:latin typeface="Helvetica" charset="0"/>
                          <a:ea typeface="Helvetica" charset="0"/>
                          <a:cs typeface="Helvetica" charset="0"/>
                        </a:rPr>
                        <a:t> 15 </a:t>
                      </a:r>
                      <a:r>
                        <a:rPr lang="en-US" sz="1000" dirty="0">
                          <a:solidFill>
                            <a:schemeClr val="tx1"/>
                          </a:solidFill>
                          <a:latin typeface="Helvetica" charset="0"/>
                          <a:ea typeface="Helvetica" charset="0"/>
                          <a:cs typeface="Helvetica" charset="0"/>
                        </a:rPr>
                        <a:t>mm, (</a:t>
                      </a:r>
                      <a:r>
                        <a:rPr lang="en-US" sz="1000" dirty="0" err="1">
                          <a:solidFill>
                            <a:schemeClr val="tx1"/>
                          </a:solidFill>
                          <a:latin typeface="Helvetica" charset="0"/>
                          <a:ea typeface="Helvetica" charset="0"/>
                          <a:cs typeface="Helvetica" charset="0"/>
                        </a:rPr>
                        <a:t>vor</a:t>
                      </a:r>
                      <a:r>
                        <a:rPr lang="en-US" sz="1000" dirty="0">
                          <a:solidFill>
                            <a:schemeClr val="tx1"/>
                          </a:solidFill>
                          <a:latin typeface="Helvetica" charset="0"/>
                          <a:ea typeface="Helvetica" charset="0"/>
                          <a:cs typeface="Helvetica" charset="0"/>
                        </a:rPr>
                        <a:t> </a:t>
                      </a:r>
                      <a:r>
                        <a:rPr lang="en-US" sz="1000" dirty="0" err="1">
                          <a:solidFill>
                            <a:schemeClr val="tx1"/>
                          </a:solidFill>
                          <a:latin typeface="Helvetica" charset="0"/>
                          <a:ea typeface="Helvetica" charset="0"/>
                          <a:cs typeface="Helvetica" charset="0"/>
                        </a:rPr>
                        <a:t>Therapie</a:t>
                      </a:r>
                      <a:r>
                        <a:rPr lang="en-US" sz="1000" dirty="0">
                          <a:solidFill>
                            <a:schemeClr val="tx1"/>
                          </a:solidFill>
                          <a:latin typeface="Helvetica" charset="0"/>
                          <a:ea typeface="Helvetica" charset="0"/>
                          <a:cs typeface="Helvetica" charset="0"/>
                        </a:rPr>
                        <a:t>, </a:t>
                      </a:r>
                      <a:r>
                        <a:rPr lang="en-US" sz="1000" dirty="0" err="1" smtClean="0">
                          <a:solidFill>
                            <a:schemeClr val="tx1"/>
                          </a:solidFill>
                          <a:latin typeface="Helvetica" charset="0"/>
                          <a:ea typeface="Helvetica" charset="0"/>
                          <a:cs typeface="Helvetica" charset="0"/>
                        </a:rPr>
                        <a:t>histol.ogisch</a:t>
                      </a:r>
                      <a:r>
                        <a:rPr lang="en-US" sz="1000" dirty="0" smtClean="0">
                          <a:solidFill>
                            <a:schemeClr val="tx1"/>
                          </a:solidFill>
                          <a:latin typeface="Helvetica" charset="0"/>
                          <a:ea typeface="Helvetica" charset="0"/>
                          <a:cs typeface="Helvetica" charset="0"/>
                        </a:rPr>
                        <a:t> </a:t>
                      </a:r>
                      <a:r>
                        <a:rPr lang="en-US" sz="1000" dirty="0" err="1" smtClean="0">
                          <a:solidFill>
                            <a:schemeClr val="tx1"/>
                          </a:solidFill>
                          <a:latin typeface="Helvetica" charset="0"/>
                          <a:ea typeface="Helvetica" charset="0"/>
                          <a:cs typeface="Helvetica" charset="0"/>
                        </a:rPr>
                        <a:t>gesichertes</a:t>
                      </a:r>
                      <a:r>
                        <a:rPr lang="en-US" sz="1000" dirty="0" smtClean="0">
                          <a:solidFill>
                            <a:schemeClr val="tx1"/>
                          </a:solidFill>
                          <a:latin typeface="Helvetica" charset="0"/>
                          <a:ea typeface="Helvetica" charset="0"/>
                          <a:cs typeface="Helvetica" charset="0"/>
                        </a:rPr>
                        <a:t> </a:t>
                      </a:r>
                      <a:r>
                        <a:rPr lang="en-US" sz="1000" dirty="0">
                          <a:solidFill>
                            <a:schemeClr val="tx1"/>
                          </a:solidFill>
                          <a:latin typeface="Helvetica" charset="0"/>
                          <a:ea typeface="Helvetica" charset="0"/>
                          <a:cs typeface="Helvetica" charset="0"/>
                        </a:rPr>
                        <a:t>HCC, 21 mm)</a:t>
                      </a:r>
                    </a:p>
                  </a:txBody>
                  <a:tcPr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charset="0"/>
                        <a:buNone/>
                        <a:tabLst/>
                        <a:defRPr/>
                      </a:pPr>
                      <a:r>
                        <a:rPr lang="en-US" sz="1000" b="1" baseline="0" dirty="0">
                          <a:solidFill>
                            <a:srgbClr val="000000"/>
                          </a:solidFill>
                          <a:latin typeface="Helvetica" charset="0"/>
                          <a:ea typeface="Helvetica" charset="0"/>
                          <a:cs typeface="Helvetica" charset="0"/>
                        </a:rPr>
                        <a:t>Was muss </a:t>
                      </a:r>
                      <a:r>
                        <a:rPr lang="en-US" sz="1000" b="1" baseline="0" dirty="0" err="1">
                          <a:solidFill>
                            <a:srgbClr val="000000"/>
                          </a:solidFill>
                          <a:latin typeface="Helvetica" charset="0"/>
                          <a:ea typeface="Helvetica" charset="0"/>
                          <a:cs typeface="Helvetica" charset="0"/>
                        </a:rPr>
                        <a:t>bei</a:t>
                      </a:r>
                      <a:r>
                        <a:rPr lang="en-US" sz="1000" b="1" baseline="0" dirty="0">
                          <a:solidFill>
                            <a:srgbClr val="000000"/>
                          </a:solidFill>
                          <a:latin typeface="Helvetica" charset="0"/>
                          <a:ea typeface="Helvetica" charset="0"/>
                          <a:cs typeface="Helvetica" charset="0"/>
                        </a:rPr>
                        <a:t> HCC </a:t>
                      </a:r>
                      <a:r>
                        <a:rPr lang="en-US" sz="1000" b="1" baseline="0" dirty="0" err="1">
                          <a:solidFill>
                            <a:srgbClr val="000000"/>
                          </a:solidFill>
                          <a:latin typeface="Helvetica" charset="0"/>
                          <a:ea typeface="Helvetica" charset="0"/>
                          <a:cs typeface="Helvetica" charset="0"/>
                        </a:rPr>
                        <a:t>Transplantationskandidaten</a:t>
                      </a:r>
                      <a:r>
                        <a:rPr lang="en-US" sz="1000" b="1" baseline="0" dirty="0">
                          <a:solidFill>
                            <a:srgbClr val="000000"/>
                          </a:solidFill>
                          <a:latin typeface="Helvetica" charset="0"/>
                          <a:ea typeface="Helvetica" charset="0"/>
                          <a:cs typeface="Helvetica" charset="0"/>
                        </a:rPr>
                        <a:t> </a:t>
                      </a:r>
                      <a:r>
                        <a:rPr lang="en-US" sz="1000" b="1" baseline="0" dirty="0" err="1">
                          <a:solidFill>
                            <a:srgbClr val="000000"/>
                          </a:solidFill>
                          <a:latin typeface="Helvetica" charset="0"/>
                          <a:ea typeface="Helvetica" charset="0"/>
                          <a:cs typeface="Helvetica" charset="0"/>
                        </a:rPr>
                        <a:t>berücksichtigt</a:t>
                      </a:r>
                      <a:r>
                        <a:rPr lang="en-US" sz="1000" b="1" baseline="0" dirty="0">
                          <a:solidFill>
                            <a:srgbClr val="000000"/>
                          </a:solidFill>
                          <a:latin typeface="Helvetica" charset="0"/>
                          <a:ea typeface="Helvetica" charset="0"/>
                          <a:cs typeface="Helvetica" charset="0"/>
                        </a:rPr>
                        <a:t> </a:t>
                      </a:r>
                      <a:r>
                        <a:rPr lang="en-US" sz="1000" b="1" baseline="0" dirty="0" err="1">
                          <a:solidFill>
                            <a:srgbClr val="000000"/>
                          </a:solidFill>
                          <a:latin typeface="Helvetica" charset="0"/>
                          <a:ea typeface="Helvetica" charset="0"/>
                          <a:cs typeface="Helvetica" charset="0"/>
                        </a:rPr>
                        <a:t>werden</a:t>
                      </a:r>
                      <a:r>
                        <a:rPr lang="en-US" sz="1000" b="1" baseline="0" dirty="0">
                          <a:solidFill>
                            <a:srgbClr val="000000"/>
                          </a:solidFill>
                          <a:latin typeface="Helvetica" charset="0"/>
                          <a:ea typeface="Helvetica" charset="0"/>
                          <a:cs typeface="Helvetica" charset="0"/>
                        </a:rPr>
                        <a:t>?</a:t>
                      </a:r>
                    </a:p>
                    <a:p>
                      <a:pPr marL="0" marR="0" indent="0" algn="l" defTabSz="457200" rtl="0" eaLnBrk="1" fontAlgn="base" latinLnBrk="0" hangingPunct="1">
                        <a:lnSpc>
                          <a:spcPct val="100000"/>
                        </a:lnSpc>
                        <a:spcBef>
                          <a:spcPts val="0"/>
                        </a:spcBef>
                        <a:spcAft>
                          <a:spcPts val="0"/>
                        </a:spcAft>
                        <a:buClrTx/>
                        <a:buSzTx/>
                        <a:buFont typeface="Arial" charset="0"/>
                        <a:buNone/>
                        <a:tabLst/>
                        <a:defRPr/>
                      </a:pPr>
                      <a:r>
                        <a:rPr lang="en-US" sz="1000" b="0" baseline="0" dirty="0">
                          <a:solidFill>
                            <a:schemeClr val="tx1"/>
                          </a:solidFill>
                          <a:latin typeface="Helvetica" charset="0"/>
                          <a:ea typeface="Helvetica" charset="0"/>
                          <a:cs typeface="Helvetica" charset="0"/>
                        </a:rPr>
                        <a:t>Der </a:t>
                      </a:r>
                      <a:r>
                        <a:rPr lang="en-US" sz="1000" b="0" baseline="0" dirty="0" err="1">
                          <a:solidFill>
                            <a:schemeClr val="tx1"/>
                          </a:solidFill>
                          <a:latin typeface="Helvetica" charset="0"/>
                          <a:ea typeface="Helvetica" charset="0"/>
                          <a:cs typeface="Helvetica" charset="0"/>
                        </a:rPr>
                        <a:t>standardisierte</a:t>
                      </a:r>
                      <a:r>
                        <a:rPr lang="en-US" sz="1000" b="0" baseline="0" dirty="0">
                          <a:solidFill>
                            <a:schemeClr val="tx1"/>
                          </a:solidFill>
                          <a:latin typeface="Helvetica" charset="0"/>
                          <a:ea typeface="Helvetica" charset="0"/>
                          <a:cs typeface="Helvetica" charset="0"/>
                        </a:rPr>
                        <a:t> CT/MRT LI-RADS </a:t>
                      </a:r>
                      <a:r>
                        <a:rPr lang="en-US" sz="1000" b="0" baseline="0" dirty="0" err="1">
                          <a:solidFill>
                            <a:schemeClr val="tx1"/>
                          </a:solidFill>
                          <a:latin typeface="Helvetica" charset="0"/>
                          <a:ea typeface="Helvetica" charset="0"/>
                          <a:cs typeface="Helvetica" charset="0"/>
                        </a:rPr>
                        <a:t>Befund</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beschreibt</a:t>
                      </a:r>
                      <a:r>
                        <a:rPr lang="en-US" sz="1000" b="0" baseline="0" dirty="0">
                          <a:solidFill>
                            <a:schemeClr val="tx1"/>
                          </a:solidFill>
                          <a:latin typeface="Helvetica" charset="0"/>
                          <a:ea typeface="Helvetica" charset="0"/>
                          <a:cs typeface="Helvetica" charset="0"/>
                        </a:rPr>
                        <a:t> die </a:t>
                      </a:r>
                      <a:r>
                        <a:rPr lang="en-US" sz="1000" b="0" baseline="0" dirty="0" err="1">
                          <a:solidFill>
                            <a:schemeClr val="tx1"/>
                          </a:solidFill>
                          <a:latin typeface="Helvetica" charset="0"/>
                          <a:ea typeface="Helvetica" charset="0"/>
                          <a:cs typeface="Helvetica" charset="0"/>
                        </a:rPr>
                        <a:t>notwendigen</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Informationen</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für</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Transplantationskandidaten</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mit</a:t>
                      </a:r>
                      <a:r>
                        <a:rPr lang="en-US" sz="1000" b="0" baseline="0" dirty="0">
                          <a:solidFill>
                            <a:schemeClr val="tx1"/>
                          </a:solidFill>
                          <a:latin typeface="Helvetica" charset="0"/>
                          <a:ea typeface="Helvetica" charset="0"/>
                          <a:cs typeface="Helvetica" charset="0"/>
                        </a:rPr>
                        <a:t> HCC: </a:t>
                      </a:r>
                      <a:r>
                        <a:rPr lang="en-US" sz="1000" b="0" baseline="0" dirty="0" err="1">
                          <a:solidFill>
                            <a:schemeClr val="tx1"/>
                          </a:solidFill>
                          <a:latin typeface="Helvetica" charset="0"/>
                          <a:ea typeface="Helvetica" charset="0"/>
                          <a:cs typeface="Helvetica" charset="0"/>
                        </a:rPr>
                        <a:t>Anzahl</a:t>
                      </a:r>
                      <a:r>
                        <a:rPr lang="en-US" sz="1000" b="0" baseline="0" dirty="0">
                          <a:solidFill>
                            <a:schemeClr val="tx1"/>
                          </a:solidFill>
                          <a:latin typeface="Helvetica" charset="0"/>
                          <a:ea typeface="Helvetica" charset="0"/>
                          <a:cs typeface="Helvetica" charset="0"/>
                        </a:rPr>
                        <a:t> und </a:t>
                      </a:r>
                      <a:r>
                        <a:rPr lang="en-US" sz="1000" b="0" baseline="0" dirty="0" err="1">
                          <a:solidFill>
                            <a:schemeClr val="tx1"/>
                          </a:solidFill>
                          <a:latin typeface="Helvetica" charset="0"/>
                          <a:ea typeface="Helvetica" charset="0"/>
                          <a:cs typeface="Helvetica" charset="0"/>
                        </a:rPr>
                        <a:t>Größe</a:t>
                      </a:r>
                      <a:r>
                        <a:rPr lang="en-US" sz="1000" b="0" baseline="0" dirty="0">
                          <a:solidFill>
                            <a:schemeClr val="tx1"/>
                          </a:solidFill>
                          <a:latin typeface="Helvetica" charset="0"/>
                          <a:ea typeface="Helvetica" charset="0"/>
                          <a:cs typeface="Helvetica" charset="0"/>
                        </a:rPr>
                        <a:t> der </a:t>
                      </a:r>
                      <a:r>
                        <a:rPr lang="en-US" sz="1000" b="0" i="0" u="none" strike="noStrike" kern="1200" baseline="0" dirty="0">
                          <a:solidFill>
                            <a:schemeClr val="tx1"/>
                          </a:solidFill>
                          <a:effectLst/>
                          <a:latin typeface="Helvetica" charset="0"/>
                          <a:ea typeface="Helvetica" charset="0"/>
                          <a:cs typeface="Helvetica" charset="0"/>
                        </a:rPr>
                        <a:t>LR-5 </a:t>
                      </a:r>
                      <a:r>
                        <a:rPr lang="en-US" sz="1000" b="0" i="0" u="none" strike="noStrike" kern="1200" baseline="0" dirty="0" err="1">
                          <a:solidFill>
                            <a:schemeClr val="tx1"/>
                          </a:solidFill>
                          <a:effectLst/>
                          <a:latin typeface="Helvetica" charset="0"/>
                          <a:ea typeface="Helvetica" charset="0"/>
                          <a:cs typeface="Helvetica" charset="0"/>
                        </a:rPr>
                        <a:t>Observationen</a:t>
                      </a:r>
                      <a:r>
                        <a:rPr lang="en-US" sz="1000" b="0" i="0" u="none" strike="noStrike" kern="1200" baseline="0" dirty="0">
                          <a:solidFill>
                            <a:schemeClr val="tx1"/>
                          </a:solidFill>
                          <a:effectLst/>
                          <a:latin typeface="Helvetica" charset="0"/>
                          <a:ea typeface="Helvetica" charset="0"/>
                          <a:cs typeface="Helvetica" charset="0"/>
                        </a:rPr>
                        <a:t>, LR-5g </a:t>
                      </a:r>
                      <a:r>
                        <a:rPr lang="en-US" sz="1000" b="0" i="0" u="none" strike="noStrike" kern="1200" baseline="0" dirty="0" err="1">
                          <a:solidFill>
                            <a:schemeClr val="tx1"/>
                          </a:solidFill>
                          <a:effectLst/>
                          <a:latin typeface="Helvetica" charset="0"/>
                          <a:ea typeface="Helvetica" charset="0"/>
                          <a:cs typeface="Helvetica" charset="0"/>
                        </a:rPr>
                        <a:t>Observationen</a:t>
                      </a:r>
                      <a:r>
                        <a:rPr lang="en-US" sz="1000" b="0" i="0" u="none" strike="noStrike" kern="1200" baseline="0" dirty="0">
                          <a:solidFill>
                            <a:schemeClr val="tx1"/>
                          </a:solidFill>
                          <a:effectLst/>
                          <a:latin typeface="Helvetica" charset="0"/>
                          <a:ea typeface="Helvetica" charset="0"/>
                          <a:cs typeface="Helvetica" charset="0"/>
                        </a:rPr>
                        <a:t> und </a:t>
                      </a:r>
                      <a:r>
                        <a:rPr lang="en-US" sz="1000" b="0" i="0" u="none" strike="noStrike" kern="1200" baseline="0" dirty="0" err="1">
                          <a:solidFill>
                            <a:schemeClr val="tx1"/>
                          </a:solidFill>
                          <a:effectLst/>
                          <a:latin typeface="Helvetica" charset="0"/>
                          <a:ea typeface="Helvetica" charset="0"/>
                          <a:cs typeface="Helvetica" charset="0"/>
                        </a:rPr>
                        <a:t>histopathologisch</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gesicherte</a:t>
                      </a:r>
                      <a:r>
                        <a:rPr lang="en-US" sz="1000" b="0" i="0" u="none" strike="noStrike" kern="1200" baseline="0" dirty="0">
                          <a:solidFill>
                            <a:schemeClr val="tx1"/>
                          </a:solidFill>
                          <a:effectLst/>
                          <a:latin typeface="Helvetica" charset="0"/>
                          <a:ea typeface="Helvetica" charset="0"/>
                          <a:cs typeface="Helvetica" charset="0"/>
                        </a:rPr>
                        <a:t> HCC, </a:t>
                      </a:r>
                      <a:r>
                        <a:rPr lang="en-US" sz="1000" b="0" i="0" u="none" strike="noStrike" kern="1200" baseline="0" dirty="0" err="1">
                          <a:solidFill>
                            <a:schemeClr val="tx1"/>
                          </a:solidFill>
                          <a:effectLst/>
                          <a:latin typeface="Helvetica" charset="0"/>
                          <a:ea typeface="Helvetica" charset="0"/>
                          <a:cs typeface="Helvetica" charset="0"/>
                        </a:rPr>
                        <a:t>sowie</a:t>
                      </a:r>
                      <a:r>
                        <a:rPr lang="en-US" sz="1000" b="0" i="0" u="none" strike="noStrike" kern="1200" baseline="0" dirty="0">
                          <a:solidFill>
                            <a:schemeClr val="tx1"/>
                          </a:solidFill>
                          <a:effectLst/>
                          <a:latin typeface="Helvetica" charset="0"/>
                          <a:ea typeface="Helvetica" charset="0"/>
                          <a:cs typeface="Helvetica" charset="0"/>
                        </a:rPr>
                        <a:t> die </a:t>
                      </a:r>
                      <a:r>
                        <a:rPr lang="en-US" sz="1000" b="0" i="0" u="none" strike="noStrike" kern="1200" baseline="0" dirty="0" err="1">
                          <a:solidFill>
                            <a:schemeClr val="tx1"/>
                          </a:solidFill>
                          <a:effectLst/>
                          <a:latin typeface="Helvetica" charset="0"/>
                          <a:ea typeface="Helvetica" charset="0"/>
                          <a:cs typeface="Helvetica" charset="0"/>
                        </a:rPr>
                        <a:t>Größe</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deren</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vitalen</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Anteils</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im</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Falle</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einer</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stattgehabten</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loko-regionären</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Therapie</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Nennen</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Sie</a:t>
                      </a:r>
                      <a:r>
                        <a:rPr lang="en-US" sz="1000" b="0" i="0" u="none" strike="noStrike" kern="1200" baseline="0" dirty="0">
                          <a:solidFill>
                            <a:schemeClr val="tx1"/>
                          </a:solidFill>
                          <a:effectLst/>
                          <a:latin typeface="Helvetica" charset="0"/>
                          <a:ea typeface="Helvetica" charset="0"/>
                          <a:cs typeface="Helvetica" charset="0"/>
                        </a:rPr>
                        <a:t> die </a:t>
                      </a:r>
                      <a:r>
                        <a:rPr lang="en-US" sz="1000" b="0" i="0" u="none" strike="noStrike" kern="1200" baseline="0" dirty="0" err="1">
                          <a:solidFill>
                            <a:schemeClr val="tx1"/>
                          </a:solidFill>
                          <a:effectLst/>
                          <a:latin typeface="Helvetica" charset="0"/>
                          <a:ea typeface="Helvetica" charset="0"/>
                          <a:cs typeface="Helvetica" charset="0"/>
                        </a:rPr>
                        <a:t>Hauptmerkmale</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für</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jede</a:t>
                      </a:r>
                      <a:r>
                        <a:rPr lang="en-US" sz="1000" b="0" i="0" u="none" strike="noStrike" kern="1200" baseline="0" dirty="0">
                          <a:solidFill>
                            <a:schemeClr val="tx1"/>
                          </a:solidFill>
                          <a:effectLst/>
                          <a:latin typeface="Helvetica" charset="0"/>
                          <a:ea typeface="Helvetica" charset="0"/>
                          <a:cs typeface="Helvetica" charset="0"/>
                        </a:rPr>
                        <a:t> </a:t>
                      </a:r>
                      <a:r>
                        <a:rPr lang="en-US" sz="1000" b="0" baseline="0" dirty="0">
                          <a:solidFill>
                            <a:schemeClr val="tx1"/>
                          </a:solidFill>
                          <a:latin typeface="Helvetica" charset="0"/>
                          <a:ea typeface="Helvetica" charset="0"/>
                          <a:cs typeface="Helvetica" charset="0"/>
                        </a:rPr>
                        <a:t>LR-5 Observation. </a:t>
                      </a:r>
                      <a:r>
                        <a:rPr lang="en-US" sz="1000" b="0" baseline="0" dirty="0" err="1">
                          <a:solidFill>
                            <a:schemeClr val="tx1"/>
                          </a:solidFill>
                          <a:latin typeface="Helvetica" charset="0"/>
                          <a:ea typeface="Helvetica" charset="0"/>
                          <a:cs typeface="Helvetica" charset="0"/>
                        </a:rPr>
                        <a:t>Geben</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Sie</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auch</a:t>
                      </a:r>
                      <a:r>
                        <a:rPr lang="en-US" sz="1000" b="0" baseline="0" dirty="0">
                          <a:solidFill>
                            <a:schemeClr val="tx1"/>
                          </a:solidFill>
                          <a:latin typeface="Helvetica" charset="0"/>
                          <a:ea typeface="Helvetica" charset="0"/>
                          <a:cs typeface="Helvetica" charset="0"/>
                        </a:rPr>
                        <a:t> </a:t>
                      </a:r>
                      <a:r>
                        <a:rPr lang="en-US" sz="1000" b="0" i="0" u="none" strike="noStrike" kern="1200" baseline="0" dirty="0">
                          <a:solidFill>
                            <a:schemeClr val="tx1"/>
                          </a:solidFill>
                          <a:effectLst/>
                          <a:latin typeface="Helvetica" charset="0"/>
                          <a:ea typeface="Helvetica" charset="0"/>
                          <a:cs typeface="Helvetica" charset="0"/>
                        </a:rPr>
                        <a:t>LR-MU und LR-TIV </a:t>
                      </a:r>
                      <a:r>
                        <a:rPr lang="en-US" sz="1000" b="0" i="0" u="none" strike="noStrike" kern="1200" baseline="0" dirty="0" err="1">
                          <a:solidFill>
                            <a:schemeClr val="tx1"/>
                          </a:solidFill>
                          <a:effectLst/>
                          <a:latin typeface="Helvetica" charset="0"/>
                          <a:ea typeface="Helvetica" charset="0"/>
                          <a:cs typeface="Helvetica" charset="0"/>
                        </a:rPr>
                        <a:t>Observationen</a:t>
                      </a:r>
                      <a:r>
                        <a:rPr lang="en-US" sz="1000" b="0" i="0" u="none" strike="noStrike" kern="1200" baseline="0" dirty="0">
                          <a:solidFill>
                            <a:schemeClr val="tx1"/>
                          </a:solidFill>
                          <a:effectLst/>
                          <a:latin typeface="Helvetica" charset="0"/>
                          <a:ea typeface="Helvetica" charset="0"/>
                          <a:cs typeface="Helvetica" charset="0"/>
                        </a:rPr>
                        <a:t> an, da </a:t>
                      </a:r>
                      <a:r>
                        <a:rPr lang="en-US" sz="1000" b="0" i="0" u="none" strike="noStrike" kern="1200" baseline="0" dirty="0" err="1">
                          <a:solidFill>
                            <a:schemeClr val="tx1"/>
                          </a:solidFill>
                          <a:effectLst/>
                          <a:latin typeface="Helvetica" charset="0"/>
                          <a:ea typeface="Helvetica" charset="0"/>
                          <a:cs typeface="Helvetica" charset="0"/>
                        </a:rPr>
                        <a:t>diese</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Einfluss</a:t>
                      </a:r>
                      <a:r>
                        <a:rPr lang="en-US" sz="1000" b="0" i="0" u="none" strike="noStrike" kern="1200" baseline="0" dirty="0">
                          <a:solidFill>
                            <a:schemeClr val="tx1"/>
                          </a:solidFill>
                          <a:effectLst/>
                          <a:latin typeface="Helvetica" charset="0"/>
                          <a:ea typeface="Helvetica" charset="0"/>
                          <a:cs typeface="Helvetica" charset="0"/>
                        </a:rPr>
                        <a:t> auf die </a:t>
                      </a:r>
                      <a:r>
                        <a:rPr lang="en-US" sz="1000" b="0" i="0" u="none" strike="noStrike" kern="1200" baseline="0" dirty="0" err="1">
                          <a:solidFill>
                            <a:schemeClr val="tx1"/>
                          </a:solidFill>
                          <a:effectLst/>
                          <a:latin typeface="Helvetica" charset="0"/>
                          <a:ea typeface="Helvetica" charset="0"/>
                          <a:cs typeface="Helvetica" charset="0"/>
                        </a:rPr>
                        <a:t>Vorbereitung</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vor</a:t>
                      </a:r>
                      <a:r>
                        <a:rPr lang="en-US" sz="1000" b="0" i="0" u="none" strike="noStrike" kern="1200" baseline="0" dirty="0">
                          <a:solidFill>
                            <a:schemeClr val="tx1"/>
                          </a:solidFill>
                          <a:effectLst/>
                          <a:latin typeface="Helvetica" charset="0"/>
                          <a:ea typeface="Helvetica" charset="0"/>
                          <a:cs typeface="Helvetica" charset="0"/>
                        </a:rPr>
                        <a:t> Transplantation und die </a:t>
                      </a:r>
                      <a:r>
                        <a:rPr lang="en-US" sz="1000" b="0" i="0" u="none" strike="noStrike" kern="1200" baseline="0" dirty="0" err="1">
                          <a:solidFill>
                            <a:schemeClr val="tx1"/>
                          </a:solidFill>
                          <a:effectLst/>
                          <a:latin typeface="Helvetica" charset="0"/>
                          <a:ea typeface="Helvetica" charset="0"/>
                          <a:cs typeface="Helvetica" charset="0"/>
                        </a:rPr>
                        <a:t>grundsätzliche</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Transplantationseignung</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haben</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können</a:t>
                      </a:r>
                      <a:r>
                        <a:rPr lang="en-US" sz="1000" b="0" i="0" u="none" strike="noStrike" kern="1200" baseline="0" dirty="0">
                          <a:solidFill>
                            <a:schemeClr val="tx1"/>
                          </a:solidFill>
                          <a:effectLst/>
                          <a:latin typeface="Helvetica" charset="0"/>
                          <a:ea typeface="Helvetica" charset="0"/>
                          <a:cs typeface="Helvetica" charset="0"/>
                        </a:rPr>
                        <a:t>. LR-5us </a:t>
                      </a:r>
                      <a:r>
                        <a:rPr lang="en-US" sz="1000" b="0" i="0" u="none" strike="noStrike" kern="1200" baseline="0" dirty="0" err="1">
                          <a:solidFill>
                            <a:schemeClr val="tx1"/>
                          </a:solidFill>
                          <a:effectLst/>
                          <a:latin typeface="Helvetica" charset="0"/>
                          <a:ea typeface="Helvetica" charset="0"/>
                          <a:cs typeface="Helvetica" charset="0"/>
                        </a:rPr>
                        <a:t>Observationen</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sollen</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angegeben</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werden</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tragen</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jedoch</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nicht</a:t>
                      </a:r>
                      <a:r>
                        <a:rPr lang="en-US" sz="1000" b="0" i="0" u="none" strike="noStrike" kern="1200" baseline="0" dirty="0">
                          <a:solidFill>
                            <a:schemeClr val="tx1"/>
                          </a:solidFill>
                          <a:effectLst/>
                          <a:latin typeface="Helvetica" charset="0"/>
                          <a:ea typeface="Helvetica" charset="0"/>
                          <a:cs typeface="Helvetica" charset="0"/>
                        </a:rPr>
                        <a:t> </a:t>
                      </a:r>
                      <a:r>
                        <a:rPr lang="en-US" sz="1000" b="0" i="0" u="none" strike="noStrike" kern="1200" baseline="0" dirty="0" err="1">
                          <a:solidFill>
                            <a:schemeClr val="tx1"/>
                          </a:solidFill>
                          <a:effectLst/>
                          <a:latin typeface="Helvetica" charset="0"/>
                          <a:ea typeface="Helvetica" charset="0"/>
                          <a:cs typeface="Helvetica" charset="0"/>
                        </a:rPr>
                        <a:t>zum</a:t>
                      </a:r>
                      <a:r>
                        <a:rPr lang="en-US" sz="1000" b="0" i="0" u="none" strike="noStrike" kern="1200" baseline="0" dirty="0">
                          <a:solidFill>
                            <a:schemeClr val="tx1"/>
                          </a:solidFill>
                          <a:effectLst/>
                          <a:latin typeface="Helvetica" charset="0"/>
                          <a:ea typeface="Helvetica" charset="0"/>
                          <a:cs typeface="Helvetica" charset="0"/>
                        </a:rPr>
                        <a:t> OPTN Staging </a:t>
                      </a:r>
                      <a:r>
                        <a:rPr lang="en-US" sz="1000" b="0" i="0" u="none" strike="noStrike" kern="1200" baseline="0" dirty="0" err="1">
                          <a:solidFill>
                            <a:schemeClr val="tx1"/>
                          </a:solidFill>
                          <a:effectLst/>
                          <a:latin typeface="Helvetica" charset="0"/>
                          <a:ea typeface="Helvetica" charset="0"/>
                          <a:cs typeface="Helvetica" charset="0"/>
                        </a:rPr>
                        <a:t>bei</a:t>
                      </a:r>
                      <a:r>
                        <a:rPr lang="en-US" sz="1000" b="0" i="0" u="none" strike="noStrike" kern="1200" baseline="0" dirty="0">
                          <a:solidFill>
                            <a:schemeClr val="tx1"/>
                          </a:solidFill>
                          <a:effectLst/>
                          <a:latin typeface="Helvetica" charset="0"/>
                          <a:ea typeface="Helvetica" charset="0"/>
                          <a:cs typeface="Helvetica" charset="0"/>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5"/>
                  </a:ext>
                </a:extLst>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000" b="1" baseline="0" dirty="0">
                          <a:solidFill>
                            <a:schemeClr val="tx1"/>
                          </a:solidFill>
                          <a:latin typeface="Helvetica" charset="0"/>
                          <a:ea typeface="Helvetica" charset="0"/>
                          <a:cs typeface="Helvetica" charset="0"/>
                        </a:rPr>
                        <a:t>Was muss </a:t>
                      </a:r>
                      <a:r>
                        <a:rPr lang="en-US" sz="1000" b="1" baseline="0" dirty="0" err="1">
                          <a:solidFill>
                            <a:schemeClr val="tx1"/>
                          </a:solidFill>
                          <a:latin typeface="Helvetica" charset="0"/>
                          <a:ea typeface="Helvetica" charset="0"/>
                          <a:cs typeface="Helvetica" charset="0"/>
                        </a:rPr>
                        <a:t>bei</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biopsierten</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histo-pathologisch</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gesicherten</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Observationen</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befundet</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werden</a:t>
                      </a:r>
                      <a:r>
                        <a:rPr lang="en-US" sz="1000" b="1" baseline="0" dirty="0">
                          <a:solidFill>
                            <a:schemeClr val="tx1"/>
                          </a:solidFill>
                          <a:latin typeface="Helvetica" charset="0"/>
                          <a:ea typeface="Helvetica" charset="0"/>
                          <a:cs typeface="Helvetica" charset="0"/>
                        </a:rPr>
                        <a:t>? </a:t>
                      </a:r>
                      <a:r>
                        <a:rPr lang="en-US" sz="1000" b="0" baseline="0" dirty="0">
                          <a:solidFill>
                            <a:schemeClr val="tx1"/>
                          </a:solidFill>
                          <a:latin typeface="Helvetica" charset="0"/>
                          <a:ea typeface="Helvetica" charset="0"/>
                          <a:cs typeface="Helvetica" charset="0"/>
                        </a:rPr>
                        <a:t>Dies </a:t>
                      </a:r>
                      <a:r>
                        <a:rPr lang="en-US" sz="1000" b="0" baseline="0" dirty="0" err="1">
                          <a:solidFill>
                            <a:schemeClr val="tx1"/>
                          </a:solidFill>
                          <a:latin typeface="Helvetica" charset="0"/>
                          <a:ea typeface="Helvetica" charset="0"/>
                          <a:cs typeface="Helvetica" charset="0"/>
                        </a:rPr>
                        <a:t>ist</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abhängig</a:t>
                      </a:r>
                      <a:r>
                        <a:rPr lang="en-US" sz="1000" b="0" baseline="0" dirty="0">
                          <a:solidFill>
                            <a:schemeClr val="tx1"/>
                          </a:solidFill>
                          <a:latin typeface="Helvetica" charset="0"/>
                          <a:ea typeface="Helvetica" charset="0"/>
                          <a:cs typeface="Helvetica" charset="0"/>
                        </a:rPr>
                        <a:t> von der </a:t>
                      </a:r>
                      <a:r>
                        <a:rPr lang="en-US" sz="1000" b="0" baseline="0" dirty="0" err="1">
                          <a:solidFill>
                            <a:schemeClr val="tx1"/>
                          </a:solidFill>
                          <a:latin typeface="Helvetica" charset="0"/>
                          <a:ea typeface="Helvetica" charset="0"/>
                          <a:cs typeface="Helvetica" charset="0"/>
                        </a:rPr>
                        <a:t>pathologischen</a:t>
                      </a:r>
                      <a:r>
                        <a:rPr lang="en-US" sz="1000" b="0" baseline="0" dirty="0">
                          <a:solidFill>
                            <a:schemeClr val="tx1"/>
                          </a:solidFill>
                          <a:latin typeface="Helvetica" charset="0"/>
                          <a:ea typeface="Helvetica" charset="0"/>
                          <a:cs typeface="Helvetica" charset="0"/>
                        </a:rPr>
                        <a:t> Diagnose:</a:t>
                      </a:r>
                    </a:p>
                    <a:p>
                      <a:pPr marL="182880" marR="0" indent="-182880" algn="l" defTabSz="457200" rtl="0" eaLnBrk="1" fontAlgn="base" latinLnBrk="0" hangingPunct="1">
                        <a:lnSpc>
                          <a:spcPct val="100000"/>
                        </a:lnSpc>
                        <a:spcBef>
                          <a:spcPts val="0"/>
                        </a:spcBef>
                        <a:spcAft>
                          <a:spcPts val="0"/>
                        </a:spcAft>
                        <a:buClrTx/>
                        <a:buSzTx/>
                        <a:buFont typeface="Arial" charset="0"/>
                        <a:buChar char="•"/>
                        <a:tabLst/>
                        <a:defRPr/>
                      </a:pPr>
                      <a:r>
                        <a:rPr lang="en-US" sz="1000" b="0" kern="1200" baseline="0" dirty="0" err="1">
                          <a:solidFill>
                            <a:schemeClr val="tx1"/>
                          </a:solidFill>
                          <a:latin typeface="Helvetica" charset="0"/>
                          <a:ea typeface="Helvetica" charset="0"/>
                          <a:cs typeface="Helvetica" charset="0"/>
                        </a:rPr>
                        <a:t>Maligne</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oder</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benigne</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ohne</a:t>
                      </a:r>
                      <a:r>
                        <a:rPr lang="en-US" sz="1000" b="0" kern="1200" baseline="0" dirty="0">
                          <a:solidFill>
                            <a:schemeClr val="tx1"/>
                          </a:solidFill>
                          <a:latin typeface="Helvetica" charset="0"/>
                          <a:ea typeface="Helvetica" charset="0"/>
                          <a:cs typeface="Helvetica" charset="0"/>
                        </a:rPr>
                        <a:t> hepatozellulären </a:t>
                      </a:r>
                      <a:r>
                        <a:rPr lang="en-US" sz="1000" b="0" kern="1200" baseline="0" dirty="0" err="1">
                          <a:solidFill>
                            <a:schemeClr val="tx1"/>
                          </a:solidFill>
                          <a:latin typeface="Helvetica" charset="0"/>
                          <a:ea typeface="Helvetica" charset="0"/>
                          <a:cs typeface="Helvetica" charset="0"/>
                        </a:rPr>
                        <a:t>Ursprung</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z.B</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Hämangiom</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Geben</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Sie</a:t>
                      </a:r>
                      <a:r>
                        <a:rPr lang="en-US" sz="1000" b="0" kern="1200" baseline="0" dirty="0">
                          <a:solidFill>
                            <a:schemeClr val="tx1"/>
                          </a:solidFill>
                          <a:latin typeface="Helvetica" charset="0"/>
                          <a:ea typeface="Helvetica" charset="0"/>
                          <a:cs typeface="Helvetica" charset="0"/>
                        </a:rPr>
                        <a:t> die </a:t>
                      </a:r>
                      <a:r>
                        <a:rPr lang="en-US" sz="1000" b="0" kern="1200" baseline="0" dirty="0" err="1">
                          <a:solidFill>
                            <a:schemeClr val="tx1"/>
                          </a:solidFill>
                          <a:latin typeface="Helvetica" charset="0"/>
                          <a:ea typeface="Helvetica" charset="0"/>
                          <a:cs typeface="Helvetica" charset="0"/>
                        </a:rPr>
                        <a:t>pathologische</a:t>
                      </a:r>
                      <a:r>
                        <a:rPr lang="en-US" sz="1000" b="0" kern="1200" baseline="0" dirty="0">
                          <a:solidFill>
                            <a:schemeClr val="tx1"/>
                          </a:solidFill>
                          <a:latin typeface="Helvetica" charset="0"/>
                          <a:ea typeface="Helvetica" charset="0"/>
                          <a:cs typeface="Helvetica" charset="0"/>
                        </a:rPr>
                        <a:t> Diagnose, </a:t>
                      </a:r>
                      <a:r>
                        <a:rPr lang="en-US" sz="1000" b="0" kern="1200" baseline="0" dirty="0" err="1">
                          <a:solidFill>
                            <a:schemeClr val="tx1"/>
                          </a:solidFill>
                          <a:latin typeface="Helvetica" charset="0"/>
                          <a:ea typeface="Helvetica" charset="0"/>
                          <a:cs typeface="Helvetica" charset="0"/>
                        </a:rPr>
                        <a:t>klinisch</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relevante</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bildmorphologische</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Eigenschaften</a:t>
                      </a:r>
                      <a:r>
                        <a:rPr lang="en-US" sz="1000" b="0" kern="1200" baseline="0" dirty="0">
                          <a:solidFill>
                            <a:schemeClr val="tx1"/>
                          </a:solidFill>
                          <a:latin typeface="Helvetica" charset="0"/>
                          <a:ea typeface="Helvetica" charset="0"/>
                          <a:cs typeface="Helvetica" charset="0"/>
                        </a:rPr>
                        <a:t> und die </a:t>
                      </a:r>
                      <a:r>
                        <a:rPr lang="en-US" sz="1000" b="0" kern="1200" baseline="0" dirty="0" err="1">
                          <a:solidFill>
                            <a:schemeClr val="tx1"/>
                          </a:solidFill>
                          <a:latin typeface="Helvetica" charset="0"/>
                          <a:ea typeface="Helvetica" charset="0"/>
                          <a:cs typeface="Helvetica" charset="0"/>
                        </a:rPr>
                        <a:t>evtl</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Größenänderung</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im</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Vergleich</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zu</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Voruntersuchungen</a:t>
                      </a:r>
                      <a:r>
                        <a:rPr lang="en-US" sz="1000" b="0" kern="1200" baseline="0" dirty="0">
                          <a:solidFill>
                            <a:schemeClr val="tx1"/>
                          </a:solidFill>
                          <a:latin typeface="Helvetica" charset="0"/>
                          <a:ea typeface="Helvetica" charset="0"/>
                          <a:cs typeface="Helvetica" charset="0"/>
                        </a:rPr>
                        <a:t> an: </a:t>
                      </a:r>
                      <a:r>
                        <a:rPr lang="en-US" sz="1000" b="0" kern="1200" baseline="0" dirty="0" err="1">
                          <a:solidFill>
                            <a:schemeClr val="tx1"/>
                          </a:solidFill>
                          <a:latin typeface="Helvetica" charset="0"/>
                          <a:ea typeface="Helvetica" charset="0"/>
                          <a:cs typeface="Helvetica" charset="0"/>
                        </a:rPr>
                        <a:t>z.B</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histologisch</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gesichertes</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Hämangiom</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unverändert</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bzgl</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Größe</a:t>
                      </a:r>
                      <a:r>
                        <a:rPr lang="en-US" sz="1000" b="0" kern="1200" baseline="0" dirty="0">
                          <a:solidFill>
                            <a:schemeClr val="tx1"/>
                          </a:solidFill>
                          <a:latin typeface="Helvetica" charset="0"/>
                          <a:ea typeface="Helvetica" charset="0"/>
                          <a:cs typeface="Helvetica" charset="0"/>
                        </a:rPr>
                        <a:t> und </a:t>
                      </a:r>
                      <a:r>
                        <a:rPr lang="en-US" sz="1000" b="0" kern="1200" baseline="0" dirty="0" err="1">
                          <a:solidFill>
                            <a:schemeClr val="tx1"/>
                          </a:solidFill>
                          <a:latin typeface="Helvetica" charset="0"/>
                          <a:ea typeface="Helvetica" charset="0"/>
                          <a:cs typeface="Helvetica" charset="0"/>
                        </a:rPr>
                        <a:t>übriger</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Bildgebungseigenschaften</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zu</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Voraufnahmen</a:t>
                      </a:r>
                      <a:r>
                        <a:rPr lang="en-US" sz="1000" b="0" kern="1200" baseline="0" dirty="0">
                          <a:solidFill>
                            <a:schemeClr val="tx1"/>
                          </a:solidFill>
                          <a:latin typeface="Helvetica" charset="0"/>
                          <a:ea typeface="Helvetica" charset="0"/>
                          <a:cs typeface="Helvetica" charset="0"/>
                        </a:rPr>
                        <a:t>”.</a:t>
                      </a:r>
                    </a:p>
                    <a:p>
                      <a:pPr marL="182880" marR="0" indent="-182880" algn="l" defTabSz="457200" rtl="0" eaLnBrk="1" fontAlgn="base" latinLnBrk="0" hangingPunct="1">
                        <a:lnSpc>
                          <a:spcPct val="100000"/>
                        </a:lnSpc>
                        <a:spcBef>
                          <a:spcPts val="0"/>
                        </a:spcBef>
                        <a:spcAft>
                          <a:spcPts val="0"/>
                        </a:spcAft>
                        <a:buClrTx/>
                        <a:buSzTx/>
                        <a:buFont typeface="Arial" charset="0"/>
                        <a:buChar char="•"/>
                        <a:tabLst/>
                        <a:defRPr/>
                      </a:pPr>
                      <a:r>
                        <a:rPr lang="en-US" sz="1000" b="0" baseline="0" dirty="0" err="1">
                          <a:solidFill>
                            <a:schemeClr val="tx1"/>
                          </a:solidFill>
                          <a:latin typeface="Helvetica" charset="0"/>
                          <a:ea typeface="Helvetica" charset="0"/>
                          <a:cs typeface="Helvetica" charset="0"/>
                        </a:rPr>
                        <a:t>Benigne</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oder</a:t>
                      </a:r>
                      <a:r>
                        <a:rPr lang="en-US" sz="1000" b="0" baseline="0" dirty="0">
                          <a:solidFill>
                            <a:schemeClr val="tx1"/>
                          </a:solidFill>
                          <a:latin typeface="Helvetica" charset="0"/>
                          <a:ea typeface="Helvetica" charset="0"/>
                          <a:cs typeface="Helvetica" charset="0"/>
                        </a:rPr>
                        <a:t> hepatozellulären </a:t>
                      </a:r>
                      <a:r>
                        <a:rPr lang="en-US" sz="1000" b="0" baseline="0" dirty="0" err="1">
                          <a:solidFill>
                            <a:schemeClr val="tx1"/>
                          </a:solidFill>
                          <a:latin typeface="Helvetica" charset="0"/>
                          <a:ea typeface="Helvetica" charset="0"/>
                          <a:cs typeface="Helvetica" charset="0"/>
                        </a:rPr>
                        <a:t>Ursprungs</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z.B</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regenerativer</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oder</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dysplastischer</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Knoten</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Geben</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Sie</a:t>
                      </a:r>
                      <a:r>
                        <a:rPr lang="en-US" sz="1000" b="0" baseline="0" dirty="0">
                          <a:solidFill>
                            <a:schemeClr val="tx1"/>
                          </a:solidFill>
                          <a:latin typeface="Helvetica" charset="0"/>
                          <a:ea typeface="Helvetica" charset="0"/>
                          <a:cs typeface="Helvetica" charset="0"/>
                        </a:rPr>
                        <a:t> die LI-RADS </a:t>
                      </a:r>
                      <a:r>
                        <a:rPr lang="en-US" sz="1000" b="0" baseline="0" dirty="0" err="1">
                          <a:solidFill>
                            <a:schemeClr val="tx1"/>
                          </a:solidFill>
                          <a:latin typeface="Helvetica" charset="0"/>
                          <a:ea typeface="Helvetica" charset="0"/>
                          <a:cs typeface="Helvetica" charset="0"/>
                        </a:rPr>
                        <a:t>Kategorie</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pathologische</a:t>
                      </a:r>
                      <a:r>
                        <a:rPr lang="en-US" sz="1000" b="0" baseline="0" dirty="0">
                          <a:solidFill>
                            <a:schemeClr val="tx1"/>
                          </a:solidFill>
                          <a:latin typeface="Helvetica" charset="0"/>
                          <a:ea typeface="Helvetica" charset="0"/>
                          <a:cs typeface="Helvetica" charset="0"/>
                        </a:rPr>
                        <a:t> Diagnose, </a:t>
                      </a:r>
                      <a:r>
                        <a:rPr lang="en-US" sz="1000" b="0" kern="1200" baseline="0" dirty="0" err="1">
                          <a:solidFill>
                            <a:schemeClr val="tx1"/>
                          </a:solidFill>
                          <a:latin typeface="Helvetica" charset="0"/>
                          <a:ea typeface="Helvetica" charset="0"/>
                          <a:cs typeface="Helvetica" charset="0"/>
                        </a:rPr>
                        <a:t>bildmorphologische</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Eigenschaften</a:t>
                      </a:r>
                      <a:r>
                        <a:rPr lang="en-US" sz="1000" b="0" kern="1200" baseline="0" dirty="0">
                          <a:solidFill>
                            <a:schemeClr val="tx1"/>
                          </a:solidFill>
                          <a:latin typeface="Helvetica" charset="0"/>
                          <a:ea typeface="Helvetica" charset="0"/>
                          <a:cs typeface="Helvetica" charset="0"/>
                        </a:rPr>
                        <a:t> und die </a:t>
                      </a:r>
                      <a:r>
                        <a:rPr lang="en-US" sz="1000" b="0" kern="1200" baseline="0" dirty="0" err="1">
                          <a:solidFill>
                            <a:schemeClr val="tx1"/>
                          </a:solidFill>
                          <a:latin typeface="Helvetica" charset="0"/>
                          <a:ea typeface="Helvetica" charset="0"/>
                          <a:cs typeface="Helvetica" charset="0"/>
                        </a:rPr>
                        <a:t>evtl</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Größenänderung</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im</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Vergleich</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zu</a:t>
                      </a:r>
                      <a:r>
                        <a:rPr lang="en-US" sz="1000" b="0" kern="1200" baseline="0" dirty="0">
                          <a:solidFill>
                            <a:schemeClr val="tx1"/>
                          </a:solidFill>
                          <a:latin typeface="Helvetica" charset="0"/>
                          <a:ea typeface="Helvetica" charset="0"/>
                          <a:cs typeface="Helvetica" charset="0"/>
                        </a:rPr>
                        <a:t> </a:t>
                      </a:r>
                      <a:r>
                        <a:rPr lang="en-US" sz="1000" b="0" kern="1200" baseline="0" dirty="0" err="1">
                          <a:solidFill>
                            <a:schemeClr val="tx1"/>
                          </a:solidFill>
                          <a:latin typeface="Helvetica" charset="0"/>
                          <a:ea typeface="Helvetica" charset="0"/>
                          <a:cs typeface="Helvetica" charset="0"/>
                        </a:rPr>
                        <a:t>Voruntersuchungen</a:t>
                      </a:r>
                      <a:r>
                        <a:rPr lang="en-US" sz="1000" b="0" kern="1200" baseline="0" dirty="0">
                          <a:solidFill>
                            <a:schemeClr val="tx1"/>
                          </a:solidFill>
                          <a:latin typeface="Helvetica" charset="0"/>
                          <a:ea typeface="Helvetica" charset="0"/>
                          <a:cs typeface="Helvetica" charset="0"/>
                        </a:rPr>
                        <a:t> an</a:t>
                      </a:r>
                      <a:r>
                        <a:rPr lang="en-US" sz="1000" baseline="0" dirty="0">
                          <a:solidFill>
                            <a:schemeClr val="tx1"/>
                          </a:solidFill>
                          <a:latin typeface="Helvetica" charset="0"/>
                          <a:ea typeface="Helvetica" charset="0"/>
                          <a:cs typeface="Helvetica" charset="0"/>
                        </a:rPr>
                        <a:t>: </a:t>
                      </a:r>
                      <a:r>
                        <a:rPr lang="en-US" sz="1000" baseline="0" dirty="0" err="1">
                          <a:solidFill>
                            <a:schemeClr val="tx1"/>
                          </a:solidFill>
                          <a:latin typeface="Helvetica" charset="0"/>
                          <a:ea typeface="Helvetica" charset="0"/>
                          <a:cs typeface="Helvetica" charset="0"/>
                        </a:rPr>
                        <a:t>z.B</a:t>
                      </a:r>
                      <a:r>
                        <a:rPr lang="en-US" sz="1000" baseline="0" dirty="0">
                          <a:solidFill>
                            <a:schemeClr val="tx1"/>
                          </a:solidFill>
                          <a:latin typeface="Helvetica" charset="0"/>
                          <a:ea typeface="Helvetica" charset="0"/>
                          <a:cs typeface="Helvetica" charset="0"/>
                        </a:rPr>
                        <a:t>., “</a:t>
                      </a:r>
                      <a:r>
                        <a:rPr lang="en-US" sz="1000" baseline="0" dirty="0" err="1">
                          <a:solidFill>
                            <a:schemeClr val="tx1"/>
                          </a:solidFill>
                          <a:latin typeface="Helvetica" charset="0"/>
                          <a:ea typeface="Helvetica" charset="0"/>
                          <a:cs typeface="Helvetica" charset="0"/>
                        </a:rPr>
                        <a:t>histologisch</a:t>
                      </a:r>
                      <a:r>
                        <a:rPr lang="en-US" sz="1000" baseline="0" dirty="0">
                          <a:solidFill>
                            <a:schemeClr val="tx1"/>
                          </a:solidFill>
                          <a:latin typeface="Helvetica" charset="0"/>
                          <a:ea typeface="Helvetica" charset="0"/>
                          <a:cs typeface="Helvetica" charset="0"/>
                        </a:rPr>
                        <a:t> </a:t>
                      </a:r>
                      <a:r>
                        <a:rPr lang="en-US" sz="1000" baseline="0" dirty="0" err="1">
                          <a:solidFill>
                            <a:schemeClr val="tx1"/>
                          </a:solidFill>
                          <a:latin typeface="Helvetica" charset="0"/>
                          <a:ea typeface="Helvetica" charset="0"/>
                          <a:cs typeface="Helvetica" charset="0"/>
                        </a:rPr>
                        <a:t>dysplastischer</a:t>
                      </a:r>
                      <a:r>
                        <a:rPr lang="en-US" sz="1000" baseline="0" dirty="0">
                          <a:solidFill>
                            <a:schemeClr val="tx1"/>
                          </a:solidFill>
                          <a:latin typeface="Helvetica" charset="0"/>
                          <a:ea typeface="Helvetica" charset="0"/>
                          <a:cs typeface="Helvetica" charset="0"/>
                        </a:rPr>
                        <a:t> LR-4 </a:t>
                      </a:r>
                      <a:r>
                        <a:rPr lang="en-US" sz="1000" baseline="0" dirty="0" err="1">
                          <a:solidFill>
                            <a:schemeClr val="tx1"/>
                          </a:solidFill>
                          <a:latin typeface="Helvetica" charset="0"/>
                          <a:ea typeface="Helvetica" charset="0"/>
                          <a:cs typeface="Helvetica" charset="0"/>
                        </a:rPr>
                        <a:t>Knoten</a:t>
                      </a:r>
                      <a:r>
                        <a:rPr lang="en-US" sz="1000" baseline="0" dirty="0">
                          <a:solidFill>
                            <a:schemeClr val="tx1"/>
                          </a:solidFill>
                          <a:latin typeface="Helvetica" charset="0"/>
                          <a:ea typeface="Helvetica" charset="0"/>
                          <a:cs typeface="Helvetica" charset="0"/>
                        </a:rPr>
                        <a:t> </a:t>
                      </a:r>
                      <a:r>
                        <a:rPr lang="en-US" sz="1000" baseline="0" dirty="0" err="1">
                          <a:solidFill>
                            <a:schemeClr val="tx1"/>
                          </a:solidFill>
                          <a:latin typeface="Helvetica" charset="0"/>
                          <a:ea typeface="Helvetica" charset="0"/>
                          <a:cs typeface="Helvetica" charset="0"/>
                        </a:rPr>
                        <a:t>mit</a:t>
                      </a:r>
                      <a:r>
                        <a:rPr lang="en-US" sz="1000" baseline="0" dirty="0">
                          <a:solidFill>
                            <a:schemeClr val="tx1"/>
                          </a:solidFill>
                          <a:latin typeface="Helvetica" charset="0"/>
                          <a:ea typeface="Helvetica" charset="0"/>
                          <a:cs typeface="Helvetica" charset="0"/>
                        </a:rPr>
                        <a:t> </a:t>
                      </a:r>
                      <a:r>
                        <a:rPr lang="en-US" sz="1000" baseline="0" dirty="0" err="1">
                          <a:solidFill>
                            <a:schemeClr val="tx1"/>
                          </a:solidFill>
                          <a:latin typeface="Helvetica" charset="0"/>
                          <a:ea typeface="Helvetica" charset="0"/>
                          <a:cs typeface="Helvetica" charset="0"/>
                        </a:rPr>
                        <a:t>neu</a:t>
                      </a:r>
                      <a:r>
                        <a:rPr lang="en-US" sz="1000" baseline="0" dirty="0">
                          <a:solidFill>
                            <a:schemeClr val="tx1"/>
                          </a:solidFill>
                          <a:latin typeface="Helvetica" charset="0"/>
                          <a:ea typeface="Helvetica" charset="0"/>
                          <a:cs typeface="Helvetica" charset="0"/>
                        </a:rPr>
                        <a:t> </a:t>
                      </a:r>
                      <a:r>
                        <a:rPr lang="en-US" sz="1000" baseline="0" dirty="0" err="1">
                          <a:solidFill>
                            <a:schemeClr val="tx1"/>
                          </a:solidFill>
                          <a:latin typeface="Helvetica" charset="0"/>
                          <a:ea typeface="Helvetica" charset="0"/>
                          <a:cs typeface="Helvetica" charset="0"/>
                        </a:rPr>
                        <a:t>aufgetretenem</a:t>
                      </a:r>
                      <a:r>
                        <a:rPr lang="en-US" sz="1000" baseline="0" dirty="0">
                          <a:solidFill>
                            <a:schemeClr val="tx1"/>
                          </a:solidFill>
                          <a:latin typeface="Helvetica" charset="0"/>
                          <a:ea typeface="Helvetica" charset="0"/>
                          <a:cs typeface="Helvetica" charset="0"/>
                        </a:rPr>
                        <a:t> APHE und </a:t>
                      </a:r>
                      <a:r>
                        <a:rPr lang="en-US" sz="1000" baseline="0" dirty="0" err="1">
                          <a:solidFill>
                            <a:schemeClr val="tx1"/>
                          </a:solidFill>
                          <a:latin typeface="Helvetica" charset="0"/>
                          <a:ea typeface="Helvetica" charset="0"/>
                          <a:cs typeface="Helvetica" charset="0"/>
                        </a:rPr>
                        <a:t>Intervallwachstum</a:t>
                      </a:r>
                      <a:r>
                        <a:rPr lang="en-US" sz="1000" baseline="0" dirty="0">
                          <a:solidFill>
                            <a:schemeClr val="tx1"/>
                          </a:solidFill>
                          <a:latin typeface="Helvetica" charset="0"/>
                          <a:ea typeface="Helvetica" charset="0"/>
                          <a:cs typeface="Helvetica" charset="0"/>
                        </a:rPr>
                        <a:t> von 12 auf 16 mm”.</a:t>
                      </a:r>
                      <a:endParaRPr lang="en-US" sz="1000" b="0" baseline="0" dirty="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6"/>
                  </a:ext>
                </a:extLst>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000" b="1" baseline="0" dirty="0">
                          <a:solidFill>
                            <a:schemeClr val="tx1"/>
                          </a:solidFill>
                          <a:latin typeface="Helvetica" charset="0"/>
                          <a:ea typeface="Helvetica" charset="0"/>
                          <a:cs typeface="Helvetica" charset="0"/>
                        </a:rPr>
                        <a:t>Was muss </a:t>
                      </a:r>
                      <a:r>
                        <a:rPr lang="en-US" sz="1000" b="1" baseline="0" dirty="0" err="1">
                          <a:solidFill>
                            <a:schemeClr val="tx1"/>
                          </a:solidFill>
                          <a:latin typeface="Helvetica" charset="0"/>
                          <a:ea typeface="Helvetica" charset="0"/>
                          <a:cs typeface="Helvetica" charset="0"/>
                        </a:rPr>
                        <a:t>berichtet</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werden</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im</a:t>
                      </a:r>
                      <a:r>
                        <a:rPr lang="en-US" sz="1000" b="1" baseline="0" dirty="0">
                          <a:solidFill>
                            <a:schemeClr val="tx1"/>
                          </a:solidFill>
                          <a:latin typeface="Helvetica" charset="0"/>
                          <a:ea typeface="Helvetica" charset="0"/>
                          <a:cs typeface="Helvetica" charset="0"/>
                        </a:rPr>
                        <a:t> Fall </a:t>
                      </a:r>
                      <a:r>
                        <a:rPr lang="en-US" sz="1000" b="1" baseline="0" dirty="0" err="1">
                          <a:solidFill>
                            <a:schemeClr val="tx1"/>
                          </a:solidFill>
                          <a:latin typeface="Helvetica" charset="0"/>
                          <a:ea typeface="Helvetica" charset="0"/>
                          <a:cs typeface="Helvetica" charset="0"/>
                        </a:rPr>
                        <a:t>einer</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Diskrepanz</a:t>
                      </a:r>
                      <a:r>
                        <a:rPr lang="en-US" sz="1000" b="1" baseline="0" dirty="0">
                          <a:solidFill>
                            <a:schemeClr val="tx1"/>
                          </a:solidFill>
                          <a:latin typeface="Helvetica" charset="0"/>
                          <a:ea typeface="Helvetica" charset="0"/>
                          <a:cs typeface="Helvetica" charset="0"/>
                        </a:rPr>
                        <a:t> von </a:t>
                      </a:r>
                      <a:r>
                        <a:rPr lang="en-US" sz="1000" b="1" baseline="0" dirty="0" err="1">
                          <a:solidFill>
                            <a:schemeClr val="tx1"/>
                          </a:solidFill>
                          <a:latin typeface="Helvetica" charset="0"/>
                          <a:ea typeface="Helvetica" charset="0"/>
                          <a:cs typeface="Helvetica" charset="0"/>
                        </a:rPr>
                        <a:t>pathologischer</a:t>
                      </a:r>
                      <a:r>
                        <a:rPr lang="en-US" sz="1000" b="1" baseline="0" dirty="0">
                          <a:solidFill>
                            <a:schemeClr val="tx1"/>
                          </a:solidFill>
                          <a:latin typeface="Helvetica" charset="0"/>
                          <a:ea typeface="Helvetica" charset="0"/>
                          <a:cs typeface="Helvetica" charset="0"/>
                        </a:rPr>
                        <a:t> Diagnose und LI-RADS </a:t>
                      </a:r>
                      <a:r>
                        <a:rPr lang="en-US" sz="1000" b="1" baseline="0" dirty="0" err="1">
                          <a:solidFill>
                            <a:schemeClr val="tx1"/>
                          </a:solidFill>
                          <a:latin typeface="Helvetica" charset="0"/>
                          <a:ea typeface="Helvetica" charset="0"/>
                          <a:cs typeface="Helvetica" charset="0"/>
                        </a:rPr>
                        <a:t>Kategorie</a:t>
                      </a:r>
                      <a:r>
                        <a:rPr lang="en-US" sz="1000" b="1" baseline="0" dirty="0">
                          <a:solidFill>
                            <a:schemeClr val="tx1"/>
                          </a:solidFill>
                          <a:latin typeface="Helvetica" charset="0"/>
                          <a:ea typeface="Helvetica" charset="0"/>
                          <a:cs typeface="Helvetica" charset="0"/>
                        </a:rPr>
                        <a:t>?</a:t>
                      </a:r>
                    </a:p>
                    <a:p>
                      <a:pPr marL="0" marR="0" indent="0" algn="l" defTabSz="457200" rtl="0" eaLnBrk="1" fontAlgn="base" latinLnBrk="0" hangingPunct="1">
                        <a:lnSpc>
                          <a:spcPct val="100000"/>
                        </a:lnSpc>
                        <a:spcBef>
                          <a:spcPts val="0"/>
                        </a:spcBef>
                        <a:spcAft>
                          <a:spcPts val="0"/>
                        </a:spcAft>
                        <a:buClrTx/>
                        <a:buSzTx/>
                        <a:buFont typeface="Arial"/>
                        <a:buNone/>
                        <a:tabLst/>
                        <a:defRPr/>
                      </a:pPr>
                      <a:r>
                        <a:rPr lang="en-US" sz="1000" b="0" baseline="0" dirty="0" err="1">
                          <a:solidFill>
                            <a:schemeClr val="tx1"/>
                          </a:solidFill>
                          <a:latin typeface="Helvetica" charset="0"/>
                          <a:ea typeface="Helvetica" charset="0"/>
                          <a:cs typeface="Helvetica" charset="0"/>
                        </a:rPr>
                        <a:t>Beschreiben</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Sie</a:t>
                      </a:r>
                      <a:r>
                        <a:rPr lang="en-US" sz="1000" b="0" baseline="0" dirty="0">
                          <a:solidFill>
                            <a:schemeClr val="tx1"/>
                          </a:solidFill>
                          <a:latin typeface="Helvetica" charset="0"/>
                          <a:ea typeface="Helvetica" charset="0"/>
                          <a:cs typeface="Helvetica" charset="0"/>
                        </a:rPr>
                        <a:t> die </a:t>
                      </a:r>
                      <a:r>
                        <a:rPr lang="en-US" sz="1000" b="0" baseline="0" dirty="0" err="1">
                          <a:solidFill>
                            <a:schemeClr val="tx1"/>
                          </a:solidFill>
                          <a:latin typeface="Helvetica" charset="0"/>
                          <a:ea typeface="Helvetica" charset="0"/>
                          <a:cs typeface="Helvetica" charset="0"/>
                        </a:rPr>
                        <a:t>Diskrepanz</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unter</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Angabe</a:t>
                      </a:r>
                      <a:r>
                        <a:rPr lang="en-US" sz="1000" b="0" baseline="0" dirty="0">
                          <a:solidFill>
                            <a:schemeClr val="tx1"/>
                          </a:solidFill>
                          <a:latin typeface="Helvetica" charset="0"/>
                          <a:ea typeface="Helvetica" charset="0"/>
                          <a:cs typeface="Helvetica" charset="0"/>
                        </a:rPr>
                        <a:t> der LI-RADS </a:t>
                      </a:r>
                      <a:r>
                        <a:rPr lang="en-US" sz="1000" b="0" baseline="0" dirty="0" err="1">
                          <a:solidFill>
                            <a:schemeClr val="tx1"/>
                          </a:solidFill>
                          <a:latin typeface="Helvetica" charset="0"/>
                          <a:ea typeface="Helvetica" charset="0"/>
                          <a:cs typeface="Helvetica" charset="0"/>
                        </a:rPr>
                        <a:t>Kategorie</a:t>
                      </a:r>
                      <a:r>
                        <a:rPr lang="en-US" sz="1000" b="0" baseline="0" dirty="0">
                          <a:solidFill>
                            <a:schemeClr val="tx1"/>
                          </a:solidFill>
                          <a:latin typeface="Helvetica" charset="0"/>
                          <a:ea typeface="Helvetica" charset="0"/>
                          <a:cs typeface="Helvetica" charset="0"/>
                        </a:rPr>
                        <a:t> und der </a:t>
                      </a:r>
                      <a:r>
                        <a:rPr lang="en-US" sz="1000" b="0" baseline="0" dirty="0" err="1">
                          <a:solidFill>
                            <a:schemeClr val="tx1"/>
                          </a:solidFill>
                          <a:latin typeface="Helvetica" charset="0"/>
                          <a:ea typeface="Helvetica" charset="0"/>
                          <a:cs typeface="Helvetica" charset="0"/>
                        </a:rPr>
                        <a:t>pathologischen</a:t>
                      </a:r>
                      <a:r>
                        <a:rPr lang="en-US" sz="1000" b="0" baseline="0" dirty="0">
                          <a:solidFill>
                            <a:schemeClr val="tx1"/>
                          </a:solidFill>
                          <a:latin typeface="Helvetica" charset="0"/>
                          <a:ea typeface="Helvetica" charset="0"/>
                          <a:cs typeface="Helvetica" charset="0"/>
                        </a:rPr>
                        <a:t> Diagnose. </a:t>
                      </a:r>
                      <a:r>
                        <a:rPr lang="en-US" sz="1000" b="0" baseline="0" dirty="0" err="1">
                          <a:solidFill>
                            <a:schemeClr val="tx1"/>
                          </a:solidFill>
                          <a:latin typeface="Helvetica" charset="0"/>
                          <a:ea typeface="Helvetica" charset="0"/>
                          <a:cs typeface="Helvetica" charset="0"/>
                        </a:rPr>
                        <a:t>Erklären</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Sie</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knapp</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warum</a:t>
                      </a:r>
                      <a:r>
                        <a:rPr lang="en-US" sz="1000" b="0" baseline="0" dirty="0">
                          <a:solidFill>
                            <a:schemeClr val="tx1"/>
                          </a:solidFill>
                          <a:latin typeface="Helvetica" charset="0"/>
                          <a:ea typeface="Helvetica" charset="0"/>
                          <a:cs typeface="Helvetica" charset="0"/>
                        </a:rPr>
                        <a:t> die </a:t>
                      </a:r>
                      <a:r>
                        <a:rPr lang="en-US" sz="1000" b="0" baseline="0" dirty="0" err="1">
                          <a:solidFill>
                            <a:schemeClr val="tx1"/>
                          </a:solidFill>
                          <a:latin typeface="Helvetica" charset="0"/>
                          <a:ea typeface="Helvetica" charset="0"/>
                          <a:cs typeface="Helvetica" charset="0"/>
                        </a:rPr>
                        <a:t>Diskrepanz</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vorliegt</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Berücksichtigen</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Sie</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dabei</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eine</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multidisziplinäre</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Diskussion</a:t>
                      </a:r>
                      <a:r>
                        <a:rPr lang="en-US" sz="1000" b="0" baseline="0" dirty="0">
                          <a:solidFill>
                            <a:schemeClr val="tx1"/>
                          </a:solidFill>
                          <a:latin typeface="Helvetica" charset="0"/>
                          <a:ea typeface="Helvetica" charset="0"/>
                          <a:cs typeface="Helvetica" charset="0"/>
                        </a:rPr>
                        <a:t> </a:t>
                      </a:r>
                      <a:r>
                        <a:rPr lang="en-US" sz="1000" b="0" baseline="0" dirty="0" smtClean="0">
                          <a:solidFill>
                            <a:schemeClr val="tx1"/>
                          </a:solidFill>
                          <a:latin typeface="Helvetica" charset="0"/>
                          <a:ea typeface="Helvetica" charset="0"/>
                          <a:cs typeface="Helvetica" charset="0"/>
                        </a:rPr>
                        <a:t>(“</a:t>
                      </a:r>
                      <a:r>
                        <a:rPr lang="en-US" sz="1000" b="0" baseline="0" dirty="0" err="1" smtClean="0">
                          <a:solidFill>
                            <a:schemeClr val="tx1"/>
                          </a:solidFill>
                          <a:latin typeface="Helvetica" charset="0"/>
                          <a:ea typeface="Helvetica" charset="0"/>
                          <a:cs typeface="Helvetica" charset="0"/>
                        </a:rPr>
                        <a:t>Tumorboard</a:t>
                      </a:r>
                      <a:r>
                        <a:rPr lang="en-US" sz="1000" b="0" baseline="0" dirty="0" smtClean="0">
                          <a:solidFill>
                            <a:schemeClr val="tx1"/>
                          </a:solidFill>
                          <a:latin typeface="Helvetica" charset="0"/>
                          <a:ea typeface="Helvetica" charset="0"/>
                          <a:cs typeface="Helvetica" charset="0"/>
                        </a:rPr>
                        <a:t>”) </a:t>
                      </a:r>
                      <a:r>
                        <a:rPr lang="en-US" sz="1000" b="0" baseline="0" dirty="0" err="1" smtClean="0">
                          <a:solidFill>
                            <a:schemeClr val="tx1"/>
                          </a:solidFill>
                          <a:latin typeface="Helvetica" charset="0"/>
                          <a:ea typeface="Helvetica" charset="0"/>
                          <a:cs typeface="Helvetica" charset="0"/>
                        </a:rPr>
                        <a:t>mit</a:t>
                      </a:r>
                      <a:r>
                        <a:rPr lang="en-US" sz="1000" b="0" baseline="0" dirty="0" smtClean="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konsensueller</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Begutachtung</a:t>
                      </a:r>
                      <a:r>
                        <a:rPr lang="en-US" sz="1000" b="0" baseline="0" dirty="0">
                          <a:solidFill>
                            <a:schemeClr val="tx1"/>
                          </a:solidFill>
                          <a:latin typeface="Helvetica" charset="0"/>
                          <a:ea typeface="Helvetica" charset="0"/>
                          <a:cs typeface="Helvetica" charset="0"/>
                        </a:rPr>
                        <a:t> von </a:t>
                      </a:r>
                      <a:r>
                        <a:rPr lang="en-US" sz="1000" b="0" baseline="0" dirty="0" err="1">
                          <a:solidFill>
                            <a:schemeClr val="tx1"/>
                          </a:solidFill>
                          <a:latin typeface="Helvetica" charset="0"/>
                          <a:ea typeface="Helvetica" charset="0"/>
                          <a:cs typeface="Helvetica" charset="0"/>
                        </a:rPr>
                        <a:t>Histologie</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Bildgebung</a:t>
                      </a:r>
                      <a:r>
                        <a:rPr lang="en-US" sz="1000" b="0" baseline="0" dirty="0">
                          <a:solidFill>
                            <a:schemeClr val="tx1"/>
                          </a:solidFill>
                          <a:latin typeface="Helvetica" charset="0"/>
                          <a:ea typeface="Helvetica" charset="0"/>
                          <a:cs typeface="Helvetica" charset="0"/>
                        </a:rPr>
                        <a:t> und </a:t>
                      </a:r>
                      <a:r>
                        <a:rPr lang="en-US" sz="1000" b="0" baseline="0" dirty="0" err="1">
                          <a:solidFill>
                            <a:schemeClr val="tx1"/>
                          </a:solidFill>
                          <a:latin typeface="Helvetica" charset="0"/>
                          <a:ea typeface="Helvetica" charset="0"/>
                          <a:cs typeface="Helvetica" charset="0"/>
                        </a:rPr>
                        <a:t>übriger</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Befunde</a:t>
                      </a:r>
                      <a:r>
                        <a:rPr lang="en-US" sz="1000" b="0" baseline="0" dirty="0">
                          <a:solidFill>
                            <a:schemeClr val="tx1"/>
                          </a:solidFill>
                          <a:latin typeface="Helvetica" charset="0"/>
                          <a:ea typeface="Helvetica" charset="0"/>
                          <a:cs typeface="Helvetica" charset="0"/>
                        </a:rPr>
                        <a:t>, um die </a:t>
                      </a:r>
                      <a:r>
                        <a:rPr lang="en-US" sz="1000" b="0" baseline="0" dirty="0" err="1">
                          <a:solidFill>
                            <a:schemeClr val="tx1"/>
                          </a:solidFill>
                          <a:latin typeface="Helvetica" charset="0"/>
                          <a:ea typeface="Helvetica" charset="0"/>
                          <a:cs typeface="Helvetica" charset="0"/>
                        </a:rPr>
                        <a:t>Diskrepanz</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zu</a:t>
                      </a:r>
                      <a:r>
                        <a:rPr lang="en-US" sz="1000" b="0" baseline="0" dirty="0">
                          <a:solidFill>
                            <a:schemeClr val="tx1"/>
                          </a:solidFill>
                          <a:latin typeface="Helvetica" charset="0"/>
                          <a:ea typeface="Helvetica" charset="0"/>
                          <a:cs typeface="Helvetica" charset="0"/>
                        </a:rPr>
                        <a:t> </a:t>
                      </a:r>
                      <a:r>
                        <a:rPr lang="en-US" sz="1000" b="0" baseline="0" dirty="0" err="1">
                          <a:solidFill>
                            <a:schemeClr val="tx1"/>
                          </a:solidFill>
                          <a:latin typeface="Helvetica" charset="0"/>
                          <a:ea typeface="Helvetica" charset="0"/>
                          <a:cs typeface="Helvetica" charset="0"/>
                        </a:rPr>
                        <a:t>rechtfertigen</a:t>
                      </a:r>
                      <a:r>
                        <a:rPr lang="en-US" sz="1000" b="0" baseline="0" dirty="0">
                          <a:solidFill>
                            <a:schemeClr val="tx1"/>
                          </a:solidFill>
                          <a:latin typeface="Helvetica" charset="0"/>
                          <a:ea typeface="Helvetica" charset="0"/>
                          <a:cs typeface="Helvetica" charset="0"/>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7"/>
                  </a:ext>
                </a:extLst>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000" b="1" kern="1200" baseline="0" dirty="0" err="1">
                          <a:solidFill>
                            <a:schemeClr val="tx1"/>
                          </a:solidFill>
                          <a:effectLst/>
                          <a:latin typeface="Helvetica" charset="0"/>
                          <a:ea typeface="Helvetica" charset="0"/>
                          <a:cs typeface="Helvetica" charset="0"/>
                        </a:rPr>
                        <a:t>Wenn</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pathologisch</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gesicherte</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Observationen</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keiner</a:t>
                      </a:r>
                      <a:r>
                        <a:rPr lang="en-US" sz="1000" b="1" kern="1200" baseline="0" dirty="0">
                          <a:solidFill>
                            <a:schemeClr val="tx1"/>
                          </a:solidFill>
                          <a:effectLst/>
                          <a:latin typeface="Helvetica" charset="0"/>
                          <a:ea typeface="Helvetica" charset="0"/>
                          <a:cs typeface="Helvetica" charset="0"/>
                        </a:rPr>
                        <a:t> LI-RADS </a:t>
                      </a:r>
                      <a:r>
                        <a:rPr lang="en-US" sz="1000" b="1" kern="1200" baseline="0" dirty="0" err="1">
                          <a:solidFill>
                            <a:schemeClr val="tx1"/>
                          </a:solidFill>
                          <a:effectLst/>
                          <a:latin typeface="Helvetica" charset="0"/>
                          <a:ea typeface="Helvetica" charset="0"/>
                          <a:cs typeface="Helvetica" charset="0"/>
                        </a:rPr>
                        <a:t>Kategorie</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zugeordnet</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werden</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sollen</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warum</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soll</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ich</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dann</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deren</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Bildgebungseingeschaften</a:t>
                      </a:r>
                      <a:r>
                        <a:rPr lang="en-US" sz="1000" b="1" kern="1200" baseline="0" dirty="0">
                          <a:solidFill>
                            <a:schemeClr val="tx1"/>
                          </a:solidFill>
                          <a:effectLst/>
                          <a:latin typeface="Helvetica" charset="0"/>
                          <a:ea typeface="Helvetica" charset="0"/>
                          <a:cs typeface="Helvetica" charset="0"/>
                        </a:rPr>
                        <a:t> und </a:t>
                      </a:r>
                      <a:r>
                        <a:rPr lang="en-US" sz="1000" b="1" kern="1200" baseline="0" dirty="0" err="1">
                          <a:solidFill>
                            <a:schemeClr val="tx1"/>
                          </a:solidFill>
                          <a:effectLst/>
                          <a:latin typeface="Helvetica" charset="0"/>
                          <a:ea typeface="Helvetica" charset="0"/>
                          <a:cs typeface="Helvetica" charset="0"/>
                        </a:rPr>
                        <a:t>Verlaufsänderung</a:t>
                      </a:r>
                      <a:r>
                        <a:rPr lang="en-US" sz="1000" b="1" kern="1200" baseline="0" dirty="0">
                          <a:solidFill>
                            <a:schemeClr val="tx1"/>
                          </a:solidFill>
                          <a:effectLst/>
                          <a:latin typeface="Helvetica" charset="0"/>
                          <a:ea typeface="Helvetica" charset="0"/>
                          <a:cs typeface="Helvetica" charset="0"/>
                        </a:rPr>
                        <a:t> </a:t>
                      </a:r>
                      <a:r>
                        <a:rPr lang="en-US" sz="1000" b="1" kern="1200" baseline="0" dirty="0" err="1">
                          <a:solidFill>
                            <a:schemeClr val="tx1"/>
                          </a:solidFill>
                          <a:effectLst/>
                          <a:latin typeface="Helvetica" charset="0"/>
                          <a:ea typeface="Helvetica" charset="0"/>
                          <a:cs typeface="Helvetica" charset="0"/>
                        </a:rPr>
                        <a:t>beschreiben</a:t>
                      </a:r>
                      <a:r>
                        <a:rPr lang="en-US" sz="1000" b="1" kern="1200" baseline="0" dirty="0">
                          <a:solidFill>
                            <a:schemeClr val="tx1"/>
                          </a:solidFill>
                          <a:effectLst/>
                          <a:latin typeface="Helvetica" charset="0"/>
                          <a:ea typeface="Helvetica" charset="0"/>
                          <a:cs typeface="Helvetica" charset="0"/>
                        </a:rPr>
                        <a:t>?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000" dirty="0" err="1">
                          <a:solidFill>
                            <a:schemeClr val="tx1"/>
                          </a:solidFill>
                          <a:latin typeface="Helvetica"/>
                          <a:cs typeface="Helvetica"/>
                        </a:rPr>
                        <a:t>Radiologen</a:t>
                      </a:r>
                      <a:r>
                        <a:rPr lang="en-US" sz="1000" dirty="0">
                          <a:solidFill>
                            <a:schemeClr val="tx1"/>
                          </a:solidFill>
                          <a:latin typeface="Helvetica"/>
                          <a:cs typeface="Helvetica"/>
                        </a:rPr>
                        <a:t> </a:t>
                      </a:r>
                      <a:r>
                        <a:rPr lang="en-US" sz="1000" dirty="0" err="1">
                          <a:solidFill>
                            <a:schemeClr val="tx1"/>
                          </a:solidFill>
                          <a:latin typeface="Helvetica"/>
                          <a:cs typeface="Helvetica"/>
                        </a:rPr>
                        <a:t>sollen</a:t>
                      </a:r>
                      <a:r>
                        <a:rPr lang="en-US" sz="1000" dirty="0">
                          <a:solidFill>
                            <a:schemeClr val="tx1"/>
                          </a:solidFill>
                          <a:latin typeface="Helvetica"/>
                          <a:cs typeface="Helvetica"/>
                        </a:rPr>
                        <a:t> </a:t>
                      </a:r>
                      <a:r>
                        <a:rPr lang="en-US" sz="1000" dirty="0" err="1">
                          <a:solidFill>
                            <a:schemeClr val="tx1"/>
                          </a:solidFill>
                          <a:latin typeface="Helvetica"/>
                          <a:cs typeface="Helvetica"/>
                        </a:rPr>
                        <a:t>weiterhin</a:t>
                      </a:r>
                      <a:r>
                        <a:rPr lang="en-US" sz="1000" dirty="0">
                          <a:solidFill>
                            <a:schemeClr val="tx1"/>
                          </a:solidFill>
                          <a:latin typeface="Helvetica"/>
                          <a:cs typeface="Helvetica"/>
                        </a:rPr>
                        <a:t> </a:t>
                      </a:r>
                      <a:r>
                        <a:rPr lang="en-US" sz="1000" dirty="0" err="1">
                          <a:solidFill>
                            <a:schemeClr val="tx1"/>
                          </a:solidFill>
                          <a:latin typeface="Helvetica"/>
                          <a:cs typeface="Helvetica"/>
                        </a:rPr>
                        <a:t>typische</a:t>
                      </a:r>
                      <a:r>
                        <a:rPr lang="en-US" sz="1000" dirty="0">
                          <a:solidFill>
                            <a:schemeClr val="tx1"/>
                          </a:solidFill>
                          <a:latin typeface="Helvetica"/>
                          <a:cs typeface="Helvetica"/>
                        </a:rPr>
                        <a:t> und </a:t>
                      </a:r>
                      <a:r>
                        <a:rPr lang="en-US" sz="1000" dirty="0" err="1">
                          <a:solidFill>
                            <a:schemeClr val="tx1"/>
                          </a:solidFill>
                          <a:latin typeface="Helvetica"/>
                          <a:cs typeface="Helvetica"/>
                        </a:rPr>
                        <a:t>kritische</a:t>
                      </a:r>
                      <a:r>
                        <a:rPr lang="en-US" sz="1000" dirty="0">
                          <a:solidFill>
                            <a:schemeClr val="tx1"/>
                          </a:solidFill>
                          <a:latin typeface="Helvetica"/>
                          <a:cs typeface="Helvetica"/>
                        </a:rPr>
                        <a:t> </a:t>
                      </a:r>
                      <a:r>
                        <a:rPr lang="en-US" sz="1000" dirty="0" err="1">
                          <a:solidFill>
                            <a:schemeClr val="tx1"/>
                          </a:solidFill>
                          <a:latin typeface="Helvetica"/>
                          <a:cs typeface="Helvetica"/>
                        </a:rPr>
                        <a:t>zusätzliche</a:t>
                      </a:r>
                      <a:r>
                        <a:rPr lang="en-US" sz="1000" dirty="0">
                          <a:solidFill>
                            <a:schemeClr val="tx1"/>
                          </a:solidFill>
                          <a:latin typeface="Helvetica"/>
                          <a:cs typeface="Helvetica"/>
                        </a:rPr>
                        <a:t> </a:t>
                      </a:r>
                      <a:r>
                        <a:rPr lang="en-US" sz="1000" dirty="0" err="1">
                          <a:solidFill>
                            <a:schemeClr val="tx1"/>
                          </a:solidFill>
                          <a:latin typeface="Helvetica"/>
                          <a:cs typeface="Helvetica"/>
                        </a:rPr>
                        <a:t>Befunde</a:t>
                      </a:r>
                      <a:r>
                        <a:rPr lang="en-US" sz="1000" dirty="0">
                          <a:solidFill>
                            <a:schemeClr val="tx1"/>
                          </a:solidFill>
                          <a:latin typeface="Helvetica"/>
                          <a:cs typeface="Helvetica"/>
                        </a:rPr>
                        <a:t> von </a:t>
                      </a:r>
                      <a:r>
                        <a:rPr lang="en-US" sz="1000" dirty="0" err="1">
                          <a:solidFill>
                            <a:schemeClr val="tx1"/>
                          </a:solidFill>
                          <a:latin typeface="Helvetica"/>
                          <a:cs typeface="Helvetica"/>
                        </a:rPr>
                        <a:t>pathologisch</a:t>
                      </a:r>
                      <a:r>
                        <a:rPr lang="en-US" sz="1000" dirty="0">
                          <a:solidFill>
                            <a:schemeClr val="tx1"/>
                          </a:solidFill>
                          <a:latin typeface="Helvetica"/>
                          <a:cs typeface="Helvetica"/>
                        </a:rPr>
                        <a:t> </a:t>
                      </a:r>
                      <a:r>
                        <a:rPr lang="en-US" sz="1000" dirty="0" err="1">
                          <a:solidFill>
                            <a:schemeClr val="tx1"/>
                          </a:solidFill>
                          <a:latin typeface="Helvetica"/>
                          <a:cs typeface="Helvetica"/>
                        </a:rPr>
                        <a:t>gesicherten</a:t>
                      </a:r>
                      <a:r>
                        <a:rPr lang="en-US" sz="1000" dirty="0">
                          <a:solidFill>
                            <a:schemeClr val="tx1"/>
                          </a:solidFill>
                          <a:latin typeface="Helvetica"/>
                          <a:cs typeface="Helvetica"/>
                        </a:rPr>
                        <a:t> </a:t>
                      </a:r>
                      <a:r>
                        <a:rPr lang="en-US" sz="1000" dirty="0" err="1" smtClean="0">
                          <a:solidFill>
                            <a:schemeClr val="tx1"/>
                          </a:solidFill>
                          <a:latin typeface="Helvetica"/>
                          <a:cs typeface="Helvetica"/>
                        </a:rPr>
                        <a:t>Observationen</a:t>
                      </a:r>
                      <a:r>
                        <a:rPr lang="en-US" sz="1000" dirty="0" smtClean="0">
                          <a:solidFill>
                            <a:schemeClr val="tx1"/>
                          </a:solidFill>
                          <a:latin typeface="Helvetica"/>
                          <a:cs typeface="Helvetica"/>
                        </a:rPr>
                        <a:t> </a:t>
                      </a:r>
                      <a:r>
                        <a:rPr lang="en-US" sz="1000" dirty="0" err="1">
                          <a:solidFill>
                            <a:schemeClr val="tx1"/>
                          </a:solidFill>
                          <a:latin typeface="Helvetica"/>
                          <a:cs typeface="Helvetica"/>
                        </a:rPr>
                        <a:t>beschreiben</a:t>
                      </a:r>
                      <a:r>
                        <a:rPr lang="en-US" sz="1000" dirty="0">
                          <a:solidFill>
                            <a:schemeClr val="tx1"/>
                          </a:solidFill>
                          <a:latin typeface="Helvetica"/>
                          <a:cs typeface="Helvetica"/>
                        </a:rPr>
                        <a:t>, da </a:t>
                      </a:r>
                      <a:r>
                        <a:rPr lang="en-US" sz="1000" dirty="0" err="1">
                          <a:solidFill>
                            <a:schemeClr val="tx1"/>
                          </a:solidFill>
                          <a:latin typeface="Helvetica"/>
                          <a:cs typeface="Helvetica"/>
                        </a:rPr>
                        <a:t>eine</a:t>
                      </a:r>
                      <a:r>
                        <a:rPr lang="en-US" sz="1000" dirty="0">
                          <a:solidFill>
                            <a:schemeClr val="tx1"/>
                          </a:solidFill>
                          <a:latin typeface="Helvetica"/>
                          <a:cs typeface="Helvetica"/>
                        </a:rPr>
                        <a:t> </a:t>
                      </a:r>
                      <a:r>
                        <a:rPr lang="en-US" sz="1000" dirty="0" err="1">
                          <a:solidFill>
                            <a:schemeClr val="tx1"/>
                          </a:solidFill>
                          <a:latin typeface="Helvetica"/>
                          <a:cs typeface="Helvetica"/>
                        </a:rPr>
                        <a:t>Verlaufsveränderung</a:t>
                      </a:r>
                      <a:r>
                        <a:rPr lang="en-US" sz="1000" dirty="0">
                          <a:solidFill>
                            <a:schemeClr val="tx1"/>
                          </a:solidFill>
                          <a:latin typeface="Helvetica"/>
                          <a:cs typeface="Helvetica"/>
                        </a:rPr>
                        <a:t> </a:t>
                      </a:r>
                      <a:r>
                        <a:rPr lang="en-US" sz="1000" dirty="0" err="1">
                          <a:solidFill>
                            <a:schemeClr val="tx1"/>
                          </a:solidFill>
                          <a:latin typeface="Helvetica"/>
                          <a:cs typeface="Helvetica"/>
                        </a:rPr>
                        <a:t>dieser</a:t>
                      </a:r>
                      <a:r>
                        <a:rPr lang="en-US" sz="1000" dirty="0">
                          <a:solidFill>
                            <a:schemeClr val="tx1"/>
                          </a:solidFill>
                          <a:latin typeface="Helvetica"/>
                          <a:cs typeface="Helvetica"/>
                        </a:rPr>
                        <a:t> </a:t>
                      </a:r>
                      <a:r>
                        <a:rPr lang="en-US" sz="1000" dirty="0" err="1">
                          <a:solidFill>
                            <a:schemeClr val="tx1"/>
                          </a:solidFill>
                          <a:latin typeface="Helvetica"/>
                          <a:cs typeface="Helvetica"/>
                        </a:rPr>
                        <a:t>Befunde</a:t>
                      </a:r>
                      <a:r>
                        <a:rPr lang="en-US" sz="1000" dirty="0">
                          <a:solidFill>
                            <a:schemeClr val="tx1"/>
                          </a:solidFill>
                          <a:latin typeface="Helvetica"/>
                          <a:cs typeface="Helvetica"/>
                        </a:rPr>
                        <a:t> </a:t>
                      </a:r>
                      <a:r>
                        <a:rPr lang="en-US" sz="1000" dirty="0" err="1">
                          <a:solidFill>
                            <a:schemeClr val="tx1"/>
                          </a:solidFill>
                          <a:latin typeface="Helvetica"/>
                          <a:cs typeface="Helvetica"/>
                        </a:rPr>
                        <a:t>klinisch</a:t>
                      </a:r>
                      <a:r>
                        <a:rPr lang="en-US" sz="1000" dirty="0">
                          <a:solidFill>
                            <a:schemeClr val="tx1"/>
                          </a:solidFill>
                          <a:latin typeface="Helvetica"/>
                          <a:cs typeface="Helvetica"/>
                        </a:rPr>
                        <a:t> relevant sein </a:t>
                      </a:r>
                      <a:r>
                        <a:rPr lang="en-US" sz="1000" dirty="0" err="1">
                          <a:solidFill>
                            <a:schemeClr val="tx1"/>
                          </a:solidFill>
                          <a:latin typeface="Helvetica"/>
                          <a:cs typeface="Helvetica"/>
                        </a:rPr>
                        <a:t>kann</a:t>
                      </a:r>
                      <a:r>
                        <a:rPr lang="en-US" sz="1000" dirty="0">
                          <a:solidFill>
                            <a:schemeClr val="tx1"/>
                          </a:solidFill>
                          <a:latin typeface="Helvetica"/>
                          <a:cs typeface="Helvetica"/>
                        </a:rPr>
                        <a:t>: </a:t>
                      </a:r>
                      <a:r>
                        <a:rPr lang="en-US" sz="1000" dirty="0" err="1">
                          <a:solidFill>
                            <a:schemeClr val="tx1"/>
                          </a:solidFill>
                          <a:latin typeface="Helvetica"/>
                          <a:cs typeface="Helvetica"/>
                        </a:rPr>
                        <a:t>z</a:t>
                      </a:r>
                      <a:r>
                        <a:rPr lang="en-US" sz="1000" b="0" i="0" kern="1200" baseline="0" dirty="0" err="1">
                          <a:solidFill>
                            <a:schemeClr val="tx1"/>
                          </a:solidFill>
                          <a:effectLst/>
                          <a:latin typeface="Helvetica" charset="0"/>
                          <a:ea typeface="Helvetica" charset="0"/>
                          <a:cs typeface="Helvetica" charset="0"/>
                        </a:rPr>
                        <a:t>.B</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Pathologisch</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gesichertes</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Cholangiokarzinom</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mit</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bildgebend</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Intervallwachstum</a:t>
                      </a:r>
                      <a:r>
                        <a:rPr lang="en-US" sz="1000" b="0" i="0" kern="1200" baseline="0" dirty="0">
                          <a:solidFill>
                            <a:schemeClr val="tx1"/>
                          </a:solidFill>
                          <a:effectLst/>
                          <a:latin typeface="Helvetica" charset="0"/>
                          <a:ea typeface="Helvetica" charset="0"/>
                          <a:cs typeface="Helvetica" charset="0"/>
                        </a:rPr>
                        <a:t> von 22 mm auf 28 mm” </a:t>
                      </a:r>
                      <a:r>
                        <a:rPr lang="en-US" sz="1000" b="0" i="0" kern="1200" baseline="0" dirty="0" err="1">
                          <a:solidFill>
                            <a:schemeClr val="tx1"/>
                          </a:solidFill>
                          <a:effectLst/>
                          <a:latin typeface="Helvetica" charset="0"/>
                          <a:ea typeface="Helvetica" charset="0"/>
                          <a:cs typeface="Helvetica" charset="0"/>
                        </a:rPr>
                        <a:t>oder</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Pathologisch</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gesichertes</a:t>
                      </a:r>
                      <a:r>
                        <a:rPr lang="en-US" sz="1000" b="0" i="0" kern="1200" baseline="0" dirty="0">
                          <a:solidFill>
                            <a:schemeClr val="tx1"/>
                          </a:solidFill>
                          <a:effectLst/>
                          <a:latin typeface="Helvetica" charset="0"/>
                          <a:ea typeface="Helvetica" charset="0"/>
                          <a:cs typeface="Helvetica" charset="0"/>
                        </a:rPr>
                        <a:t> HCC </a:t>
                      </a:r>
                      <a:r>
                        <a:rPr lang="en-US" sz="1000" b="0" i="0" kern="1200" baseline="0" dirty="0" err="1">
                          <a:solidFill>
                            <a:schemeClr val="tx1"/>
                          </a:solidFill>
                          <a:effectLst/>
                          <a:latin typeface="Helvetica" charset="0"/>
                          <a:ea typeface="Helvetica" charset="0"/>
                          <a:cs typeface="Helvetica" charset="0"/>
                        </a:rPr>
                        <a:t>mit</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bildgebend</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venösem</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Tumoreinbruch</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im</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Intervall</a:t>
                      </a:r>
                      <a:r>
                        <a:rPr lang="en-US" sz="1000" b="0" i="0" kern="1200" baseline="0" dirty="0">
                          <a:solidFill>
                            <a:schemeClr val="tx1"/>
                          </a:solidFill>
                          <a:effectLst/>
                          <a:latin typeface="Helvetica" charset="0"/>
                          <a:ea typeface="Helvetica" charset="0"/>
                          <a:cs typeface="Helvetica" charset="0"/>
                        </a:rPr>
                        <a:t>”. </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8"/>
                  </a:ext>
                </a:extLst>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000" b="1" baseline="0" dirty="0">
                          <a:solidFill>
                            <a:schemeClr val="tx1"/>
                          </a:solidFill>
                          <a:latin typeface="Helvetica" charset="0"/>
                          <a:ea typeface="Helvetica" charset="0"/>
                          <a:cs typeface="Helvetica" charset="0"/>
                        </a:rPr>
                        <a:t>Was muss man </a:t>
                      </a:r>
                      <a:r>
                        <a:rPr lang="en-US" sz="1000" b="1" baseline="0" dirty="0" err="1">
                          <a:solidFill>
                            <a:schemeClr val="tx1"/>
                          </a:solidFill>
                          <a:latin typeface="Helvetica" charset="0"/>
                          <a:ea typeface="Helvetica" charset="0"/>
                          <a:cs typeface="Helvetica" charset="0"/>
                        </a:rPr>
                        <a:t>angeben</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wenn</a:t>
                      </a:r>
                      <a:r>
                        <a:rPr lang="en-US" sz="1000" b="1" baseline="0" dirty="0">
                          <a:solidFill>
                            <a:schemeClr val="tx1"/>
                          </a:solidFill>
                          <a:latin typeface="Helvetica" charset="0"/>
                          <a:ea typeface="Helvetica" charset="0"/>
                          <a:cs typeface="Helvetica" charset="0"/>
                        </a:rPr>
                        <a:t> die LI-RADS </a:t>
                      </a:r>
                      <a:r>
                        <a:rPr lang="en-US" sz="1000" b="1" baseline="0" dirty="0" err="1">
                          <a:solidFill>
                            <a:schemeClr val="tx1"/>
                          </a:solidFill>
                          <a:latin typeface="Helvetica" charset="0"/>
                          <a:ea typeface="Helvetica" charset="0"/>
                          <a:cs typeface="Helvetica" charset="0"/>
                        </a:rPr>
                        <a:t>Kategorie</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nach</a:t>
                      </a:r>
                      <a:r>
                        <a:rPr lang="en-US" sz="1000" b="1" baseline="0" dirty="0">
                          <a:solidFill>
                            <a:schemeClr val="tx1"/>
                          </a:solidFill>
                          <a:latin typeface="Helvetica" charset="0"/>
                          <a:ea typeface="Helvetica" charset="0"/>
                          <a:cs typeface="Helvetica" charset="0"/>
                        </a:rPr>
                        <a:t> den LI-RADS </a:t>
                      </a:r>
                      <a:r>
                        <a:rPr lang="en-US" sz="1000" b="1" baseline="0" dirty="0" err="1">
                          <a:solidFill>
                            <a:schemeClr val="tx1"/>
                          </a:solidFill>
                          <a:latin typeface="Helvetica" charset="0"/>
                          <a:ea typeface="Helvetica" charset="0"/>
                          <a:cs typeface="Helvetica" charset="0"/>
                        </a:rPr>
                        <a:t>Kriterien</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nicht</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meiner</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aktuellen</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Malignitätseinschätzung</a:t>
                      </a:r>
                      <a:r>
                        <a:rPr lang="en-US" sz="1000" b="1" baseline="0" dirty="0">
                          <a:solidFill>
                            <a:schemeClr val="tx1"/>
                          </a:solidFill>
                          <a:latin typeface="Helvetica" charset="0"/>
                          <a:ea typeface="Helvetica" charset="0"/>
                          <a:cs typeface="Helvetica" charset="0"/>
                        </a:rPr>
                        <a:t> </a:t>
                      </a:r>
                      <a:r>
                        <a:rPr lang="en-US" sz="1000" b="1" baseline="0" dirty="0" err="1">
                          <a:solidFill>
                            <a:schemeClr val="tx1"/>
                          </a:solidFill>
                          <a:latin typeface="Helvetica" charset="0"/>
                          <a:ea typeface="Helvetica" charset="0"/>
                          <a:cs typeface="Helvetica" charset="0"/>
                        </a:rPr>
                        <a:t>entspricht</a:t>
                      </a:r>
                      <a:r>
                        <a:rPr lang="en-US" sz="1000" b="1" baseline="0" dirty="0">
                          <a:solidFill>
                            <a:schemeClr val="tx1"/>
                          </a:solidFill>
                          <a:latin typeface="Helvetica" charset="0"/>
                          <a:ea typeface="Helvetica" charset="0"/>
                          <a:cs typeface="Helvetica" charset="0"/>
                        </a:rPr>
                        <a:t>?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000" b="0" i="0" kern="1200" baseline="0" dirty="0" err="1">
                          <a:solidFill>
                            <a:schemeClr val="tx1"/>
                          </a:solidFill>
                          <a:effectLst/>
                          <a:latin typeface="Helvetica" charset="0"/>
                          <a:ea typeface="Helvetica" charset="0"/>
                          <a:cs typeface="Helvetica" charset="0"/>
                        </a:rPr>
                        <a:t>Geben</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Sie</a:t>
                      </a:r>
                      <a:r>
                        <a:rPr lang="en-US" sz="1000" b="0" i="0" kern="1200" baseline="0" dirty="0">
                          <a:solidFill>
                            <a:schemeClr val="tx1"/>
                          </a:solidFill>
                          <a:effectLst/>
                          <a:latin typeface="Helvetica" charset="0"/>
                          <a:ea typeface="Helvetica" charset="0"/>
                          <a:cs typeface="Helvetica" charset="0"/>
                        </a:rPr>
                        <a:t> die LI-RADS </a:t>
                      </a:r>
                      <a:r>
                        <a:rPr lang="en-US" sz="1000" b="0" i="0" kern="1200" baseline="0" dirty="0" err="1">
                          <a:solidFill>
                            <a:schemeClr val="tx1"/>
                          </a:solidFill>
                          <a:effectLst/>
                          <a:latin typeface="Helvetica" charset="0"/>
                          <a:ea typeface="Helvetica" charset="0"/>
                          <a:cs typeface="Helvetica" charset="0"/>
                        </a:rPr>
                        <a:t>Kategorie</a:t>
                      </a:r>
                      <a:r>
                        <a:rPr lang="en-US" sz="1000" b="0" i="0" kern="1200" baseline="0" dirty="0">
                          <a:solidFill>
                            <a:schemeClr val="tx1"/>
                          </a:solidFill>
                          <a:effectLst/>
                          <a:latin typeface="Helvetica" charset="0"/>
                          <a:ea typeface="Helvetica" charset="0"/>
                          <a:cs typeface="Helvetica" charset="0"/>
                        </a:rPr>
                        <a:t> und </a:t>
                      </a:r>
                      <a:r>
                        <a:rPr lang="en-US" sz="1000" b="0" i="0" kern="1200" baseline="0" dirty="0" err="1">
                          <a:solidFill>
                            <a:schemeClr val="tx1"/>
                          </a:solidFill>
                          <a:effectLst/>
                          <a:latin typeface="Helvetica" charset="0"/>
                          <a:ea typeface="Helvetica" charset="0"/>
                          <a:cs typeface="Helvetica" charset="0"/>
                        </a:rPr>
                        <a:t>Ihre</a:t>
                      </a:r>
                      <a:r>
                        <a:rPr lang="en-US" sz="1000" b="0" i="0" kern="1200" baseline="0" dirty="0">
                          <a:solidFill>
                            <a:schemeClr val="tx1"/>
                          </a:solidFill>
                          <a:effectLst/>
                          <a:latin typeface="Helvetica" charset="0"/>
                          <a:ea typeface="Helvetica" charset="0"/>
                          <a:cs typeface="Helvetica" charset="0"/>
                        </a:rPr>
                        <a:t> </a:t>
                      </a:r>
                      <a:r>
                        <a:rPr lang="en-US" sz="1000" b="0" i="0" kern="1200" baseline="0" dirty="0" err="1">
                          <a:solidFill>
                            <a:schemeClr val="tx1"/>
                          </a:solidFill>
                          <a:effectLst/>
                          <a:latin typeface="Helvetica" charset="0"/>
                          <a:ea typeface="Helvetica" charset="0"/>
                          <a:cs typeface="Helvetica" charset="0"/>
                        </a:rPr>
                        <a:t>Einschätzung</a:t>
                      </a:r>
                      <a:r>
                        <a:rPr lang="en-US" sz="1000" b="0" i="0" kern="1200" baseline="0" dirty="0">
                          <a:solidFill>
                            <a:schemeClr val="tx1"/>
                          </a:solidFill>
                          <a:effectLst/>
                          <a:latin typeface="Helvetica" charset="0"/>
                          <a:ea typeface="Helvetica" charset="0"/>
                          <a:cs typeface="Helvetica" charset="0"/>
                        </a:rPr>
                        <a:t> an: </a:t>
                      </a:r>
                      <a:r>
                        <a:rPr lang="en-US" sz="1000" b="0" i="0" kern="1200" baseline="0" dirty="0" err="1">
                          <a:solidFill>
                            <a:schemeClr val="tx1"/>
                          </a:solidFill>
                          <a:effectLst/>
                          <a:latin typeface="Helvetica" charset="0"/>
                          <a:ea typeface="Helvetica" charset="0"/>
                          <a:cs typeface="Helvetica" charset="0"/>
                        </a:rPr>
                        <a:t>z.B</a:t>
                      </a:r>
                      <a:r>
                        <a:rPr lang="en-US" sz="1000" b="0" i="0" kern="1200" baseline="0" dirty="0">
                          <a:solidFill>
                            <a:schemeClr val="tx1"/>
                          </a:solidFill>
                          <a:effectLst/>
                          <a:latin typeface="Helvetica" charset="0"/>
                          <a:ea typeface="Helvetica" charset="0"/>
                          <a:cs typeface="Helvetica" charset="0"/>
                        </a:rPr>
                        <a:t>., “LR-4, </a:t>
                      </a:r>
                      <a:r>
                        <a:rPr lang="en-US" sz="1000" b="0" i="0" kern="1200" baseline="0" dirty="0" err="1">
                          <a:solidFill>
                            <a:schemeClr val="tx1"/>
                          </a:solidFill>
                          <a:effectLst/>
                          <a:latin typeface="Helvetica" charset="0"/>
                          <a:ea typeface="Helvetica" charset="0"/>
                          <a:cs typeface="Helvetica" charset="0"/>
                        </a:rPr>
                        <a:t>höchstwahrscheinlich</a:t>
                      </a:r>
                      <a:r>
                        <a:rPr lang="en-US" sz="1000" b="0" i="0" kern="1200" baseline="0" dirty="0">
                          <a:solidFill>
                            <a:schemeClr val="tx1"/>
                          </a:solidFill>
                          <a:effectLst/>
                          <a:latin typeface="Helvetica" charset="0"/>
                          <a:ea typeface="Helvetica" charset="0"/>
                          <a:cs typeface="Helvetica" charset="0"/>
                        </a:rPr>
                        <a:t> HCC”.</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9"/>
                  </a:ext>
                </a:extLst>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charset="0"/>
                        <a:buNone/>
                        <a:tabLst/>
                        <a:defRPr/>
                      </a:pPr>
                      <a:r>
                        <a:rPr lang="en-US" sz="1000" b="1" baseline="0" dirty="0">
                          <a:solidFill>
                            <a:srgbClr val="000000"/>
                          </a:solidFill>
                          <a:latin typeface="Helvetica" charset="0"/>
                          <a:ea typeface="Helvetica" charset="0"/>
                          <a:cs typeface="Helvetica" charset="0"/>
                        </a:rPr>
                        <a:t>Wo </a:t>
                      </a:r>
                      <a:r>
                        <a:rPr lang="en-US" sz="1000" b="1" baseline="0" dirty="0" err="1">
                          <a:solidFill>
                            <a:srgbClr val="000000"/>
                          </a:solidFill>
                          <a:latin typeface="Helvetica" charset="0"/>
                          <a:ea typeface="Helvetica" charset="0"/>
                          <a:cs typeface="Helvetica" charset="0"/>
                        </a:rPr>
                        <a:t>finde</a:t>
                      </a:r>
                      <a:r>
                        <a:rPr lang="en-US" sz="1000" b="1" baseline="0" dirty="0">
                          <a:solidFill>
                            <a:srgbClr val="000000"/>
                          </a:solidFill>
                          <a:latin typeface="Helvetica" charset="0"/>
                          <a:ea typeface="Helvetica" charset="0"/>
                          <a:cs typeface="Helvetica" charset="0"/>
                        </a:rPr>
                        <a:t> </a:t>
                      </a:r>
                      <a:r>
                        <a:rPr lang="en-US" sz="1000" b="1" baseline="0" dirty="0" err="1">
                          <a:solidFill>
                            <a:srgbClr val="000000"/>
                          </a:solidFill>
                          <a:latin typeface="Helvetica" charset="0"/>
                          <a:ea typeface="Helvetica" charset="0"/>
                          <a:cs typeface="Helvetica" charset="0"/>
                        </a:rPr>
                        <a:t>ich</a:t>
                      </a:r>
                      <a:r>
                        <a:rPr lang="en-US" sz="1000" b="1" baseline="0" dirty="0">
                          <a:solidFill>
                            <a:srgbClr val="000000"/>
                          </a:solidFill>
                          <a:latin typeface="Helvetica" charset="0"/>
                          <a:ea typeface="Helvetica" charset="0"/>
                          <a:cs typeface="Helvetica" charset="0"/>
                        </a:rPr>
                        <a:t> </a:t>
                      </a:r>
                      <a:r>
                        <a:rPr lang="en-US" sz="1000" b="1" baseline="0" dirty="0" err="1">
                          <a:solidFill>
                            <a:srgbClr val="000000"/>
                          </a:solidFill>
                          <a:latin typeface="Helvetica" charset="0"/>
                          <a:ea typeface="Helvetica" charset="0"/>
                          <a:cs typeface="Helvetica" charset="0"/>
                        </a:rPr>
                        <a:t>Befundvorlagen</a:t>
                      </a:r>
                      <a:r>
                        <a:rPr lang="en-US" sz="1000" b="1" baseline="0" dirty="0">
                          <a:solidFill>
                            <a:srgbClr val="000000"/>
                          </a:solidFill>
                          <a:latin typeface="Helvetica" charset="0"/>
                          <a:ea typeface="Helvetica" charset="0"/>
                          <a:cs typeface="Helvetica" charset="0"/>
                        </a:rPr>
                        <a:t> und </a:t>
                      </a:r>
                      <a:r>
                        <a:rPr lang="en-US" sz="1000" b="1" baseline="0" dirty="0" err="1">
                          <a:solidFill>
                            <a:srgbClr val="000000"/>
                          </a:solidFill>
                          <a:latin typeface="Helvetica" charset="0"/>
                          <a:ea typeface="Helvetica" charset="0"/>
                          <a:cs typeface="Helvetica" charset="0"/>
                        </a:rPr>
                        <a:t>Beispiele</a:t>
                      </a:r>
                      <a:r>
                        <a:rPr lang="en-US" sz="1000" b="1" baseline="0" dirty="0">
                          <a:solidFill>
                            <a:srgbClr val="000000"/>
                          </a:solidFill>
                          <a:latin typeface="Helvetica" charset="0"/>
                          <a:ea typeface="Helvetica" charset="0"/>
                          <a:cs typeface="Helvetica" charset="0"/>
                        </a:rPr>
                        <a:t> </a:t>
                      </a:r>
                      <a:r>
                        <a:rPr lang="en-US" sz="1000" b="1" baseline="0" dirty="0" err="1">
                          <a:solidFill>
                            <a:srgbClr val="000000"/>
                          </a:solidFill>
                          <a:latin typeface="Helvetica" charset="0"/>
                          <a:ea typeface="Helvetica" charset="0"/>
                          <a:cs typeface="Helvetica" charset="0"/>
                        </a:rPr>
                        <a:t>für</a:t>
                      </a:r>
                      <a:r>
                        <a:rPr lang="en-US" sz="1000" b="1" baseline="0" dirty="0">
                          <a:solidFill>
                            <a:srgbClr val="000000"/>
                          </a:solidFill>
                          <a:latin typeface="Helvetica" charset="0"/>
                          <a:ea typeface="Helvetica" charset="0"/>
                          <a:cs typeface="Helvetica" charset="0"/>
                        </a:rPr>
                        <a:t> LI-RADS </a:t>
                      </a:r>
                      <a:r>
                        <a:rPr lang="en-US" sz="1000" b="1" baseline="0" dirty="0" err="1">
                          <a:solidFill>
                            <a:srgbClr val="000000"/>
                          </a:solidFill>
                          <a:latin typeface="Helvetica" charset="0"/>
                          <a:ea typeface="Helvetica" charset="0"/>
                          <a:cs typeface="Helvetica" charset="0"/>
                        </a:rPr>
                        <a:t>Befunde</a:t>
                      </a:r>
                      <a:r>
                        <a:rPr lang="en-US" sz="1000" b="1" baseline="0" dirty="0">
                          <a:solidFill>
                            <a:srgbClr val="000000"/>
                          </a:solidFill>
                          <a:latin typeface="Helvetica" charset="0"/>
                          <a:ea typeface="Helvetica" charset="0"/>
                          <a:cs typeface="Helvetica" charset="0"/>
                        </a:rPr>
                        <a:t>?</a:t>
                      </a:r>
                    </a:p>
                    <a:p>
                      <a:pPr marL="0" marR="0" lvl="0" indent="0" algn="l" defTabSz="457200" rtl="0" eaLnBrk="1" fontAlgn="base" latinLnBrk="0" hangingPunct="1">
                        <a:lnSpc>
                          <a:spcPct val="100000"/>
                        </a:lnSpc>
                        <a:spcBef>
                          <a:spcPts val="0"/>
                        </a:spcBef>
                        <a:spcAft>
                          <a:spcPts val="0"/>
                        </a:spcAft>
                        <a:buClrTx/>
                        <a:buSzTx/>
                        <a:buFont typeface="Arial" charset="0"/>
                        <a:buNone/>
                        <a:tabLst/>
                        <a:defRPr/>
                      </a:pPr>
                      <a:r>
                        <a:rPr lang="en-US" sz="1000" b="0" i="0" baseline="0" dirty="0" err="1">
                          <a:solidFill>
                            <a:schemeClr val="tx1"/>
                          </a:solidFill>
                          <a:latin typeface="Helvetica" charset="0"/>
                          <a:ea typeface="Helvetica" charset="0"/>
                          <a:cs typeface="Helvetica" charset="0"/>
                        </a:rPr>
                        <a:t>Diese</a:t>
                      </a:r>
                      <a:r>
                        <a:rPr lang="en-US" sz="1000" b="0" i="0" baseline="0" dirty="0">
                          <a:solidFill>
                            <a:schemeClr val="tx1"/>
                          </a:solidFill>
                          <a:latin typeface="Helvetica" charset="0"/>
                          <a:ea typeface="Helvetica" charset="0"/>
                          <a:cs typeface="Helvetica" charset="0"/>
                        </a:rPr>
                        <a:t> </a:t>
                      </a:r>
                      <a:r>
                        <a:rPr lang="en-US" sz="1000" b="0" i="0" baseline="0" dirty="0" err="1">
                          <a:solidFill>
                            <a:schemeClr val="tx1"/>
                          </a:solidFill>
                          <a:latin typeface="Helvetica" charset="0"/>
                          <a:ea typeface="Helvetica" charset="0"/>
                          <a:cs typeface="Helvetica" charset="0"/>
                        </a:rPr>
                        <a:t>können</a:t>
                      </a:r>
                      <a:r>
                        <a:rPr lang="en-US" sz="1000" b="0" i="0" baseline="0" dirty="0">
                          <a:solidFill>
                            <a:schemeClr val="tx1"/>
                          </a:solidFill>
                          <a:latin typeface="Helvetica" charset="0"/>
                          <a:ea typeface="Helvetica" charset="0"/>
                          <a:cs typeface="Helvetica" charset="0"/>
                        </a:rPr>
                        <a:t> </a:t>
                      </a:r>
                      <a:r>
                        <a:rPr lang="en-US" sz="1000" b="0" i="0" baseline="0" dirty="0" err="1">
                          <a:solidFill>
                            <a:schemeClr val="tx1"/>
                          </a:solidFill>
                          <a:latin typeface="Helvetica" charset="0"/>
                          <a:ea typeface="Helvetica" charset="0"/>
                          <a:cs typeface="Helvetica" charset="0"/>
                        </a:rPr>
                        <a:t>hier</a:t>
                      </a:r>
                      <a:r>
                        <a:rPr lang="en-US" sz="1000" b="0" i="0" baseline="0" dirty="0">
                          <a:solidFill>
                            <a:schemeClr val="tx1"/>
                          </a:solidFill>
                          <a:latin typeface="Helvetica" charset="0"/>
                          <a:ea typeface="Helvetica" charset="0"/>
                          <a:cs typeface="Helvetica" charset="0"/>
                        </a:rPr>
                        <a:t> (</a:t>
                      </a:r>
                      <a:r>
                        <a:rPr lang="en-US" sz="1000" b="0" i="1" baseline="0" dirty="0">
                          <a:solidFill>
                            <a:schemeClr val="tx1"/>
                          </a:solidFill>
                          <a:latin typeface="Helvetica" charset="0"/>
                          <a:ea typeface="Helvetica" charset="0"/>
                          <a:cs typeface="Helvetica" charset="0"/>
                        </a:rPr>
                        <a:t>in </a:t>
                      </a:r>
                      <a:r>
                        <a:rPr lang="en-US" sz="1000" b="0" i="1" baseline="0" dirty="0" err="1">
                          <a:solidFill>
                            <a:schemeClr val="tx1"/>
                          </a:solidFill>
                          <a:latin typeface="Helvetica" charset="0"/>
                          <a:ea typeface="Helvetica" charset="0"/>
                          <a:cs typeface="Helvetica" charset="0"/>
                        </a:rPr>
                        <a:t>Vorbereitung</a:t>
                      </a:r>
                      <a:r>
                        <a:rPr lang="en-US" sz="1000" b="0" i="0" baseline="0" dirty="0">
                          <a:solidFill>
                            <a:schemeClr val="tx1"/>
                          </a:solidFill>
                          <a:latin typeface="Helvetica" charset="0"/>
                          <a:ea typeface="Helvetica" charset="0"/>
                          <a:cs typeface="Helvetica" charset="0"/>
                        </a:rPr>
                        <a:t>) </a:t>
                      </a:r>
                      <a:r>
                        <a:rPr lang="en-US" sz="1000" b="0" i="0" baseline="0" dirty="0" err="1">
                          <a:solidFill>
                            <a:schemeClr val="tx1"/>
                          </a:solidFill>
                          <a:latin typeface="Helvetica" charset="0"/>
                          <a:ea typeface="Helvetica" charset="0"/>
                          <a:cs typeface="Helvetica" charset="0"/>
                        </a:rPr>
                        <a:t>heruntergeladen</a:t>
                      </a:r>
                      <a:r>
                        <a:rPr lang="en-US" sz="1000" b="0" i="0" baseline="0" dirty="0">
                          <a:solidFill>
                            <a:schemeClr val="tx1"/>
                          </a:solidFill>
                          <a:latin typeface="Helvetica" charset="0"/>
                          <a:ea typeface="Helvetica" charset="0"/>
                          <a:cs typeface="Helvetica" charset="0"/>
                        </a:rPr>
                        <a:t> </a:t>
                      </a:r>
                      <a:r>
                        <a:rPr lang="en-US" sz="1000" b="0" i="0" baseline="0" dirty="0" err="1" smtClean="0">
                          <a:solidFill>
                            <a:schemeClr val="tx1"/>
                          </a:solidFill>
                          <a:latin typeface="Helvetica" charset="0"/>
                          <a:ea typeface="Helvetica" charset="0"/>
                          <a:cs typeface="Helvetica" charset="0"/>
                        </a:rPr>
                        <a:t>werden</a:t>
                      </a:r>
                      <a:r>
                        <a:rPr lang="en-US" sz="1000" b="0" i="0" baseline="0" dirty="0">
                          <a:solidFill>
                            <a:schemeClr val="tx1"/>
                          </a:solidFill>
                          <a:latin typeface="Helvetica" charset="0"/>
                          <a:ea typeface="Helvetica" charset="0"/>
                          <a:cs typeface="Helvetica" charset="0"/>
                        </a:rPr>
                        <a:t>. </a:t>
                      </a:r>
                      <a:endParaRPr lang="en-US" sz="1000" b="0" i="1" baseline="0" dirty="0">
                        <a:solidFill>
                          <a:srgbClr val="0432FF"/>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10"/>
                  </a:ext>
                </a:extLst>
              </a:tr>
            </a:tbl>
          </a:graphicData>
        </a:graphic>
      </p:graphicFrame>
      <p:sp>
        <p:nvSpPr>
          <p:cNvPr id="15"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6F7B3248-588D-5F47-B4BB-E5B91F740A1A}" type="slidenum">
              <a:rPr lang="en-US" sz="1100" smtClean="0">
                <a:latin typeface="Helvetica" panose="020B0604020202020204" pitchFamily="34" charset="0"/>
                <a:cs typeface="Helvetica" panose="020B0604020202020204" pitchFamily="34" charset="0"/>
              </a:rPr>
              <a:pPr algn="r"/>
              <a:t>31</a:t>
            </a:fld>
            <a:endParaRPr lang="en-US" sz="1100" dirty="0">
              <a:latin typeface="Helvetica" panose="020B0604020202020204" pitchFamily="34" charset="0"/>
              <a:cs typeface="Helvetica" panose="020B0604020202020204" pitchFamily="34" charset="0"/>
            </a:endParaRPr>
          </a:p>
        </p:txBody>
      </p:sp>
      <p:sp>
        <p:nvSpPr>
          <p:cNvPr id="13" name="Right Triangle 12"/>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latin typeface="Helvetica" panose="020B0604020202020204" pitchFamily="34" charset="0"/>
              <a:cs typeface="Helvetica" panose="020B0604020202020204" pitchFamily="34" charset="0"/>
            </a:endParaRPr>
          </a:p>
        </p:txBody>
      </p:sp>
      <p:sp>
        <p:nvSpPr>
          <p:cNvPr id="18" name="TextBox 17"/>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panose="020B0604020202020204" pitchFamily="34" charset="0"/>
                <a:cs typeface="Helvetica" panose="020B0604020202020204" pitchFamily="34" charset="0"/>
              </a:rPr>
              <a:t>FAQs</a:t>
            </a:r>
          </a:p>
        </p:txBody>
      </p:sp>
    </p:spTree>
    <p:extLst>
      <p:ext uri="{BB962C8B-B14F-4D97-AF65-F5344CB8AC3E}">
        <p14:creationId xmlns:p14="http://schemas.microsoft.com/office/powerpoint/2010/main" val="2454240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2020353051"/>
              </p:ext>
            </p:extLst>
          </p:nvPr>
        </p:nvGraphicFramePr>
        <p:xfrm>
          <a:off x="228600" y="365760"/>
          <a:ext cx="6400800" cy="9334500"/>
        </p:xfrm>
        <a:graphic>
          <a:graphicData uri="http://schemas.openxmlformats.org/drawingml/2006/table">
            <a:tbl>
              <a:tblPr firstRow="1" bandRow="1">
                <a:tableStyleId>{5C22544A-7EE6-4342-B048-85BDC9FD1C3A}</a:tableStyleId>
              </a:tblPr>
              <a:tblGrid>
                <a:gridCol w="6400800">
                  <a:extLst>
                    <a:ext uri="{9D8B030D-6E8A-4147-A177-3AD203B41FA5}">
                      <a16:colId xmlns="" xmlns:a16="http://schemas.microsoft.com/office/drawing/2014/main" val="20000"/>
                    </a:ext>
                  </a:extLst>
                </a:gridCol>
              </a:tblGrid>
              <a:tr h="253625">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000" b="1" dirty="0" err="1" smtClean="0">
                          <a:solidFill>
                            <a:srgbClr val="000000"/>
                          </a:solidFill>
                          <a:latin typeface="Helvetica"/>
                          <a:cs typeface="Helvetica"/>
                        </a:rPr>
                        <a:t>Befundungskriterien</a:t>
                      </a:r>
                      <a:endParaRPr lang="en-US" sz="1000" b="1" baseline="0" dirty="0">
                        <a:solidFill>
                          <a:schemeClr val="tx1"/>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 xmlns:a16="http://schemas.microsoft.com/office/drawing/2014/main" val="10000"/>
                  </a:ext>
                </a:extLst>
              </a:tr>
              <a:tr h="513925">
                <a:tc>
                  <a:txBody>
                    <a:bodyPr/>
                    <a:lstStyle/>
                    <a:p>
                      <a:pPr lvl="0">
                        <a:spcAft>
                          <a:spcPts val="300"/>
                        </a:spcAft>
                      </a:pPr>
                      <a:r>
                        <a:rPr lang="en-US" sz="1000" b="1" kern="1200" dirty="0" err="1" smtClean="0">
                          <a:solidFill>
                            <a:schemeClr val="tx1"/>
                          </a:solidFill>
                          <a:effectLst/>
                          <a:latin typeface="Helvetica" charset="0"/>
                          <a:ea typeface="Helvetica" charset="0"/>
                          <a:cs typeface="Helvetica" charset="0"/>
                        </a:rPr>
                        <a:t>Gibt</a:t>
                      </a:r>
                      <a:r>
                        <a:rPr lang="en-US" sz="1000" b="1" kern="1200" dirty="0" smtClean="0">
                          <a:solidFill>
                            <a:schemeClr val="tx1"/>
                          </a:solidFill>
                          <a:effectLst/>
                          <a:latin typeface="Helvetica" charset="0"/>
                          <a:ea typeface="Helvetica" charset="0"/>
                          <a:cs typeface="Helvetica" charset="0"/>
                        </a:rPr>
                        <a:t> </a:t>
                      </a:r>
                      <a:r>
                        <a:rPr lang="en-US" sz="1000" b="1" kern="1200" dirty="0" err="1" smtClean="0">
                          <a:solidFill>
                            <a:schemeClr val="tx1"/>
                          </a:solidFill>
                          <a:effectLst/>
                          <a:latin typeface="Helvetica" charset="0"/>
                          <a:ea typeface="Helvetica" charset="0"/>
                          <a:cs typeface="Helvetica" charset="0"/>
                        </a:rPr>
                        <a:t>es</a:t>
                      </a:r>
                      <a:r>
                        <a:rPr lang="en-US" sz="1000" b="1" kern="1200" dirty="0" smtClean="0">
                          <a:solidFill>
                            <a:schemeClr val="tx1"/>
                          </a:solidFill>
                          <a:effectLst/>
                          <a:latin typeface="Helvetica" charset="0"/>
                          <a:ea typeface="Helvetica" charset="0"/>
                          <a:cs typeface="Helvetica" charset="0"/>
                        </a:rPr>
                        <a:t> </a:t>
                      </a:r>
                      <a:r>
                        <a:rPr lang="en-US" sz="1000" b="1" kern="1200" dirty="0" err="1" smtClean="0">
                          <a:solidFill>
                            <a:schemeClr val="tx1"/>
                          </a:solidFill>
                          <a:effectLst/>
                          <a:latin typeface="Helvetica" charset="0"/>
                          <a:ea typeface="Helvetica" charset="0"/>
                          <a:cs typeface="Helvetica" charset="0"/>
                        </a:rPr>
                        <a:t>eine</a:t>
                      </a:r>
                      <a:r>
                        <a:rPr lang="en-US" sz="1000" b="1" kern="1200" dirty="0" smtClean="0">
                          <a:solidFill>
                            <a:schemeClr val="tx1"/>
                          </a:solidFill>
                          <a:effectLst/>
                          <a:latin typeface="Helvetica" charset="0"/>
                          <a:ea typeface="Helvetica" charset="0"/>
                          <a:cs typeface="Helvetica" charset="0"/>
                        </a:rPr>
                        <a:t> </a:t>
                      </a:r>
                      <a:r>
                        <a:rPr lang="en-US" sz="1000" b="1" kern="1200" dirty="0" err="1" smtClean="0">
                          <a:solidFill>
                            <a:schemeClr val="tx1"/>
                          </a:solidFill>
                          <a:effectLst/>
                          <a:latin typeface="Helvetica" charset="0"/>
                          <a:ea typeface="Helvetica" charset="0"/>
                          <a:cs typeface="Helvetica" charset="0"/>
                        </a:rPr>
                        <a:t>minimale</a:t>
                      </a:r>
                      <a:r>
                        <a:rPr lang="en-US" sz="1000" b="1" kern="1200" dirty="0" smtClean="0">
                          <a:solidFill>
                            <a:schemeClr val="tx1"/>
                          </a:solidFill>
                          <a:effectLst/>
                          <a:latin typeface="Helvetica" charset="0"/>
                          <a:ea typeface="Helvetica" charset="0"/>
                          <a:cs typeface="Helvetica" charset="0"/>
                        </a:rPr>
                        <a:t> </a:t>
                      </a:r>
                      <a:r>
                        <a:rPr lang="en-US" sz="1000" b="1" kern="1200" dirty="0" err="1" smtClean="0">
                          <a:solidFill>
                            <a:schemeClr val="tx1"/>
                          </a:solidFill>
                          <a:effectLst/>
                          <a:latin typeface="Helvetica" charset="0"/>
                          <a:ea typeface="Helvetica" charset="0"/>
                          <a:cs typeface="Helvetica" charset="0"/>
                        </a:rPr>
                        <a:t>Größe</a:t>
                      </a:r>
                      <a:r>
                        <a:rPr lang="en-US" sz="1000" b="1" kern="1200" dirty="0" smtClean="0">
                          <a:solidFill>
                            <a:schemeClr val="tx1"/>
                          </a:solidFill>
                          <a:effectLst/>
                          <a:latin typeface="Helvetica" charset="0"/>
                          <a:ea typeface="Helvetica" charset="0"/>
                          <a:cs typeface="Helvetica" charset="0"/>
                        </a:rPr>
                        <a:t> </a:t>
                      </a:r>
                      <a:r>
                        <a:rPr lang="en-US" sz="1000" b="1" kern="1200" dirty="0" err="1" smtClean="0">
                          <a:solidFill>
                            <a:schemeClr val="tx1"/>
                          </a:solidFill>
                          <a:effectLst/>
                          <a:latin typeface="Helvetica" charset="0"/>
                          <a:ea typeface="Helvetica" charset="0"/>
                          <a:cs typeface="Helvetica" charset="0"/>
                        </a:rPr>
                        <a:t>für</a:t>
                      </a:r>
                      <a:r>
                        <a:rPr lang="en-US" sz="1000" b="1" kern="1200" baseline="0" dirty="0" smtClean="0">
                          <a:solidFill>
                            <a:schemeClr val="tx1"/>
                          </a:solidFill>
                          <a:effectLst/>
                          <a:latin typeface="Helvetica" charset="0"/>
                          <a:ea typeface="Helvetica" charset="0"/>
                          <a:cs typeface="Helvetica" charset="0"/>
                        </a:rPr>
                        <a:t> die </a:t>
                      </a:r>
                      <a:r>
                        <a:rPr lang="en-US" sz="1000" b="1" kern="1200" baseline="0" dirty="0" err="1" smtClean="0">
                          <a:solidFill>
                            <a:schemeClr val="tx1"/>
                          </a:solidFill>
                          <a:effectLst/>
                          <a:latin typeface="Helvetica" charset="0"/>
                          <a:ea typeface="Helvetica" charset="0"/>
                          <a:cs typeface="Helvetica" charset="0"/>
                        </a:rPr>
                        <a:t>Anwendung</a:t>
                      </a:r>
                      <a:r>
                        <a:rPr lang="en-US" sz="1000" b="1" kern="1200" baseline="0" dirty="0" smtClean="0">
                          <a:solidFill>
                            <a:schemeClr val="tx1"/>
                          </a:solidFill>
                          <a:effectLst/>
                          <a:latin typeface="Helvetica" charset="0"/>
                          <a:ea typeface="Helvetica" charset="0"/>
                          <a:cs typeface="Helvetica" charset="0"/>
                        </a:rPr>
                        <a:t> der </a:t>
                      </a:r>
                      <a:r>
                        <a:rPr lang="en-US" sz="1000" b="1" kern="1200" baseline="0" dirty="0" err="1" smtClean="0">
                          <a:solidFill>
                            <a:schemeClr val="tx1"/>
                          </a:solidFill>
                          <a:effectLst/>
                          <a:latin typeface="Helvetica" charset="0"/>
                          <a:ea typeface="Helvetica" charset="0"/>
                          <a:cs typeface="Helvetica" charset="0"/>
                        </a:rPr>
                        <a:t>Begriffe</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Mehranreicherung</a:t>
                      </a:r>
                      <a:r>
                        <a:rPr lang="en-US" sz="1000" b="1" kern="1200" baseline="0" dirty="0" smtClean="0">
                          <a:solidFill>
                            <a:schemeClr val="tx1"/>
                          </a:solidFill>
                          <a:effectLst/>
                          <a:latin typeface="Helvetica" charset="0"/>
                          <a:ea typeface="Helvetica" charset="0"/>
                          <a:cs typeface="Helvetica" charset="0"/>
                        </a:rPr>
                        <a:t> in der </a:t>
                      </a:r>
                      <a:r>
                        <a:rPr lang="en-US" sz="1000" b="1" kern="1200" baseline="0" dirty="0" err="1" smtClean="0">
                          <a:solidFill>
                            <a:schemeClr val="tx1"/>
                          </a:solidFill>
                          <a:effectLst/>
                          <a:latin typeface="Helvetica" charset="0"/>
                          <a:ea typeface="Helvetica" charset="0"/>
                          <a:cs typeface="Helvetica" charset="0"/>
                        </a:rPr>
                        <a:t>arteriellen</a:t>
                      </a:r>
                      <a:r>
                        <a:rPr lang="en-US" sz="1000" b="1" kern="1200" baseline="0" dirty="0" smtClean="0">
                          <a:solidFill>
                            <a:schemeClr val="tx1"/>
                          </a:solidFill>
                          <a:effectLst/>
                          <a:latin typeface="Helvetica" charset="0"/>
                          <a:ea typeface="Helvetica" charset="0"/>
                          <a:cs typeface="Helvetica" charset="0"/>
                        </a:rPr>
                        <a:t> Phase”, “washout” </a:t>
                      </a:r>
                      <a:r>
                        <a:rPr lang="en-US" sz="1000" b="1" kern="1200" baseline="0" dirty="0" err="1" smtClean="0">
                          <a:solidFill>
                            <a:schemeClr val="tx1"/>
                          </a:solidFill>
                          <a:effectLst/>
                          <a:latin typeface="Helvetica" charset="0"/>
                          <a:ea typeface="Helvetica" charset="0"/>
                          <a:cs typeface="Helvetica" charset="0"/>
                        </a:rPr>
                        <a:t>oder</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Kapsel</a:t>
                      </a:r>
                      <a:r>
                        <a:rPr lang="en-US" sz="1000" b="1" kern="1200" baseline="0" dirty="0" smtClean="0">
                          <a:solidFill>
                            <a:schemeClr val="tx1"/>
                          </a:solidFill>
                          <a:effectLst/>
                          <a:latin typeface="Helvetica" charset="0"/>
                          <a:ea typeface="Helvetica" charset="0"/>
                          <a:cs typeface="Helvetica" charset="0"/>
                        </a:rPr>
                        <a:t>”?</a:t>
                      </a:r>
                    </a:p>
                    <a:p>
                      <a:pPr lvl="0">
                        <a:spcAft>
                          <a:spcPts val="300"/>
                        </a:spcAft>
                      </a:pPr>
                      <a:r>
                        <a:rPr lang="en-US" sz="1000" b="0" kern="1200" baseline="0" dirty="0" smtClean="0">
                          <a:solidFill>
                            <a:schemeClr val="tx1"/>
                          </a:solidFill>
                          <a:effectLst/>
                          <a:latin typeface="Helvetica" charset="0"/>
                          <a:ea typeface="Helvetica" charset="0"/>
                          <a:cs typeface="Helvetica" charset="0"/>
                        </a:rPr>
                        <a:t>Nein. </a:t>
                      </a:r>
                      <a:r>
                        <a:rPr lang="en-US" sz="1000" b="0" kern="1200" baseline="0" dirty="0" err="1" smtClean="0">
                          <a:solidFill>
                            <a:schemeClr val="tx1"/>
                          </a:solidFill>
                          <a:effectLst/>
                          <a:latin typeface="Helvetica" charset="0"/>
                          <a:ea typeface="Helvetica" charset="0"/>
                          <a:cs typeface="Helvetica" charset="0"/>
                        </a:rPr>
                        <a:t>Es</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ist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ausreichend</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wenn</a:t>
                      </a:r>
                      <a:r>
                        <a:rPr lang="en-US" sz="1000" b="0" kern="1200" baseline="0" dirty="0" smtClean="0">
                          <a:solidFill>
                            <a:schemeClr val="tx1"/>
                          </a:solidFill>
                          <a:effectLst/>
                          <a:latin typeface="Helvetica" charset="0"/>
                          <a:ea typeface="Helvetica" charset="0"/>
                          <a:cs typeface="Helvetica" charset="0"/>
                        </a:rPr>
                        <a:t> der </a:t>
                      </a:r>
                      <a:r>
                        <a:rPr lang="en-US" sz="1000" b="0" kern="1200" baseline="0" dirty="0" err="1" smtClean="0">
                          <a:solidFill>
                            <a:schemeClr val="tx1"/>
                          </a:solidFill>
                          <a:effectLst/>
                          <a:latin typeface="Helvetica" charset="0"/>
                          <a:ea typeface="Helvetica" charset="0"/>
                          <a:cs typeface="Helvetica" charset="0"/>
                        </a:rPr>
                        <a:t>Untersucher</a:t>
                      </a:r>
                      <a:r>
                        <a:rPr lang="en-US" sz="1000" b="0" kern="1200" baseline="0" dirty="0" smtClean="0">
                          <a:solidFill>
                            <a:schemeClr val="tx1"/>
                          </a:solidFill>
                          <a:effectLst/>
                          <a:latin typeface="Helvetica" charset="0"/>
                          <a:ea typeface="Helvetica" charset="0"/>
                          <a:cs typeface="Helvetica" charset="0"/>
                        </a:rPr>
                        <a:t> die </a:t>
                      </a:r>
                      <a:r>
                        <a:rPr lang="en-US" sz="1000" b="0" kern="1200" baseline="0" dirty="0" err="1" smtClean="0">
                          <a:solidFill>
                            <a:schemeClr val="tx1"/>
                          </a:solidFill>
                          <a:effectLst/>
                          <a:latin typeface="Helvetica" charset="0"/>
                          <a:ea typeface="Helvetica" charset="0"/>
                          <a:cs typeface="Helvetica" charset="0"/>
                        </a:rPr>
                        <a:t>Begriiffe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für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anwendbar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hält</a:t>
                      </a:r>
                      <a:r>
                        <a:rPr lang="en-US" sz="1000" b="0" kern="1200" baseline="0" dirty="0" smtClean="0">
                          <a:solidFill>
                            <a:schemeClr val="tx1"/>
                          </a:solidFill>
                          <a:effectLst/>
                          <a:latin typeface="Helvetica" charset="0"/>
                          <a:ea typeface="Helvetica" charset="0"/>
                          <a:cs typeface="Helvetica" charset="0"/>
                        </a:rPr>
                        <a:t>. </a:t>
                      </a:r>
                      <a:endParaRPr lang="en-US" sz="1000" b="0"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r h="647412">
                <a:tc>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en-US" sz="1000" b="1" kern="1200" dirty="0" smtClean="0">
                          <a:solidFill>
                            <a:schemeClr val="tx1"/>
                          </a:solidFill>
                          <a:effectLst/>
                          <a:latin typeface="Helvetica" charset="0"/>
                          <a:ea typeface="Helvetica" charset="0"/>
                          <a:cs typeface="Helvetica" charset="0"/>
                        </a:rPr>
                        <a:t>In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welcher</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Ebene</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sollte</a:t>
                      </a:r>
                      <a:r>
                        <a:rPr lang="en-US" sz="1000" b="1" kern="1200" baseline="0" dirty="0" smtClean="0">
                          <a:solidFill>
                            <a:schemeClr val="tx1"/>
                          </a:solidFill>
                          <a:effectLst/>
                          <a:latin typeface="Helvetica" charset="0"/>
                          <a:ea typeface="Helvetica" charset="0"/>
                          <a:cs typeface="Helvetica" charset="0"/>
                        </a:rPr>
                        <a:t> die </a:t>
                      </a:r>
                      <a:r>
                        <a:rPr lang="en-US" sz="1000" b="1" kern="1200" baseline="0" dirty="0" err="1" smtClean="0">
                          <a:solidFill>
                            <a:schemeClr val="tx1"/>
                          </a:solidFill>
                          <a:effectLst/>
                          <a:latin typeface="Helvetica" charset="0"/>
                          <a:ea typeface="Helvetica" charset="0"/>
                          <a:cs typeface="Helvetica" charset="0"/>
                        </a:rPr>
                        <a:t>Messung</a:t>
                      </a:r>
                      <a:r>
                        <a:rPr lang="en-US" sz="1000" b="1" kern="1200" baseline="0" dirty="0" smtClean="0">
                          <a:solidFill>
                            <a:schemeClr val="tx1"/>
                          </a:solidFill>
                          <a:effectLst/>
                          <a:latin typeface="Helvetica" charset="0"/>
                          <a:ea typeface="Helvetica" charset="0"/>
                          <a:cs typeface="Helvetica" charset="0"/>
                        </a:rPr>
                        <a:t> der </a:t>
                      </a:r>
                      <a:r>
                        <a:rPr lang="en-US" sz="1000" b="1" kern="1200" baseline="0" dirty="0" err="1" smtClean="0">
                          <a:solidFill>
                            <a:schemeClr val="tx1"/>
                          </a:solidFill>
                          <a:effectLst/>
                          <a:latin typeface="Helvetica" charset="0"/>
                          <a:ea typeface="Helvetica" charset="0"/>
                          <a:cs typeface="Helvetica" charset="0"/>
                        </a:rPr>
                        <a:t>Läsion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durchgeführt</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werden</a:t>
                      </a:r>
                      <a:r>
                        <a:rPr lang="en-US" sz="1000" b="1" kern="1200" baseline="0" dirty="0" smtClean="0">
                          <a:solidFill>
                            <a:schemeClr val="tx1"/>
                          </a:solidFill>
                          <a:effectLst/>
                          <a:latin typeface="Helvetica" charset="0"/>
                          <a:ea typeface="Helvetica" charset="0"/>
                          <a:cs typeface="Helvetica" charset="0"/>
                        </a:rPr>
                        <a:t>?</a:t>
                      </a:r>
                    </a:p>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en-US" sz="1000" b="0" kern="1200" dirty="0" err="1" smtClean="0">
                          <a:solidFill>
                            <a:schemeClr val="tx1"/>
                          </a:solidFill>
                          <a:effectLst/>
                          <a:latin typeface="Helvetica" charset="0"/>
                          <a:ea typeface="Helvetica" charset="0"/>
                          <a:cs typeface="Helvetica" charset="0"/>
                        </a:rPr>
                        <a:t>Aus</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Standardiserungsgründen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sollte</a:t>
                      </a:r>
                      <a:r>
                        <a:rPr lang="en-US" sz="1000" b="0" kern="1200" baseline="0" dirty="0" smtClean="0">
                          <a:solidFill>
                            <a:schemeClr val="tx1"/>
                          </a:solidFill>
                          <a:effectLst/>
                          <a:latin typeface="Helvetica" charset="0"/>
                          <a:ea typeface="Helvetica" charset="0"/>
                          <a:cs typeface="Helvetica" charset="0"/>
                        </a:rPr>
                        <a:t> die </a:t>
                      </a:r>
                      <a:r>
                        <a:rPr lang="en-US" sz="1000" b="0" kern="1200" baseline="0" dirty="0" err="1" smtClean="0">
                          <a:solidFill>
                            <a:schemeClr val="tx1"/>
                          </a:solidFill>
                          <a:effectLst/>
                          <a:latin typeface="Helvetica" charset="0"/>
                          <a:ea typeface="Helvetica" charset="0"/>
                          <a:cs typeface="Helvetica" charset="0"/>
                        </a:rPr>
                        <a:t>axiale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Ebene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vorgezogen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werden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Wie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auch</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immer</a:t>
                      </a:r>
                      <a:r>
                        <a:rPr lang="en-US" sz="1000" b="0" kern="1200" baseline="0" dirty="0" smtClean="0">
                          <a:solidFill>
                            <a:schemeClr val="tx1"/>
                          </a:solidFill>
                          <a:effectLst/>
                          <a:latin typeface="Helvetica" charset="0"/>
                          <a:ea typeface="Helvetica" charset="0"/>
                          <a:cs typeface="Helvetica" charset="0"/>
                        </a:rPr>
                        <a:t>, man </a:t>
                      </a:r>
                      <a:r>
                        <a:rPr lang="en-US" sz="1000" b="0" kern="1200" baseline="0" dirty="0" err="1" smtClean="0">
                          <a:solidFill>
                            <a:schemeClr val="tx1"/>
                          </a:solidFill>
                          <a:effectLst/>
                          <a:latin typeface="Helvetica" charset="0"/>
                          <a:ea typeface="Helvetica" charset="0"/>
                          <a:cs typeface="Helvetica" charset="0"/>
                        </a:rPr>
                        <a:t>kann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auch</a:t>
                      </a:r>
                      <a:r>
                        <a:rPr lang="en-US" sz="1000" b="0" kern="1200" baseline="0" dirty="0" smtClean="0">
                          <a:solidFill>
                            <a:schemeClr val="tx1"/>
                          </a:solidFill>
                          <a:effectLst/>
                          <a:latin typeface="Helvetica" charset="0"/>
                          <a:ea typeface="Helvetica" charset="0"/>
                          <a:cs typeface="Helvetica" charset="0"/>
                        </a:rPr>
                        <a:t> in </a:t>
                      </a:r>
                      <a:r>
                        <a:rPr lang="en-US" sz="1000" b="0" kern="1200" baseline="0" dirty="0" err="1" smtClean="0">
                          <a:solidFill>
                            <a:schemeClr val="tx1"/>
                          </a:solidFill>
                          <a:effectLst/>
                          <a:latin typeface="Helvetica" charset="0"/>
                          <a:ea typeface="Helvetica" charset="0"/>
                          <a:cs typeface="Helvetica" charset="0"/>
                        </a:rPr>
                        <a:t>einer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anderen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Ebene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mit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guter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Darstellbarkeit</a:t>
                      </a:r>
                      <a:r>
                        <a:rPr lang="en-US" sz="1000" b="0" kern="1200" baseline="0" dirty="0" smtClean="0">
                          <a:solidFill>
                            <a:schemeClr val="tx1"/>
                          </a:solidFill>
                          <a:effectLst/>
                          <a:latin typeface="Helvetica" charset="0"/>
                          <a:ea typeface="Helvetica" charset="0"/>
                          <a:cs typeface="Helvetica" charset="0"/>
                        </a:rPr>
                        <a:t> und </a:t>
                      </a:r>
                      <a:r>
                        <a:rPr lang="en-US" sz="1000" b="0" kern="1200" baseline="0" dirty="0" err="1" smtClean="0">
                          <a:solidFill>
                            <a:schemeClr val="tx1"/>
                          </a:solidFill>
                          <a:effectLst/>
                          <a:latin typeface="Helvetica" charset="0"/>
                          <a:ea typeface="Helvetica" charset="0"/>
                          <a:cs typeface="Helvetica" charset="0"/>
                        </a:rPr>
                        <a:t>Abgrenzbarkeit</a:t>
                      </a:r>
                      <a:r>
                        <a:rPr lang="en-US" sz="1000" b="0" kern="1200" baseline="0" dirty="0" smtClean="0">
                          <a:solidFill>
                            <a:schemeClr val="tx1"/>
                          </a:solidFill>
                          <a:effectLst/>
                          <a:latin typeface="Helvetica" charset="0"/>
                          <a:ea typeface="Helvetica" charset="0"/>
                          <a:cs typeface="Helvetica" charset="0"/>
                        </a:rPr>
                        <a:t> der </a:t>
                      </a:r>
                      <a:r>
                        <a:rPr lang="en-US" sz="1000" b="0" kern="1200" baseline="0" dirty="0" err="1" smtClean="0">
                          <a:solidFill>
                            <a:schemeClr val="tx1"/>
                          </a:solidFill>
                          <a:effectLst/>
                          <a:latin typeface="Helvetica" charset="0"/>
                          <a:ea typeface="Helvetica" charset="0"/>
                          <a:cs typeface="Helvetica" charset="0"/>
                        </a:rPr>
                        <a:t>Läsion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messen</a:t>
                      </a:r>
                      <a:r>
                        <a:rPr lang="en-US" sz="1000" b="0" kern="1200" baseline="0" dirty="0" smtClean="0">
                          <a:solidFill>
                            <a:schemeClr val="tx1"/>
                          </a:solidFill>
                          <a:effectLst/>
                          <a:latin typeface="Helvetica" charset="0"/>
                          <a:ea typeface="Helvetica" charset="0"/>
                          <a:cs typeface="Helvetica" charset="0"/>
                        </a:rPr>
                        <a:t>. </a:t>
                      </a:r>
                      <a:r>
                        <a:rPr lang="en-US" sz="1000" b="0" kern="1200" dirty="0" err="1" smtClean="0">
                          <a:solidFill>
                            <a:schemeClr val="tx1"/>
                          </a:solidFill>
                          <a:effectLst/>
                          <a:latin typeface="Helvetica" charset="0"/>
                          <a:ea typeface="Helvetica" charset="0"/>
                          <a:cs typeface="Helvetica" charset="0"/>
                        </a:rPr>
                        <a:t>Es</a:t>
                      </a:r>
                      <a:r>
                        <a:rPr lang="en-US" sz="1000" b="0" kern="1200" dirty="0" smtClean="0">
                          <a:solidFill>
                            <a:schemeClr val="tx1"/>
                          </a:solidFill>
                          <a:effectLst/>
                          <a:latin typeface="Helvetica" charset="0"/>
                          <a:ea typeface="Helvetica" charset="0"/>
                          <a:cs typeface="Helvetica" charset="0"/>
                        </a:rPr>
                        <a:t> </a:t>
                      </a:r>
                      <a:r>
                        <a:rPr lang="en-US" sz="1000" b="0" kern="1200" dirty="0" err="1" smtClean="0">
                          <a:solidFill>
                            <a:schemeClr val="tx1"/>
                          </a:solidFill>
                          <a:effectLst/>
                          <a:latin typeface="Helvetica" charset="0"/>
                          <a:ea typeface="Helvetica" charset="0"/>
                          <a:cs typeface="Helvetica" charset="0"/>
                        </a:rPr>
                        <a:t>sollte</a:t>
                      </a:r>
                      <a:r>
                        <a:rPr lang="en-US" sz="1000" b="0" kern="1200" dirty="0" smtClean="0">
                          <a:solidFill>
                            <a:schemeClr val="tx1"/>
                          </a:solidFill>
                          <a:effectLst/>
                          <a:latin typeface="Helvetica" charset="0"/>
                          <a:ea typeface="Helvetica" charset="0"/>
                          <a:cs typeface="Helvetica" charset="0"/>
                        </a:rPr>
                        <a:t> </a:t>
                      </a:r>
                      <a:r>
                        <a:rPr lang="en-US" sz="1000" b="0" kern="1200" dirty="0" err="1" smtClean="0">
                          <a:solidFill>
                            <a:schemeClr val="tx1"/>
                          </a:solidFill>
                          <a:effectLst/>
                          <a:latin typeface="Helvetica" charset="0"/>
                          <a:ea typeface="Helvetica" charset="0"/>
                          <a:cs typeface="Helvetica" charset="0"/>
                        </a:rPr>
                        <a:t>dann</a:t>
                      </a:r>
                      <a:r>
                        <a:rPr lang="en-US" sz="1000" b="0" kern="1200" dirty="0" smtClean="0">
                          <a:solidFill>
                            <a:schemeClr val="tx1"/>
                          </a:solidFill>
                          <a:effectLst/>
                          <a:latin typeface="Helvetica" charset="0"/>
                          <a:ea typeface="Helvetica" charset="0"/>
                          <a:cs typeface="Helvetica" charset="0"/>
                        </a:rPr>
                        <a:t> </a:t>
                      </a:r>
                      <a:r>
                        <a:rPr lang="en-US" sz="1000" b="0" kern="1200" dirty="0" err="1" smtClean="0">
                          <a:solidFill>
                            <a:schemeClr val="tx1"/>
                          </a:solidFill>
                          <a:effectLst/>
                          <a:latin typeface="Helvetica" charset="0"/>
                          <a:ea typeface="Helvetica" charset="0"/>
                          <a:cs typeface="Helvetica" charset="0"/>
                        </a:rPr>
                        <a:t>bei</a:t>
                      </a:r>
                      <a:r>
                        <a:rPr lang="en-US" sz="1000" b="0" kern="1200" dirty="0" smtClean="0">
                          <a:solidFill>
                            <a:schemeClr val="tx1"/>
                          </a:solidFill>
                          <a:effectLst/>
                          <a:latin typeface="Helvetica" charset="0"/>
                          <a:ea typeface="Helvetica" charset="0"/>
                          <a:cs typeface="Helvetica" charset="0"/>
                        </a:rPr>
                        <a:t> </a:t>
                      </a:r>
                      <a:r>
                        <a:rPr lang="en-US" sz="1000" b="0" kern="1200" dirty="0" err="1" smtClean="0">
                          <a:solidFill>
                            <a:schemeClr val="tx1"/>
                          </a:solidFill>
                          <a:effectLst/>
                          <a:latin typeface="Helvetica" charset="0"/>
                          <a:ea typeface="Helvetica" charset="0"/>
                          <a:cs typeface="Helvetica" charset="0"/>
                        </a:rPr>
                        <a:t>zukünftigen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Untersuchungen</a:t>
                      </a:r>
                      <a:r>
                        <a:rPr lang="en-US" sz="1000" b="0" kern="1200" baseline="0" dirty="0" smtClean="0">
                          <a:solidFill>
                            <a:schemeClr val="tx1"/>
                          </a:solidFill>
                          <a:effectLst/>
                          <a:latin typeface="Helvetica" charset="0"/>
                          <a:ea typeface="Helvetica" charset="0"/>
                          <a:cs typeface="Helvetica" charset="0"/>
                        </a:rPr>
                        <a:t> die </a:t>
                      </a:r>
                      <a:r>
                        <a:rPr lang="en-US" sz="1000" b="0" kern="1200" baseline="0" dirty="0" err="1" smtClean="0">
                          <a:solidFill>
                            <a:schemeClr val="tx1"/>
                          </a:solidFill>
                          <a:effectLst/>
                          <a:latin typeface="Helvetica" charset="0"/>
                          <a:ea typeface="Helvetica" charset="0"/>
                          <a:cs typeface="Helvetica" charset="0"/>
                        </a:rPr>
                        <a:t>gleiche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Ebene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zur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Verlaufsbeurteilung</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eingesetzt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werden</a:t>
                      </a:r>
                      <a:r>
                        <a:rPr lang="en-US" sz="1000" b="0" kern="1200" baseline="0" dirty="0" smtClean="0">
                          <a:solidFill>
                            <a:schemeClr val="tx1"/>
                          </a:solidFill>
                          <a:effectLst/>
                          <a:latin typeface="Helvetica" charset="0"/>
                          <a:ea typeface="Helvetica" charset="0"/>
                          <a:cs typeface="Helvetica" charset="0"/>
                        </a:rPr>
                        <a:t>. </a:t>
                      </a:r>
                      <a:endParaRPr lang="en-US" sz="1000" b="0"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 xmlns:a16="http://schemas.microsoft.com/office/drawing/2014/main" val="10002"/>
                  </a:ext>
                </a:extLst>
              </a:tr>
              <a:tr h="513925">
                <a:tc>
                  <a:txBody>
                    <a:bodyPr/>
                    <a:lstStyle/>
                    <a:p>
                      <a:pPr lvl="0">
                        <a:spcAft>
                          <a:spcPts val="300"/>
                        </a:spcAft>
                      </a:pPr>
                      <a:r>
                        <a:rPr lang="en-US" sz="1000" b="1" kern="1200" dirty="0" err="1" smtClean="0">
                          <a:solidFill>
                            <a:schemeClr val="tx1"/>
                          </a:solidFill>
                          <a:effectLst/>
                          <a:latin typeface="Helvetica" charset="0"/>
                          <a:ea typeface="Helvetica" charset="0"/>
                          <a:cs typeface="Helvetica" charset="0"/>
                        </a:rPr>
                        <a:t>Kann</a:t>
                      </a:r>
                      <a:r>
                        <a:rPr lang="en-US" sz="1000" b="1" kern="1200" baseline="0" dirty="0" smtClean="0">
                          <a:solidFill>
                            <a:schemeClr val="tx1"/>
                          </a:solidFill>
                          <a:effectLst/>
                          <a:latin typeface="Helvetica" charset="0"/>
                          <a:ea typeface="Helvetica" charset="0"/>
                          <a:cs typeface="Helvetica" charset="0"/>
                        </a:rPr>
                        <a:t> “Washout” </a:t>
                      </a:r>
                      <a:r>
                        <a:rPr lang="en-US" sz="1000" b="1" kern="1200" baseline="0" dirty="0" err="1" smtClean="0">
                          <a:solidFill>
                            <a:schemeClr val="tx1"/>
                          </a:solidFill>
                          <a:effectLst/>
                          <a:latin typeface="Helvetica" charset="0"/>
                          <a:ea typeface="Helvetica" charset="0"/>
                          <a:cs typeface="Helvetica" charset="0"/>
                        </a:rPr>
                        <a:t>nur</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bei</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Läsionen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mit</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Mehranreicherung</a:t>
                      </a:r>
                      <a:r>
                        <a:rPr lang="en-US" sz="1000" b="1" kern="1200" baseline="0" dirty="0" smtClean="0">
                          <a:solidFill>
                            <a:schemeClr val="tx1"/>
                          </a:solidFill>
                          <a:effectLst/>
                          <a:latin typeface="Helvetica" charset="0"/>
                          <a:ea typeface="Helvetica" charset="0"/>
                          <a:cs typeface="Helvetica" charset="0"/>
                        </a:rPr>
                        <a:t> in der </a:t>
                      </a:r>
                      <a:r>
                        <a:rPr lang="en-US" sz="1000" b="1" kern="1200" baseline="0" dirty="0" err="1" smtClean="0">
                          <a:solidFill>
                            <a:schemeClr val="tx1"/>
                          </a:solidFill>
                          <a:effectLst/>
                          <a:latin typeface="Helvetica" charset="0"/>
                          <a:ea typeface="Helvetica" charset="0"/>
                          <a:cs typeface="Helvetica" charset="0"/>
                        </a:rPr>
                        <a:t>arteriellen</a:t>
                      </a:r>
                      <a:r>
                        <a:rPr lang="en-US" sz="1000" b="1" kern="1200" baseline="0" dirty="0" smtClean="0">
                          <a:solidFill>
                            <a:schemeClr val="tx1"/>
                          </a:solidFill>
                          <a:effectLst/>
                          <a:latin typeface="Helvetica" charset="0"/>
                          <a:ea typeface="Helvetica" charset="0"/>
                          <a:cs typeface="Helvetica" charset="0"/>
                        </a:rPr>
                        <a:t> Phase” </a:t>
                      </a:r>
                      <a:r>
                        <a:rPr lang="en-US" sz="1000" b="1" kern="1200" baseline="0" dirty="0" err="1" smtClean="0">
                          <a:solidFill>
                            <a:schemeClr val="tx1"/>
                          </a:solidFill>
                          <a:effectLst/>
                          <a:latin typeface="Helvetica" charset="0"/>
                          <a:ea typeface="Helvetica" charset="0"/>
                          <a:cs typeface="Helvetica" charset="0"/>
                        </a:rPr>
                        <a:t>auftreten</a:t>
                      </a:r>
                      <a:r>
                        <a:rPr lang="en-US" sz="1000" b="1" kern="1200" baseline="0" dirty="0" smtClean="0">
                          <a:solidFill>
                            <a:schemeClr val="tx1"/>
                          </a:solidFill>
                          <a:effectLst/>
                          <a:latin typeface="Helvetica" charset="0"/>
                          <a:ea typeface="Helvetica" charset="0"/>
                          <a:cs typeface="Helvetica" charset="0"/>
                        </a:rPr>
                        <a:t>?</a:t>
                      </a:r>
                      <a:endParaRPr lang="en-US" sz="1000" b="1" kern="1200" dirty="0">
                        <a:solidFill>
                          <a:schemeClr val="tx1"/>
                        </a:solidFill>
                        <a:effectLst/>
                        <a:latin typeface="Helvetica" charset="0"/>
                        <a:ea typeface="Helvetica" charset="0"/>
                        <a:cs typeface="Helvetica" charset="0"/>
                      </a:endParaRPr>
                    </a:p>
                    <a:p>
                      <a:pPr lvl="0">
                        <a:spcAft>
                          <a:spcPts val="0"/>
                        </a:spcAft>
                      </a:pPr>
                      <a:r>
                        <a:rPr lang="en-US" sz="1000" b="0" kern="1200" dirty="0" smtClean="0">
                          <a:solidFill>
                            <a:schemeClr val="tx1"/>
                          </a:solidFill>
                          <a:effectLst/>
                          <a:latin typeface="Helvetica" charset="0"/>
                          <a:ea typeface="Helvetica" charset="0"/>
                          <a:cs typeface="Helvetica" charset="0"/>
                        </a:rPr>
                        <a:t>Nein,</a:t>
                      </a:r>
                      <a:r>
                        <a:rPr lang="en-US" sz="1000" b="0" kern="1200" baseline="0" dirty="0" smtClean="0">
                          <a:solidFill>
                            <a:schemeClr val="tx1"/>
                          </a:solidFill>
                          <a:effectLst/>
                          <a:latin typeface="Helvetica" charset="0"/>
                          <a:ea typeface="Helvetica" charset="0"/>
                          <a:cs typeface="Helvetica" charset="0"/>
                        </a:rPr>
                        <a:t> </a:t>
                      </a:r>
                      <a:r>
                        <a:rPr lang="en-US" sz="1000" b="0" kern="1200" dirty="0" smtClean="0">
                          <a:solidFill>
                            <a:schemeClr val="tx1"/>
                          </a:solidFill>
                          <a:effectLst/>
                          <a:latin typeface="Helvetica" charset="0"/>
                          <a:ea typeface="Helvetica" charset="0"/>
                          <a:cs typeface="Helvetica" charset="0"/>
                        </a:rPr>
                        <a:t>“Washout</a:t>
                      </a:r>
                      <a:r>
                        <a:rPr lang="en-US" sz="1000" b="0" kern="1200" dirty="0">
                          <a:solidFill>
                            <a:schemeClr val="tx1"/>
                          </a:solidFill>
                          <a:effectLst/>
                          <a:latin typeface="Helvetica" charset="0"/>
                          <a:ea typeface="Helvetica" charset="0"/>
                          <a:cs typeface="Helvetica" charset="0"/>
                        </a:rPr>
                        <a:t>” </a:t>
                      </a:r>
                      <a:r>
                        <a:rPr lang="en-US" sz="1000" b="0" kern="1200" dirty="0" err="1" smtClean="0">
                          <a:solidFill>
                            <a:schemeClr val="tx1"/>
                          </a:solidFill>
                          <a:effectLst/>
                          <a:latin typeface="Helvetica" charset="0"/>
                          <a:ea typeface="Helvetica" charset="0"/>
                          <a:cs typeface="Helvetica" charset="0"/>
                        </a:rPr>
                        <a:t>kann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auch</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ohne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Mehranreicherung</a:t>
                      </a:r>
                      <a:r>
                        <a:rPr lang="en-US" sz="1000" b="0" kern="1200" baseline="0" dirty="0" smtClean="0">
                          <a:solidFill>
                            <a:schemeClr val="tx1"/>
                          </a:solidFill>
                          <a:effectLst/>
                          <a:latin typeface="Helvetica" charset="0"/>
                          <a:ea typeface="Helvetica" charset="0"/>
                          <a:cs typeface="Helvetica" charset="0"/>
                        </a:rPr>
                        <a:t> in der </a:t>
                      </a:r>
                      <a:r>
                        <a:rPr lang="en-US" sz="1000" b="0" kern="1200" baseline="0" dirty="0" err="1" smtClean="0">
                          <a:solidFill>
                            <a:schemeClr val="tx1"/>
                          </a:solidFill>
                          <a:effectLst/>
                          <a:latin typeface="Helvetica" charset="0"/>
                          <a:ea typeface="Helvetica" charset="0"/>
                          <a:cs typeface="Helvetica" charset="0"/>
                        </a:rPr>
                        <a:t>arteriellen</a:t>
                      </a:r>
                      <a:r>
                        <a:rPr lang="en-US" sz="1000" b="0" kern="1200" baseline="0" dirty="0" smtClean="0">
                          <a:solidFill>
                            <a:schemeClr val="tx1"/>
                          </a:solidFill>
                          <a:effectLst/>
                          <a:latin typeface="Helvetica" charset="0"/>
                          <a:ea typeface="Helvetica" charset="0"/>
                          <a:cs typeface="Helvetica" charset="0"/>
                        </a:rPr>
                        <a:t> Phase </a:t>
                      </a:r>
                      <a:r>
                        <a:rPr lang="en-US" sz="1000" b="0" kern="1200" baseline="0" dirty="0" err="1" smtClean="0">
                          <a:solidFill>
                            <a:schemeClr val="tx1"/>
                          </a:solidFill>
                          <a:effectLst/>
                          <a:latin typeface="Helvetica" charset="0"/>
                          <a:ea typeface="Helvetica" charset="0"/>
                          <a:cs typeface="Helvetica" charset="0"/>
                        </a:rPr>
                        <a:t>auftreten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solange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überhaupt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Anreicherung</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nachgewiesen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werden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kann</a:t>
                      </a:r>
                      <a:r>
                        <a:rPr lang="en-US" sz="1000" b="0" kern="1200" baseline="0" dirty="0" smtClean="0">
                          <a:solidFill>
                            <a:schemeClr val="tx1"/>
                          </a:solidFill>
                          <a:effectLst/>
                          <a:latin typeface="Helvetica" charset="0"/>
                          <a:ea typeface="Helvetica" charset="0"/>
                          <a:cs typeface="Helvetica" charset="0"/>
                        </a:rPr>
                        <a:t>. </a:t>
                      </a:r>
                      <a:endParaRPr lang="en-US" sz="1000" b="0"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r h="780898">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000" b="1" kern="1200" baseline="0" dirty="0" err="1" smtClean="0">
                          <a:solidFill>
                            <a:schemeClr val="tx1"/>
                          </a:solidFill>
                          <a:effectLst/>
                          <a:latin typeface="Helvetica" charset="0"/>
                          <a:ea typeface="Helvetica" charset="0"/>
                          <a:cs typeface="Helvetica" charset="0"/>
                        </a:rPr>
                        <a:t>Müssen</a:t>
                      </a:r>
                      <a:r>
                        <a:rPr lang="en-US" sz="1000" b="1" kern="1200" baseline="0" dirty="0" smtClean="0">
                          <a:solidFill>
                            <a:schemeClr val="tx1"/>
                          </a:solidFill>
                          <a:effectLst/>
                          <a:latin typeface="Helvetica" charset="0"/>
                          <a:ea typeface="Helvetica" charset="0"/>
                          <a:cs typeface="Helvetica" charset="0"/>
                        </a:rPr>
                        <a:t> “Washout” und “</a:t>
                      </a:r>
                      <a:r>
                        <a:rPr lang="en-US" sz="1000" b="1" kern="1200" baseline="0" dirty="0" err="1" smtClean="0">
                          <a:solidFill>
                            <a:schemeClr val="tx1"/>
                          </a:solidFill>
                          <a:effectLst/>
                          <a:latin typeface="Helvetica" charset="0"/>
                          <a:ea typeface="Helvetica" charset="0"/>
                          <a:cs typeface="Helvetica" charset="0"/>
                        </a:rPr>
                        <a:t>Mehranreicherung</a:t>
                      </a:r>
                      <a:r>
                        <a:rPr lang="en-US" sz="1000" b="1" kern="1200" baseline="0" dirty="0" smtClean="0">
                          <a:solidFill>
                            <a:schemeClr val="tx1"/>
                          </a:solidFill>
                          <a:effectLst/>
                          <a:latin typeface="Helvetica" charset="0"/>
                          <a:ea typeface="Helvetica" charset="0"/>
                          <a:cs typeface="Helvetica" charset="0"/>
                        </a:rPr>
                        <a:t> in der </a:t>
                      </a:r>
                      <a:r>
                        <a:rPr lang="en-US" sz="1000" b="1" kern="1200" baseline="0" dirty="0" err="1" smtClean="0">
                          <a:solidFill>
                            <a:schemeClr val="tx1"/>
                          </a:solidFill>
                          <a:effectLst/>
                          <a:latin typeface="Helvetica" charset="0"/>
                          <a:ea typeface="Helvetica" charset="0"/>
                          <a:cs typeface="Helvetica" charset="0"/>
                        </a:rPr>
                        <a:t>arteriellen</a:t>
                      </a:r>
                      <a:r>
                        <a:rPr lang="en-US" sz="1000" b="1" kern="1200" baseline="0" dirty="0" smtClean="0">
                          <a:solidFill>
                            <a:schemeClr val="tx1"/>
                          </a:solidFill>
                          <a:effectLst/>
                          <a:latin typeface="Helvetica" charset="0"/>
                          <a:ea typeface="Helvetica" charset="0"/>
                          <a:cs typeface="Helvetica" charset="0"/>
                        </a:rPr>
                        <a:t> Phase” </a:t>
                      </a:r>
                      <a:r>
                        <a:rPr lang="en-US" sz="1000" b="1" kern="1200" baseline="0" dirty="0" err="1" smtClean="0">
                          <a:solidFill>
                            <a:schemeClr val="tx1"/>
                          </a:solidFill>
                          <a:effectLst/>
                          <a:latin typeface="Helvetica" charset="0"/>
                          <a:ea typeface="Helvetica" charset="0"/>
                          <a:cs typeface="Helvetica" charset="0"/>
                        </a:rPr>
                        <a:t>notwendigerweise</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im</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gleichen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Anteil</a:t>
                      </a:r>
                      <a:r>
                        <a:rPr lang="en-US" sz="1000" b="1" kern="1200" baseline="0" dirty="0" smtClean="0">
                          <a:solidFill>
                            <a:schemeClr val="tx1"/>
                          </a:solidFill>
                          <a:effectLst/>
                          <a:latin typeface="Helvetica" charset="0"/>
                          <a:ea typeface="Helvetica" charset="0"/>
                          <a:cs typeface="Helvetica" charset="0"/>
                        </a:rPr>
                        <a:t> der </a:t>
                      </a:r>
                      <a:r>
                        <a:rPr lang="en-US" sz="1000" b="1" kern="1200" baseline="0" dirty="0" err="1" smtClean="0">
                          <a:solidFill>
                            <a:schemeClr val="tx1"/>
                          </a:solidFill>
                          <a:effectLst/>
                          <a:latin typeface="Helvetica" charset="0"/>
                          <a:ea typeface="Helvetica" charset="0"/>
                          <a:cs typeface="Helvetica" charset="0"/>
                        </a:rPr>
                        <a:t>Läsion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auftreten</a:t>
                      </a:r>
                      <a:r>
                        <a:rPr lang="en-US" sz="1000" b="1" kern="1200" baseline="0" dirty="0" smtClean="0">
                          <a:solidFill>
                            <a:schemeClr val="tx1"/>
                          </a:solidFill>
                          <a:effectLst/>
                          <a:latin typeface="Helvetica" charset="0"/>
                          <a:ea typeface="Helvetica" charset="0"/>
                          <a:cs typeface="Helvetica" charset="0"/>
                        </a:rPr>
                        <a:t>?</a:t>
                      </a:r>
                      <a:endParaRPr lang="en-US" sz="1000" b="1" kern="1200" baseline="0" dirty="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kern="1200" baseline="0" dirty="0" smtClean="0">
                          <a:solidFill>
                            <a:schemeClr val="tx1"/>
                          </a:solidFill>
                          <a:effectLst/>
                          <a:latin typeface="Helvetica" charset="0"/>
                          <a:ea typeface="Helvetica" charset="0"/>
                          <a:cs typeface="Helvetica" charset="0"/>
                        </a:rPr>
                        <a:t>Nein, </a:t>
                      </a:r>
                      <a:r>
                        <a:rPr lang="en-US" sz="1000" b="0" kern="1200" baseline="0" dirty="0" err="1" smtClean="0">
                          <a:solidFill>
                            <a:schemeClr val="tx1"/>
                          </a:solidFill>
                          <a:effectLst/>
                          <a:latin typeface="Helvetica" charset="0"/>
                          <a:ea typeface="Helvetica" charset="0"/>
                          <a:cs typeface="Helvetica" charset="0"/>
                        </a:rPr>
                        <a:t>Mehranreicherung</a:t>
                      </a:r>
                      <a:r>
                        <a:rPr lang="en-US" sz="1000" b="0" kern="1200" baseline="0" dirty="0" smtClean="0">
                          <a:solidFill>
                            <a:schemeClr val="tx1"/>
                          </a:solidFill>
                          <a:effectLst/>
                          <a:latin typeface="Helvetica" charset="0"/>
                          <a:ea typeface="Helvetica" charset="0"/>
                          <a:cs typeface="Helvetica" charset="0"/>
                        </a:rPr>
                        <a:t> in der </a:t>
                      </a:r>
                      <a:r>
                        <a:rPr lang="en-US" sz="1000" b="0" kern="1200" baseline="0" dirty="0" err="1" smtClean="0">
                          <a:solidFill>
                            <a:schemeClr val="tx1"/>
                          </a:solidFill>
                          <a:effectLst/>
                          <a:latin typeface="Helvetica" charset="0"/>
                          <a:ea typeface="Helvetica" charset="0"/>
                          <a:cs typeface="Helvetica" charset="0"/>
                        </a:rPr>
                        <a:t>arteriellen</a:t>
                      </a:r>
                      <a:r>
                        <a:rPr lang="en-US" sz="1000" b="0" kern="1200" baseline="0" dirty="0" smtClean="0">
                          <a:solidFill>
                            <a:schemeClr val="tx1"/>
                          </a:solidFill>
                          <a:effectLst/>
                          <a:latin typeface="Helvetica" charset="0"/>
                          <a:ea typeface="Helvetica" charset="0"/>
                          <a:cs typeface="Helvetica" charset="0"/>
                        </a:rPr>
                        <a:t> Phase und Washout </a:t>
                      </a:r>
                      <a:r>
                        <a:rPr lang="en-US" sz="1000" b="0" kern="1200" baseline="0" dirty="0" err="1" smtClean="0">
                          <a:solidFill>
                            <a:schemeClr val="tx1"/>
                          </a:solidFill>
                          <a:effectLst/>
                          <a:latin typeface="Helvetica" charset="0"/>
                          <a:ea typeface="Helvetica" charset="0"/>
                          <a:cs typeface="Helvetica" charset="0"/>
                        </a:rPr>
                        <a:t>müssen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nicht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notwendigerweise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im</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gleichen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Teil</a:t>
                      </a:r>
                      <a:r>
                        <a:rPr lang="en-US" sz="1000" b="0" kern="1200" baseline="0" dirty="0" smtClean="0">
                          <a:solidFill>
                            <a:schemeClr val="tx1"/>
                          </a:solidFill>
                          <a:effectLst/>
                          <a:latin typeface="Helvetica" charset="0"/>
                          <a:ea typeface="Helvetica" charset="0"/>
                          <a:cs typeface="Helvetica" charset="0"/>
                        </a:rPr>
                        <a:t> der </a:t>
                      </a:r>
                      <a:r>
                        <a:rPr lang="en-US" sz="1000" b="0" kern="1200" baseline="0" dirty="0" err="1" smtClean="0">
                          <a:solidFill>
                            <a:schemeClr val="tx1"/>
                          </a:solidFill>
                          <a:effectLst/>
                          <a:latin typeface="Helvetica" charset="0"/>
                          <a:ea typeface="Helvetica" charset="0"/>
                          <a:cs typeface="Helvetica" charset="0"/>
                        </a:rPr>
                        <a:t>Läsion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auftreten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Beispielsweise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kann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eine</a:t>
                      </a:r>
                      <a:r>
                        <a:rPr lang="en-US" sz="1000" b="0" kern="1200" baseline="0" dirty="0" smtClean="0">
                          <a:solidFill>
                            <a:schemeClr val="tx1"/>
                          </a:solidFill>
                          <a:effectLst/>
                          <a:latin typeface="Helvetica" charset="0"/>
                          <a:ea typeface="Helvetica" charset="0"/>
                          <a:cs typeface="Helvetica" charset="0"/>
                        </a:rPr>
                        <a:t> 25 mm </a:t>
                      </a:r>
                      <a:r>
                        <a:rPr lang="en-US" sz="1000" b="0" kern="1200" baseline="0" dirty="0" err="1" smtClean="0">
                          <a:solidFill>
                            <a:schemeClr val="tx1"/>
                          </a:solidFill>
                          <a:effectLst/>
                          <a:latin typeface="Helvetica" charset="0"/>
                          <a:ea typeface="Helvetica" charset="0"/>
                          <a:cs typeface="Helvetica" charset="0"/>
                        </a:rPr>
                        <a:t>Läsion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eine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Mehraneicherung</a:t>
                      </a:r>
                      <a:r>
                        <a:rPr lang="en-US" sz="1000" b="0" kern="1200" baseline="0" dirty="0" smtClean="0">
                          <a:solidFill>
                            <a:schemeClr val="tx1"/>
                          </a:solidFill>
                          <a:effectLst/>
                          <a:latin typeface="Helvetica" charset="0"/>
                          <a:ea typeface="Helvetica" charset="0"/>
                          <a:cs typeface="Helvetica" charset="0"/>
                        </a:rPr>
                        <a:t> in der </a:t>
                      </a:r>
                      <a:r>
                        <a:rPr lang="en-US" sz="1000" b="0" kern="1200" baseline="0" dirty="0" err="1" smtClean="0">
                          <a:solidFill>
                            <a:schemeClr val="tx1"/>
                          </a:solidFill>
                          <a:effectLst/>
                          <a:latin typeface="Helvetica" charset="0"/>
                          <a:ea typeface="Helvetica" charset="0"/>
                          <a:cs typeface="Helvetica" charset="0"/>
                        </a:rPr>
                        <a:t>arteriellen</a:t>
                      </a:r>
                      <a:r>
                        <a:rPr lang="en-US" sz="1000" b="0" kern="1200" baseline="0" dirty="0" smtClean="0">
                          <a:solidFill>
                            <a:schemeClr val="tx1"/>
                          </a:solidFill>
                          <a:effectLst/>
                          <a:latin typeface="Helvetica" charset="0"/>
                          <a:ea typeface="Helvetica" charset="0"/>
                          <a:cs typeface="Helvetica" charset="0"/>
                        </a:rPr>
                        <a:t> Phase in </a:t>
                      </a:r>
                      <a:r>
                        <a:rPr lang="en-US" sz="1000" b="0" kern="1200" baseline="0" dirty="0" err="1" smtClean="0">
                          <a:solidFill>
                            <a:schemeClr val="tx1"/>
                          </a:solidFill>
                          <a:effectLst/>
                          <a:latin typeface="Helvetica" charset="0"/>
                          <a:ea typeface="Helvetica" charset="0"/>
                          <a:cs typeface="Helvetica" charset="0"/>
                        </a:rPr>
                        <a:t>einem</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Abschnitt</a:t>
                      </a:r>
                      <a:r>
                        <a:rPr lang="en-US" sz="1000" b="0" kern="1200" baseline="0" dirty="0" smtClean="0">
                          <a:solidFill>
                            <a:schemeClr val="tx1"/>
                          </a:solidFill>
                          <a:effectLst/>
                          <a:latin typeface="Helvetica" charset="0"/>
                          <a:ea typeface="Helvetica" charset="0"/>
                          <a:cs typeface="Helvetica" charset="0"/>
                        </a:rPr>
                        <a:t> und Washout in </a:t>
                      </a:r>
                      <a:r>
                        <a:rPr lang="en-US" sz="1000" b="0" kern="1200" baseline="0" dirty="0" err="1" smtClean="0">
                          <a:solidFill>
                            <a:schemeClr val="tx1"/>
                          </a:solidFill>
                          <a:effectLst/>
                          <a:latin typeface="Helvetica" charset="0"/>
                          <a:ea typeface="Helvetica" charset="0"/>
                          <a:cs typeface="Helvetica" charset="0"/>
                        </a:rPr>
                        <a:t>einem</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anderen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Abschnitt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als</a:t>
                      </a:r>
                      <a:r>
                        <a:rPr lang="en-US" sz="1000" b="0" kern="1200" baseline="0" dirty="0" smtClean="0">
                          <a:solidFill>
                            <a:schemeClr val="tx1"/>
                          </a:solidFill>
                          <a:effectLst/>
                          <a:latin typeface="Helvetica" charset="0"/>
                          <a:ea typeface="Helvetica" charset="0"/>
                          <a:cs typeface="Helvetica" charset="0"/>
                        </a:rPr>
                        <a:t> LR-5 </a:t>
                      </a:r>
                      <a:r>
                        <a:rPr lang="en-US" sz="1000" b="0" kern="1200" baseline="0" dirty="0" err="1" smtClean="0">
                          <a:solidFill>
                            <a:schemeClr val="tx1"/>
                          </a:solidFill>
                          <a:effectLst/>
                          <a:latin typeface="Helvetica" charset="0"/>
                          <a:ea typeface="Helvetica" charset="0"/>
                          <a:cs typeface="Helvetica" charset="0"/>
                        </a:rPr>
                        <a:t>kategorisiert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werden</a:t>
                      </a:r>
                      <a:r>
                        <a:rPr lang="en-US" sz="1000" b="0" kern="1200" baseline="0" dirty="0" smtClean="0">
                          <a:solidFill>
                            <a:schemeClr val="tx1"/>
                          </a:solidFill>
                          <a:effectLst/>
                          <a:latin typeface="Helvetica" charset="0"/>
                          <a:ea typeface="Helvetica" charset="0"/>
                          <a:cs typeface="Helvetica" charset="0"/>
                        </a:rPr>
                        <a:t>. </a:t>
                      </a:r>
                      <a:endParaRPr lang="en-US" sz="1000" b="0"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r h="647412">
                <a:tc>
                  <a:txBody>
                    <a:bodyPr/>
                    <a:lstStyle/>
                    <a:p>
                      <a:pPr lvl="0">
                        <a:spcAft>
                          <a:spcPts val="300"/>
                        </a:spcAft>
                      </a:pPr>
                      <a:r>
                        <a:rPr lang="en-US" sz="1000" b="1" kern="1200" dirty="0" err="1" smtClean="0">
                          <a:solidFill>
                            <a:schemeClr val="tx1"/>
                          </a:solidFill>
                          <a:effectLst/>
                          <a:latin typeface="Helvetica" charset="0"/>
                          <a:ea typeface="Helvetica" charset="0"/>
                          <a:cs typeface="Helvetica" charset="0"/>
                        </a:rPr>
                        <a:t>Warum</a:t>
                      </a:r>
                      <a:r>
                        <a:rPr lang="en-US" sz="1000" b="1" kern="1200" dirty="0" smtClean="0">
                          <a:solidFill>
                            <a:schemeClr val="tx1"/>
                          </a:solidFill>
                          <a:effectLst/>
                          <a:latin typeface="Helvetica" charset="0"/>
                          <a:ea typeface="Helvetica" charset="0"/>
                          <a:cs typeface="Helvetica" charset="0"/>
                        </a:rPr>
                        <a:t> </a:t>
                      </a:r>
                      <a:r>
                        <a:rPr lang="en-US" sz="1000" b="1" kern="1200" dirty="0" err="1" smtClean="0">
                          <a:solidFill>
                            <a:schemeClr val="tx1"/>
                          </a:solidFill>
                          <a:effectLst/>
                          <a:latin typeface="Helvetica" charset="0"/>
                          <a:ea typeface="Helvetica" charset="0"/>
                          <a:cs typeface="Helvetica" charset="0"/>
                        </a:rPr>
                        <a:t>erfordert</a:t>
                      </a:r>
                      <a:r>
                        <a:rPr lang="en-US" sz="1000" b="1" kern="1200" baseline="0" dirty="0" smtClean="0">
                          <a:solidFill>
                            <a:schemeClr val="tx1"/>
                          </a:solidFill>
                          <a:effectLst/>
                          <a:latin typeface="Helvetica" charset="0"/>
                          <a:ea typeface="Helvetica" charset="0"/>
                          <a:cs typeface="Helvetica" charset="0"/>
                        </a:rPr>
                        <a:t> Washout </a:t>
                      </a:r>
                      <a:r>
                        <a:rPr lang="en-US" sz="1000" b="1" kern="1200" baseline="0" dirty="0" err="1" smtClean="0">
                          <a:solidFill>
                            <a:schemeClr val="tx1"/>
                          </a:solidFill>
                          <a:effectLst/>
                          <a:latin typeface="Helvetica" charset="0"/>
                          <a:ea typeface="Helvetica" charset="0"/>
                          <a:cs typeface="Helvetica" charset="0"/>
                        </a:rPr>
                        <a:t>ein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Vergleich</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mit</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dem</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umgegenden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Lebergewebe</a:t>
                      </a:r>
                      <a:r>
                        <a:rPr lang="en-US" sz="1000" b="1" kern="1200" baseline="0" dirty="0" smtClean="0">
                          <a:solidFill>
                            <a:schemeClr val="tx1"/>
                          </a:solidFill>
                          <a:effectLst/>
                          <a:latin typeface="Helvetica" charset="0"/>
                          <a:ea typeface="Helvetica" charset="0"/>
                          <a:cs typeface="Helvetica" charset="0"/>
                        </a:rPr>
                        <a:t> und </a:t>
                      </a:r>
                      <a:r>
                        <a:rPr lang="en-US" sz="1000" b="1" kern="1200" baseline="0" dirty="0" err="1" smtClean="0">
                          <a:solidFill>
                            <a:schemeClr val="tx1"/>
                          </a:solidFill>
                          <a:effectLst/>
                          <a:latin typeface="Helvetica" charset="0"/>
                          <a:ea typeface="Helvetica" charset="0"/>
                          <a:cs typeface="Helvetica" charset="0"/>
                        </a:rPr>
                        <a:t>nicht</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mit</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Knoten</a:t>
                      </a:r>
                      <a:r>
                        <a:rPr lang="en-US" sz="1000" b="1" kern="1200" baseline="0" dirty="0" smtClean="0">
                          <a:solidFill>
                            <a:schemeClr val="tx1"/>
                          </a:solidFill>
                          <a:effectLst/>
                          <a:latin typeface="Helvetica" charset="0"/>
                          <a:ea typeface="Helvetica" charset="0"/>
                          <a:cs typeface="Helvetica" charset="0"/>
                        </a:rPr>
                        <a:t>?</a:t>
                      </a:r>
                    </a:p>
                    <a:p>
                      <a:pPr lvl="0">
                        <a:spcAft>
                          <a:spcPts val="300"/>
                        </a:spcAft>
                      </a:pPr>
                      <a:r>
                        <a:rPr lang="en-US" sz="1000" b="0" kern="1200" dirty="0" err="1" smtClean="0">
                          <a:solidFill>
                            <a:schemeClr val="tx1"/>
                          </a:solidFill>
                          <a:effectLst/>
                          <a:latin typeface="Helvetica" charset="0"/>
                          <a:ea typeface="Helvetica" charset="0"/>
                          <a:cs typeface="Helvetica" charset="0"/>
                        </a:rPr>
                        <a:t>Historisch</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wurde</a:t>
                      </a:r>
                      <a:r>
                        <a:rPr lang="en-US" sz="1000" b="0" kern="1200" baseline="0" dirty="0" smtClean="0">
                          <a:solidFill>
                            <a:schemeClr val="tx1"/>
                          </a:solidFill>
                          <a:effectLst/>
                          <a:latin typeface="Helvetica" charset="0"/>
                          <a:ea typeface="Helvetica" charset="0"/>
                          <a:cs typeface="Helvetica" charset="0"/>
                        </a:rPr>
                        <a:t> in der </a:t>
                      </a:r>
                      <a:r>
                        <a:rPr lang="en-US" sz="1000" b="0" kern="1200" baseline="0" dirty="0" err="1" smtClean="0">
                          <a:solidFill>
                            <a:schemeClr val="tx1"/>
                          </a:solidFill>
                          <a:effectLst/>
                          <a:latin typeface="Helvetica" charset="0"/>
                          <a:ea typeface="Helvetica" charset="0"/>
                          <a:cs typeface="Helvetica" charset="0"/>
                        </a:rPr>
                        <a:t>diesbezüglichen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Literatur</a:t>
                      </a:r>
                      <a:r>
                        <a:rPr lang="en-US" sz="1000" b="0" kern="1200" baseline="0" dirty="0" smtClean="0">
                          <a:solidFill>
                            <a:schemeClr val="tx1"/>
                          </a:solidFill>
                          <a:effectLst/>
                          <a:latin typeface="Helvetica" charset="0"/>
                          <a:ea typeface="Helvetica" charset="0"/>
                          <a:cs typeface="Helvetica" charset="0"/>
                        </a:rPr>
                        <a:t> das Washout </a:t>
                      </a:r>
                      <a:r>
                        <a:rPr lang="en-US" sz="1000" b="0" kern="1200" baseline="0" dirty="0" err="1" smtClean="0">
                          <a:solidFill>
                            <a:schemeClr val="tx1"/>
                          </a:solidFill>
                          <a:effectLst/>
                          <a:latin typeface="Helvetica" charset="0"/>
                          <a:ea typeface="Helvetica" charset="0"/>
                          <a:cs typeface="Helvetica" charset="0"/>
                        </a:rPr>
                        <a:t>einer</a:t>
                      </a:r>
                      <a:r>
                        <a:rPr lang="en-US" sz="1000" b="0" kern="1200" baseline="0" dirty="0" smtClean="0">
                          <a:solidFill>
                            <a:schemeClr val="tx1"/>
                          </a:solidFill>
                          <a:effectLst/>
                          <a:latin typeface="Helvetica" charset="0"/>
                          <a:ea typeface="Helvetica" charset="0"/>
                          <a:cs typeface="Helvetica" charset="0"/>
                        </a:rPr>
                        <a:t> Observation </a:t>
                      </a:r>
                      <a:r>
                        <a:rPr lang="en-US" sz="1000" b="0" kern="1200" baseline="0" dirty="0" err="1" smtClean="0">
                          <a:solidFill>
                            <a:schemeClr val="tx1"/>
                          </a:solidFill>
                          <a:effectLst/>
                          <a:latin typeface="Helvetica" charset="0"/>
                          <a:ea typeface="Helvetica" charset="0"/>
                          <a:cs typeface="Helvetica" charset="0"/>
                        </a:rPr>
                        <a:t>mit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dem</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Hintergrundlebergewebe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verglichen</a:t>
                      </a:r>
                      <a:r>
                        <a:rPr lang="en-US" sz="1000" b="0" kern="1200" baseline="0" dirty="0" smtClean="0">
                          <a:solidFill>
                            <a:schemeClr val="tx1"/>
                          </a:solidFill>
                          <a:effectLst/>
                          <a:latin typeface="Helvetica" charset="0"/>
                          <a:ea typeface="Helvetica" charset="0"/>
                          <a:cs typeface="Helvetica" charset="0"/>
                        </a:rPr>
                        <a:t>. Dies </a:t>
                      </a:r>
                      <a:r>
                        <a:rPr lang="en-US" sz="1000" b="0" kern="1200" baseline="0" dirty="0" err="1" smtClean="0">
                          <a:solidFill>
                            <a:schemeClr val="tx1"/>
                          </a:solidFill>
                          <a:effectLst/>
                          <a:latin typeface="Helvetica" charset="0"/>
                          <a:ea typeface="Helvetica" charset="0"/>
                          <a:cs typeface="Helvetica" charset="0"/>
                        </a:rPr>
                        <a:t>interpretieren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wir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als</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umgebendes</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Lebergewebe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Bis</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sich</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ein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alternativer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Vergleichsort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nachweislich</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als</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vorteilhafter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erweist</a:t>
                      </a:r>
                      <a:r>
                        <a:rPr lang="en-US" sz="1000" b="0" kern="1200" baseline="0" dirty="0" smtClean="0">
                          <a:solidFill>
                            <a:schemeClr val="tx1"/>
                          </a:solidFill>
                          <a:effectLst/>
                          <a:latin typeface="Helvetica" charset="0"/>
                          <a:ea typeface="Helvetica" charset="0"/>
                          <a:cs typeface="Helvetica" charset="0"/>
                        </a:rPr>
                        <a:t> hat, </a:t>
                      </a:r>
                      <a:r>
                        <a:rPr lang="en-US" sz="1000" b="0" kern="1200" baseline="0" dirty="0" err="1" smtClean="0">
                          <a:solidFill>
                            <a:schemeClr val="tx1"/>
                          </a:solidFill>
                          <a:effectLst/>
                          <a:latin typeface="Helvetica" charset="0"/>
                          <a:ea typeface="Helvetica" charset="0"/>
                          <a:cs typeface="Helvetica" charset="0"/>
                        </a:rPr>
                        <a:t>behalten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wir</a:t>
                      </a:r>
                      <a:r>
                        <a:rPr lang="en-US" sz="1000" b="0" kern="1200" baseline="0" dirty="0" smtClean="0">
                          <a:solidFill>
                            <a:schemeClr val="tx1"/>
                          </a:solidFill>
                          <a:effectLst/>
                          <a:latin typeface="Helvetica" charset="0"/>
                          <a:ea typeface="Helvetica" charset="0"/>
                          <a:cs typeface="Helvetica" charset="0"/>
                        </a:rPr>
                        <a:t> das </a:t>
                      </a:r>
                      <a:r>
                        <a:rPr lang="en-US" sz="1000" b="0" kern="1200" baseline="0" dirty="0" err="1" smtClean="0">
                          <a:solidFill>
                            <a:schemeClr val="tx1"/>
                          </a:solidFill>
                          <a:effectLst/>
                          <a:latin typeface="Helvetica" charset="0"/>
                          <a:ea typeface="Helvetica" charset="0"/>
                          <a:cs typeface="Helvetica" charset="0"/>
                        </a:rPr>
                        <a:t>aktuelle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Vorgehen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bei</a:t>
                      </a:r>
                      <a:r>
                        <a:rPr lang="en-US" sz="1000" b="0" kern="1200" baseline="0" dirty="0" smtClean="0">
                          <a:solidFill>
                            <a:schemeClr val="tx1"/>
                          </a:solidFill>
                          <a:effectLst/>
                          <a:latin typeface="Helvetica" charset="0"/>
                          <a:ea typeface="Helvetica" charset="0"/>
                          <a:cs typeface="Helvetica" charset="0"/>
                        </a:rPr>
                        <a:t>. </a:t>
                      </a:r>
                      <a:endParaRPr lang="en-US" sz="1000" b="0"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 xmlns:a16="http://schemas.microsoft.com/office/drawing/2014/main" val="10005"/>
                  </a:ext>
                </a:extLst>
              </a:tr>
              <a:tr h="780898">
                <a:tc>
                  <a:txBody>
                    <a:bodyPr/>
                    <a:lstStyle/>
                    <a:p>
                      <a:pPr lvl="0">
                        <a:spcAft>
                          <a:spcPts val="300"/>
                        </a:spcAft>
                      </a:pPr>
                      <a:r>
                        <a:rPr lang="en-US" sz="1000" b="1" kern="1200" dirty="0" err="1" smtClean="0">
                          <a:solidFill>
                            <a:schemeClr val="tx1"/>
                          </a:solidFill>
                          <a:effectLst/>
                          <a:latin typeface="Helvetica" charset="0"/>
                          <a:ea typeface="Helvetica" charset="0"/>
                          <a:cs typeface="Helvetica" charset="0"/>
                        </a:rPr>
                        <a:t>Warum</a:t>
                      </a:r>
                      <a:r>
                        <a:rPr lang="en-US" sz="1000" b="1" kern="1200" dirty="0" smtClean="0">
                          <a:solidFill>
                            <a:schemeClr val="tx1"/>
                          </a:solidFill>
                          <a:effectLst/>
                          <a:latin typeface="Helvetica" charset="0"/>
                          <a:ea typeface="Helvetica" charset="0"/>
                          <a:cs typeface="Helvetica" charset="0"/>
                        </a:rPr>
                        <a:t> </a:t>
                      </a:r>
                      <a:r>
                        <a:rPr lang="en-US" sz="1000" b="1" kern="1200" dirty="0" err="1" smtClean="0">
                          <a:solidFill>
                            <a:schemeClr val="tx1"/>
                          </a:solidFill>
                          <a:effectLst/>
                          <a:latin typeface="Helvetica" charset="0"/>
                          <a:ea typeface="Helvetica" charset="0"/>
                          <a:cs typeface="Helvetica" charset="0"/>
                        </a:rPr>
                        <a:t>kann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ich</a:t>
                      </a:r>
                      <a:r>
                        <a:rPr lang="en-US" sz="1000" b="1" kern="1200" baseline="0" dirty="0" smtClean="0">
                          <a:solidFill>
                            <a:schemeClr val="tx1"/>
                          </a:solidFill>
                          <a:effectLst/>
                          <a:latin typeface="Helvetica" charset="0"/>
                          <a:ea typeface="Helvetica" charset="0"/>
                          <a:cs typeface="Helvetica" charset="0"/>
                        </a:rPr>
                        <a:t> das “Washout” </a:t>
                      </a:r>
                      <a:r>
                        <a:rPr lang="en-US" sz="1000" b="1" kern="1200" baseline="0" dirty="0" err="1" smtClean="0">
                          <a:solidFill>
                            <a:schemeClr val="tx1"/>
                          </a:solidFill>
                          <a:effectLst/>
                          <a:latin typeface="Helvetica" charset="0"/>
                          <a:ea typeface="Helvetica" charset="0"/>
                          <a:cs typeface="Helvetica" charset="0"/>
                        </a:rPr>
                        <a:t>nicht</a:t>
                      </a:r>
                      <a:r>
                        <a:rPr lang="en-US" sz="1000" b="1" kern="1200" baseline="0" dirty="0" smtClean="0">
                          <a:solidFill>
                            <a:schemeClr val="tx1"/>
                          </a:solidFill>
                          <a:effectLst/>
                          <a:latin typeface="Helvetica" charset="0"/>
                          <a:ea typeface="Helvetica" charset="0"/>
                          <a:cs typeface="Helvetica" charset="0"/>
                        </a:rPr>
                        <a:t> in der </a:t>
                      </a:r>
                      <a:r>
                        <a:rPr lang="en-US" sz="1000" b="1" kern="1200" baseline="0" dirty="0" err="1" smtClean="0">
                          <a:solidFill>
                            <a:schemeClr val="tx1"/>
                          </a:solidFill>
                          <a:effectLst/>
                          <a:latin typeface="Helvetica" charset="0"/>
                          <a:ea typeface="Helvetica" charset="0"/>
                          <a:cs typeface="Helvetica" charset="0"/>
                        </a:rPr>
                        <a:t>Übergangsphase</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beim</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G</a:t>
                      </a:r>
                      <a:r>
                        <a:rPr lang="en-US" sz="1000" b="1" kern="1200" dirty="0" err="1" smtClean="0">
                          <a:solidFill>
                            <a:schemeClr val="tx1"/>
                          </a:solidFill>
                          <a:effectLst/>
                          <a:latin typeface="Helvetica" charset="0"/>
                          <a:ea typeface="Helvetica" charset="0"/>
                          <a:cs typeface="Helvetica" charset="0"/>
                        </a:rPr>
                        <a:t>adoxetate</a:t>
                      </a:r>
                      <a:r>
                        <a:rPr lang="en-US" sz="1000" b="1" kern="1200" dirty="0" smtClean="0">
                          <a:solidFill>
                            <a:schemeClr val="tx1"/>
                          </a:solidFill>
                          <a:effectLst/>
                          <a:latin typeface="Helvetica" charset="0"/>
                          <a:ea typeface="Helvetica" charset="0"/>
                          <a:cs typeface="Helvetica" charset="0"/>
                        </a:rPr>
                        <a:t>-MRT</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anwenden</a:t>
                      </a:r>
                      <a:r>
                        <a:rPr lang="en-US" sz="1000" b="1" kern="1200" baseline="0" dirty="0" smtClean="0">
                          <a:solidFill>
                            <a:schemeClr val="tx1"/>
                          </a:solidFill>
                          <a:effectLst/>
                          <a:latin typeface="Helvetica" charset="0"/>
                          <a:ea typeface="Helvetica" charset="0"/>
                          <a:cs typeface="Helvetica" charset="0"/>
                        </a:rPr>
                        <a:t>?</a:t>
                      </a:r>
                    </a:p>
                    <a:p>
                      <a:pPr lvl="0">
                        <a:spcAft>
                          <a:spcPts val="300"/>
                        </a:spcAft>
                      </a:pPr>
                      <a:r>
                        <a:rPr lang="en-US" sz="1000" b="0" kern="1200" baseline="0" dirty="0" err="1" smtClean="0">
                          <a:solidFill>
                            <a:schemeClr val="tx1"/>
                          </a:solidFill>
                          <a:effectLst/>
                          <a:latin typeface="Helvetica" charset="0"/>
                          <a:ea typeface="Helvetica" charset="0"/>
                          <a:cs typeface="Helvetica" charset="0"/>
                        </a:rPr>
                        <a:t>Mit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dem</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Gadoxetate</a:t>
                      </a:r>
                      <a:r>
                        <a:rPr lang="en-US" sz="1000" b="0" kern="1200" baseline="0" dirty="0" smtClean="0">
                          <a:solidFill>
                            <a:schemeClr val="tx1"/>
                          </a:solidFill>
                          <a:effectLst/>
                          <a:latin typeface="Helvetica" charset="0"/>
                          <a:ea typeface="Helvetica" charset="0"/>
                          <a:cs typeface="Helvetica" charset="0"/>
                        </a:rPr>
                        <a:t>-MRT </a:t>
                      </a:r>
                      <a:r>
                        <a:rPr lang="en-US" sz="1000" b="0" kern="1200" baseline="0" dirty="0" err="1" smtClean="0">
                          <a:solidFill>
                            <a:schemeClr val="tx1"/>
                          </a:solidFill>
                          <a:effectLst/>
                          <a:latin typeface="Helvetica" charset="0"/>
                          <a:ea typeface="Helvetica" charset="0"/>
                          <a:cs typeface="Helvetica" charset="0"/>
                        </a:rPr>
                        <a:t>ist</a:t>
                      </a:r>
                      <a:r>
                        <a:rPr lang="en-US" sz="1000" b="0" kern="1200" baseline="0" dirty="0" smtClean="0">
                          <a:solidFill>
                            <a:schemeClr val="tx1"/>
                          </a:solidFill>
                          <a:effectLst/>
                          <a:latin typeface="Helvetica" charset="0"/>
                          <a:ea typeface="Helvetica" charset="0"/>
                          <a:cs typeface="Helvetica" charset="0"/>
                        </a:rPr>
                        <a:t> die </a:t>
                      </a:r>
                      <a:r>
                        <a:rPr lang="en-US" sz="1000" b="0" kern="1200" baseline="0" dirty="0" err="1" smtClean="0">
                          <a:solidFill>
                            <a:schemeClr val="tx1"/>
                          </a:solidFill>
                          <a:effectLst/>
                          <a:latin typeface="Helvetica" charset="0"/>
                          <a:ea typeface="Helvetica" charset="0"/>
                          <a:cs typeface="Helvetica" charset="0"/>
                        </a:rPr>
                        <a:t>portalvenöse</a:t>
                      </a:r>
                      <a:r>
                        <a:rPr lang="en-US" sz="1000" b="0" kern="1200" baseline="0" dirty="0" smtClean="0">
                          <a:solidFill>
                            <a:schemeClr val="tx1"/>
                          </a:solidFill>
                          <a:effectLst/>
                          <a:latin typeface="Helvetica" charset="0"/>
                          <a:ea typeface="Helvetica" charset="0"/>
                          <a:cs typeface="Helvetica" charset="0"/>
                        </a:rPr>
                        <a:t> Phase </a:t>
                      </a:r>
                      <a:r>
                        <a:rPr lang="en-US" sz="1000" b="0" kern="1200" baseline="0" dirty="0" err="1" smtClean="0">
                          <a:solidFill>
                            <a:schemeClr val="tx1"/>
                          </a:solidFill>
                          <a:effectLst/>
                          <a:latin typeface="Helvetica" charset="0"/>
                          <a:ea typeface="Helvetica" charset="0"/>
                          <a:cs typeface="Helvetica" charset="0"/>
                        </a:rPr>
                        <a:t>relativ</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spezifisch</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für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ein</a:t>
                      </a:r>
                      <a:r>
                        <a:rPr lang="en-US" sz="1000" b="0" kern="1200" baseline="0" dirty="0" smtClean="0">
                          <a:solidFill>
                            <a:schemeClr val="tx1"/>
                          </a:solidFill>
                          <a:effectLst/>
                          <a:latin typeface="Helvetica" charset="0"/>
                          <a:ea typeface="Helvetica" charset="0"/>
                          <a:cs typeface="Helvetica" charset="0"/>
                        </a:rPr>
                        <a:t> HCC. </a:t>
                      </a:r>
                      <a:r>
                        <a:rPr lang="en-US" sz="1000" b="0" kern="1200" baseline="0" dirty="0" err="1" smtClean="0">
                          <a:solidFill>
                            <a:schemeClr val="tx1"/>
                          </a:solidFill>
                          <a:effectLst/>
                          <a:latin typeface="Helvetica" charset="0"/>
                          <a:ea typeface="Helvetica" charset="0"/>
                          <a:cs typeface="Helvetica" charset="0"/>
                        </a:rPr>
                        <a:t>Allerdings</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weist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eine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Hypointensität</a:t>
                      </a:r>
                      <a:r>
                        <a:rPr lang="en-US" sz="1000" b="0" kern="1200" baseline="0" dirty="0" smtClean="0">
                          <a:solidFill>
                            <a:schemeClr val="tx1"/>
                          </a:solidFill>
                          <a:effectLst/>
                          <a:latin typeface="Helvetica" charset="0"/>
                          <a:ea typeface="Helvetica" charset="0"/>
                          <a:cs typeface="Helvetica" charset="0"/>
                        </a:rPr>
                        <a:t> in der </a:t>
                      </a:r>
                      <a:r>
                        <a:rPr lang="en-US" sz="1000" b="0" kern="1200" baseline="0" dirty="0" err="1" smtClean="0">
                          <a:solidFill>
                            <a:schemeClr val="tx1"/>
                          </a:solidFill>
                          <a:effectLst/>
                          <a:latin typeface="Helvetica" charset="0"/>
                          <a:ea typeface="Helvetica" charset="0"/>
                          <a:cs typeface="Helvetica" charset="0"/>
                        </a:rPr>
                        <a:t>Übergangsphase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eine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unzureichende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Spezifität</a:t>
                      </a:r>
                      <a:r>
                        <a:rPr lang="en-US" sz="1000" b="0" kern="1200" baseline="0" dirty="0" smtClean="0">
                          <a:solidFill>
                            <a:schemeClr val="tx1"/>
                          </a:solidFill>
                          <a:effectLst/>
                          <a:latin typeface="Helvetica" charset="0"/>
                          <a:ea typeface="Helvetica" charset="0"/>
                          <a:cs typeface="Helvetica" charset="0"/>
                        </a:rPr>
                        <a:t> auf, da die KM-</a:t>
                      </a:r>
                      <a:r>
                        <a:rPr lang="en-US" sz="1000" b="0" kern="1200" baseline="0" dirty="0" err="1" smtClean="0">
                          <a:solidFill>
                            <a:schemeClr val="tx1"/>
                          </a:solidFill>
                          <a:effectLst/>
                          <a:latin typeface="Helvetica" charset="0"/>
                          <a:ea typeface="Helvetica" charset="0"/>
                          <a:cs typeface="Helvetica" charset="0"/>
                        </a:rPr>
                        <a:t>Aufnahme</a:t>
                      </a:r>
                      <a:r>
                        <a:rPr lang="en-US" sz="1000" b="0" kern="1200" baseline="0" dirty="0" smtClean="0">
                          <a:solidFill>
                            <a:schemeClr val="tx1"/>
                          </a:solidFill>
                          <a:effectLst/>
                          <a:latin typeface="Helvetica" charset="0"/>
                          <a:ea typeface="Helvetica" charset="0"/>
                          <a:cs typeface="Helvetica" charset="0"/>
                        </a:rPr>
                        <a:t> des </a:t>
                      </a:r>
                      <a:r>
                        <a:rPr lang="en-US" sz="1000" b="0" kern="1200" baseline="0" dirty="0" err="1" smtClean="0">
                          <a:solidFill>
                            <a:schemeClr val="tx1"/>
                          </a:solidFill>
                          <a:effectLst/>
                          <a:latin typeface="Helvetica" charset="0"/>
                          <a:ea typeface="Helvetica" charset="0"/>
                          <a:cs typeface="Helvetica" charset="0"/>
                        </a:rPr>
                        <a:t>Hintergrundlebergewebes</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ausreichend</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hoch</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ist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dass</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cholangiozelluläre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Karzinome</a:t>
                      </a:r>
                      <a:r>
                        <a:rPr lang="en-US" sz="1000" b="0" kern="1200" baseline="0" dirty="0" smtClean="0">
                          <a:solidFill>
                            <a:schemeClr val="tx1"/>
                          </a:solidFill>
                          <a:effectLst/>
                          <a:latin typeface="Helvetica" charset="0"/>
                          <a:ea typeface="Helvetica" charset="0"/>
                          <a:cs typeface="Helvetica" charset="0"/>
                        </a:rPr>
                        <a:t> und </a:t>
                      </a:r>
                      <a:r>
                        <a:rPr lang="en-US" sz="1000" b="0" kern="1200" baseline="0" dirty="0" err="1" smtClean="0">
                          <a:solidFill>
                            <a:schemeClr val="tx1"/>
                          </a:solidFill>
                          <a:effectLst/>
                          <a:latin typeface="Helvetica" charset="0"/>
                          <a:ea typeface="Helvetica" charset="0"/>
                          <a:cs typeface="Helvetica" charset="0"/>
                        </a:rPr>
                        <a:t>andere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Nicht</a:t>
                      </a:r>
                      <a:r>
                        <a:rPr lang="en-US" sz="1000" b="0" kern="1200" baseline="0" dirty="0" smtClean="0">
                          <a:solidFill>
                            <a:schemeClr val="tx1"/>
                          </a:solidFill>
                          <a:effectLst/>
                          <a:latin typeface="Helvetica" charset="0"/>
                          <a:ea typeface="Helvetica" charset="0"/>
                          <a:cs typeface="Helvetica" charset="0"/>
                        </a:rPr>
                        <a:t>-HCC-</a:t>
                      </a:r>
                      <a:r>
                        <a:rPr lang="en-US" sz="1000" b="0" kern="1200" baseline="0" dirty="0" err="1" smtClean="0">
                          <a:solidFill>
                            <a:schemeClr val="tx1"/>
                          </a:solidFill>
                          <a:effectLst/>
                          <a:latin typeface="Helvetica" charset="0"/>
                          <a:ea typeface="Helvetica" charset="0"/>
                          <a:cs typeface="Helvetica" charset="0"/>
                        </a:rPr>
                        <a:t>Malignome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hypointens</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erscheinen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können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smtClean="0">
                          <a:solidFill>
                            <a:schemeClr val="tx1"/>
                          </a:solidFill>
                          <a:effectLst/>
                          <a:latin typeface="Helvetica" charset="0"/>
                          <a:ea typeface="Helvetica" charset="0"/>
                          <a:cs typeface="Helvetica" charset="0"/>
                          <a:sym typeface="Wingdings" panose="05000000000000000000" pitchFamily="2" charset="2"/>
                        </a:rPr>
                        <a:t> Manual (</a:t>
                      </a:r>
                      <a:r>
                        <a:rPr lang="en-US" sz="1000" b="0" kern="1200" baseline="0" dirty="0" err="1" smtClean="0">
                          <a:solidFill>
                            <a:schemeClr val="tx1"/>
                          </a:solidFill>
                          <a:effectLst/>
                          <a:latin typeface="Helvetica" charset="0"/>
                          <a:ea typeface="Helvetica" charset="0"/>
                          <a:cs typeface="Helvetica" charset="0"/>
                          <a:sym typeface="Wingdings" panose="05000000000000000000" pitchFamily="2" charset="2"/>
                        </a:rPr>
                        <a:t>ausstehend</a:t>
                      </a:r>
                      <a:r>
                        <a:rPr lang="en-US" sz="1000" b="0" kern="1200" baseline="0" dirty="0" smtClean="0">
                          <a:solidFill>
                            <a:schemeClr val="tx1"/>
                          </a:solidFill>
                          <a:effectLst/>
                          <a:latin typeface="Helvetica" charset="0"/>
                          <a:ea typeface="Helvetica" charset="0"/>
                          <a:cs typeface="Helvetica" charset="0"/>
                          <a:sym typeface="Wingdings" panose="05000000000000000000" pitchFamily="2" charset="2"/>
                        </a:rPr>
                        <a:t>)</a:t>
                      </a:r>
                      <a:endParaRPr lang="en-US" sz="1000" b="1" i="1" kern="1200" dirty="0">
                        <a:solidFill>
                          <a:srgbClr val="0432FF"/>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 xmlns:a16="http://schemas.microsoft.com/office/drawing/2014/main" val="10006"/>
                  </a:ext>
                </a:extLst>
              </a:tr>
              <a:tr h="780898">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000" b="1" kern="1200" dirty="0" err="1" smtClean="0">
                          <a:solidFill>
                            <a:schemeClr val="tx1"/>
                          </a:solidFill>
                          <a:effectLst/>
                          <a:latin typeface="Helvetica" charset="0"/>
                          <a:ea typeface="Helvetica" charset="0"/>
                          <a:cs typeface="Helvetica" charset="0"/>
                        </a:rPr>
                        <a:t>Warum</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wird</a:t>
                      </a:r>
                      <a:r>
                        <a:rPr lang="en-US" sz="1000" b="1" kern="1200" baseline="0" dirty="0" smtClean="0">
                          <a:solidFill>
                            <a:schemeClr val="tx1"/>
                          </a:solidFill>
                          <a:effectLst/>
                          <a:latin typeface="Helvetica" charset="0"/>
                          <a:ea typeface="Helvetica" charset="0"/>
                          <a:cs typeface="Helvetica" charset="0"/>
                        </a:rPr>
                        <a:t> in der v2017 </a:t>
                      </a:r>
                      <a:r>
                        <a:rPr lang="en-US" sz="1000" b="1" kern="1200" baseline="0" dirty="0" err="1" smtClean="0">
                          <a:solidFill>
                            <a:schemeClr val="tx1"/>
                          </a:solidFill>
                          <a:effectLst/>
                          <a:latin typeface="Helvetica" charset="0"/>
                          <a:ea typeface="Helvetica" charset="0"/>
                          <a:cs typeface="Helvetica" charset="0"/>
                        </a:rPr>
                        <a:t>eine</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Unterscheidung</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gemacht</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zwischen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für</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Malignität</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im</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Generellen</a:t>
                      </a:r>
                      <a:r>
                        <a:rPr lang="en-US" sz="1000" b="1" kern="1200" baseline="0" dirty="0" smtClean="0">
                          <a:solidFill>
                            <a:schemeClr val="tx1"/>
                          </a:solidFill>
                          <a:effectLst/>
                          <a:latin typeface="Helvetica" charset="0"/>
                          <a:ea typeface="Helvetica" charset="0"/>
                          <a:cs typeface="Helvetica" charset="0"/>
                        </a:rPr>
                        <a:t> und </a:t>
                      </a:r>
                      <a:r>
                        <a:rPr lang="en-US" sz="1000" b="1" kern="1200" baseline="0" dirty="0" err="1" smtClean="0">
                          <a:solidFill>
                            <a:schemeClr val="tx1"/>
                          </a:solidFill>
                          <a:effectLst/>
                          <a:latin typeface="Helvetica" charset="0"/>
                          <a:ea typeface="Helvetica" charset="0"/>
                          <a:cs typeface="Helvetica" charset="0"/>
                        </a:rPr>
                        <a:t>für</a:t>
                      </a:r>
                      <a:r>
                        <a:rPr lang="en-US" sz="1000" b="1" kern="1200" baseline="0" dirty="0" smtClean="0">
                          <a:solidFill>
                            <a:schemeClr val="tx1"/>
                          </a:solidFill>
                          <a:effectLst/>
                          <a:latin typeface="Helvetica" charset="0"/>
                          <a:ea typeface="Helvetica" charset="0"/>
                          <a:cs typeface="Helvetica" charset="0"/>
                        </a:rPr>
                        <a:t> HCC </a:t>
                      </a:r>
                      <a:r>
                        <a:rPr lang="en-US" sz="1000" b="1" kern="1200" baseline="0" dirty="0" err="1" smtClean="0">
                          <a:solidFill>
                            <a:schemeClr val="tx1"/>
                          </a:solidFill>
                          <a:effectLst/>
                          <a:latin typeface="Helvetica" charset="0"/>
                          <a:ea typeface="Helvetica" charset="0"/>
                          <a:cs typeface="Helvetica" charset="0"/>
                        </a:rPr>
                        <a:t>im</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Speziellen</a:t>
                      </a:r>
                      <a:r>
                        <a:rPr lang="en-US" sz="1000" b="1" kern="1200" baseline="0" dirty="0" smtClean="0">
                          <a:solidFill>
                            <a:schemeClr val="tx1"/>
                          </a:solidFill>
                          <a:effectLst/>
                          <a:latin typeface="Helvetica" charset="0"/>
                          <a:ea typeface="Helvetica" charset="0"/>
                          <a:cs typeface="Helvetica" charset="0"/>
                        </a:rPr>
                        <a:t>?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000" b="0" kern="1200" baseline="0" dirty="0" smtClean="0">
                          <a:solidFill>
                            <a:schemeClr val="tx1"/>
                          </a:solidFill>
                          <a:effectLst/>
                          <a:latin typeface="Helvetica" charset="0"/>
                          <a:ea typeface="Helvetica" charset="0"/>
                          <a:cs typeface="Helvetica" charset="0"/>
                        </a:rPr>
                        <a:t>Die </a:t>
                      </a:r>
                      <a:r>
                        <a:rPr lang="en-US" sz="1000" b="0" kern="1200" baseline="0" dirty="0" err="1" smtClean="0">
                          <a:solidFill>
                            <a:schemeClr val="tx1"/>
                          </a:solidFill>
                          <a:effectLst/>
                          <a:latin typeface="Helvetica" charset="0"/>
                          <a:ea typeface="Helvetica" charset="0"/>
                          <a:cs typeface="Helvetica" charset="0"/>
                        </a:rPr>
                        <a:t>meisten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für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Malignität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sprechenden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Kriterien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sind</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unspezifisch</a:t>
                      </a:r>
                      <a:r>
                        <a:rPr lang="en-US" sz="1000" b="0" kern="1200" baseline="0" dirty="0" smtClean="0">
                          <a:solidFill>
                            <a:schemeClr val="tx1"/>
                          </a:solidFill>
                          <a:effectLst/>
                          <a:latin typeface="Helvetica" charset="0"/>
                          <a:ea typeface="Helvetica" charset="0"/>
                          <a:cs typeface="Helvetica" charset="0"/>
                        </a:rPr>
                        <a:t> und </a:t>
                      </a:r>
                      <a:r>
                        <a:rPr lang="en-US" sz="1000" b="0" kern="1200" baseline="0" dirty="0" err="1" smtClean="0">
                          <a:solidFill>
                            <a:schemeClr val="tx1"/>
                          </a:solidFill>
                          <a:effectLst/>
                          <a:latin typeface="Helvetica" charset="0"/>
                          <a:ea typeface="Helvetica" charset="0"/>
                          <a:cs typeface="Helvetica" charset="0"/>
                        </a:rPr>
                        <a:t>tauchen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sowohl</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bei</a:t>
                      </a:r>
                      <a:r>
                        <a:rPr lang="en-US" sz="1000" b="0" kern="1200" baseline="0" dirty="0" smtClean="0">
                          <a:solidFill>
                            <a:schemeClr val="tx1"/>
                          </a:solidFill>
                          <a:effectLst/>
                          <a:latin typeface="Helvetica" charset="0"/>
                          <a:ea typeface="Helvetica" charset="0"/>
                          <a:cs typeface="Helvetica" charset="0"/>
                        </a:rPr>
                        <a:t> HCCs </a:t>
                      </a:r>
                      <a:r>
                        <a:rPr lang="en-US" sz="1000" b="0" kern="1200" baseline="0" dirty="0" err="1" smtClean="0">
                          <a:solidFill>
                            <a:schemeClr val="tx1"/>
                          </a:solidFill>
                          <a:effectLst/>
                          <a:latin typeface="Helvetica" charset="0"/>
                          <a:ea typeface="Helvetica" charset="0"/>
                          <a:cs typeface="Helvetica" charset="0"/>
                        </a:rPr>
                        <a:t>als</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auch</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bei</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anderen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Malignomen</a:t>
                      </a:r>
                      <a:r>
                        <a:rPr lang="en-US" sz="1000" b="0" kern="1200" baseline="0" dirty="0" smtClean="0">
                          <a:solidFill>
                            <a:schemeClr val="tx1"/>
                          </a:solidFill>
                          <a:effectLst/>
                          <a:latin typeface="Helvetica" charset="0"/>
                          <a:ea typeface="Helvetica" charset="0"/>
                          <a:cs typeface="Helvetica" charset="0"/>
                        </a:rPr>
                        <a:t> auf. </a:t>
                      </a:r>
                      <a:r>
                        <a:rPr lang="en-US" sz="1000" b="0" kern="1200" baseline="0" dirty="0" err="1" smtClean="0">
                          <a:solidFill>
                            <a:schemeClr val="tx1"/>
                          </a:solidFill>
                          <a:effectLst/>
                          <a:latin typeface="Helvetica" charset="0"/>
                          <a:ea typeface="Helvetica" charset="0"/>
                          <a:cs typeface="Helvetica" charset="0"/>
                        </a:rPr>
                        <a:t>Einige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für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Malignität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sprechende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Kriterien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sind</a:t>
                      </a:r>
                      <a:r>
                        <a:rPr lang="en-US" sz="1000" b="0" kern="1200" baseline="0" dirty="0" smtClean="0">
                          <a:solidFill>
                            <a:schemeClr val="tx1"/>
                          </a:solidFill>
                          <a:effectLst/>
                          <a:latin typeface="Helvetica" charset="0"/>
                          <a:ea typeface="Helvetica" charset="0"/>
                          <a:cs typeface="Helvetica" charset="0"/>
                        </a:rPr>
                        <a:t> HCC-</a:t>
                      </a:r>
                      <a:r>
                        <a:rPr lang="en-US" sz="1000" b="0" kern="1200" baseline="0" dirty="0" err="1" smtClean="0">
                          <a:solidFill>
                            <a:schemeClr val="tx1"/>
                          </a:solidFill>
                          <a:effectLst/>
                          <a:latin typeface="Helvetica" charset="0"/>
                          <a:ea typeface="Helvetica" charset="0"/>
                          <a:cs typeface="Helvetica" charset="0"/>
                        </a:rPr>
                        <a:t>spezifisch</a:t>
                      </a:r>
                      <a:r>
                        <a:rPr lang="en-US" sz="1000" b="0" kern="1200" baseline="0" dirty="0" smtClean="0">
                          <a:solidFill>
                            <a:schemeClr val="tx1"/>
                          </a:solidFill>
                          <a:effectLst/>
                          <a:latin typeface="Helvetica" charset="0"/>
                          <a:ea typeface="Helvetica" charset="0"/>
                          <a:cs typeface="Helvetica" charset="0"/>
                        </a:rPr>
                        <a:t> und </a:t>
                      </a:r>
                      <a:r>
                        <a:rPr lang="en-US" sz="1000" b="0" kern="1200" baseline="0" dirty="0" err="1" smtClean="0">
                          <a:solidFill>
                            <a:schemeClr val="tx1"/>
                          </a:solidFill>
                          <a:effectLst/>
                          <a:latin typeface="Helvetica" charset="0"/>
                          <a:ea typeface="Helvetica" charset="0"/>
                          <a:cs typeface="Helvetica" charset="0"/>
                        </a:rPr>
                        <a:t>können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helfen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zwischen</a:t>
                      </a:r>
                      <a:r>
                        <a:rPr lang="en-US" sz="1000" b="0" kern="1200" baseline="0" dirty="0" smtClean="0">
                          <a:solidFill>
                            <a:schemeClr val="tx1"/>
                          </a:solidFill>
                          <a:effectLst/>
                          <a:latin typeface="Helvetica" charset="0"/>
                          <a:ea typeface="Helvetica" charset="0"/>
                          <a:cs typeface="Helvetica" charset="0"/>
                        </a:rPr>
                        <a:t> HCC und </a:t>
                      </a:r>
                      <a:r>
                        <a:rPr lang="en-US" sz="1000" b="0" kern="1200" baseline="0" dirty="0" err="1" smtClean="0">
                          <a:solidFill>
                            <a:schemeClr val="tx1"/>
                          </a:solidFill>
                          <a:effectLst/>
                          <a:latin typeface="Helvetica" charset="0"/>
                          <a:ea typeface="Helvetica" charset="0"/>
                          <a:cs typeface="Helvetica" charset="0"/>
                        </a:rPr>
                        <a:t>Nicht</a:t>
                      </a:r>
                      <a:r>
                        <a:rPr lang="en-US" sz="1000" b="0" kern="1200" baseline="0" dirty="0" smtClean="0">
                          <a:solidFill>
                            <a:schemeClr val="tx1"/>
                          </a:solidFill>
                          <a:effectLst/>
                          <a:latin typeface="Helvetica" charset="0"/>
                          <a:ea typeface="Helvetica" charset="0"/>
                          <a:cs typeface="Helvetica" charset="0"/>
                        </a:rPr>
                        <a:t>-HCC </a:t>
                      </a:r>
                      <a:r>
                        <a:rPr lang="en-US" sz="1000" b="0" kern="1200" baseline="0" dirty="0" err="1" smtClean="0">
                          <a:solidFill>
                            <a:schemeClr val="tx1"/>
                          </a:solidFill>
                          <a:effectLst/>
                          <a:latin typeface="Helvetica" charset="0"/>
                          <a:ea typeface="Helvetica" charset="0"/>
                          <a:cs typeface="Helvetica" charset="0"/>
                        </a:rPr>
                        <a:t>zu</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unterscheiden</a:t>
                      </a:r>
                      <a:r>
                        <a:rPr lang="en-US" sz="1000" b="0" kern="1200" baseline="0" dirty="0" smtClean="0">
                          <a:solidFill>
                            <a:schemeClr val="tx1"/>
                          </a:solidFill>
                          <a:effectLst/>
                          <a:latin typeface="Helvetica" charset="0"/>
                          <a:ea typeface="Helvetica" charset="0"/>
                          <a:cs typeface="Helvetica" charset="0"/>
                        </a:rPr>
                        <a:t>. </a:t>
                      </a:r>
                      <a:endParaRPr lang="en-US" sz="1000"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 xmlns:a16="http://schemas.microsoft.com/office/drawing/2014/main" val="10007"/>
                  </a:ext>
                </a:extLst>
              </a:tr>
              <a:tr h="914385">
                <a:tc>
                  <a:txBody>
                    <a:bodyPr/>
                    <a:lstStyle/>
                    <a:p>
                      <a:pPr fontAlgn="base">
                        <a:spcAft>
                          <a:spcPts val="300"/>
                        </a:spcAft>
                      </a:pPr>
                      <a:r>
                        <a:rPr lang="en-US" sz="1000" b="1" kern="1200" dirty="0" err="1" smtClean="0">
                          <a:solidFill>
                            <a:srgbClr val="000000"/>
                          </a:solidFill>
                          <a:effectLst/>
                          <a:latin typeface="Helvetica"/>
                          <a:ea typeface="Helvetica"/>
                          <a:cs typeface="Helvetica"/>
                        </a:rPr>
                        <a:t>Wenn</a:t>
                      </a:r>
                      <a:r>
                        <a:rPr lang="en-US" sz="1000" b="1" kern="1200" baseline="0" dirty="0" smtClean="0">
                          <a:solidFill>
                            <a:srgbClr val="000000"/>
                          </a:solidFill>
                          <a:effectLst/>
                          <a:latin typeface="Helvetica"/>
                          <a:ea typeface="Helvetica"/>
                          <a:cs typeface="Helvetica"/>
                        </a:rPr>
                        <a:t> die </a:t>
                      </a:r>
                      <a:r>
                        <a:rPr lang="en-US" sz="1000" b="1" kern="1200" baseline="0" dirty="0" err="1" smtClean="0">
                          <a:solidFill>
                            <a:srgbClr val="000000"/>
                          </a:solidFill>
                          <a:effectLst/>
                          <a:latin typeface="Helvetica"/>
                          <a:ea typeface="Helvetica"/>
                          <a:cs typeface="Helvetica"/>
                        </a:rPr>
                        <a:t>Anreicherung</a:t>
                      </a:r>
                      <a:r>
                        <a:rPr lang="en-US" sz="1000" b="1" kern="1200" baseline="0" dirty="0" smtClean="0">
                          <a:solidFill>
                            <a:srgbClr val="000000"/>
                          </a:solidFill>
                          <a:effectLst/>
                          <a:latin typeface="Helvetica"/>
                          <a:ea typeface="Helvetica"/>
                          <a:cs typeface="Helvetica"/>
                        </a:rPr>
                        <a:t> des </a:t>
                      </a:r>
                      <a:r>
                        <a:rPr lang="en-US" sz="1000" b="1" kern="1200" baseline="0" dirty="0" err="1" smtClean="0">
                          <a:solidFill>
                            <a:srgbClr val="000000"/>
                          </a:solidFill>
                          <a:effectLst/>
                          <a:latin typeface="Helvetica"/>
                          <a:ea typeface="Helvetica"/>
                          <a:cs typeface="Helvetica"/>
                        </a:rPr>
                        <a:t>Lebergewebes</a:t>
                      </a:r>
                      <a:r>
                        <a:rPr lang="en-US" sz="1000" b="1" kern="1200" baseline="0" dirty="0" smtClean="0">
                          <a:solidFill>
                            <a:srgbClr val="000000"/>
                          </a:solidFill>
                          <a:effectLst/>
                          <a:latin typeface="Helvetica"/>
                          <a:ea typeface="Helvetica"/>
                          <a:cs typeface="Helvetica"/>
                        </a:rPr>
                        <a:t> in der </a:t>
                      </a:r>
                      <a:r>
                        <a:rPr lang="en-US" sz="1000" b="1" kern="1200" baseline="0" dirty="0" err="1" smtClean="0">
                          <a:solidFill>
                            <a:srgbClr val="000000"/>
                          </a:solidFill>
                          <a:effectLst/>
                          <a:latin typeface="Helvetica"/>
                          <a:ea typeface="Helvetica"/>
                          <a:cs typeface="Helvetica"/>
                        </a:rPr>
                        <a:t>hepatobiliären</a:t>
                      </a:r>
                      <a:r>
                        <a:rPr lang="en-US" sz="1000" b="1" kern="1200" baseline="0" dirty="0" smtClean="0">
                          <a:solidFill>
                            <a:srgbClr val="000000"/>
                          </a:solidFill>
                          <a:effectLst/>
                          <a:latin typeface="Helvetica"/>
                          <a:ea typeface="Helvetica"/>
                          <a:cs typeface="Helvetica"/>
                        </a:rPr>
                        <a:t> Phase suboptimal </a:t>
                      </a:r>
                      <a:r>
                        <a:rPr lang="en-US" sz="1000" b="1" kern="1200" baseline="0" dirty="0" err="1" smtClean="0">
                          <a:solidFill>
                            <a:srgbClr val="000000"/>
                          </a:solidFill>
                          <a:effectLst/>
                          <a:latin typeface="Helvetica"/>
                          <a:ea typeface="Helvetica"/>
                          <a:cs typeface="Helvetica"/>
                        </a:rPr>
                        <a:t>ist</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wie</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kann</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ich</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hypointense</a:t>
                      </a:r>
                      <a:r>
                        <a:rPr lang="en-US" sz="1000" b="1" kern="1200" baseline="0" dirty="0" smtClean="0">
                          <a:solidFill>
                            <a:srgbClr val="000000"/>
                          </a:solidFill>
                          <a:effectLst/>
                          <a:latin typeface="Helvetica"/>
                          <a:ea typeface="Helvetica"/>
                          <a:cs typeface="Helvetica"/>
                        </a:rPr>
                        <a:t>, isointense </a:t>
                      </a:r>
                      <a:r>
                        <a:rPr lang="en-US" sz="1000" b="1" kern="1200" baseline="0" dirty="0" err="1" smtClean="0">
                          <a:solidFill>
                            <a:srgbClr val="000000"/>
                          </a:solidFill>
                          <a:effectLst/>
                          <a:latin typeface="Helvetica"/>
                          <a:ea typeface="Helvetica"/>
                          <a:cs typeface="Helvetica"/>
                        </a:rPr>
                        <a:t>oder</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hyperintense</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Observationen</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im</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Vergleich</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zum</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umgebenden</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Lebergewebe</a:t>
                      </a:r>
                      <a:r>
                        <a:rPr lang="en-US" sz="1000" b="1" kern="1200" baseline="0" dirty="0" smtClean="0">
                          <a:solidFill>
                            <a:srgbClr val="000000"/>
                          </a:solidFill>
                          <a:effectLst/>
                          <a:latin typeface="Helvetica"/>
                          <a:ea typeface="Helvetica"/>
                          <a:cs typeface="Helvetica"/>
                        </a:rPr>
                        <a:t> </a:t>
                      </a:r>
                      <a:r>
                        <a:rPr lang="en-US" sz="1000" b="1" kern="1200" baseline="0" dirty="0" err="1" smtClean="0">
                          <a:solidFill>
                            <a:srgbClr val="000000"/>
                          </a:solidFill>
                          <a:effectLst/>
                          <a:latin typeface="Helvetica"/>
                          <a:ea typeface="Helvetica"/>
                          <a:cs typeface="Helvetica"/>
                        </a:rPr>
                        <a:t>charakterisieren</a:t>
                      </a:r>
                      <a:r>
                        <a:rPr lang="en-US" sz="1000" b="1" kern="1200" baseline="0" dirty="0" smtClean="0">
                          <a:solidFill>
                            <a:srgbClr val="000000"/>
                          </a:solidFill>
                          <a:effectLst/>
                          <a:latin typeface="Helvetica"/>
                          <a:ea typeface="Helvetica"/>
                          <a:cs typeface="Helvetica"/>
                        </a:rPr>
                        <a:t>?</a:t>
                      </a:r>
                    </a:p>
                    <a:p>
                      <a:pPr fontAlgn="base">
                        <a:spcAft>
                          <a:spcPts val="300"/>
                        </a:spcAft>
                      </a:pPr>
                      <a:r>
                        <a:rPr lang="en-US" sz="1000" b="0" kern="1200" baseline="0" dirty="0" err="1" smtClean="0">
                          <a:solidFill>
                            <a:srgbClr val="000000"/>
                          </a:solidFill>
                          <a:effectLst/>
                          <a:latin typeface="Helvetica"/>
                          <a:ea typeface="Helvetica"/>
                          <a:cs typeface="Helvetica"/>
                        </a:rPr>
                        <a:t>Wenn</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eine</a:t>
                      </a:r>
                      <a:r>
                        <a:rPr lang="en-US" sz="1000" b="0" kern="1200" baseline="0" dirty="0" smtClean="0">
                          <a:solidFill>
                            <a:srgbClr val="000000"/>
                          </a:solidFill>
                          <a:effectLst/>
                          <a:latin typeface="Helvetica"/>
                          <a:ea typeface="Helvetica"/>
                          <a:cs typeface="Helvetica"/>
                        </a:rPr>
                        <a:t> Observation </a:t>
                      </a:r>
                      <a:r>
                        <a:rPr lang="en-US" sz="1000" b="0" kern="1200" baseline="0" dirty="0" err="1" smtClean="0">
                          <a:solidFill>
                            <a:srgbClr val="000000"/>
                          </a:solidFill>
                          <a:effectLst/>
                          <a:latin typeface="Helvetica"/>
                          <a:ea typeface="Helvetica"/>
                          <a:cs typeface="Helvetica"/>
                        </a:rPr>
                        <a:t>hypointens</a:t>
                      </a:r>
                      <a:r>
                        <a:rPr lang="en-US" sz="1000" b="0" kern="1200" baseline="0" dirty="0" smtClean="0">
                          <a:solidFill>
                            <a:srgbClr val="000000"/>
                          </a:solidFill>
                          <a:effectLst/>
                          <a:latin typeface="Helvetica"/>
                          <a:ea typeface="Helvetica"/>
                          <a:cs typeface="Helvetica"/>
                        </a:rPr>
                        <a:t> in der </a:t>
                      </a:r>
                      <a:r>
                        <a:rPr lang="en-US" sz="1000" b="0" kern="1200" baseline="0" dirty="0" err="1" smtClean="0">
                          <a:solidFill>
                            <a:srgbClr val="000000"/>
                          </a:solidFill>
                          <a:effectLst/>
                          <a:latin typeface="Helvetica"/>
                          <a:ea typeface="Helvetica"/>
                          <a:cs typeface="Helvetica"/>
                        </a:rPr>
                        <a:t>hepatobiliären</a:t>
                      </a:r>
                      <a:r>
                        <a:rPr lang="en-US" sz="1000" b="0" kern="1200" baseline="0" dirty="0" smtClean="0">
                          <a:solidFill>
                            <a:srgbClr val="000000"/>
                          </a:solidFill>
                          <a:effectLst/>
                          <a:latin typeface="Helvetica"/>
                          <a:ea typeface="Helvetica"/>
                          <a:cs typeface="Helvetica"/>
                        </a:rPr>
                        <a:t> Phase </a:t>
                      </a:r>
                      <a:r>
                        <a:rPr lang="en-US" sz="1000" b="0" kern="1200" baseline="0" dirty="0" err="1" smtClean="0">
                          <a:solidFill>
                            <a:srgbClr val="000000"/>
                          </a:solidFill>
                          <a:effectLst/>
                          <a:latin typeface="Helvetica"/>
                          <a:ea typeface="Helvetica"/>
                          <a:cs typeface="Helvetica"/>
                        </a:rPr>
                        <a:t>ist</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kann</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sie</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auch</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bei</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suboptimalem</a:t>
                      </a:r>
                      <a:r>
                        <a:rPr lang="en-US" sz="1000" b="0" kern="1200" baseline="0" dirty="0" smtClean="0">
                          <a:solidFill>
                            <a:srgbClr val="000000"/>
                          </a:solidFill>
                          <a:effectLst/>
                          <a:latin typeface="Helvetica"/>
                          <a:ea typeface="Helvetica"/>
                          <a:cs typeface="Helvetica"/>
                        </a:rPr>
                        <a:t> Enhancement des </a:t>
                      </a:r>
                      <a:r>
                        <a:rPr lang="en-US" sz="1000" b="0" kern="1200" baseline="0" dirty="0" err="1" smtClean="0">
                          <a:solidFill>
                            <a:srgbClr val="000000"/>
                          </a:solidFill>
                          <a:effectLst/>
                          <a:latin typeface="Helvetica"/>
                          <a:ea typeface="Helvetica"/>
                          <a:cs typeface="Helvetica"/>
                        </a:rPr>
                        <a:t>Parenchyms</a:t>
                      </a:r>
                      <a:r>
                        <a:rPr lang="en-US" sz="1000" b="0" kern="1200" baseline="0" dirty="0" smtClean="0">
                          <a:solidFill>
                            <a:srgbClr val="000000"/>
                          </a:solidFill>
                          <a:effectLst/>
                          <a:latin typeface="Helvetica"/>
                          <a:ea typeface="Helvetica"/>
                          <a:cs typeface="Helvetica"/>
                        </a:rPr>
                        <a:t> so </a:t>
                      </a:r>
                      <a:r>
                        <a:rPr lang="en-US" sz="1000" b="0" kern="1200" baseline="0" dirty="0" err="1" smtClean="0">
                          <a:solidFill>
                            <a:srgbClr val="000000"/>
                          </a:solidFill>
                          <a:effectLst/>
                          <a:latin typeface="Helvetica"/>
                          <a:ea typeface="Helvetica"/>
                          <a:cs typeface="Helvetica"/>
                        </a:rPr>
                        <a:t>charakterisiert</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werden</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Wenn</a:t>
                      </a:r>
                      <a:r>
                        <a:rPr lang="en-US" sz="1000" b="0" kern="1200" baseline="0" dirty="0" smtClean="0">
                          <a:solidFill>
                            <a:srgbClr val="000000"/>
                          </a:solidFill>
                          <a:effectLst/>
                          <a:latin typeface="Helvetica"/>
                          <a:ea typeface="Helvetica"/>
                          <a:cs typeface="Helvetica"/>
                        </a:rPr>
                        <a:t> die </a:t>
                      </a:r>
                      <a:r>
                        <a:rPr lang="en-US" sz="1000" b="0" kern="1200" baseline="0" dirty="0" err="1" smtClean="0">
                          <a:solidFill>
                            <a:srgbClr val="000000"/>
                          </a:solidFill>
                          <a:effectLst/>
                          <a:latin typeface="Helvetica"/>
                          <a:ea typeface="Helvetica"/>
                          <a:cs typeface="Helvetica"/>
                        </a:rPr>
                        <a:t>Läsion</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iso</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oder</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hyperintens</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ist</a:t>
                      </a:r>
                      <a:r>
                        <a:rPr lang="en-US" sz="1000" b="0" kern="1200" baseline="0" dirty="0" smtClean="0">
                          <a:solidFill>
                            <a:srgbClr val="000000"/>
                          </a:solidFill>
                          <a:effectLst/>
                          <a:latin typeface="Helvetica"/>
                          <a:ea typeface="Helvetica"/>
                          <a:cs typeface="Helvetica"/>
                        </a:rPr>
                        <a:t>, </a:t>
                      </a:r>
                      <a:r>
                        <a:rPr lang="en-US" sz="1000" b="0" kern="1200" baseline="0" dirty="0" err="1" smtClean="0">
                          <a:solidFill>
                            <a:srgbClr val="000000"/>
                          </a:solidFill>
                          <a:effectLst/>
                          <a:latin typeface="Helvetica"/>
                          <a:ea typeface="Helvetica"/>
                          <a:cs typeface="Helvetica"/>
                        </a:rPr>
                        <a:t>kann</a:t>
                      </a:r>
                      <a:r>
                        <a:rPr lang="en-US" sz="1000" b="0" kern="1200" baseline="0" dirty="0" smtClean="0">
                          <a:solidFill>
                            <a:srgbClr val="000000"/>
                          </a:solidFill>
                          <a:effectLst/>
                          <a:latin typeface="Helvetica"/>
                          <a:ea typeface="Helvetica"/>
                          <a:cs typeface="Helvetica"/>
                        </a:rPr>
                        <a:t> die </a:t>
                      </a:r>
                      <a:r>
                        <a:rPr lang="en-US" sz="1000" b="0" kern="1200" baseline="0" dirty="0" err="1" smtClean="0">
                          <a:solidFill>
                            <a:srgbClr val="000000"/>
                          </a:solidFill>
                          <a:effectLst/>
                          <a:latin typeface="Helvetica"/>
                          <a:ea typeface="Helvetica"/>
                          <a:cs typeface="Helvetica"/>
                        </a:rPr>
                        <a:t>Charakterisierung</a:t>
                      </a:r>
                      <a:r>
                        <a:rPr lang="en-US" sz="1000" b="0" kern="1200" baseline="0" dirty="0" smtClean="0">
                          <a:solidFill>
                            <a:srgbClr val="000000"/>
                          </a:solidFill>
                          <a:effectLst/>
                          <a:latin typeface="Helvetica"/>
                          <a:ea typeface="Helvetica"/>
                          <a:cs typeface="Helvetica"/>
                        </a:rPr>
                        <a:t> der </a:t>
                      </a:r>
                      <a:r>
                        <a:rPr lang="en-US" sz="1000" b="0" kern="1200" baseline="0" dirty="0" err="1" smtClean="0">
                          <a:solidFill>
                            <a:srgbClr val="000000"/>
                          </a:solidFill>
                          <a:effectLst/>
                          <a:latin typeface="Helvetica"/>
                          <a:ea typeface="Helvetica"/>
                          <a:cs typeface="Helvetica"/>
                        </a:rPr>
                        <a:t>hepatobiliären</a:t>
                      </a:r>
                      <a:r>
                        <a:rPr lang="en-US" sz="1000" b="0" kern="1200" baseline="0" dirty="0" smtClean="0">
                          <a:solidFill>
                            <a:srgbClr val="000000"/>
                          </a:solidFill>
                          <a:effectLst/>
                          <a:latin typeface="Helvetica"/>
                          <a:ea typeface="Helvetica"/>
                          <a:cs typeface="Helvetica"/>
                        </a:rPr>
                        <a:t> Phase </a:t>
                      </a:r>
                      <a:r>
                        <a:rPr lang="en-US" sz="1000" b="0" kern="1200" baseline="0" dirty="0" err="1" smtClean="0">
                          <a:solidFill>
                            <a:srgbClr val="000000"/>
                          </a:solidFill>
                          <a:effectLst/>
                          <a:latin typeface="Helvetica"/>
                          <a:ea typeface="Helvetica"/>
                          <a:cs typeface="Helvetica"/>
                        </a:rPr>
                        <a:t>unzuverlässig</a:t>
                      </a:r>
                      <a:r>
                        <a:rPr lang="en-US" sz="1000" b="0" kern="1200" baseline="0" dirty="0" smtClean="0">
                          <a:solidFill>
                            <a:srgbClr val="000000"/>
                          </a:solidFill>
                          <a:effectLst/>
                          <a:latin typeface="Helvetica"/>
                          <a:ea typeface="Helvetica"/>
                          <a:cs typeface="Helvetica"/>
                        </a:rPr>
                        <a:t> sein. </a:t>
                      </a:r>
                      <a:endParaRPr lang="en-CA" sz="1000" dirty="0">
                        <a:effectLst/>
                        <a:latin typeface="Cambria"/>
                        <a:ea typeface="ＭＳ 明朝"/>
                        <a:cs typeface="Times New Roman"/>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 xmlns:a16="http://schemas.microsoft.com/office/drawing/2014/main" val="10008"/>
                  </a:ext>
                </a:extLst>
              </a:tr>
              <a:tr h="780898">
                <a:tc>
                  <a:txBody>
                    <a:bodyPr/>
                    <a:lstStyle/>
                    <a:p>
                      <a:pPr lvl="0">
                        <a:spcAft>
                          <a:spcPts val="300"/>
                        </a:spcAft>
                      </a:pPr>
                      <a:r>
                        <a:rPr lang="en-US" sz="1000" b="1" kern="1200" dirty="0" smtClean="0">
                          <a:solidFill>
                            <a:schemeClr val="tx1"/>
                          </a:solidFill>
                          <a:effectLst/>
                          <a:latin typeface="Helvetica" charset="0"/>
                          <a:ea typeface="Helvetica" charset="0"/>
                          <a:cs typeface="Helvetica" charset="0"/>
                        </a:rPr>
                        <a:t>LR-M-</a:t>
                      </a:r>
                      <a:r>
                        <a:rPr lang="en-US" sz="1000" b="1" kern="1200" dirty="0" err="1" smtClean="0">
                          <a:solidFill>
                            <a:schemeClr val="tx1"/>
                          </a:solidFill>
                          <a:effectLst/>
                          <a:latin typeface="Helvetica" charset="0"/>
                          <a:ea typeface="Helvetica" charset="0"/>
                          <a:cs typeface="Helvetica" charset="0"/>
                        </a:rPr>
                        <a:t>Kriterien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scheinen</a:t>
                      </a:r>
                      <a:r>
                        <a:rPr lang="en-US" sz="1000" b="1" kern="1200" baseline="0" dirty="0" smtClean="0">
                          <a:solidFill>
                            <a:schemeClr val="tx1"/>
                          </a:solidFill>
                          <a:effectLst/>
                          <a:latin typeface="Helvetica" charset="0"/>
                          <a:ea typeface="Helvetica" charset="0"/>
                          <a:cs typeface="Helvetica" charset="0"/>
                        </a:rPr>
                        <a:t> gut </a:t>
                      </a:r>
                      <a:r>
                        <a:rPr lang="en-US" sz="1000" b="1" kern="1200" baseline="0" dirty="0" err="1" smtClean="0">
                          <a:solidFill>
                            <a:schemeClr val="tx1"/>
                          </a:solidFill>
                          <a:effectLst/>
                          <a:latin typeface="Helvetica" charset="0"/>
                          <a:ea typeface="Helvetica" charset="0"/>
                          <a:cs typeface="Helvetica" charset="0"/>
                        </a:rPr>
                        <a:t>anwendbar</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bei</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intrahepatischen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cholangiozellulären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Karzinom</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zu</a:t>
                      </a:r>
                      <a:r>
                        <a:rPr lang="en-US" sz="1000" b="1" kern="1200" baseline="0" dirty="0" smtClean="0">
                          <a:solidFill>
                            <a:schemeClr val="tx1"/>
                          </a:solidFill>
                          <a:effectLst/>
                          <a:latin typeface="Helvetica" charset="0"/>
                          <a:ea typeface="Helvetica" charset="0"/>
                          <a:cs typeface="Helvetica" charset="0"/>
                        </a:rPr>
                        <a:t> sein. </a:t>
                      </a:r>
                      <a:r>
                        <a:rPr lang="en-US" sz="1000" b="1" kern="1200" baseline="0" dirty="0" err="1" smtClean="0">
                          <a:solidFill>
                            <a:schemeClr val="tx1"/>
                          </a:solidFill>
                          <a:effectLst/>
                          <a:latin typeface="Helvetica" charset="0"/>
                          <a:ea typeface="Helvetica" charset="0"/>
                          <a:cs typeface="Helvetica" charset="0"/>
                        </a:rPr>
                        <a:t>Wie</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ist</a:t>
                      </a:r>
                      <a:r>
                        <a:rPr lang="en-US" sz="1000" b="1" kern="1200" baseline="0" dirty="0" smtClean="0">
                          <a:solidFill>
                            <a:schemeClr val="tx1"/>
                          </a:solidFill>
                          <a:effectLst/>
                          <a:latin typeface="Helvetica" charset="0"/>
                          <a:ea typeface="Helvetica" charset="0"/>
                          <a:cs typeface="Helvetica" charset="0"/>
                        </a:rPr>
                        <a:t> die Situation </a:t>
                      </a:r>
                      <a:r>
                        <a:rPr lang="en-US" sz="1000" b="1" kern="1200" baseline="0" dirty="0" err="1" smtClean="0">
                          <a:solidFill>
                            <a:schemeClr val="tx1"/>
                          </a:solidFill>
                          <a:effectLst/>
                          <a:latin typeface="Helvetica" charset="0"/>
                          <a:ea typeface="Helvetica" charset="0"/>
                          <a:cs typeface="Helvetica" charset="0"/>
                        </a:rPr>
                        <a:t>bei</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anderen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Nicht</a:t>
                      </a:r>
                      <a:r>
                        <a:rPr lang="en-US" sz="1000" b="1" kern="1200" baseline="0" dirty="0" smtClean="0">
                          <a:solidFill>
                            <a:schemeClr val="tx1"/>
                          </a:solidFill>
                          <a:effectLst/>
                          <a:latin typeface="Helvetica" charset="0"/>
                          <a:ea typeface="Helvetica" charset="0"/>
                          <a:cs typeface="Helvetica" charset="0"/>
                        </a:rPr>
                        <a:t>-HCC-</a:t>
                      </a:r>
                      <a:r>
                        <a:rPr lang="en-US" sz="1000" b="1" kern="1200" baseline="0" dirty="0" err="1" smtClean="0">
                          <a:solidFill>
                            <a:schemeClr val="tx1"/>
                          </a:solidFill>
                          <a:effectLst/>
                          <a:latin typeface="Helvetica" charset="0"/>
                          <a:ea typeface="Helvetica" charset="0"/>
                          <a:cs typeface="Helvetica" charset="0"/>
                        </a:rPr>
                        <a:t>Malignitäten</a:t>
                      </a:r>
                      <a:r>
                        <a:rPr lang="en-US" sz="1000" b="1" kern="1200" baseline="0" dirty="0" smtClean="0">
                          <a:solidFill>
                            <a:schemeClr val="tx1"/>
                          </a:solidFill>
                          <a:effectLst/>
                          <a:latin typeface="Helvetica" charset="0"/>
                          <a:ea typeface="Helvetica" charset="0"/>
                          <a:cs typeface="Helvetica" charset="0"/>
                        </a:rPr>
                        <a:t>? </a:t>
                      </a:r>
                    </a:p>
                    <a:p>
                      <a:pPr lvl="0">
                        <a:spcAft>
                          <a:spcPts val="300"/>
                        </a:spcAft>
                      </a:pPr>
                      <a:r>
                        <a:rPr lang="en-US" sz="1000" b="0" kern="1200" baseline="0" dirty="0" smtClean="0">
                          <a:solidFill>
                            <a:schemeClr val="tx1"/>
                          </a:solidFill>
                          <a:effectLst/>
                          <a:latin typeface="Helvetica" charset="0"/>
                          <a:ea typeface="Helvetica" charset="0"/>
                          <a:cs typeface="Helvetica" charset="0"/>
                        </a:rPr>
                        <a:t>LR-M-</a:t>
                      </a:r>
                      <a:r>
                        <a:rPr lang="en-US" sz="1000" b="0" kern="1200" baseline="0" dirty="0" err="1" smtClean="0">
                          <a:solidFill>
                            <a:schemeClr val="tx1"/>
                          </a:solidFill>
                          <a:effectLst/>
                          <a:latin typeface="Helvetica" charset="0"/>
                          <a:ea typeface="Helvetica" charset="0"/>
                          <a:cs typeface="Helvetica" charset="0"/>
                        </a:rPr>
                        <a:t>Kriterien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wurden</a:t>
                      </a:r>
                      <a:r>
                        <a:rPr lang="en-US" sz="1000" b="0" kern="1200" baseline="0" dirty="0" smtClean="0">
                          <a:solidFill>
                            <a:schemeClr val="tx1"/>
                          </a:solidFill>
                          <a:effectLst/>
                          <a:latin typeface="Helvetica" charset="0"/>
                          <a:ea typeface="Helvetica" charset="0"/>
                          <a:cs typeface="Helvetica" charset="0"/>
                        </a:rPr>
                        <a:t> auf der Basis von </a:t>
                      </a:r>
                      <a:r>
                        <a:rPr lang="en-US" sz="1000" b="0" kern="1200" baseline="0" dirty="0" err="1" smtClean="0">
                          <a:solidFill>
                            <a:schemeClr val="tx1"/>
                          </a:solidFill>
                          <a:effectLst/>
                          <a:latin typeface="Helvetica" charset="0"/>
                          <a:ea typeface="Helvetica" charset="0"/>
                          <a:cs typeface="Helvetica" charset="0"/>
                        </a:rPr>
                        <a:t>begrenzter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verfügbarer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Evidenz</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formulliert</a:t>
                      </a:r>
                      <a:r>
                        <a:rPr lang="en-US" sz="1000" b="0" kern="1200" baseline="0" dirty="0" smtClean="0">
                          <a:solidFill>
                            <a:schemeClr val="tx1"/>
                          </a:solidFill>
                          <a:effectLst/>
                          <a:latin typeface="Helvetica" charset="0"/>
                          <a:ea typeface="Helvetica" charset="0"/>
                          <a:cs typeface="Helvetica" charset="0"/>
                        </a:rPr>
                        <a:t>, die </a:t>
                      </a:r>
                      <a:r>
                        <a:rPr lang="en-US" sz="1000" b="0" kern="1200" baseline="0" dirty="0" err="1" smtClean="0">
                          <a:solidFill>
                            <a:schemeClr val="tx1"/>
                          </a:solidFill>
                          <a:effectLst/>
                          <a:latin typeface="Helvetica" charset="0"/>
                          <a:ea typeface="Helvetica" charset="0"/>
                          <a:cs typeface="Helvetica" charset="0"/>
                        </a:rPr>
                        <a:t>meisten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wurden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im</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Rahmen</a:t>
                      </a:r>
                      <a:r>
                        <a:rPr lang="en-US" sz="1000" b="0" kern="1200" baseline="0" dirty="0" smtClean="0">
                          <a:solidFill>
                            <a:schemeClr val="tx1"/>
                          </a:solidFill>
                          <a:effectLst/>
                          <a:latin typeface="Helvetica" charset="0"/>
                          <a:ea typeface="Helvetica" charset="0"/>
                          <a:cs typeface="Helvetica" charset="0"/>
                        </a:rPr>
                        <a:t> der </a:t>
                      </a:r>
                      <a:r>
                        <a:rPr lang="en-US" sz="1000" b="0" kern="1200" baseline="0" dirty="0" err="1" smtClean="0">
                          <a:solidFill>
                            <a:schemeClr val="tx1"/>
                          </a:solidFill>
                          <a:effectLst/>
                          <a:latin typeface="Helvetica" charset="0"/>
                          <a:ea typeface="Helvetica" charset="0"/>
                          <a:cs typeface="Helvetica" charset="0"/>
                        </a:rPr>
                        <a:t>Charakterisierung</a:t>
                      </a:r>
                      <a:r>
                        <a:rPr lang="en-US" sz="1000" b="0" kern="1200" baseline="0" dirty="0" smtClean="0">
                          <a:solidFill>
                            <a:schemeClr val="tx1"/>
                          </a:solidFill>
                          <a:effectLst/>
                          <a:latin typeface="Helvetica" charset="0"/>
                          <a:ea typeface="Helvetica" charset="0"/>
                          <a:cs typeface="Helvetica" charset="0"/>
                        </a:rPr>
                        <a:t> von HCC </a:t>
                      </a:r>
                      <a:r>
                        <a:rPr lang="en-US" sz="1000" b="0" kern="1200" baseline="0" dirty="0" err="1" smtClean="0">
                          <a:solidFill>
                            <a:schemeClr val="tx1"/>
                          </a:solidFill>
                          <a:effectLst/>
                          <a:latin typeface="Helvetica" charset="0"/>
                          <a:ea typeface="Helvetica" charset="0"/>
                          <a:cs typeface="Helvetica" charset="0"/>
                        </a:rPr>
                        <a:t>gegen</a:t>
                      </a:r>
                      <a:r>
                        <a:rPr lang="en-US" sz="1000" b="0" kern="1200" baseline="0" dirty="0" smtClean="0">
                          <a:solidFill>
                            <a:schemeClr val="tx1"/>
                          </a:solidFill>
                          <a:effectLst/>
                          <a:latin typeface="Helvetica" charset="0"/>
                          <a:ea typeface="Helvetica" charset="0"/>
                          <a:cs typeface="Helvetica" charset="0"/>
                        </a:rPr>
                        <a:t> CCC </a:t>
                      </a:r>
                      <a:r>
                        <a:rPr lang="en-US" sz="1000" b="0" kern="1200" baseline="0" dirty="0" err="1" smtClean="0">
                          <a:solidFill>
                            <a:schemeClr val="tx1"/>
                          </a:solidFill>
                          <a:effectLst/>
                          <a:latin typeface="Helvetica" charset="0"/>
                          <a:ea typeface="Helvetica" charset="0"/>
                          <a:cs typeface="Helvetica" charset="0"/>
                        </a:rPr>
                        <a:t>erfasst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Eine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solche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Evidenz</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liegt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nicht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für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andere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Nicht</a:t>
                      </a:r>
                      <a:r>
                        <a:rPr lang="en-US" sz="1000" b="0" kern="1200" baseline="0" dirty="0" smtClean="0">
                          <a:solidFill>
                            <a:schemeClr val="tx1"/>
                          </a:solidFill>
                          <a:effectLst/>
                          <a:latin typeface="Helvetica" charset="0"/>
                          <a:ea typeface="Helvetica" charset="0"/>
                          <a:cs typeface="Helvetica" charset="0"/>
                        </a:rPr>
                        <a:t>-HCC-</a:t>
                      </a:r>
                      <a:r>
                        <a:rPr lang="en-US" sz="1000" b="0" kern="1200" baseline="0" dirty="0" err="1" smtClean="0">
                          <a:solidFill>
                            <a:schemeClr val="tx1"/>
                          </a:solidFill>
                          <a:effectLst/>
                          <a:latin typeface="Helvetica" charset="0"/>
                          <a:ea typeface="Helvetica" charset="0"/>
                          <a:cs typeface="Helvetica" charset="0"/>
                        </a:rPr>
                        <a:t>Läsionen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vor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Glücklicherweise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sind</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solche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Läsionen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selten</a:t>
                      </a:r>
                      <a:r>
                        <a:rPr lang="en-US" sz="1000" b="0" kern="1200" baseline="0" dirty="0" smtClean="0">
                          <a:solidFill>
                            <a:schemeClr val="tx1"/>
                          </a:solidFill>
                          <a:effectLst/>
                          <a:latin typeface="Helvetica" charset="0"/>
                          <a:ea typeface="Helvetica" charset="0"/>
                          <a:cs typeface="Helvetica" charset="0"/>
                        </a:rPr>
                        <a:t>. </a:t>
                      </a:r>
                      <a:endParaRPr lang="en-US" sz="1000" b="0" kern="1200" baseline="0" dirty="0">
                        <a:solidFill>
                          <a:srgbClr val="FF0000"/>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 xmlns:a16="http://schemas.microsoft.com/office/drawing/2014/main" val="10009"/>
                  </a:ext>
                </a:extLst>
              </a:tr>
              <a:tr h="1047872">
                <a:tc>
                  <a:txBody>
                    <a:bodyPr/>
                    <a:lstStyle/>
                    <a:p>
                      <a:pPr lvl="0">
                        <a:spcAft>
                          <a:spcPts val="300"/>
                        </a:spcAft>
                      </a:pPr>
                      <a:r>
                        <a:rPr lang="en-US" sz="1000" b="1" kern="1200" baseline="0" dirty="0" err="1" smtClean="0">
                          <a:solidFill>
                            <a:schemeClr val="tx1"/>
                          </a:solidFill>
                          <a:effectLst/>
                          <a:latin typeface="Helvetica" charset="0"/>
                          <a:ea typeface="Helvetica" charset="0"/>
                          <a:cs typeface="Helvetica" charset="0"/>
                        </a:rPr>
                        <a:t>Wie</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werden</a:t>
                      </a:r>
                      <a:r>
                        <a:rPr lang="en-US" sz="1000" b="1" kern="1200" baseline="0" dirty="0" smtClean="0">
                          <a:solidFill>
                            <a:schemeClr val="tx1"/>
                          </a:solidFill>
                          <a:effectLst/>
                          <a:latin typeface="Helvetica" charset="0"/>
                          <a:ea typeface="Helvetica" charset="0"/>
                          <a:cs typeface="Helvetica" charset="0"/>
                        </a:rPr>
                        <a:t> HCC, CCC und </a:t>
                      </a:r>
                      <a:r>
                        <a:rPr lang="en-US" sz="1000" b="1" kern="1200" baseline="0" dirty="0" err="1" smtClean="0">
                          <a:solidFill>
                            <a:schemeClr val="tx1"/>
                          </a:solidFill>
                          <a:effectLst/>
                          <a:latin typeface="Helvetica" charset="0"/>
                          <a:ea typeface="Helvetica" charset="0"/>
                          <a:cs typeface="Helvetica" charset="0"/>
                        </a:rPr>
                        <a:t>Hepatocholangiokarzinom</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differenziert</a:t>
                      </a:r>
                      <a:r>
                        <a:rPr lang="en-US" sz="1000" b="1" kern="1200" baseline="0" dirty="0" smtClean="0">
                          <a:solidFill>
                            <a:schemeClr val="tx1"/>
                          </a:solidFill>
                          <a:effectLst/>
                          <a:latin typeface="Helvetica" charset="0"/>
                          <a:ea typeface="Helvetica" charset="0"/>
                          <a:cs typeface="Helvetica" charset="0"/>
                        </a:rPr>
                        <a:t>? </a:t>
                      </a:r>
                    </a:p>
                    <a:p>
                      <a:pPr lvl="0">
                        <a:spcAft>
                          <a:spcPts val="300"/>
                        </a:spcAft>
                      </a:pPr>
                      <a:r>
                        <a:rPr lang="en-US" sz="1000" b="0" i="0" kern="1200" baseline="0" dirty="0" err="1" smtClean="0">
                          <a:solidFill>
                            <a:schemeClr val="tx1"/>
                          </a:solidFill>
                          <a:effectLst/>
                          <a:latin typeface="Helvetica" charset="0"/>
                          <a:ea typeface="Helvetica" charset="0"/>
                          <a:cs typeface="Helvetica" charset="0"/>
                        </a:rPr>
                        <a:t>Einige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bildgebende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Kriterien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weisen</a:t>
                      </a:r>
                      <a:r>
                        <a:rPr lang="en-US" sz="1000" b="0" i="0" kern="1200" baseline="0" dirty="0" smtClean="0">
                          <a:solidFill>
                            <a:schemeClr val="tx1"/>
                          </a:solidFill>
                          <a:effectLst/>
                          <a:latin typeface="Helvetica" charset="0"/>
                          <a:ea typeface="Helvetica" charset="0"/>
                          <a:cs typeface="Helvetica" charset="0"/>
                        </a:rPr>
                        <a:t> auf </a:t>
                      </a:r>
                      <a:r>
                        <a:rPr lang="en-US" sz="1000" b="0" i="0" kern="1200" baseline="0" dirty="0" err="1" smtClean="0">
                          <a:solidFill>
                            <a:schemeClr val="tx1"/>
                          </a:solidFill>
                          <a:effectLst/>
                          <a:latin typeface="Helvetica" charset="0"/>
                          <a:ea typeface="Helvetica" charset="0"/>
                          <a:cs typeface="Helvetica" charset="0"/>
                        </a:rPr>
                        <a:t>hepatozellulären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Ursprung</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hin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siehe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unten</a:t>
                      </a:r>
                      <a:r>
                        <a:rPr lang="en-US" sz="1000" b="0" i="0" kern="1200" baseline="0" dirty="0" smtClean="0">
                          <a:solidFill>
                            <a:schemeClr val="tx1"/>
                          </a:solidFill>
                          <a:effectLst/>
                          <a:latin typeface="Helvetica" charset="0"/>
                          <a:ea typeface="Helvetica" charset="0"/>
                          <a:cs typeface="Helvetica" charset="0"/>
                        </a:rPr>
                        <a:t>). Das </a:t>
                      </a:r>
                      <a:r>
                        <a:rPr lang="en-US" sz="1000" b="0" i="0" kern="1200" baseline="0" dirty="0" err="1" smtClean="0">
                          <a:solidFill>
                            <a:schemeClr val="tx1"/>
                          </a:solidFill>
                          <a:effectLst/>
                          <a:latin typeface="Helvetica" charset="0"/>
                          <a:ea typeface="Helvetica" charset="0"/>
                          <a:cs typeface="Helvetica" charset="0"/>
                        </a:rPr>
                        <a:t>Vorliegen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solcher</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Kriterien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schließt</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maligne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Läsionen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nicht</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hepatozellulären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Ursprungs</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aus,wie</a:t>
                      </a:r>
                      <a:r>
                        <a:rPr lang="en-US" sz="1000" b="0" i="0" kern="1200" baseline="0" dirty="0" smtClean="0">
                          <a:solidFill>
                            <a:schemeClr val="tx1"/>
                          </a:solidFill>
                          <a:effectLst/>
                          <a:latin typeface="Helvetica" charset="0"/>
                          <a:ea typeface="Helvetica" charset="0"/>
                          <a:cs typeface="Helvetica" charset="0"/>
                        </a:rPr>
                        <a:t> das </a:t>
                      </a:r>
                      <a:r>
                        <a:rPr lang="en-US" sz="1000" b="0" i="0" kern="1200" baseline="0" dirty="0" err="1" smtClean="0">
                          <a:solidFill>
                            <a:schemeClr val="tx1"/>
                          </a:solidFill>
                          <a:effectLst/>
                          <a:latin typeface="Helvetica" charset="0"/>
                          <a:ea typeface="Helvetica" charset="0"/>
                          <a:cs typeface="Helvetica" charset="0"/>
                        </a:rPr>
                        <a:t>intrahepatische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cholangiozelluläre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Karzinom</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aber</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nicht</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Hepatocholangiokarzinome</a:t>
                      </a:r>
                      <a:r>
                        <a:rPr lang="en-US" sz="1000" b="0" i="0" kern="1200" baseline="0" dirty="0" smtClean="0">
                          <a:solidFill>
                            <a:schemeClr val="tx1"/>
                          </a:solidFill>
                          <a:effectLst/>
                          <a:latin typeface="Helvetica" charset="0"/>
                          <a:ea typeface="Helvetica" charset="0"/>
                          <a:cs typeface="Helvetica" charset="0"/>
                        </a:rPr>
                        <a:t> (H-CHCs), </a:t>
                      </a:r>
                      <a:r>
                        <a:rPr lang="en-US" sz="1000" b="0" i="0" kern="1200" baseline="0" dirty="0" err="1" smtClean="0">
                          <a:solidFill>
                            <a:schemeClr val="tx1"/>
                          </a:solidFill>
                          <a:effectLst/>
                          <a:latin typeface="Helvetica" charset="0"/>
                          <a:ea typeface="Helvetica" charset="0"/>
                          <a:cs typeface="Helvetica" charset="0"/>
                        </a:rPr>
                        <a:t>welche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beide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Elemente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enthalten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Implikation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Für</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maligne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Läsionen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mit</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hepatozelulären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Eigenschaften</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kommen</a:t>
                      </a:r>
                      <a:r>
                        <a:rPr lang="en-US" sz="1000" b="0" i="0" kern="1200" baseline="0" dirty="0" smtClean="0">
                          <a:solidFill>
                            <a:schemeClr val="tx1"/>
                          </a:solidFill>
                          <a:effectLst/>
                          <a:latin typeface="Helvetica" charset="0"/>
                          <a:ea typeface="Helvetica" charset="0"/>
                          <a:cs typeface="Helvetica" charset="0"/>
                        </a:rPr>
                        <a:t> die </a:t>
                      </a:r>
                      <a:r>
                        <a:rPr lang="en-US" sz="1000" b="0" i="0" kern="1200" baseline="0" dirty="0" err="1" smtClean="0">
                          <a:solidFill>
                            <a:schemeClr val="tx1"/>
                          </a:solidFill>
                          <a:effectLst/>
                          <a:latin typeface="Helvetica" charset="0"/>
                          <a:ea typeface="Helvetica" charset="0"/>
                          <a:cs typeface="Helvetica" charset="0"/>
                        </a:rPr>
                        <a:t>Differenzialdiagnosen</a:t>
                      </a:r>
                      <a:r>
                        <a:rPr lang="en-US" sz="1000" b="0" i="0" kern="1200" baseline="0" dirty="0" smtClean="0">
                          <a:solidFill>
                            <a:schemeClr val="tx1"/>
                          </a:solidFill>
                          <a:effectLst/>
                          <a:latin typeface="Helvetica" charset="0"/>
                          <a:ea typeface="Helvetica" charset="0"/>
                          <a:cs typeface="Helvetica" charset="0"/>
                        </a:rPr>
                        <a:t> HCC und H-CHC in </a:t>
                      </a:r>
                      <a:r>
                        <a:rPr lang="en-US" sz="1000" b="0" i="0" kern="1200" baseline="0" dirty="0" err="1" smtClean="0">
                          <a:solidFill>
                            <a:schemeClr val="tx1"/>
                          </a:solidFill>
                          <a:effectLst/>
                          <a:latin typeface="Helvetica" charset="0"/>
                          <a:ea typeface="Helvetica" charset="0"/>
                          <a:cs typeface="Helvetica" charset="0"/>
                        </a:rPr>
                        <a:t>Frage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Eine</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Differenzierung</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zwischen</a:t>
                      </a:r>
                      <a:r>
                        <a:rPr lang="en-US" sz="1000" b="0" i="0" kern="1200" baseline="0" dirty="0" smtClean="0">
                          <a:solidFill>
                            <a:schemeClr val="tx1"/>
                          </a:solidFill>
                          <a:effectLst/>
                          <a:latin typeface="Helvetica" charset="0"/>
                          <a:ea typeface="Helvetica" charset="0"/>
                          <a:cs typeface="Helvetica" charset="0"/>
                        </a:rPr>
                        <a:t> HCC und H-CHC </a:t>
                      </a:r>
                      <a:r>
                        <a:rPr lang="en-US" sz="1000" b="0" i="0" kern="1200" baseline="0" dirty="0" err="1" smtClean="0">
                          <a:solidFill>
                            <a:schemeClr val="tx1"/>
                          </a:solidFill>
                          <a:effectLst/>
                          <a:latin typeface="Helvetica" charset="0"/>
                          <a:ea typeface="Helvetica" charset="0"/>
                          <a:cs typeface="Helvetica" charset="0"/>
                        </a:rPr>
                        <a:t>ist</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bildgebend</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nicht</a:t>
                      </a:r>
                      <a:r>
                        <a:rPr lang="en-US" sz="1000" b="0" i="0" kern="1200" baseline="0" dirty="0" smtClean="0">
                          <a:solidFill>
                            <a:schemeClr val="tx1"/>
                          </a:solidFill>
                          <a:effectLst/>
                          <a:latin typeface="Helvetica" charset="0"/>
                          <a:ea typeface="Helvetica" charset="0"/>
                          <a:cs typeface="Helvetica" charset="0"/>
                        </a:rPr>
                        <a:t> </a:t>
                      </a:r>
                      <a:r>
                        <a:rPr lang="en-US" sz="1000" b="0" i="0" kern="1200" baseline="0" dirty="0" err="1" smtClean="0">
                          <a:solidFill>
                            <a:schemeClr val="tx1"/>
                          </a:solidFill>
                          <a:effectLst/>
                          <a:latin typeface="Helvetica" charset="0"/>
                          <a:ea typeface="Helvetica" charset="0"/>
                          <a:cs typeface="Helvetica" charset="0"/>
                        </a:rPr>
                        <a:t>möglich</a:t>
                      </a:r>
                      <a:r>
                        <a:rPr lang="en-US" sz="1000" b="0" i="0" kern="1200" baseline="0" dirty="0" smtClean="0">
                          <a:solidFill>
                            <a:schemeClr val="tx1"/>
                          </a:solidFill>
                          <a:effectLst/>
                          <a:latin typeface="Helvetica" charset="0"/>
                          <a:ea typeface="Helvetica" charset="0"/>
                          <a:cs typeface="Helvetica" charset="0"/>
                        </a:rPr>
                        <a:t>.</a:t>
                      </a:r>
                      <a:endParaRPr lang="en-US" sz="1000" b="0" i="0" kern="1200" baseline="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 xmlns:a16="http://schemas.microsoft.com/office/drawing/2014/main" val="10010"/>
                  </a:ext>
                </a:extLst>
              </a:tr>
              <a:tr h="513925">
                <a:tc>
                  <a:txBody>
                    <a:bodyPr/>
                    <a:lstStyle/>
                    <a:p>
                      <a:pPr lvl="0">
                        <a:spcAft>
                          <a:spcPts val="300"/>
                        </a:spcAft>
                      </a:pPr>
                      <a:r>
                        <a:rPr lang="en-US" sz="1000" b="1" kern="1200" baseline="0" dirty="0" err="1" smtClean="0">
                          <a:solidFill>
                            <a:schemeClr val="tx1"/>
                          </a:solidFill>
                          <a:effectLst/>
                          <a:latin typeface="Helvetica" charset="0"/>
                          <a:ea typeface="Helvetica" charset="0"/>
                          <a:cs typeface="Helvetica" charset="0"/>
                        </a:rPr>
                        <a:t>Welche</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Kriterien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sprechen</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für</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eine</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hepatozelluläre</a:t>
                      </a:r>
                      <a:r>
                        <a:rPr lang="en-US" sz="1000" b="1" kern="1200" baseline="0" dirty="0" smtClean="0">
                          <a:solidFill>
                            <a:schemeClr val="tx1"/>
                          </a:solidFill>
                          <a:effectLst/>
                          <a:latin typeface="Helvetica" charset="0"/>
                          <a:ea typeface="Helvetica" charset="0"/>
                          <a:cs typeface="Helvetica" charset="0"/>
                        </a:rPr>
                        <a:t> </a:t>
                      </a:r>
                      <a:r>
                        <a:rPr lang="en-US" sz="1000" b="1" kern="1200" baseline="0" dirty="0" err="1" smtClean="0">
                          <a:solidFill>
                            <a:schemeClr val="tx1"/>
                          </a:solidFill>
                          <a:effectLst/>
                          <a:latin typeface="Helvetica" charset="0"/>
                          <a:ea typeface="Helvetica" charset="0"/>
                          <a:cs typeface="Helvetica" charset="0"/>
                        </a:rPr>
                        <a:t>Genese</a:t>
                      </a:r>
                      <a:r>
                        <a:rPr lang="en-US" sz="1000" b="1" kern="1200" baseline="0" dirty="0" smtClean="0">
                          <a:solidFill>
                            <a:schemeClr val="tx1"/>
                          </a:solidFill>
                          <a:effectLst/>
                          <a:latin typeface="Helvetica" charset="0"/>
                          <a:ea typeface="Helvetica" charset="0"/>
                          <a:cs typeface="Helvetica" charset="0"/>
                        </a:rPr>
                        <a:t>?</a:t>
                      </a:r>
                    </a:p>
                    <a:p>
                      <a:pPr lvl="0">
                        <a:spcAft>
                          <a:spcPts val="300"/>
                        </a:spcAft>
                      </a:pPr>
                      <a:r>
                        <a:rPr lang="en-US" sz="1000" b="0" kern="1200" baseline="0" dirty="0" smtClean="0">
                          <a:solidFill>
                            <a:schemeClr val="tx1"/>
                          </a:solidFill>
                          <a:effectLst/>
                          <a:latin typeface="Helvetica" charset="0"/>
                          <a:ea typeface="Helvetica" charset="0"/>
                          <a:cs typeface="Helvetica" charset="0"/>
                        </a:rPr>
                        <a:t>Fett </a:t>
                      </a:r>
                      <a:r>
                        <a:rPr lang="en-US" sz="1000" b="0" kern="1200" baseline="0" dirty="0" err="1" smtClean="0">
                          <a:solidFill>
                            <a:schemeClr val="tx1"/>
                          </a:solidFill>
                          <a:effectLst/>
                          <a:latin typeface="Helvetica" charset="0"/>
                          <a:ea typeface="Helvetica" charset="0"/>
                          <a:cs typeface="Helvetica" charset="0"/>
                        </a:rPr>
                        <a:t>oder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Blutanteile</a:t>
                      </a:r>
                      <a:r>
                        <a:rPr lang="en-US" sz="1000" b="0" kern="1200" baseline="0" dirty="0" smtClean="0">
                          <a:solidFill>
                            <a:schemeClr val="tx1"/>
                          </a:solidFill>
                          <a:effectLst/>
                          <a:latin typeface="Helvetica" charset="0"/>
                          <a:ea typeface="Helvetica" charset="0"/>
                          <a:cs typeface="Helvetica" charset="0"/>
                        </a:rPr>
                        <a:t> in der </a:t>
                      </a:r>
                      <a:r>
                        <a:rPr lang="en-US" sz="1000" b="0" kern="1200" baseline="0" dirty="0" err="1" smtClean="0">
                          <a:solidFill>
                            <a:schemeClr val="tx1"/>
                          </a:solidFill>
                          <a:effectLst/>
                          <a:latin typeface="Helvetica" charset="0"/>
                          <a:ea typeface="Helvetica" charset="0"/>
                          <a:cs typeface="Helvetica" charset="0"/>
                        </a:rPr>
                        <a:t>Läsion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Knoten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im</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Knoten</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Mosaikarchitextur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intrinsische</a:t>
                      </a:r>
                      <a:r>
                        <a:rPr lang="en-US" sz="1000" b="0" kern="1200" baseline="0" dirty="0" smtClean="0">
                          <a:solidFill>
                            <a:schemeClr val="tx1"/>
                          </a:solidFill>
                          <a:effectLst/>
                          <a:latin typeface="Helvetica" charset="0"/>
                          <a:ea typeface="Helvetica" charset="0"/>
                          <a:cs typeface="Helvetica" charset="0"/>
                        </a:rPr>
                        <a:t> T1-Hyperintensität, HBP-</a:t>
                      </a:r>
                      <a:r>
                        <a:rPr lang="en-US" sz="1000" b="0" kern="1200" baseline="0" dirty="0" err="1" smtClean="0">
                          <a:solidFill>
                            <a:schemeClr val="tx1"/>
                          </a:solidFill>
                          <a:effectLst/>
                          <a:latin typeface="Helvetica" charset="0"/>
                          <a:ea typeface="Helvetica" charset="0"/>
                          <a:cs typeface="Helvetica" charset="0"/>
                        </a:rPr>
                        <a:t>Iso</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oder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Hyperintensität</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anreichernde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oder</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nicht-anreichernde</a:t>
                      </a:r>
                      <a:r>
                        <a:rPr lang="en-US" sz="1000" b="0" kern="1200" baseline="0" dirty="0" smtClean="0">
                          <a:solidFill>
                            <a:schemeClr val="tx1"/>
                          </a:solidFill>
                          <a:effectLst/>
                          <a:latin typeface="Helvetica" charset="0"/>
                          <a:ea typeface="Helvetica" charset="0"/>
                          <a:cs typeface="Helvetica" charset="0"/>
                        </a:rPr>
                        <a:t> </a:t>
                      </a:r>
                      <a:r>
                        <a:rPr lang="en-US" sz="1000" b="0" kern="1200" baseline="0" dirty="0" err="1" smtClean="0">
                          <a:solidFill>
                            <a:schemeClr val="tx1"/>
                          </a:solidFill>
                          <a:effectLst/>
                          <a:latin typeface="Helvetica" charset="0"/>
                          <a:ea typeface="Helvetica" charset="0"/>
                          <a:cs typeface="Helvetica" charset="0"/>
                        </a:rPr>
                        <a:t>Kapsel</a:t>
                      </a:r>
                      <a:r>
                        <a:rPr lang="en-US" sz="1000" b="0" kern="1200" baseline="0" dirty="0" smtClean="0">
                          <a:solidFill>
                            <a:schemeClr val="tx1"/>
                          </a:solidFill>
                          <a:effectLst/>
                          <a:latin typeface="Helvetica" charset="0"/>
                          <a:ea typeface="Helvetica" charset="0"/>
                          <a:cs typeface="Helvetica" charset="0"/>
                        </a:rPr>
                        <a:t>. </a:t>
                      </a:r>
                      <a:endParaRPr lang="en-US" sz="1000" b="0" baseline="0" dirty="0">
                        <a:solidFill>
                          <a:schemeClr val="tx1"/>
                        </a:solidFill>
                        <a:latin typeface="Helvetica"/>
                        <a:cs typeface="Helvetica"/>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 xmlns:a16="http://schemas.microsoft.com/office/drawing/2014/main" val="10011"/>
                  </a:ext>
                </a:extLst>
              </a:tr>
            </a:tbl>
          </a:graphicData>
        </a:graphic>
      </p:graphicFrame>
      <p:sp>
        <p:nvSpPr>
          <p:cNvPr id="9"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CC2D9EE8-5F06-A440-AEF7-CC69A6DFBA33}" type="slidenum">
              <a:rPr lang="en-US" sz="1100" smtClean="0">
                <a:latin typeface="Helvetica"/>
                <a:cs typeface="Helvetica"/>
              </a:rPr>
              <a:pPr algn="r"/>
              <a:t>32</a:t>
            </a:fld>
            <a:endParaRPr lang="en-US" sz="1100" dirty="0">
              <a:latin typeface="Helvetica"/>
              <a:cs typeface="Helvetica"/>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1" name="TextBox 10"/>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FAQs</a:t>
            </a:r>
          </a:p>
        </p:txBody>
      </p:sp>
    </p:spTree>
    <p:extLst>
      <p:ext uri="{BB962C8B-B14F-4D97-AF65-F5344CB8AC3E}">
        <p14:creationId xmlns:p14="http://schemas.microsoft.com/office/powerpoint/2010/main" val="4293373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Triangle 4"/>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6" name="TextBox 5"/>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smtClean="0">
                <a:latin typeface="Helvetica"/>
                <a:cs typeface="Helvetica"/>
              </a:rPr>
              <a:t>Abkürzungen</a:t>
            </a:r>
            <a:endParaRPr lang="en-US" sz="1400" dirty="0">
              <a:latin typeface="Helvetica"/>
              <a:cs typeface="Helvetica"/>
            </a:endParaRPr>
          </a:p>
        </p:txBody>
      </p:sp>
      <p:graphicFrame>
        <p:nvGraphicFramePr>
          <p:cNvPr id="7" name="Table 6"/>
          <p:cNvGraphicFramePr>
            <a:graphicFrameLocks noGrp="1"/>
          </p:cNvGraphicFramePr>
          <p:nvPr>
            <p:extLst>
              <p:ext uri="{D42A27DB-BD31-4B8C-83A1-F6EECF244321}">
                <p14:modId xmlns:p14="http://schemas.microsoft.com/office/powerpoint/2010/main" val="3045056979"/>
              </p:ext>
            </p:extLst>
          </p:nvPr>
        </p:nvGraphicFramePr>
        <p:xfrm>
          <a:off x="228600" y="365760"/>
          <a:ext cx="6400800" cy="7406640"/>
        </p:xfrm>
        <a:graphic>
          <a:graphicData uri="http://schemas.openxmlformats.org/drawingml/2006/table">
            <a:tbl>
              <a:tblPr firstRow="1" bandRow="1">
                <a:tableStyleId>{5C22544A-7EE6-4342-B048-85BDC9FD1C3A}</a:tableStyleId>
              </a:tblPr>
              <a:tblGrid>
                <a:gridCol w="1508760">
                  <a:extLst>
                    <a:ext uri="{9D8B030D-6E8A-4147-A177-3AD203B41FA5}">
                      <a16:colId xmlns:a16="http://schemas.microsoft.com/office/drawing/2014/main" xmlns="" val="20000"/>
                    </a:ext>
                  </a:extLst>
                </a:gridCol>
                <a:gridCol w="4892040">
                  <a:extLst>
                    <a:ext uri="{9D8B030D-6E8A-4147-A177-3AD203B41FA5}">
                      <a16:colId xmlns:a16="http://schemas.microsoft.com/office/drawing/2014/main" xmlns="" val="20001"/>
                    </a:ext>
                  </a:extLst>
                </a:gridCol>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dirty="0" err="1">
                          <a:solidFill>
                            <a:srgbClr val="000000"/>
                          </a:solidFill>
                          <a:latin typeface="Helvetica"/>
                          <a:cs typeface="Helvetica"/>
                        </a:rPr>
                        <a:t>Abkürzungen</a:t>
                      </a:r>
                      <a:endParaRPr lang="en-US" sz="1800" b="1" baseline="0" dirty="0">
                        <a:solidFill>
                          <a:schemeClr val="tx1"/>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xmlns="" val="10000"/>
                  </a:ext>
                </a:extLst>
              </a:tr>
              <a:tr h="0">
                <a:tc>
                  <a:txBody>
                    <a:bodyPr/>
                    <a:lstStyle/>
                    <a:p>
                      <a:pPr lvl="0">
                        <a:spcAft>
                          <a:spcPts val="300"/>
                        </a:spcAft>
                      </a:pPr>
                      <a:r>
                        <a:rPr lang="en-US" sz="1100" b="0" dirty="0">
                          <a:solidFill>
                            <a:srgbClr val="000000"/>
                          </a:solidFill>
                          <a:latin typeface="Helvetica"/>
                          <a:cs typeface="Helvetica"/>
                        </a:rPr>
                        <a:t>AASLD</a:t>
                      </a:r>
                      <a:endParaRPr lang="en-US" sz="1100" b="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en-US" sz="1100" dirty="0">
                          <a:latin typeface="Helvetica" charset="0"/>
                          <a:ea typeface="Helvetica" charset="0"/>
                          <a:cs typeface="Helvetica" charset="0"/>
                        </a:rPr>
                        <a:t>American Association for the Study of Liver Diseases</a:t>
                      </a:r>
                      <a:endParaRPr lang="en-US" sz="1100" b="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0">
                <a:tc>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en-US" sz="1100" b="0" baseline="0" dirty="0">
                          <a:solidFill>
                            <a:srgbClr val="000000"/>
                          </a:solidFill>
                          <a:latin typeface="Helvetica"/>
                          <a:cs typeface="Helvetica"/>
                        </a:rPr>
                        <a:t>ACR</a:t>
                      </a:r>
                      <a:endParaRPr lang="en-US" sz="1100" b="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base" latinLnBrk="0" hangingPunct="1">
                        <a:lnSpc>
                          <a:spcPct val="100000"/>
                        </a:lnSpc>
                        <a:spcBef>
                          <a:spcPts val="0"/>
                        </a:spcBef>
                        <a:spcAft>
                          <a:spcPts val="0"/>
                        </a:spcAft>
                        <a:buClrTx/>
                        <a:buSzTx/>
                        <a:buFont typeface="Arial"/>
                        <a:buNone/>
                        <a:tabLst/>
                        <a:defRPr/>
                      </a:pPr>
                      <a:r>
                        <a:rPr lang="en-US" sz="1100" b="0" baseline="0" dirty="0">
                          <a:solidFill>
                            <a:srgbClr val="000000"/>
                          </a:solidFill>
                          <a:latin typeface="Helvetica"/>
                          <a:cs typeface="Helvetica"/>
                        </a:rPr>
                        <a:t>American College of Radiology</a:t>
                      </a:r>
                      <a:endParaRPr lang="en-US" sz="1100" b="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0">
                <a:tc>
                  <a:txBody>
                    <a:bodyPr/>
                    <a:lstStyle/>
                    <a:p>
                      <a:pPr lvl="0">
                        <a:spcAft>
                          <a:spcPts val="300"/>
                        </a:spcAft>
                      </a:pPr>
                      <a:r>
                        <a:rPr lang="en-US" sz="1100" b="0" kern="1200" dirty="0">
                          <a:solidFill>
                            <a:schemeClr val="tx1"/>
                          </a:solidFill>
                          <a:effectLst/>
                          <a:latin typeface="Helvetica" charset="0"/>
                          <a:ea typeface="Helvetica" charset="0"/>
                          <a:cs typeface="Helvetica" charset="0"/>
                        </a:rPr>
                        <a:t>ADC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Helvetica"/>
                          <a:cs typeface="Helvetica"/>
                        </a:rPr>
                        <a:t>Apparent diffusion coefficient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0">
                <a:tc>
                  <a:txBody>
                    <a:bodyPr/>
                    <a:lstStyle/>
                    <a:p>
                      <a:pPr lvl="0">
                        <a:spcAft>
                          <a:spcPts val="300"/>
                        </a:spcAft>
                      </a:pPr>
                      <a:r>
                        <a:rPr lang="en-US" sz="1100" b="0" kern="1200" dirty="0">
                          <a:solidFill>
                            <a:schemeClr val="tx1"/>
                          </a:solidFill>
                          <a:effectLst/>
                          <a:latin typeface="Helvetica" charset="0"/>
                          <a:ea typeface="Helvetica" charset="0"/>
                          <a:cs typeface="Helvetica" charset="0"/>
                        </a:rPr>
                        <a:t>AF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Helvetica"/>
                          <a:cs typeface="Helvetica"/>
                        </a:rPr>
                        <a:t>Ancillary features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0">
                <a:tc>
                  <a:txBody>
                    <a:bodyPr/>
                    <a:lstStyle/>
                    <a:p>
                      <a:pPr lvl="0">
                        <a:spcAft>
                          <a:spcPts val="300"/>
                        </a:spcAft>
                      </a:pPr>
                      <a:r>
                        <a:rPr lang="en-US" sz="1100" b="0" baseline="0" dirty="0">
                          <a:solidFill>
                            <a:srgbClr val="000000"/>
                          </a:solidFill>
                          <a:latin typeface="Helvetica"/>
                          <a:cs typeface="Helvetica"/>
                        </a:rPr>
                        <a:t>AFP </a:t>
                      </a:r>
                      <a:endParaRPr lang="en-US" sz="1100" b="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00"/>
                          </a:solidFill>
                          <a:latin typeface="Helvetica"/>
                          <a:cs typeface="Helvetica"/>
                        </a:rPr>
                        <a:t>Alpha-fetoprotein</a:t>
                      </a:r>
                      <a:endParaRPr lang="en-US" sz="1100" b="0" dirty="0">
                        <a:solidFill>
                          <a:srgbClr val="000000"/>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100" b="0" kern="1200" dirty="0">
                          <a:solidFill>
                            <a:schemeClr val="tx1"/>
                          </a:solidFill>
                          <a:effectLst/>
                          <a:latin typeface="Helvetica" charset="0"/>
                          <a:ea typeface="Helvetica" charset="0"/>
                          <a:cs typeface="Helvetica" charset="0"/>
                        </a:rPr>
                        <a:t>AP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kern="1200" dirty="0">
                          <a:solidFill>
                            <a:schemeClr val="tx1"/>
                          </a:solidFill>
                          <a:effectLst/>
                          <a:latin typeface="Helvetica" charset="0"/>
                          <a:ea typeface="Helvetica" charset="0"/>
                          <a:cs typeface="Helvetica" charset="0"/>
                        </a:rPr>
                        <a:t>Arterial phase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100" b="0" dirty="0">
                          <a:solidFill>
                            <a:srgbClr val="000000"/>
                          </a:solidFill>
                          <a:latin typeface="Helvetica"/>
                          <a:cs typeface="Helvetica"/>
                        </a:rPr>
                        <a:t>APHE</a:t>
                      </a:r>
                      <a:r>
                        <a:rPr lang="en-US" sz="1100" b="0" baseline="0" dirty="0">
                          <a:solidFill>
                            <a:srgbClr val="000000"/>
                          </a:solidFill>
                          <a:latin typeface="Helvetica"/>
                          <a:cs typeface="Helvetica"/>
                        </a:rPr>
                        <a:t> </a:t>
                      </a:r>
                      <a:endParaRPr lang="en-US" sz="1100" b="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00"/>
                          </a:solidFill>
                          <a:latin typeface="Helvetica"/>
                          <a:cs typeface="Helvetica"/>
                        </a:rPr>
                        <a:t>Arterial phase </a:t>
                      </a:r>
                      <a:r>
                        <a:rPr lang="en-US" sz="1100" b="0" baseline="0" dirty="0" err="1">
                          <a:solidFill>
                            <a:srgbClr val="000000"/>
                          </a:solidFill>
                          <a:latin typeface="Helvetica"/>
                          <a:cs typeface="Helvetica"/>
                        </a:rPr>
                        <a:t>hyperenhancement</a:t>
                      </a:r>
                      <a:endParaRPr lang="en-US" sz="1100" b="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0">
                <a:tc>
                  <a:txBody>
                    <a:bodyPr/>
                    <a:lstStyle/>
                    <a:p>
                      <a:pPr lvl="0">
                        <a:spcAft>
                          <a:spcPts val="300"/>
                        </a:spcAft>
                      </a:pPr>
                      <a:r>
                        <a:rPr lang="en-US" sz="1100" b="0" baseline="0" dirty="0">
                          <a:solidFill>
                            <a:srgbClr val="000000"/>
                          </a:solidFill>
                          <a:latin typeface="Helvetica"/>
                          <a:cs typeface="Helvetica"/>
                        </a:rPr>
                        <a:t>CEUS </a:t>
                      </a:r>
                      <a:endParaRPr lang="en-US" sz="1100" b="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en-US" sz="1100" b="0" baseline="0" dirty="0">
                          <a:solidFill>
                            <a:srgbClr val="000000"/>
                          </a:solidFill>
                          <a:latin typeface="Helvetica"/>
                          <a:cs typeface="Helvetica"/>
                        </a:rPr>
                        <a:t>Contrast-enhanced ultrasound</a:t>
                      </a:r>
                      <a:endParaRPr lang="en-US" sz="1100" b="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0">
                <a:tc>
                  <a:txBody>
                    <a:bodyPr/>
                    <a:lstStyle/>
                    <a:p>
                      <a:pPr lvl="0">
                        <a:spcAft>
                          <a:spcPts val="300"/>
                        </a:spcAft>
                      </a:pPr>
                      <a:r>
                        <a:rPr lang="en-US" sz="1100" b="0" baseline="0" dirty="0">
                          <a:solidFill>
                            <a:srgbClr val="000000"/>
                          </a:solidFill>
                          <a:latin typeface="Helvetica"/>
                          <a:cs typeface="Helvetica"/>
                        </a:rPr>
                        <a:t>DP </a:t>
                      </a:r>
                      <a:endParaRPr lang="en-US" sz="1100" b="1" i="1" kern="1200" dirty="0">
                        <a:solidFill>
                          <a:srgbClr val="0432FF"/>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00"/>
                          </a:solidFill>
                          <a:latin typeface="Helvetica"/>
                          <a:cs typeface="Helvetica"/>
                        </a:rPr>
                        <a:t>Delayed phase</a:t>
                      </a:r>
                      <a:endParaRPr lang="en-US" sz="1100" b="0" kern="0" spc="300" baseline="0" dirty="0">
                        <a:solidFill>
                          <a:srgbClr val="000000"/>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0">
                <a:tc>
                  <a:txBody>
                    <a:bodyPr/>
                    <a:lstStyle/>
                    <a:p>
                      <a:pPr lvl="0">
                        <a:spcAft>
                          <a:spcPts val="300"/>
                        </a:spcAft>
                      </a:pPr>
                      <a:r>
                        <a:rPr lang="en-US" sz="1100" b="0" baseline="0" dirty="0">
                          <a:solidFill>
                            <a:srgbClr val="000000"/>
                          </a:solidFill>
                          <a:latin typeface="Helvetica"/>
                          <a:cs typeface="Helvetica"/>
                        </a:rPr>
                        <a:t>DWI</a:t>
                      </a:r>
                      <a:endParaRPr lang="en-US" sz="1100" b="1" i="1" kern="1200" dirty="0">
                        <a:solidFill>
                          <a:srgbClr val="0432FF"/>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00"/>
                          </a:solidFill>
                          <a:latin typeface="Helvetica"/>
                          <a:cs typeface="Helvetica"/>
                        </a:rPr>
                        <a:t>Diffusion-weighted imaging</a:t>
                      </a:r>
                      <a:endParaRPr lang="en-US" sz="1100" b="0" kern="0" spc="300" baseline="0" dirty="0">
                        <a:solidFill>
                          <a:srgbClr val="000000"/>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0" baseline="0" dirty="0">
                          <a:solidFill>
                            <a:srgbClr val="000000"/>
                          </a:solidFill>
                          <a:latin typeface="Helvetica" charset="0"/>
                          <a:ea typeface="Helvetica" charset="0"/>
                          <a:cs typeface="Helvetica" charset="0"/>
                        </a:rPr>
                        <a:t>ECA </a:t>
                      </a:r>
                      <a:endParaRPr lang="en-US" sz="110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0" baseline="0" dirty="0">
                          <a:solidFill>
                            <a:srgbClr val="000000"/>
                          </a:solidFill>
                          <a:latin typeface="Helvetica" charset="0"/>
                          <a:ea typeface="Helvetica" charset="0"/>
                          <a:cs typeface="Helvetica" charset="0"/>
                        </a:rPr>
                        <a:t>Extracellular agent</a:t>
                      </a:r>
                      <a:endParaRPr lang="en-US" sz="110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0">
                <a:tc>
                  <a:txBody>
                    <a:bodyPr/>
                    <a:lstStyle/>
                    <a:p>
                      <a:pPr fontAlgn="base">
                        <a:spcAft>
                          <a:spcPts val="300"/>
                        </a:spcAft>
                      </a:pPr>
                      <a:r>
                        <a:rPr lang="en-CA" sz="1100" dirty="0">
                          <a:effectLst/>
                          <a:latin typeface="Helvetica" charset="0"/>
                          <a:ea typeface="Helvetica" charset="0"/>
                          <a:cs typeface="Helvetica" charset="0"/>
                        </a:rPr>
                        <a:t>ECP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spcAft>
                          <a:spcPts val="0"/>
                        </a:spcAft>
                      </a:pPr>
                      <a:r>
                        <a:rPr lang="en-CA" sz="1100" dirty="0">
                          <a:effectLst/>
                          <a:latin typeface="Helvetica" charset="0"/>
                          <a:ea typeface="Helvetica" charset="0"/>
                          <a:cs typeface="Helvetica" charset="0"/>
                        </a:rPr>
                        <a:t>Extracellular phase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2"/>
                  </a:ext>
                </a:extLst>
              </a:tr>
              <a:tr h="0">
                <a:tc>
                  <a:txBody>
                    <a:bodyPr/>
                    <a:lstStyle/>
                    <a:p>
                      <a:pPr fontAlgn="base">
                        <a:spcAft>
                          <a:spcPts val="300"/>
                        </a:spcAft>
                      </a:pPr>
                      <a:r>
                        <a:rPr lang="en-CA" sz="1100" dirty="0">
                          <a:effectLst/>
                          <a:latin typeface="Helvetica" charset="0"/>
                          <a:ea typeface="Helvetica" charset="0"/>
                          <a:cs typeface="Helvetica" charset="0"/>
                        </a:rPr>
                        <a:t>FNH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spcAft>
                          <a:spcPts val="0"/>
                        </a:spcAft>
                      </a:pPr>
                      <a:r>
                        <a:rPr lang="en-CA" sz="1100" dirty="0">
                          <a:effectLst/>
                          <a:latin typeface="Helvetica" charset="0"/>
                          <a:ea typeface="Helvetica" charset="0"/>
                          <a:cs typeface="Helvetica" charset="0"/>
                        </a:rPr>
                        <a:t>Focal nodular hyperplasia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3"/>
                  </a:ext>
                </a:extLst>
              </a:tr>
              <a:tr h="0">
                <a:tc>
                  <a:txBody>
                    <a:bodyPr/>
                    <a:lstStyle/>
                    <a:p>
                      <a:pPr fontAlgn="base">
                        <a:spcAft>
                          <a:spcPts val="300"/>
                        </a:spcAft>
                      </a:pPr>
                      <a:r>
                        <a:rPr lang="en-US" sz="1100" b="0" baseline="0" dirty="0">
                          <a:solidFill>
                            <a:srgbClr val="000000"/>
                          </a:solidFill>
                          <a:latin typeface="Helvetica"/>
                          <a:cs typeface="Helvetica"/>
                        </a:rPr>
                        <a:t>HBA </a:t>
                      </a:r>
                      <a:endParaRPr lang="en-CA" sz="1100" dirty="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spcAft>
                          <a:spcPts val="0"/>
                        </a:spcAft>
                      </a:pPr>
                      <a:r>
                        <a:rPr lang="en-US" sz="1100" b="0" baseline="0" dirty="0">
                          <a:solidFill>
                            <a:srgbClr val="000000"/>
                          </a:solidFill>
                          <a:latin typeface="Helvetica"/>
                          <a:cs typeface="Helvetica"/>
                        </a:rPr>
                        <a:t>Hepatobiliary agent</a:t>
                      </a:r>
                      <a:endParaRPr lang="en-CA" sz="1100" dirty="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4"/>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0" baseline="0" dirty="0">
                          <a:solidFill>
                            <a:srgbClr val="000000"/>
                          </a:solidFill>
                          <a:latin typeface="Helvetica"/>
                          <a:cs typeface="Helvetica"/>
                        </a:rPr>
                        <a:t>HBP </a:t>
                      </a:r>
                      <a:endParaRPr lang="en-US" sz="110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0" baseline="0" dirty="0">
                          <a:solidFill>
                            <a:srgbClr val="000000"/>
                          </a:solidFill>
                          <a:latin typeface="Helvetica"/>
                          <a:cs typeface="Helvetica"/>
                        </a:rPr>
                        <a:t>Hepatobiliary phase</a:t>
                      </a:r>
                      <a:endParaRPr lang="en-US" sz="110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5"/>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a:solidFill>
                            <a:schemeClr val="tx1"/>
                          </a:solidFill>
                          <a:effectLst/>
                          <a:latin typeface="Helvetica" charset="0"/>
                          <a:ea typeface="Helvetica" charset="0"/>
                          <a:cs typeface="Helvetica" charset="0"/>
                        </a:rPr>
                        <a:t>HCA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a:solidFill>
                            <a:schemeClr val="tx1"/>
                          </a:solidFill>
                          <a:effectLst/>
                          <a:latin typeface="Helvetica" charset="0"/>
                          <a:ea typeface="Helvetica" charset="0"/>
                          <a:cs typeface="Helvetica" charset="0"/>
                        </a:rPr>
                        <a:t>Hepatocellular adenoma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6"/>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a:solidFill>
                            <a:schemeClr val="tx1"/>
                          </a:solidFill>
                          <a:effectLst/>
                          <a:latin typeface="Helvetica" charset="0"/>
                          <a:ea typeface="Helvetica" charset="0"/>
                          <a:cs typeface="Helvetica" charset="0"/>
                        </a:rPr>
                        <a:t>HCC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a:solidFill>
                            <a:schemeClr val="tx1"/>
                          </a:solidFill>
                          <a:effectLst/>
                          <a:latin typeface="Helvetica" charset="0"/>
                          <a:ea typeface="Helvetica" charset="0"/>
                          <a:cs typeface="Helvetica" charset="0"/>
                        </a:rPr>
                        <a:t>Hepatocellular carcinoma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7"/>
                  </a:ext>
                </a:extLst>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a:solidFill>
                            <a:schemeClr val="tx1"/>
                          </a:solidFill>
                          <a:effectLst/>
                          <a:latin typeface="Helvetica" charset="0"/>
                          <a:ea typeface="Helvetica" charset="0"/>
                          <a:cs typeface="Helvetica" charset="0"/>
                        </a:rPr>
                        <a:t>H-</a:t>
                      </a:r>
                      <a:r>
                        <a:rPr lang="en-US" sz="1100" kern="1200" dirty="0" err="1">
                          <a:solidFill>
                            <a:schemeClr val="tx1"/>
                          </a:solidFill>
                          <a:effectLst/>
                          <a:latin typeface="Helvetica" charset="0"/>
                          <a:ea typeface="Helvetica" charset="0"/>
                          <a:cs typeface="Helvetica" charset="0"/>
                        </a:rPr>
                        <a:t>ChC</a:t>
                      </a:r>
                      <a:endParaRPr lang="en-US" sz="110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err="1">
                          <a:solidFill>
                            <a:schemeClr val="tx1"/>
                          </a:solidFill>
                          <a:effectLst/>
                          <a:latin typeface="Helvetica" charset="0"/>
                          <a:ea typeface="Helvetica" charset="0"/>
                          <a:cs typeface="Helvetica" charset="0"/>
                        </a:rPr>
                        <a:t>Hepatocholangiocarcinoma</a:t>
                      </a:r>
                      <a:endParaRPr lang="en-US" sz="1100" kern="120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8"/>
                  </a:ext>
                </a:extLst>
              </a:tr>
              <a:tr h="0">
                <a:tc>
                  <a:txBody>
                    <a:bodyPr/>
                    <a:lstStyle/>
                    <a:p>
                      <a:pPr fontAlgn="base">
                        <a:spcAft>
                          <a:spcPts val="300"/>
                        </a:spcAft>
                      </a:pPr>
                      <a:r>
                        <a:rPr lang="en-US" sz="1100" b="0" baseline="0" dirty="0">
                          <a:solidFill>
                            <a:srgbClr val="000000"/>
                          </a:solidFill>
                          <a:latin typeface="Helvetica"/>
                          <a:cs typeface="Helvetica"/>
                        </a:rPr>
                        <a:t>ICC</a:t>
                      </a:r>
                      <a:endParaRPr lang="en-CA" sz="1100" dirty="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fontAlgn="base">
                        <a:spcAft>
                          <a:spcPts val="0"/>
                        </a:spcAft>
                      </a:pPr>
                      <a:r>
                        <a:rPr lang="en-US" sz="1100" b="0" baseline="0" dirty="0">
                          <a:solidFill>
                            <a:srgbClr val="000000"/>
                          </a:solidFill>
                          <a:latin typeface="Helvetica"/>
                          <a:cs typeface="Helvetica"/>
                        </a:rPr>
                        <a:t>Intrahepatic cholangiocarcinoma</a:t>
                      </a:r>
                      <a:endParaRPr lang="en-CA" sz="1100" dirty="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9"/>
                  </a:ext>
                </a:extLst>
              </a:tr>
              <a:tr h="0">
                <a:tc>
                  <a:txBody>
                    <a:bodyPr/>
                    <a:lstStyle/>
                    <a:p>
                      <a:pPr fontAlgn="base">
                        <a:spcAft>
                          <a:spcPts val="300"/>
                        </a:spcAft>
                      </a:pPr>
                      <a:r>
                        <a:rPr lang="en-US" sz="1100" b="0" baseline="0" dirty="0">
                          <a:solidFill>
                            <a:srgbClr val="000000"/>
                          </a:solidFill>
                          <a:latin typeface="Helvetica"/>
                          <a:cs typeface="Helvetica"/>
                        </a:rPr>
                        <a:t>MDD </a:t>
                      </a:r>
                      <a:endParaRPr lang="en-CA" sz="1100" dirty="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fontAlgn="base">
                        <a:spcAft>
                          <a:spcPts val="0"/>
                        </a:spcAft>
                      </a:pPr>
                      <a:r>
                        <a:rPr lang="en-US" sz="1100" b="0" baseline="0" dirty="0">
                          <a:solidFill>
                            <a:srgbClr val="000000"/>
                          </a:solidFill>
                          <a:latin typeface="Helvetica"/>
                          <a:cs typeface="Helvetica"/>
                        </a:rPr>
                        <a:t>Multidisciplinary discussion</a:t>
                      </a:r>
                      <a:endParaRPr lang="en-CA" sz="1100" dirty="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20"/>
                  </a:ext>
                </a:extLst>
              </a:tr>
              <a:tr h="0">
                <a:tc>
                  <a:txBody>
                    <a:bodyPr/>
                    <a:lstStyle/>
                    <a:p>
                      <a:pPr lvl="0">
                        <a:spcAft>
                          <a:spcPts val="300"/>
                        </a:spcAft>
                      </a:pPr>
                      <a:r>
                        <a:rPr lang="en-US" sz="1100" b="0" baseline="0" dirty="0">
                          <a:solidFill>
                            <a:srgbClr val="000000"/>
                          </a:solidFill>
                          <a:latin typeface="Helvetica"/>
                          <a:cs typeface="Helvetica"/>
                        </a:rPr>
                        <a:t>OPTN </a:t>
                      </a:r>
                      <a:endParaRPr lang="en-US" sz="1100" b="0" kern="1200" baseline="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en-US" sz="1100" b="0" baseline="0" dirty="0">
                          <a:solidFill>
                            <a:srgbClr val="000000"/>
                          </a:solidFill>
                          <a:latin typeface="Helvetica"/>
                          <a:cs typeface="Helvetica"/>
                        </a:rPr>
                        <a:t>Organ Procurement and Transplantation Network</a:t>
                      </a:r>
                      <a:endParaRPr lang="en-US" sz="1100" b="0" kern="1200" baseline="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21"/>
                  </a:ext>
                </a:extLst>
              </a:tr>
              <a:tr h="0">
                <a:tc>
                  <a:txBody>
                    <a:bodyPr/>
                    <a:lstStyle/>
                    <a:p>
                      <a:pPr lvl="0">
                        <a:spcAft>
                          <a:spcPts val="300"/>
                        </a:spcAft>
                      </a:pPr>
                      <a:r>
                        <a:rPr lang="en-US" sz="1100" b="0" kern="1200" baseline="0" dirty="0">
                          <a:solidFill>
                            <a:schemeClr val="tx1"/>
                          </a:solidFill>
                          <a:effectLst/>
                          <a:latin typeface="Helvetica" charset="0"/>
                          <a:ea typeface="Helvetica" charset="0"/>
                          <a:cs typeface="Helvetica" charset="0"/>
                        </a:rPr>
                        <a:t>PVP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en-US" sz="1100" b="0" kern="1200" baseline="0" dirty="0">
                          <a:solidFill>
                            <a:schemeClr val="tx1"/>
                          </a:solidFill>
                          <a:effectLst/>
                          <a:latin typeface="Helvetica" charset="0"/>
                          <a:ea typeface="Helvetica" charset="0"/>
                          <a:cs typeface="Helvetica" charset="0"/>
                        </a:rPr>
                        <a:t>Portal venous phase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22"/>
                  </a:ext>
                </a:extLst>
              </a:tr>
              <a:tr h="0">
                <a:tc>
                  <a:txBody>
                    <a:bodyPr/>
                    <a:lstStyle/>
                    <a:p>
                      <a:pPr lvl="0">
                        <a:spcAft>
                          <a:spcPts val="300"/>
                        </a:spcAft>
                      </a:pPr>
                      <a:r>
                        <a:rPr lang="en-US" sz="1100" b="0" kern="1200" baseline="0" dirty="0">
                          <a:solidFill>
                            <a:schemeClr val="tx1"/>
                          </a:solidFill>
                          <a:effectLst/>
                          <a:latin typeface="Helvetica" charset="0"/>
                          <a:ea typeface="Helvetica" charset="0"/>
                          <a:cs typeface="Helvetica" charset="0"/>
                        </a:rPr>
                        <a:t>T2WI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en-US" sz="1100" b="0" kern="1200" baseline="0" dirty="0">
                          <a:solidFill>
                            <a:schemeClr val="tx1"/>
                          </a:solidFill>
                          <a:effectLst/>
                          <a:latin typeface="Helvetica" charset="0"/>
                          <a:ea typeface="Helvetica" charset="0"/>
                          <a:cs typeface="Helvetica" charset="0"/>
                        </a:rPr>
                        <a:t>T2-weighted imaging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23"/>
                  </a:ext>
                </a:extLst>
              </a:tr>
              <a:tr h="0">
                <a:tc>
                  <a:txBody>
                    <a:bodyPr/>
                    <a:lstStyle/>
                    <a:p>
                      <a:pPr lvl="0">
                        <a:spcAft>
                          <a:spcPts val="300"/>
                        </a:spcAft>
                      </a:pPr>
                      <a:r>
                        <a:rPr lang="en-US" sz="1100" b="0" baseline="0" dirty="0">
                          <a:solidFill>
                            <a:srgbClr val="000000"/>
                          </a:solidFill>
                          <a:latin typeface="Helvetica"/>
                          <a:cs typeface="Helvetica"/>
                        </a:rPr>
                        <a:t>TACE </a:t>
                      </a:r>
                      <a:endParaRPr lang="en-US" sz="1100" b="0" kern="1200" baseline="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en-US" sz="1100" b="0" baseline="0" dirty="0" err="1">
                          <a:solidFill>
                            <a:srgbClr val="000000"/>
                          </a:solidFill>
                          <a:latin typeface="Helvetica"/>
                          <a:cs typeface="Helvetica"/>
                        </a:rPr>
                        <a:t>Transcatheter</a:t>
                      </a:r>
                      <a:r>
                        <a:rPr lang="en-US" sz="1100" b="0" baseline="0" dirty="0">
                          <a:solidFill>
                            <a:srgbClr val="000000"/>
                          </a:solidFill>
                          <a:latin typeface="Helvetica"/>
                          <a:cs typeface="Helvetica"/>
                        </a:rPr>
                        <a:t> arterial chemoembolization</a:t>
                      </a:r>
                      <a:endParaRPr lang="en-US" sz="1100" b="0" kern="1200" baseline="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24"/>
                  </a:ext>
                </a:extLst>
              </a:tr>
              <a:tr h="0">
                <a:tc>
                  <a:txBody>
                    <a:bodyPr/>
                    <a:lstStyle/>
                    <a:p>
                      <a:pPr lvl="0">
                        <a:spcAft>
                          <a:spcPts val="300"/>
                        </a:spcAft>
                      </a:pPr>
                      <a:r>
                        <a:rPr lang="en-US" sz="1100" b="0" kern="1200" baseline="0" dirty="0">
                          <a:solidFill>
                            <a:schemeClr val="tx1"/>
                          </a:solidFill>
                          <a:effectLst/>
                          <a:latin typeface="Helvetica" charset="0"/>
                          <a:ea typeface="Helvetica" charset="0"/>
                          <a:cs typeface="Helvetica" charset="0"/>
                        </a:rPr>
                        <a:t>TIV</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en-US" sz="1100" b="0" kern="1200" baseline="0" dirty="0">
                          <a:solidFill>
                            <a:schemeClr val="tx1"/>
                          </a:solidFill>
                          <a:effectLst/>
                          <a:latin typeface="Helvetica" charset="0"/>
                          <a:ea typeface="Helvetica" charset="0"/>
                          <a:cs typeface="Helvetica" charset="0"/>
                        </a:rPr>
                        <a:t>Tumor in vein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25"/>
                  </a:ext>
                </a:extLst>
              </a:tr>
              <a:tr h="0">
                <a:tc>
                  <a:txBody>
                    <a:bodyPr/>
                    <a:lstStyle/>
                    <a:p>
                      <a:pPr lvl="0">
                        <a:spcAft>
                          <a:spcPts val="300"/>
                        </a:spcAft>
                      </a:pPr>
                      <a:r>
                        <a:rPr lang="en-US" sz="1100" b="0" baseline="0" dirty="0">
                          <a:solidFill>
                            <a:srgbClr val="000000"/>
                          </a:solidFill>
                          <a:latin typeface="Helvetica"/>
                          <a:cs typeface="Helvetica"/>
                        </a:rPr>
                        <a:t>TP </a:t>
                      </a:r>
                      <a:endParaRPr lang="en-US" sz="1100" b="0" kern="1200" baseline="0" dirty="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baseline="0" dirty="0">
                          <a:solidFill>
                            <a:srgbClr val="000000"/>
                          </a:solidFill>
                          <a:latin typeface="Helvetica"/>
                          <a:cs typeface="Helvetica"/>
                        </a:rPr>
                        <a:t>Transitional phase</a:t>
                      </a:r>
                      <a:endParaRPr lang="en-US" sz="1100" b="0" strike="noStrike" baseline="0" dirty="0">
                        <a:solidFill>
                          <a:schemeClr val="tx1"/>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26"/>
                  </a:ext>
                </a:extLst>
              </a:tr>
              <a:tr h="0">
                <a:tc>
                  <a:txBody>
                    <a:bodyPr/>
                    <a:lstStyle/>
                    <a:p>
                      <a:pPr lvl="0">
                        <a:spcAft>
                          <a:spcPts val="300"/>
                        </a:spcAft>
                      </a:pPr>
                      <a:r>
                        <a:rPr lang="en-US" sz="1100" b="0" kern="1200" baseline="0" dirty="0">
                          <a:solidFill>
                            <a:schemeClr val="tx1"/>
                          </a:solidFill>
                          <a:effectLst/>
                          <a:latin typeface="Helvetica" charset="0"/>
                          <a:ea typeface="Helvetica" charset="0"/>
                          <a:cs typeface="Helvetica" charset="0"/>
                        </a:rPr>
                        <a:t>WO</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en-US" sz="1100" b="0" kern="1200" baseline="0" dirty="0">
                          <a:solidFill>
                            <a:schemeClr val="tx1"/>
                          </a:solidFill>
                          <a:effectLst/>
                          <a:latin typeface="Helvetica" charset="0"/>
                          <a:ea typeface="Helvetica" charset="0"/>
                          <a:cs typeface="Helvetica" charset="0"/>
                        </a:rPr>
                        <a:t>“Washout” or washout appearance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27"/>
                  </a:ext>
                </a:extLst>
              </a:tr>
            </a:tbl>
          </a:graphicData>
        </a:graphic>
      </p:graphicFrame>
      <p:sp>
        <p:nvSpPr>
          <p:cNvPr id="9" name="Slide Number Placeholder 7"/>
          <p:cNvSpPr>
            <a:spLocks noGrp="1"/>
          </p:cNvSpPr>
          <p:nvPr>
            <p:ph type="sldNum" sz="quarter" idx="12"/>
          </p:nvPr>
        </p:nvSpPr>
        <p:spPr>
          <a:xfrm>
            <a:off x="6409944" y="8882390"/>
            <a:ext cx="448056" cy="261610"/>
          </a:xfrm>
          <a:noFill/>
        </p:spPr>
        <p:txBody>
          <a:bodyPr wrap="none" anchor="ctr">
            <a:noAutofit/>
          </a:bodyPr>
          <a:lstStyle/>
          <a:p>
            <a:pPr algn="r"/>
            <a:r>
              <a:rPr lang="en-US" sz="1100" dirty="0">
                <a:latin typeface="Helvetica"/>
                <a:cs typeface="Helvetica"/>
              </a:rPr>
              <a:t>33</a:t>
            </a:r>
          </a:p>
        </p:txBody>
      </p:sp>
    </p:spTree>
    <p:extLst>
      <p:ext uri="{BB962C8B-B14F-4D97-AF65-F5344CB8AC3E}">
        <p14:creationId xmlns:p14="http://schemas.microsoft.com/office/powerpoint/2010/main" val="1735561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19352157"/>
              </p:ext>
            </p:extLst>
          </p:nvPr>
        </p:nvGraphicFramePr>
        <p:xfrm>
          <a:off x="228599" y="365761"/>
          <a:ext cx="6400803" cy="8450802"/>
        </p:xfrm>
        <a:graphic>
          <a:graphicData uri="http://schemas.openxmlformats.org/drawingml/2006/table">
            <a:tbl>
              <a:tblPr firstRow="1" bandRow="1">
                <a:tableStyleId>{2D5ABB26-0587-4C30-8999-92F81FD0307C}</a:tableStyleId>
              </a:tblPr>
              <a:tblGrid>
                <a:gridCol w="2108201">
                  <a:extLst>
                    <a:ext uri="{9D8B030D-6E8A-4147-A177-3AD203B41FA5}">
                      <a16:colId xmlns:a16="http://schemas.microsoft.com/office/drawing/2014/main" xmlns="" val="20000"/>
                    </a:ext>
                  </a:extLst>
                </a:gridCol>
                <a:gridCol w="1833418">
                  <a:extLst>
                    <a:ext uri="{9D8B030D-6E8A-4147-A177-3AD203B41FA5}">
                      <a16:colId xmlns:a16="http://schemas.microsoft.com/office/drawing/2014/main" xmlns="" val="20001"/>
                    </a:ext>
                  </a:extLst>
                </a:gridCol>
                <a:gridCol w="2459184">
                  <a:extLst>
                    <a:ext uri="{9D8B030D-6E8A-4147-A177-3AD203B41FA5}">
                      <a16:colId xmlns:a16="http://schemas.microsoft.com/office/drawing/2014/main" xmlns="" val="20002"/>
                    </a:ext>
                  </a:extLst>
                </a:gridCol>
              </a:tblGrid>
              <a:tr h="556482">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Helvetica"/>
                          <a:cs typeface="Helvetica"/>
                        </a:rPr>
                        <a:t>LI-RADS</a:t>
                      </a:r>
                      <a:r>
                        <a:rPr lang="en-US" sz="1800" b="1" baseline="30000" dirty="0">
                          <a:solidFill>
                            <a:srgbClr val="000000"/>
                          </a:solidFill>
                          <a:latin typeface="Helvetica"/>
                          <a:cs typeface="Helvetica"/>
                        </a:rPr>
                        <a:t>® </a:t>
                      </a:r>
                      <a:r>
                        <a:rPr lang="en-US" sz="1800" b="1" baseline="0" dirty="0">
                          <a:solidFill>
                            <a:srgbClr val="000000"/>
                          </a:solidFill>
                          <a:latin typeface="Helvetica"/>
                          <a:cs typeface="Helvetica"/>
                        </a:rPr>
                        <a:t>v2017 </a:t>
                      </a:r>
                      <a:r>
                        <a:rPr lang="en-US" sz="1800" b="1" baseline="0" dirty="0" err="1">
                          <a:solidFill>
                            <a:srgbClr val="000000"/>
                          </a:solidFill>
                          <a:latin typeface="Helvetica"/>
                          <a:cs typeface="Helvetica"/>
                        </a:rPr>
                        <a:t>Algorithmen</a:t>
                      </a:r>
                      <a:endParaRPr lang="en-US" sz="1800" b="1" dirty="0">
                        <a:solidFill>
                          <a:srgbClr val="000000"/>
                        </a:solidFill>
                        <a:latin typeface="Helvetica"/>
                        <a:cs typeface="Helvetica"/>
                      </a:endParaRPr>
                    </a:p>
                  </a:txBody>
                  <a:tcPr marT="0" marB="137160">
                    <a:lnL>
                      <a:noFill/>
                    </a:lnL>
                    <a:lnR>
                      <a:noFill/>
                    </a:lnR>
                    <a:lnT>
                      <a:noFill/>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82880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0" b="1" dirty="0">
                        <a:solidFill>
                          <a:srgbClr val="000000"/>
                        </a:solidFill>
                        <a:latin typeface="Helvetica"/>
                        <a:cs typeface="Helvetica"/>
                      </a:endParaRPr>
                    </a:p>
                  </a:txBody>
                  <a:tcPr marL="0" marR="0" marT="182880" marB="182880">
                    <a:lnL>
                      <a:noFill/>
                    </a:lnL>
                    <a:lnR>
                      <a:noFill/>
                    </a:lnR>
                    <a:lnT>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en-US" sz="1100" b="0" dirty="0" err="1">
                          <a:solidFill>
                            <a:srgbClr val="000000"/>
                          </a:solidFill>
                          <a:latin typeface="Helvetica"/>
                          <a:cs typeface="Helvetica"/>
                        </a:rPr>
                        <a:t>Zum</a:t>
                      </a:r>
                      <a:r>
                        <a:rPr lang="en-US" sz="1100" b="0" dirty="0">
                          <a:solidFill>
                            <a:srgbClr val="000000"/>
                          </a:solidFill>
                          <a:latin typeface="Helvetica"/>
                          <a:cs typeface="Helvetica"/>
                        </a:rPr>
                        <a:t> HCC-</a:t>
                      </a:r>
                      <a:r>
                        <a:rPr lang="en-US" sz="1100" b="1" dirty="0">
                          <a:solidFill>
                            <a:srgbClr val="000000"/>
                          </a:solidFill>
                          <a:latin typeface="Helvetica"/>
                          <a:cs typeface="Helvetica"/>
                        </a:rPr>
                        <a:t>Screening und </a:t>
                      </a:r>
                      <a:r>
                        <a:rPr lang="en-US" sz="1100" b="1" dirty="0" err="1">
                          <a:solidFill>
                            <a:srgbClr val="000000"/>
                          </a:solidFill>
                          <a:latin typeface="Helvetica"/>
                          <a:cs typeface="Helvetica"/>
                        </a:rPr>
                        <a:t>zur</a:t>
                      </a:r>
                      <a:r>
                        <a:rPr lang="en-US" sz="1100" b="1" dirty="0">
                          <a:solidFill>
                            <a:srgbClr val="000000"/>
                          </a:solidFill>
                          <a:latin typeface="Helvetica"/>
                          <a:cs typeface="Helvetica"/>
                        </a:rPr>
                        <a:t> </a:t>
                      </a:r>
                      <a:r>
                        <a:rPr lang="en-US" sz="1100" b="1" dirty="0" err="1">
                          <a:solidFill>
                            <a:srgbClr val="000000"/>
                          </a:solidFill>
                          <a:latin typeface="Helvetica"/>
                          <a:cs typeface="Helvetica"/>
                        </a:rPr>
                        <a:t>Überwachung</a:t>
                      </a:r>
                      <a:endParaRPr lang="en-US" sz="1100" b="0" dirty="0">
                        <a:solidFill>
                          <a:srgbClr val="000000"/>
                        </a:solidFill>
                        <a:latin typeface="Helvetica"/>
                        <a:cs typeface="Helvetica"/>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en-US" sz="1100" b="0" baseline="0" dirty="0" err="1" smtClean="0">
                          <a:solidFill>
                            <a:srgbClr val="000000"/>
                          </a:solidFill>
                          <a:latin typeface="Helvetica"/>
                          <a:cs typeface="Helvetica"/>
                        </a:rPr>
                        <a:t>Mittels</a:t>
                      </a:r>
                      <a:r>
                        <a:rPr lang="en-US" sz="1100" b="0" baseline="0" dirty="0" smtClean="0">
                          <a:solidFill>
                            <a:srgbClr val="000000"/>
                          </a:solidFill>
                          <a:latin typeface="Helvetica"/>
                          <a:cs typeface="Helvetica"/>
                        </a:rPr>
                        <a:t> </a:t>
                      </a:r>
                      <a:r>
                        <a:rPr lang="en-US" sz="1100" b="0" baseline="0" dirty="0" err="1" smtClean="0">
                          <a:solidFill>
                            <a:srgbClr val="000000"/>
                          </a:solidFill>
                          <a:latin typeface="Helvetica"/>
                          <a:cs typeface="Helvetica"/>
                        </a:rPr>
                        <a:t>konventioneller</a:t>
                      </a:r>
                      <a:r>
                        <a:rPr lang="en-US" sz="1100" b="0" baseline="0" dirty="0" smtClean="0">
                          <a:solidFill>
                            <a:srgbClr val="000000"/>
                          </a:solidFill>
                          <a:latin typeface="Helvetica"/>
                          <a:cs typeface="Helvetica"/>
                        </a:rPr>
                        <a:t> </a:t>
                      </a:r>
                      <a:r>
                        <a:rPr lang="en-US" sz="1100" b="0" baseline="0" dirty="0" err="1" smtClean="0">
                          <a:solidFill>
                            <a:srgbClr val="000000"/>
                          </a:solidFill>
                          <a:latin typeface="Helvetica"/>
                          <a:cs typeface="Helvetica"/>
                        </a:rPr>
                        <a:t>Sonographie</a:t>
                      </a:r>
                      <a:endParaRPr lang="en-US" sz="1100" b="1" dirty="0">
                        <a:solidFill>
                          <a:srgbClr val="000000"/>
                        </a:solidFill>
                        <a:latin typeface="Helvetica"/>
                        <a:cs typeface="Helvetica"/>
                      </a:endParaRPr>
                    </a:p>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en-US" sz="1100" b="0" dirty="0">
                          <a:solidFill>
                            <a:srgbClr val="000000"/>
                          </a:solidFill>
                          <a:latin typeface="Helvetica"/>
                          <a:cs typeface="Helvetica"/>
                        </a:rPr>
                        <a:t>Bei </a:t>
                      </a:r>
                      <a:r>
                        <a:rPr lang="en-US" sz="1100" b="0" dirty="0" err="1">
                          <a:solidFill>
                            <a:srgbClr val="000000"/>
                          </a:solidFill>
                          <a:latin typeface="Helvetica"/>
                          <a:cs typeface="Helvetica"/>
                        </a:rPr>
                        <a:t>Patienten</a:t>
                      </a:r>
                      <a:r>
                        <a:rPr lang="en-US" sz="1100" b="0" dirty="0">
                          <a:solidFill>
                            <a:srgbClr val="000000"/>
                          </a:solidFill>
                          <a:latin typeface="Helvetica"/>
                          <a:cs typeface="Helvetica"/>
                        </a:rPr>
                        <a:t> </a:t>
                      </a:r>
                      <a:r>
                        <a:rPr lang="en-US" sz="1100" b="0" dirty="0" err="1">
                          <a:solidFill>
                            <a:srgbClr val="000000"/>
                          </a:solidFill>
                          <a:latin typeface="Helvetica"/>
                          <a:cs typeface="Helvetica"/>
                        </a:rPr>
                        <a:t>mit</a:t>
                      </a:r>
                      <a:r>
                        <a:rPr lang="en-US" sz="1100" b="0" dirty="0">
                          <a:solidFill>
                            <a:srgbClr val="000000"/>
                          </a:solidFill>
                          <a:latin typeface="Helvetica"/>
                          <a:cs typeface="Helvetica"/>
                        </a:rPr>
                        <a:t> </a:t>
                      </a:r>
                      <a:r>
                        <a:rPr lang="en-US" sz="1100" b="1" dirty="0" err="1">
                          <a:solidFill>
                            <a:srgbClr val="000000"/>
                          </a:solidFill>
                          <a:latin typeface="Helvetica"/>
                          <a:cs typeface="Helvetica"/>
                        </a:rPr>
                        <a:t>Leberzirrhose</a:t>
                      </a:r>
                      <a:r>
                        <a:rPr lang="en-US" sz="1100" b="0" dirty="0">
                          <a:solidFill>
                            <a:srgbClr val="000000"/>
                          </a:solidFill>
                          <a:latin typeface="Helvetica"/>
                          <a:cs typeface="Helvetica"/>
                        </a:rPr>
                        <a:t> und </a:t>
                      </a:r>
                      <a:r>
                        <a:rPr lang="en-US" sz="1100" b="0" dirty="0" err="1">
                          <a:solidFill>
                            <a:srgbClr val="000000"/>
                          </a:solidFill>
                          <a:latin typeface="Helvetica"/>
                          <a:cs typeface="Helvetica"/>
                        </a:rPr>
                        <a:t>anderen</a:t>
                      </a:r>
                      <a:r>
                        <a:rPr lang="en-US" sz="1100" b="0" dirty="0">
                          <a:solidFill>
                            <a:srgbClr val="000000"/>
                          </a:solidFill>
                          <a:latin typeface="Helvetica"/>
                          <a:cs typeface="Helvetica"/>
                        </a:rPr>
                        <a:t> </a:t>
                      </a:r>
                      <a:r>
                        <a:rPr lang="en-US" sz="1100" b="1" dirty="0" err="1">
                          <a:solidFill>
                            <a:srgbClr val="000000"/>
                          </a:solidFill>
                          <a:latin typeface="Helvetica"/>
                          <a:cs typeface="Helvetica"/>
                        </a:rPr>
                        <a:t>Hochrisikopatienten</a:t>
                      </a:r>
                      <a:endParaRPr lang="en-US" sz="1100" b="0" dirty="0">
                        <a:solidFill>
                          <a:srgbClr val="000000"/>
                        </a:solidFill>
                        <a:latin typeface="Helvetica"/>
                        <a:cs typeface="Helvetica"/>
                      </a:endParaRPr>
                    </a:p>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en-US" sz="1100" b="0" dirty="0">
                          <a:solidFill>
                            <a:srgbClr val="000000"/>
                          </a:solidFill>
                          <a:latin typeface="Helvetica"/>
                          <a:cs typeface="Helvetica"/>
                        </a:rPr>
                        <a:t> US</a:t>
                      </a:r>
                      <a:r>
                        <a:rPr lang="en-US" sz="1100" b="0" baseline="0" dirty="0">
                          <a:solidFill>
                            <a:srgbClr val="000000"/>
                          </a:solidFill>
                          <a:latin typeface="Helvetica"/>
                          <a:cs typeface="Helvetica"/>
                        </a:rPr>
                        <a:t> LI-RADS Core (</a:t>
                      </a:r>
                      <a:r>
                        <a:rPr lang="en-US" sz="1100" b="0" baseline="0" dirty="0" err="1">
                          <a:solidFill>
                            <a:srgbClr val="000000"/>
                          </a:solidFill>
                          <a:latin typeface="Helvetica"/>
                          <a:cs typeface="Helvetica"/>
                        </a:rPr>
                        <a:t>ausstehend</a:t>
                      </a:r>
                      <a:r>
                        <a:rPr lang="en-US" sz="1100" b="0" baseline="0" dirty="0">
                          <a:solidFill>
                            <a:srgbClr val="000000"/>
                          </a:solidFill>
                          <a:latin typeface="Helvetica"/>
                          <a:cs typeface="Helvetica"/>
                        </a:rPr>
                        <a:t>).</a:t>
                      </a:r>
                      <a:endParaRPr lang="en-US" sz="1100" b="0" dirty="0">
                        <a:solidFill>
                          <a:srgbClr val="000000"/>
                        </a:solidFill>
                        <a:latin typeface="Helvetica"/>
                        <a:cs typeface="Helvetica"/>
                      </a:endParaRPr>
                    </a:p>
                  </a:txBody>
                  <a:tcPr marL="0" marR="0" marT="182880" marB="182880" anchor="ctr">
                    <a:lnL>
                      <a:noFill/>
                    </a:lnL>
                    <a:lnR>
                      <a:noFill/>
                    </a:lnR>
                    <a:lnT>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xmlns="" val="10001"/>
                  </a:ext>
                </a:extLst>
              </a:tr>
              <a:tr h="182880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0" b="1" dirty="0">
                        <a:solidFill>
                          <a:srgbClr val="000000"/>
                        </a:solidFill>
                        <a:latin typeface="Helvetica"/>
                        <a:cs typeface="Helvetica"/>
                      </a:endParaRPr>
                    </a:p>
                  </a:txBody>
                  <a:tcPr marL="0" marR="0" marT="182880" marB="182880">
                    <a:lnL>
                      <a:noFill/>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en-US" sz="1100" b="0" dirty="0" err="1">
                          <a:solidFill>
                            <a:srgbClr val="000000"/>
                          </a:solidFill>
                          <a:latin typeface="Helvetica"/>
                          <a:cs typeface="Helvetica"/>
                        </a:rPr>
                        <a:t>Zur</a:t>
                      </a:r>
                      <a:r>
                        <a:rPr lang="en-US" sz="1100" b="0" dirty="0">
                          <a:solidFill>
                            <a:srgbClr val="000000"/>
                          </a:solidFill>
                          <a:latin typeface="Helvetica"/>
                          <a:cs typeface="Helvetica"/>
                        </a:rPr>
                        <a:t> HCC-</a:t>
                      </a:r>
                      <a:r>
                        <a:rPr lang="en-US" sz="1100" b="1" dirty="0" err="1">
                          <a:solidFill>
                            <a:srgbClr val="000000"/>
                          </a:solidFill>
                          <a:latin typeface="Helvetica"/>
                          <a:cs typeface="Helvetica"/>
                        </a:rPr>
                        <a:t>Diagnostik</a:t>
                      </a:r>
                      <a:endParaRPr lang="en-US" sz="1100" b="0" baseline="0" dirty="0">
                        <a:solidFill>
                          <a:srgbClr val="000000"/>
                        </a:solidFill>
                        <a:latin typeface="Helvetica"/>
                        <a:cs typeface="Helvetica"/>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en-US" sz="1100" b="0" baseline="0" dirty="0" err="1">
                          <a:solidFill>
                            <a:srgbClr val="000000"/>
                          </a:solidFill>
                          <a:latin typeface="Helvetica"/>
                          <a:cs typeface="Helvetica"/>
                        </a:rPr>
                        <a:t>Mittels</a:t>
                      </a:r>
                      <a:r>
                        <a:rPr lang="en-US" sz="1100" b="0" baseline="0" dirty="0">
                          <a:solidFill>
                            <a:srgbClr val="000000"/>
                          </a:solidFill>
                          <a:latin typeface="Helvetica"/>
                          <a:cs typeface="Helvetica"/>
                        </a:rPr>
                        <a:t> </a:t>
                      </a:r>
                      <a:r>
                        <a:rPr lang="en-US" sz="1100" b="0" baseline="0" dirty="0" err="1" smtClean="0">
                          <a:solidFill>
                            <a:srgbClr val="000000"/>
                          </a:solidFill>
                          <a:latin typeface="Helvetica"/>
                          <a:cs typeface="Helvetica"/>
                        </a:rPr>
                        <a:t>K</a:t>
                      </a:r>
                      <a:r>
                        <a:rPr lang="en-US" sz="1100" b="1" baseline="0" dirty="0" err="1" smtClean="0">
                          <a:solidFill>
                            <a:srgbClr val="000000"/>
                          </a:solidFill>
                          <a:latin typeface="Helvetica"/>
                          <a:cs typeface="Helvetica"/>
                        </a:rPr>
                        <a:t>ontrastmittel-Ultraschall</a:t>
                      </a:r>
                      <a:r>
                        <a:rPr lang="en-US" sz="1100" b="1" baseline="0" dirty="0" smtClean="0">
                          <a:solidFill>
                            <a:srgbClr val="000000"/>
                          </a:solidFill>
                          <a:latin typeface="Helvetica"/>
                          <a:cs typeface="Helvetica"/>
                        </a:rPr>
                        <a:t> </a:t>
                      </a:r>
                      <a:r>
                        <a:rPr lang="en-US" sz="1100" b="0" baseline="0" dirty="0" smtClean="0">
                          <a:solidFill>
                            <a:srgbClr val="000000"/>
                          </a:solidFill>
                          <a:latin typeface="Helvetica"/>
                          <a:cs typeface="Helvetica"/>
                        </a:rPr>
                        <a:t>(KMUS, contrast</a:t>
                      </a:r>
                      <a:r>
                        <a:rPr lang="en-US" sz="1100" b="0" baseline="0" dirty="0">
                          <a:solidFill>
                            <a:srgbClr val="000000"/>
                          </a:solidFill>
                          <a:latin typeface="Helvetica"/>
                          <a:cs typeface="Helvetica"/>
                        </a:rPr>
                        <a:t>-enhanced ultrasound, CEUS)</a:t>
                      </a:r>
                    </a:p>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en-US" sz="1100" b="0" dirty="0">
                          <a:solidFill>
                            <a:srgbClr val="000000"/>
                          </a:solidFill>
                          <a:latin typeface="Helvetica"/>
                          <a:cs typeface="Helvetica"/>
                        </a:rPr>
                        <a:t>Bei </a:t>
                      </a:r>
                      <a:r>
                        <a:rPr lang="en-US" sz="1100" b="0" dirty="0" err="1">
                          <a:solidFill>
                            <a:srgbClr val="000000"/>
                          </a:solidFill>
                          <a:latin typeface="Helvetica"/>
                          <a:cs typeface="Helvetica"/>
                        </a:rPr>
                        <a:t>Patienten</a:t>
                      </a:r>
                      <a:r>
                        <a:rPr lang="en-US" sz="1100" b="0" dirty="0">
                          <a:solidFill>
                            <a:srgbClr val="000000"/>
                          </a:solidFill>
                          <a:latin typeface="Helvetica"/>
                          <a:cs typeface="Helvetica"/>
                        </a:rPr>
                        <a:t> </a:t>
                      </a:r>
                      <a:r>
                        <a:rPr lang="en-US" sz="1100" b="0" dirty="0" err="1">
                          <a:solidFill>
                            <a:srgbClr val="000000"/>
                          </a:solidFill>
                          <a:latin typeface="Helvetica"/>
                          <a:cs typeface="Helvetica"/>
                        </a:rPr>
                        <a:t>mit</a:t>
                      </a:r>
                      <a:r>
                        <a:rPr lang="en-US" sz="1100" b="0" dirty="0">
                          <a:solidFill>
                            <a:srgbClr val="000000"/>
                          </a:solidFill>
                          <a:latin typeface="Helvetica"/>
                          <a:cs typeface="Helvetica"/>
                        </a:rPr>
                        <a:t> </a:t>
                      </a:r>
                      <a:r>
                        <a:rPr lang="en-US" sz="1100" b="1" dirty="0" err="1">
                          <a:solidFill>
                            <a:srgbClr val="000000"/>
                          </a:solidFill>
                          <a:latin typeface="Helvetica"/>
                          <a:cs typeface="Helvetica"/>
                        </a:rPr>
                        <a:t>Leberzirrhose</a:t>
                      </a:r>
                      <a:r>
                        <a:rPr lang="en-US" sz="1100" b="0" dirty="0">
                          <a:solidFill>
                            <a:srgbClr val="000000"/>
                          </a:solidFill>
                          <a:latin typeface="Helvetica"/>
                          <a:cs typeface="Helvetica"/>
                        </a:rPr>
                        <a:t> und </a:t>
                      </a:r>
                      <a:r>
                        <a:rPr lang="en-US" sz="1100" b="0" dirty="0" err="1">
                          <a:solidFill>
                            <a:srgbClr val="000000"/>
                          </a:solidFill>
                          <a:latin typeface="Helvetica"/>
                          <a:cs typeface="Helvetica"/>
                        </a:rPr>
                        <a:t>anderen</a:t>
                      </a:r>
                      <a:r>
                        <a:rPr lang="en-US" sz="1100" b="0" dirty="0">
                          <a:solidFill>
                            <a:srgbClr val="000000"/>
                          </a:solidFill>
                          <a:latin typeface="Helvetica"/>
                          <a:cs typeface="Helvetica"/>
                        </a:rPr>
                        <a:t> </a:t>
                      </a:r>
                      <a:r>
                        <a:rPr lang="en-US" sz="1100" b="1" dirty="0" err="1">
                          <a:solidFill>
                            <a:srgbClr val="000000"/>
                          </a:solidFill>
                          <a:latin typeface="Helvetica"/>
                          <a:cs typeface="Helvetica"/>
                        </a:rPr>
                        <a:t>Hochrisikopatienten</a:t>
                      </a:r>
                      <a:endParaRPr kumimoji="0" lang="en-US" sz="1100" b="0" i="1" u="none" strike="noStrike" kern="1200" cap="none" spc="0" normalizeH="0" baseline="0" noProof="0" dirty="0">
                        <a:ln>
                          <a:noFill/>
                        </a:ln>
                        <a:solidFill>
                          <a:srgbClr val="0432FF"/>
                        </a:solidFill>
                        <a:effectLst/>
                        <a:uLnTx/>
                        <a:uFillTx/>
                        <a:latin typeface="Helvetica"/>
                        <a:ea typeface="+mn-ea"/>
                        <a:cs typeface="Helvetica"/>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en-US" sz="1100" b="0" dirty="0">
                          <a:solidFill>
                            <a:srgbClr val="000000"/>
                          </a:solidFill>
                          <a:latin typeface="Helvetica"/>
                          <a:cs typeface="Helvetica"/>
                        </a:rPr>
                        <a:t> CEUS</a:t>
                      </a:r>
                      <a:r>
                        <a:rPr lang="en-US" sz="1100" b="0" baseline="0" dirty="0">
                          <a:solidFill>
                            <a:srgbClr val="000000"/>
                          </a:solidFill>
                          <a:latin typeface="Helvetica"/>
                          <a:cs typeface="Helvetica"/>
                        </a:rPr>
                        <a:t> LI-RADS Core (</a:t>
                      </a:r>
                      <a:r>
                        <a:rPr lang="en-US" sz="1100" b="0" baseline="0" dirty="0" err="1">
                          <a:solidFill>
                            <a:srgbClr val="000000"/>
                          </a:solidFill>
                          <a:latin typeface="Helvetica"/>
                          <a:cs typeface="Helvetica"/>
                        </a:rPr>
                        <a:t>ausstehend</a:t>
                      </a:r>
                      <a:r>
                        <a:rPr lang="en-US" sz="1100" b="0" baseline="0" dirty="0">
                          <a:solidFill>
                            <a:srgbClr val="000000"/>
                          </a:solidFill>
                          <a:latin typeface="Helvetica"/>
                          <a:cs typeface="Helvetica"/>
                        </a:rPr>
                        <a:t>).</a:t>
                      </a:r>
                      <a:endParaRPr lang="en-US" sz="1100" b="0" dirty="0">
                        <a:solidFill>
                          <a:srgbClr val="000000"/>
                        </a:solidFill>
                        <a:latin typeface="Helvetica"/>
                        <a:cs typeface="Helvetica"/>
                      </a:endParaRPr>
                    </a:p>
                  </a:txBody>
                  <a:tcPr marL="0" marR="0" marT="182880" marB="182880" anchor="ctr">
                    <a:lnL>
                      <a:noFill/>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xmlns="" val="10002"/>
                  </a:ext>
                </a:extLst>
              </a:tr>
              <a:tr h="9144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 b="1" dirty="0">
                        <a:solidFill>
                          <a:srgbClr val="000000"/>
                        </a:solidFill>
                        <a:latin typeface="Helvetica"/>
                        <a:cs typeface="Helvetica"/>
                      </a:endParaRPr>
                    </a:p>
                  </a:txBody>
                  <a:tcPr marL="0" marR="0" marT="0" marB="0">
                    <a:lnL>
                      <a:noFill/>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1" u="none" strike="noStrike" kern="1200" cap="none" spc="0" normalizeH="0" baseline="0" noProof="0" dirty="0">
                        <a:ln>
                          <a:noFill/>
                        </a:ln>
                        <a:solidFill>
                          <a:srgbClr val="0432FF"/>
                        </a:solidFill>
                        <a:effectLst/>
                        <a:uLnTx/>
                        <a:uFillTx/>
                        <a:latin typeface="Helvetica"/>
                        <a:ea typeface="+mn-ea"/>
                        <a:cs typeface="Helvetica"/>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0" u="none" strike="noStrike" kern="1200" cap="none" spc="0" normalizeH="0" baseline="0" noProof="0" dirty="0">
                        <a:ln>
                          <a:noFill/>
                        </a:ln>
                        <a:solidFill>
                          <a:schemeClr val="tx1"/>
                        </a:solidFill>
                        <a:effectLst/>
                        <a:uLnTx/>
                        <a:uFillTx/>
                        <a:latin typeface="Helvetica"/>
                        <a:ea typeface="+mn-ea"/>
                        <a:cs typeface="Helvetica"/>
                      </a:endParaRPr>
                    </a:p>
                  </a:txBody>
                  <a:tcPr marR="0" marT="0" marB="0" anchor="ctr">
                    <a:lnL w="6350" cap="flat" cmpd="sng" algn="ctr">
                      <a:no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82880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0" b="1" dirty="0">
                        <a:solidFill>
                          <a:srgbClr val="000000"/>
                        </a:solidFill>
                        <a:latin typeface="Helvetica"/>
                        <a:cs typeface="Helvetica"/>
                      </a:endParaRPr>
                    </a:p>
                  </a:txBody>
                  <a:tcPr marL="0" marR="0" marT="182880" marB="18288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600"/>
                        </a:spcAft>
                        <a:buClrTx/>
                        <a:buSzTx/>
                        <a:buFont typeface="Arial" charset="0"/>
                        <a:buNone/>
                        <a:tabLst/>
                        <a:defRPr/>
                      </a:pPr>
                      <a:r>
                        <a:rPr kumimoji="0" lang="en-US" sz="1100" b="0" i="0" u="none" strike="noStrike" kern="1200" cap="none" spc="0" normalizeH="0" baseline="0" noProof="0" dirty="0" err="1">
                          <a:ln>
                            <a:noFill/>
                          </a:ln>
                          <a:solidFill>
                            <a:srgbClr val="000000"/>
                          </a:solidFill>
                          <a:effectLst/>
                          <a:uLnTx/>
                          <a:uFillTx/>
                          <a:latin typeface="Helvetica"/>
                          <a:ea typeface="+mn-ea"/>
                          <a:cs typeface="Helvetica"/>
                        </a:rPr>
                        <a:t>Zur</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 HCC-</a:t>
                      </a:r>
                      <a:r>
                        <a:rPr kumimoji="0" lang="en-US" sz="1100" b="1" i="0" u="none" strike="noStrike" kern="1200" cap="none" spc="0" normalizeH="0" baseline="0" noProof="0" dirty="0" err="1">
                          <a:ln>
                            <a:noFill/>
                          </a:ln>
                          <a:solidFill>
                            <a:srgbClr val="000000"/>
                          </a:solidFill>
                          <a:effectLst/>
                          <a:uLnTx/>
                          <a:uFillTx/>
                          <a:latin typeface="Helvetica"/>
                          <a:ea typeface="+mn-ea"/>
                          <a:cs typeface="Helvetica"/>
                        </a:rPr>
                        <a:t>Diagnostik</a:t>
                      </a:r>
                      <a:r>
                        <a:rPr kumimoji="0" lang="en-US" sz="1100" b="1"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und </a:t>
                      </a:r>
                      <a:r>
                        <a:rPr kumimoji="0" lang="en-US" sz="1100" b="0" i="0" u="none" strike="noStrike" kern="1200" cap="none" spc="0" normalizeH="0" baseline="0" noProof="0" dirty="0" err="1">
                          <a:ln>
                            <a:noFill/>
                          </a:ln>
                          <a:solidFill>
                            <a:srgbClr val="000000"/>
                          </a:solidFill>
                          <a:effectLst/>
                          <a:uLnTx/>
                          <a:uFillTx/>
                          <a:latin typeface="Helvetica"/>
                          <a:ea typeface="+mn-ea"/>
                          <a:cs typeface="Helvetica"/>
                        </a:rPr>
                        <a:t>zum</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1" i="0" u="none" strike="noStrike" kern="1200" cap="none" spc="0" normalizeH="0" baseline="0" noProof="0" dirty="0">
                          <a:ln>
                            <a:noFill/>
                          </a:ln>
                          <a:solidFill>
                            <a:srgbClr val="000000"/>
                          </a:solidFill>
                          <a:effectLst/>
                          <a:uLnTx/>
                          <a:uFillTx/>
                          <a:latin typeface="Helvetica"/>
                          <a:ea typeface="+mn-ea"/>
                          <a:cs typeface="Helvetica"/>
                        </a:rPr>
                        <a:t>Staging</a:t>
                      </a:r>
                      <a:endParaRPr kumimoji="0" lang="en-US" sz="1100" b="0" i="0" u="none" strike="noStrike" kern="1200" cap="none" spc="0" normalizeH="0" baseline="0" noProof="0" dirty="0">
                        <a:ln>
                          <a:noFill/>
                        </a:ln>
                        <a:solidFill>
                          <a:srgbClr val="000000"/>
                        </a:solidFill>
                        <a:effectLst/>
                        <a:uLnTx/>
                        <a:uFillTx/>
                        <a:latin typeface="Helvetica"/>
                        <a:ea typeface="+mn-ea"/>
                        <a:cs typeface="Helvetica"/>
                      </a:endParaRPr>
                    </a:p>
                    <a:p>
                      <a:pPr marL="0" marR="0" lvl="0" indent="0" algn="l" defTabSz="457200" rtl="0" eaLnBrk="1" fontAlgn="auto" latinLnBrk="0" hangingPunct="1">
                        <a:lnSpc>
                          <a:spcPct val="100000"/>
                        </a:lnSpc>
                        <a:spcBef>
                          <a:spcPts val="0"/>
                        </a:spcBef>
                        <a:spcAft>
                          <a:spcPts val="600"/>
                        </a:spcAft>
                        <a:buClrTx/>
                        <a:buSzTx/>
                        <a:buFont typeface="Arial" charset="0"/>
                        <a:buNone/>
                        <a:tabLst/>
                        <a:defRPr/>
                      </a:pPr>
                      <a:r>
                        <a:rPr kumimoji="0" lang="en-US" sz="1100" b="0"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rId3" action="ppaction://hlinksldjump"/>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rId3" action="ppaction://hlinksldjump"/>
                        </a:rPr>
                        <a:t> 7.</a:t>
                      </a:r>
                      <a:endParaRPr kumimoji="0" lang="en-US" sz="1100" b="0" i="1" u="none" strike="noStrike" kern="1200" cap="none" spc="0" normalizeH="0" baseline="0" noProof="0" dirty="0">
                        <a:ln>
                          <a:noFill/>
                        </a:ln>
                        <a:solidFill>
                          <a:srgbClr val="0432FF"/>
                        </a:solidFill>
                        <a:effectLst/>
                        <a:uLnTx/>
                        <a:uFillTx/>
                        <a:latin typeface="Helvetica"/>
                        <a:ea typeface="+mn-ea"/>
                        <a:cs typeface="Helvetica"/>
                      </a:endParaRPr>
                    </a:p>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1200" b="0" i="0" u="none" strike="noStrike" kern="1200" cap="none" spc="0" normalizeH="0" baseline="0" noProof="0" dirty="0">
                        <a:ln>
                          <a:noFill/>
                        </a:ln>
                        <a:solidFill>
                          <a:srgbClr val="000000"/>
                        </a:solidFill>
                        <a:effectLst/>
                        <a:uLnTx/>
                        <a:uFillTx/>
                        <a:latin typeface="Helvetica"/>
                        <a:ea typeface="+mn-ea"/>
                        <a:cs typeface="Helvetica"/>
                      </a:endParaRPr>
                    </a:p>
                    <a:p>
                      <a:pPr marL="0" marR="0" lvl="0" indent="0" algn="l" defTabSz="457200" rtl="0" eaLnBrk="1" fontAlgn="auto" latinLnBrk="0" hangingPunct="1">
                        <a:lnSpc>
                          <a:spcPct val="100000"/>
                        </a:lnSpc>
                        <a:spcBef>
                          <a:spcPts val="0"/>
                        </a:spcBef>
                        <a:spcAft>
                          <a:spcPts val="600"/>
                        </a:spcAft>
                        <a:buClrTx/>
                        <a:buSzTx/>
                        <a:buFont typeface="Arial" charset="0"/>
                        <a:buNone/>
                        <a:tabLst/>
                        <a:defRPr/>
                      </a:pPr>
                      <a:r>
                        <a:rPr kumimoji="0" lang="en-US" sz="1100" b="0" i="0" u="none" strike="noStrike" kern="1200" cap="none" spc="0" normalizeH="0" baseline="0" noProof="0" dirty="0" err="1">
                          <a:ln>
                            <a:noFill/>
                          </a:ln>
                          <a:solidFill>
                            <a:srgbClr val="000000"/>
                          </a:solidFill>
                          <a:effectLst/>
                          <a:uLnTx/>
                          <a:uFillTx/>
                          <a:latin typeface="Helvetica"/>
                          <a:ea typeface="+mn-ea"/>
                          <a:cs typeface="Helvetica"/>
                        </a:rPr>
                        <a:t>Zur</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0" i="0" u="none" strike="noStrike" kern="1200" cap="none" spc="0" normalizeH="0" baseline="0" noProof="0" dirty="0" err="1" smtClean="0">
                          <a:ln>
                            <a:noFill/>
                          </a:ln>
                          <a:solidFill>
                            <a:srgbClr val="000000"/>
                          </a:solidFill>
                          <a:effectLst/>
                          <a:uLnTx/>
                          <a:uFillTx/>
                          <a:latin typeface="Helvetica"/>
                          <a:ea typeface="+mn-ea"/>
                          <a:cs typeface="Helvetica"/>
                        </a:rPr>
                        <a:t>Beurteilung</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des </a:t>
                      </a:r>
                      <a:r>
                        <a:rPr kumimoji="0" lang="en-US" sz="1100" b="1" i="0" u="none" strike="noStrike" kern="1200" cap="none" spc="0" normalizeH="0" baseline="0" noProof="0" dirty="0" err="1" smtClean="0">
                          <a:ln>
                            <a:noFill/>
                          </a:ln>
                          <a:solidFill>
                            <a:srgbClr val="000000"/>
                          </a:solidFill>
                          <a:effectLst/>
                          <a:uLnTx/>
                          <a:uFillTx/>
                          <a:latin typeface="Helvetica"/>
                          <a:ea typeface="+mn-ea"/>
                          <a:cs typeface="Helvetica"/>
                        </a:rPr>
                        <a:t>Therapieansprechens</a:t>
                      </a:r>
                      <a:endParaRPr kumimoji="0" lang="en-US" sz="1100" b="1" i="0" u="none" strike="noStrike" kern="1200" cap="none" spc="0" normalizeH="0" baseline="0" noProof="0" dirty="0">
                        <a:ln>
                          <a:noFill/>
                        </a:ln>
                        <a:solidFill>
                          <a:srgbClr val="000000"/>
                        </a:solidFill>
                        <a:effectLst/>
                        <a:uLnTx/>
                        <a:uFillTx/>
                        <a:latin typeface="Helvetica"/>
                        <a:ea typeface="+mn-ea"/>
                        <a:cs typeface="Helvetica"/>
                      </a:endParaRPr>
                    </a:p>
                    <a:p>
                      <a:pPr marL="0" marR="0" lvl="0" indent="0" algn="l" defTabSz="457200" rtl="0" eaLnBrk="1" fontAlgn="auto" latinLnBrk="0" hangingPunct="1">
                        <a:lnSpc>
                          <a:spcPct val="100000"/>
                        </a:lnSpc>
                        <a:spcBef>
                          <a:spcPts val="0"/>
                        </a:spcBef>
                        <a:spcAft>
                          <a:spcPts val="0"/>
                        </a:spcAft>
                        <a:buClrTx/>
                        <a:buSzTx/>
                        <a:buFont typeface="Arial" charset="0"/>
                        <a:buNone/>
                        <a:tabLst/>
                        <a:defRPr/>
                      </a:pPr>
                      <a:r>
                        <a:rPr kumimoji="0" lang="en-US" sz="1100" b="0"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rId4" action="ppaction://hlinksldjump"/>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rId4" action="ppaction://hlinksldjump"/>
                        </a:rPr>
                        <a:t> 10.</a:t>
                      </a:r>
                      <a:endParaRPr kumimoji="0" lang="en-US" sz="1100" b="0" i="1" u="none" strike="noStrike" kern="1200" cap="none" spc="0" normalizeH="0" baseline="0" noProof="0" dirty="0">
                        <a:ln>
                          <a:noFill/>
                        </a:ln>
                        <a:solidFill>
                          <a:srgbClr val="0432FF"/>
                        </a:solidFill>
                        <a:effectLst/>
                        <a:uLnTx/>
                        <a:uFillTx/>
                        <a:latin typeface="Helvetica"/>
                        <a:ea typeface="+mn-ea"/>
                        <a:cs typeface="Helvetica"/>
                      </a:endParaRPr>
                    </a:p>
                  </a:txBody>
                  <a:tcPr marL="0" marT="182880" marB="182880" anchor="ctr">
                    <a:lnL>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1200"/>
                        </a:spcAft>
                        <a:buClrTx/>
                        <a:buSzTx/>
                        <a:buFont typeface="Arial" charset="0"/>
                        <a:buNone/>
                        <a:tabLst/>
                        <a:defRPr/>
                      </a:pPr>
                      <a:r>
                        <a:rPr lang="en-US" sz="1100" b="0" baseline="0" dirty="0" err="1">
                          <a:solidFill>
                            <a:srgbClr val="000000"/>
                          </a:solidFill>
                          <a:latin typeface="Helvetica"/>
                          <a:cs typeface="Helvetica"/>
                        </a:rPr>
                        <a:t>Mittels</a:t>
                      </a:r>
                      <a:r>
                        <a:rPr lang="en-US" sz="1100" b="0" baseline="0" dirty="0">
                          <a:solidFill>
                            <a:srgbClr val="000000"/>
                          </a:solidFill>
                          <a:latin typeface="Helvetica"/>
                          <a:cs typeface="Helvetica"/>
                        </a:rPr>
                        <a:t> CT, MRT </a:t>
                      </a:r>
                      <a:r>
                        <a:rPr lang="en-US" sz="1100" b="0" baseline="0" dirty="0" err="1">
                          <a:solidFill>
                            <a:srgbClr val="000000"/>
                          </a:solidFill>
                          <a:latin typeface="Helvetica"/>
                          <a:cs typeface="Helvetica"/>
                        </a:rPr>
                        <a:t>mit</a:t>
                      </a:r>
                      <a:r>
                        <a:rPr lang="en-US" sz="1100" b="0" baseline="0" dirty="0">
                          <a:solidFill>
                            <a:srgbClr val="000000"/>
                          </a:solidFill>
                          <a:latin typeface="Helvetica"/>
                          <a:cs typeface="Helvetica"/>
                        </a:rPr>
                        <a:t> </a:t>
                      </a:r>
                      <a:r>
                        <a:rPr lang="en-US" sz="1100" b="1" baseline="0" dirty="0" err="1">
                          <a:solidFill>
                            <a:srgbClr val="000000"/>
                          </a:solidFill>
                          <a:latin typeface="Helvetica"/>
                          <a:cs typeface="Helvetica"/>
                        </a:rPr>
                        <a:t>extrazellulären</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Kontrastmittteln</a:t>
                      </a:r>
                      <a:r>
                        <a:rPr lang="en-US" sz="1100" b="1" baseline="0" dirty="0">
                          <a:solidFill>
                            <a:srgbClr val="000000"/>
                          </a:solidFill>
                          <a:latin typeface="Helvetica"/>
                          <a:cs typeface="Helvetica"/>
                        </a:rPr>
                        <a:t> </a:t>
                      </a:r>
                      <a:r>
                        <a:rPr lang="en-US" sz="1100" b="0" baseline="0" dirty="0">
                          <a:solidFill>
                            <a:srgbClr val="000000"/>
                          </a:solidFill>
                          <a:latin typeface="Helvetica"/>
                          <a:cs typeface="Helvetica"/>
                        </a:rPr>
                        <a:t>(</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extracellular agents, ECA), </a:t>
                      </a:r>
                      <a:r>
                        <a:rPr kumimoji="0" lang="en-US" sz="1100" b="0" i="0" u="none" strike="noStrike" kern="1200" cap="none" spc="0" normalizeH="0" baseline="0" noProof="0" dirty="0" err="1">
                          <a:ln>
                            <a:noFill/>
                          </a:ln>
                          <a:solidFill>
                            <a:srgbClr val="000000"/>
                          </a:solidFill>
                          <a:effectLst/>
                          <a:uLnTx/>
                          <a:uFillTx/>
                          <a:latin typeface="Helvetica"/>
                          <a:ea typeface="+mn-ea"/>
                          <a:cs typeface="Helvetica"/>
                        </a:rPr>
                        <a:t>oder</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 MRT </a:t>
                      </a:r>
                      <a:r>
                        <a:rPr kumimoji="0" lang="en-US" sz="1100" b="0" i="0" u="none" strike="noStrike" kern="1200" cap="none" spc="0" normalizeH="0" baseline="0" noProof="0" dirty="0" err="1">
                          <a:ln>
                            <a:noFill/>
                          </a:ln>
                          <a:solidFill>
                            <a:srgbClr val="000000"/>
                          </a:solidFill>
                          <a:effectLst/>
                          <a:uLnTx/>
                          <a:uFillTx/>
                          <a:latin typeface="Helvetica"/>
                          <a:ea typeface="+mn-ea"/>
                          <a:cs typeface="Helvetica"/>
                        </a:rPr>
                        <a:t>mit</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1" i="0" u="none" strike="noStrike" kern="1200" cap="none" spc="0" normalizeH="0" baseline="0" noProof="0" dirty="0" err="1">
                          <a:ln>
                            <a:noFill/>
                          </a:ln>
                          <a:solidFill>
                            <a:srgbClr val="000000"/>
                          </a:solidFill>
                          <a:effectLst/>
                          <a:uLnTx/>
                          <a:uFillTx/>
                          <a:latin typeface="Helvetica"/>
                          <a:ea typeface="+mn-ea"/>
                          <a:cs typeface="Helvetica"/>
                        </a:rPr>
                        <a:t>hepatobiliären</a:t>
                      </a:r>
                      <a:r>
                        <a:rPr kumimoji="0" lang="en-US" sz="1100" b="1"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1" i="0" u="none" strike="noStrike" kern="1200" cap="none" spc="0" normalizeH="0" baseline="0" noProof="0" dirty="0" err="1">
                          <a:ln>
                            <a:noFill/>
                          </a:ln>
                          <a:solidFill>
                            <a:srgbClr val="000000"/>
                          </a:solidFill>
                          <a:effectLst/>
                          <a:uLnTx/>
                          <a:uFillTx/>
                          <a:latin typeface="Helvetica"/>
                          <a:ea typeface="+mn-ea"/>
                          <a:cs typeface="Helvetica"/>
                        </a:rPr>
                        <a:t>Kontrastmitteln</a:t>
                      </a:r>
                      <a:r>
                        <a:rPr kumimoji="0" lang="en-US" sz="1100" b="1"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hepatobiliary agents, HBA)</a:t>
                      </a:r>
                      <a:endParaRPr kumimoji="0" lang="en-US" sz="1200" b="0" i="0" u="none" strike="noStrike" kern="1200" cap="none" spc="0" normalizeH="0" baseline="0" noProof="0" dirty="0">
                        <a:ln>
                          <a:noFill/>
                        </a:ln>
                        <a:solidFill>
                          <a:schemeClr val="tx1"/>
                        </a:solidFill>
                        <a:effectLst/>
                        <a:uLnTx/>
                        <a:uFillTx/>
                        <a:latin typeface="Helvetica"/>
                        <a:ea typeface="+mn-ea"/>
                        <a:cs typeface="Helvetica"/>
                      </a:endParaRPr>
                    </a:p>
                    <a:p>
                      <a:pPr marL="0" marR="0" lvl="0" indent="0" algn="l" defTabSz="457200" rtl="0" eaLnBrk="1" fontAlgn="auto" latinLnBrk="0" hangingPunct="1">
                        <a:lnSpc>
                          <a:spcPct val="100000"/>
                        </a:lnSpc>
                        <a:spcBef>
                          <a:spcPts val="0"/>
                        </a:spcBef>
                        <a:spcAft>
                          <a:spcPts val="1200"/>
                        </a:spcAft>
                        <a:buClrTx/>
                        <a:buSzTx/>
                        <a:buFont typeface="Arial" charset="0"/>
                        <a:buNone/>
                        <a:tabLst/>
                        <a:defRPr/>
                      </a:pPr>
                      <a:r>
                        <a:rPr lang="en-US" sz="1100" b="0" dirty="0">
                          <a:solidFill>
                            <a:srgbClr val="000000"/>
                          </a:solidFill>
                          <a:latin typeface="Helvetica"/>
                          <a:cs typeface="Helvetica"/>
                        </a:rPr>
                        <a:t>Bei </a:t>
                      </a:r>
                      <a:r>
                        <a:rPr lang="en-US" sz="1100" b="0" dirty="0" err="1">
                          <a:solidFill>
                            <a:srgbClr val="000000"/>
                          </a:solidFill>
                          <a:latin typeface="Helvetica"/>
                          <a:cs typeface="Helvetica"/>
                        </a:rPr>
                        <a:t>Patienten</a:t>
                      </a:r>
                      <a:r>
                        <a:rPr lang="en-US" sz="1100" b="0" dirty="0">
                          <a:solidFill>
                            <a:srgbClr val="000000"/>
                          </a:solidFill>
                          <a:latin typeface="Helvetica"/>
                          <a:cs typeface="Helvetica"/>
                        </a:rPr>
                        <a:t> </a:t>
                      </a:r>
                      <a:r>
                        <a:rPr lang="en-US" sz="1100" b="0" dirty="0" err="1">
                          <a:solidFill>
                            <a:srgbClr val="000000"/>
                          </a:solidFill>
                          <a:latin typeface="Helvetica"/>
                          <a:cs typeface="Helvetica"/>
                        </a:rPr>
                        <a:t>mit</a:t>
                      </a:r>
                      <a:r>
                        <a:rPr lang="en-US" sz="1100" b="0" dirty="0">
                          <a:solidFill>
                            <a:srgbClr val="000000"/>
                          </a:solidFill>
                          <a:latin typeface="Helvetica"/>
                          <a:cs typeface="Helvetica"/>
                        </a:rPr>
                        <a:t> </a:t>
                      </a:r>
                      <a:r>
                        <a:rPr lang="en-US" sz="1100" b="0" dirty="0" err="1">
                          <a:solidFill>
                            <a:srgbClr val="000000"/>
                          </a:solidFill>
                          <a:latin typeface="Helvetica"/>
                          <a:cs typeface="Helvetica"/>
                        </a:rPr>
                        <a:t>Leberzirrhose</a:t>
                      </a:r>
                      <a:r>
                        <a:rPr lang="en-US" sz="1100" b="0" dirty="0">
                          <a:solidFill>
                            <a:srgbClr val="000000"/>
                          </a:solidFill>
                          <a:latin typeface="Helvetica"/>
                          <a:cs typeface="Helvetica"/>
                        </a:rPr>
                        <a:t> und </a:t>
                      </a:r>
                      <a:r>
                        <a:rPr lang="en-US" sz="1100" b="0" dirty="0" err="1">
                          <a:solidFill>
                            <a:srgbClr val="000000"/>
                          </a:solidFill>
                          <a:latin typeface="Helvetica"/>
                          <a:cs typeface="Helvetica"/>
                        </a:rPr>
                        <a:t>anderen</a:t>
                      </a:r>
                      <a:r>
                        <a:rPr lang="en-US" sz="1100" b="0" dirty="0">
                          <a:solidFill>
                            <a:srgbClr val="000000"/>
                          </a:solidFill>
                          <a:latin typeface="Helvetica"/>
                          <a:cs typeface="Helvetica"/>
                        </a:rPr>
                        <a:t> </a:t>
                      </a:r>
                      <a:r>
                        <a:rPr lang="en-US" sz="1100" b="1" dirty="0" err="1">
                          <a:solidFill>
                            <a:srgbClr val="000000"/>
                          </a:solidFill>
                          <a:latin typeface="Helvetica"/>
                          <a:cs typeface="Helvetica"/>
                        </a:rPr>
                        <a:t>Hochrisikopatienten</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 </a:t>
                      </a:r>
                      <a:r>
                        <a:rPr kumimoji="0" lang="en-US" sz="1100" b="0" i="0" u="none" strike="noStrike" kern="1200" cap="none" spc="0" normalizeH="0" baseline="0" noProof="0" dirty="0" err="1">
                          <a:ln>
                            <a:noFill/>
                          </a:ln>
                          <a:solidFill>
                            <a:schemeClr val="tx1"/>
                          </a:solidFill>
                          <a:effectLst/>
                          <a:uLnTx/>
                          <a:uFillTx/>
                          <a:latin typeface="Helvetica"/>
                          <a:ea typeface="+mn-ea"/>
                          <a:cs typeface="Helvetica"/>
                        </a:rPr>
                        <a:t>einschließlich</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 </a:t>
                      </a:r>
                      <a:r>
                        <a:rPr kumimoji="0" lang="en-US" sz="1100" b="0" i="0" u="none" strike="noStrike" kern="1200" cap="none" spc="0" normalizeH="0" baseline="0" noProof="0" dirty="0" err="1">
                          <a:ln>
                            <a:noFill/>
                          </a:ln>
                          <a:solidFill>
                            <a:schemeClr val="tx1"/>
                          </a:solidFill>
                          <a:effectLst/>
                          <a:uLnTx/>
                          <a:uFillTx/>
                          <a:latin typeface="Helvetica"/>
                          <a:ea typeface="+mn-ea"/>
                          <a:cs typeface="Helvetica"/>
                        </a:rPr>
                        <a:t>Transplantationskandidaten</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 </a:t>
                      </a:r>
                      <a:r>
                        <a:rPr kumimoji="0" lang="en-US" sz="1100" b="0" i="0" u="none" strike="noStrike" kern="1200" cap="none" spc="0" normalizeH="0" baseline="0" noProof="0" dirty="0" err="1">
                          <a:ln>
                            <a:noFill/>
                          </a:ln>
                          <a:solidFill>
                            <a:schemeClr val="tx1"/>
                          </a:solidFill>
                          <a:effectLst/>
                          <a:uLnTx/>
                          <a:uFillTx/>
                          <a:latin typeface="Helvetica"/>
                          <a:ea typeface="+mn-ea"/>
                          <a:cs typeface="Helvetica"/>
                        </a:rPr>
                        <a:t>mit</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 HCC</a:t>
                      </a:r>
                    </a:p>
                  </a:txBody>
                  <a:tcPr marL="182880" marR="0" marT="182880" marB="182880" anchor="ctr">
                    <a:lnL w="6350" cap="flat" cmpd="sng" algn="ctr">
                      <a:solidFill>
                        <a:schemeClr val="bg1">
                          <a:lumMod val="75000"/>
                        </a:schemeClr>
                      </a:solid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9144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 b="1" dirty="0">
                        <a:solidFill>
                          <a:srgbClr val="000000"/>
                        </a:solidFill>
                        <a:latin typeface="Helvetica"/>
                        <a:cs typeface="Helvetica"/>
                      </a:endParaRPr>
                    </a:p>
                  </a:txBody>
                  <a:tcPr marL="0" marR="0" marT="0" marB="0">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1" u="none" strike="noStrike" kern="1200" cap="none" spc="0" normalizeH="0" baseline="0" noProof="0" dirty="0">
                        <a:ln>
                          <a:noFill/>
                        </a:ln>
                        <a:solidFill>
                          <a:srgbClr val="0432FF"/>
                        </a:solidFill>
                        <a:effectLst/>
                        <a:uLnTx/>
                        <a:uFillTx/>
                        <a:latin typeface="Helvetica"/>
                        <a:ea typeface="+mn-ea"/>
                        <a:cs typeface="Helvetica"/>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0" u="none" strike="noStrike" kern="1200" cap="none" spc="0" normalizeH="0" baseline="0" noProof="0" dirty="0">
                        <a:ln>
                          <a:noFill/>
                        </a:ln>
                        <a:solidFill>
                          <a:schemeClr val="tx1"/>
                        </a:solidFill>
                        <a:effectLst/>
                        <a:uLnTx/>
                        <a:uFillTx/>
                        <a:latin typeface="Helvetica"/>
                        <a:ea typeface="+mn-ea"/>
                        <a:cs typeface="Helvetica"/>
                      </a:endParaRPr>
                    </a:p>
                  </a:txBody>
                  <a:tcPr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767171">
                <a:tc gridSpan="3">
                  <a:txBody>
                    <a:bodyPr/>
                    <a:lstStyle/>
                    <a:p>
                      <a:pPr marL="0" marR="0" indent="0" algn="l" defTabSz="457200" rtl="0" eaLnBrk="1" fontAlgn="auto" latinLnBrk="0" hangingPunct="1">
                        <a:lnSpc>
                          <a:spcPct val="100000"/>
                        </a:lnSpc>
                        <a:spcBef>
                          <a:spcPts val="0"/>
                        </a:spcBef>
                        <a:spcAft>
                          <a:spcPts val="600"/>
                        </a:spcAft>
                        <a:buClrTx/>
                        <a:buSzTx/>
                        <a:buFontTx/>
                        <a:buNone/>
                        <a:tabLst/>
                        <a:defRPr/>
                      </a:pPr>
                      <a:r>
                        <a:rPr lang="en-US" sz="1100" b="1" dirty="0" err="1">
                          <a:solidFill>
                            <a:srgbClr val="000000"/>
                          </a:solidFill>
                          <a:latin typeface="Helvetica"/>
                          <a:cs typeface="Helvetica"/>
                        </a:rPr>
                        <a:t>Anmerkungen</a:t>
                      </a:r>
                      <a:r>
                        <a:rPr lang="en-US" sz="1100" b="1" dirty="0">
                          <a:solidFill>
                            <a:srgbClr val="000000"/>
                          </a:solidFill>
                          <a:latin typeface="Helvetica"/>
                          <a:cs typeface="Helvetica"/>
                        </a:rPr>
                        <a:t>:</a:t>
                      </a:r>
                    </a:p>
                    <a:p>
                      <a:pPr marL="171450" marR="0" indent="-171450" algn="l" defTabSz="457200" rtl="0" eaLnBrk="1" fontAlgn="auto" latinLnBrk="0" hangingPunct="1">
                        <a:lnSpc>
                          <a:spcPct val="100000"/>
                        </a:lnSpc>
                        <a:spcBef>
                          <a:spcPts val="0"/>
                        </a:spcBef>
                        <a:spcAft>
                          <a:spcPts val="600"/>
                        </a:spcAft>
                        <a:buClrTx/>
                        <a:buSzTx/>
                        <a:buFont typeface="Arial" charset="0"/>
                        <a:buChar char="•"/>
                        <a:tabLst/>
                        <a:defRPr/>
                      </a:pPr>
                      <a:r>
                        <a:rPr lang="en-US" altLang="ja-JP" sz="1100" dirty="0" err="1">
                          <a:solidFill>
                            <a:schemeClr val="tx1"/>
                          </a:solidFill>
                          <a:latin typeface="Helvetica"/>
                          <a:ea typeface="ＭＳ Ｐゴシック" pitchFamily="34" charset="-128"/>
                          <a:cs typeface="Helvetica"/>
                        </a:rPr>
                        <a:t>Multiphasen</a:t>
                      </a:r>
                      <a:r>
                        <a:rPr lang="en-US" altLang="ja-JP" sz="1100" dirty="0">
                          <a:solidFill>
                            <a:schemeClr val="tx1"/>
                          </a:solidFill>
                          <a:latin typeface="Helvetica"/>
                          <a:ea typeface="ＭＳ Ｐゴシック" pitchFamily="34" charset="-128"/>
                          <a:cs typeface="Helvetica"/>
                        </a:rPr>
                        <a:t>-CT </a:t>
                      </a:r>
                      <a:r>
                        <a:rPr lang="en-US" altLang="ja-JP" sz="1100" dirty="0" err="1">
                          <a:solidFill>
                            <a:schemeClr val="tx1"/>
                          </a:solidFill>
                          <a:latin typeface="Helvetica"/>
                          <a:ea typeface="ＭＳ Ｐゴシック" pitchFamily="34" charset="-128"/>
                          <a:cs typeface="Helvetica"/>
                        </a:rPr>
                        <a:t>oder</a:t>
                      </a:r>
                      <a:r>
                        <a:rPr lang="en-US" altLang="ja-JP" sz="1100" dirty="0">
                          <a:solidFill>
                            <a:schemeClr val="tx1"/>
                          </a:solidFill>
                          <a:latin typeface="Helvetica"/>
                          <a:ea typeface="ＭＳ Ｐゴシック" pitchFamily="34" charset="-128"/>
                          <a:cs typeface="Helvetica"/>
                        </a:rPr>
                        <a:t> MRT </a:t>
                      </a:r>
                      <a:r>
                        <a:rPr lang="en-US" altLang="ja-JP" sz="1100" dirty="0" err="1">
                          <a:solidFill>
                            <a:schemeClr val="tx1"/>
                          </a:solidFill>
                          <a:latin typeface="Helvetica"/>
                          <a:ea typeface="ＭＳ Ｐゴシック" pitchFamily="34" charset="-128"/>
                          <a:cs typeface="Helvetica"/>
                        </a:rPr>
                        <a:t>werden</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gelegentlich</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zur</a:t>
                      </a:r>
                      <a:r>
                        <a:rPr lang="en-US" altLang="ja-JP" sz="1100" dirty="0">
                          <a:solidFill>
                            <a:schemeClr val="tx1"/>
                          </a:solidFill>
                          <a:latin typeface="Helvetica"/>
                          <a:ea typeface="ＭＳ Ｐゴシック" pitchFamily="34" charset="-128"/>
                          <a:cs typeface="Helvetica"/>
                        </a:rPr>
                        <a:t> HCC-</a:t>
                      </a:r>
                      <a:r>
                        <a:rPr lang="en-US" altLang="ja-JP" sz="1100" dirty="0" err="1">
                          <a:solidFill>
                            <a:schemeClr val="tx1"/>
                          </a:solidFill>
                          <a:latin typeface="Helvetica"/>
                          <a:ea typeface="ＭＳ Ｐゴシック" pitchFamily="34" charset="-128"/>
                          <a:cs typeface="Helvetica"/>
                        </a:rPr>
                        <a:t>Überwachung</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angewendet</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abhängig</a:t>
                      </a:r>
                      <a:r>
                        <a:rPr lang="en-US" altLang="ja-JP" sz="1100" dirty="0">
                          <a:solidFill>
                            <a:schemeClr val="tx1"/>
                          </a:solidFill>
                          <a:latin typeface="Helvetica"/>
                          <a:ea typeface="ＭＳ Ｐゴシック" pitchFamily="34" charset="-128"/>
                          <a:cs typeface="Helvetica"/>
                        </a:rPr>
                        <a:t> von </a:t>
                      </a:r>
                      <a:r>
                        <a:rPr lang="en-US" altLang="ja-JP" sz="1100" dirty="0" err="1">
                          <a:solidFill>
                            <a:schemeClr val="tx1"/>
                          </a:solidFill>
                          <a:latin typeface="Helvetica"/>
                          <a:ea typeface="ＭＳ Ｐゴシック" pitchFamily="34" charset="-128"/>
                          <a:cs typeface="Helvetica"/>
                        </a:rPr>
                        <a:t>regionalen</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Leitlinien</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Institutsgepflogenheiten</a:t>
                      </a:r>
                      <a:r>
                        <a:rPr lang="en-US" altLang="ja-JP" sz="1100" dirty="0">
                          <a:solidFill>
                            <a:schemeClr val="tx1"/>
                          </a:solidFill>
                          <a:latin typeface="Helvetica"/>
                          <a:ea typeface="ＭＳ Ｐゴシック" pitchFamily="34" charset="-128"/>
                          <a:cs typeface="Helvetica"/>
                        </a:rPr>
                        <a:t> und </a:t>
                      </a:r>
                      <a:r>
                        <a:rPr lang="en-US" altLang="ja-JP" sz="1100" dirty="0" err="1">
                          <a:solidFill>
                            <a:schemeClr val="tx1"/>
                          </a:solidFill>
                          <a:latin typeface="Helvetica"/>
                          <a:ea typeface="ＭＳ Ｐゴシック" pitchFamily="34" charset="-128"/>
                          <a:cs typeface="Helvetica"/>
                        </a:rPr>
                        <a:t>anderen</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Faktoren</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Weder</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verlangt</a:t>
                      </a:r>
                      <a:r>
                        <a:rPr lang="en-US" altLang="ja-JP" sz="1100" dirty="0">
                          <a:solidFill>
                            <a:schemeClr val="tx1"/>
                          </a:solidFill>
                          <a:latin typeface="Helvetica"/>
                          <a:ea typeface="ＭＳ Ｐゴシック" pitchFamily="34" charset="-128"/>
                          <a:cs typeface="Helvetica"/>
                        </a:rPr>
                        <a:t> LI-RADS </a:t>
                      </a:r>
                      <a:r>
                        <a:rPr lang="en-US" altLang="ja-JP" sz="1100" dirty="0" err="1">
                          <a:solidFill>
                            <a:schemeClr val="tx1"/>
                          </a:solidFill>
                          <a:latin typeface="Helvetica"/>
                          <a:ea typeface="ＭＳ Ｐゴシック" pitchFamily="34" charset="-128"/>
                          <a:cs typeface="Helvetica"/>
                        </a:rPr>
                        <a:t>nach</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diesen</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Anwendungen</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noch</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spricht</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sich</a:t>
                      </a:r>
                      <a:r>
                        <a:rPr lang="en-US" altLang="ja-JP" sz="1100" dirty="0">
                          <a:solidFill>
                            <a:schemeClr val="tx1"/>
                          </a:solidFill>
                          <a:latin typeface="Helvetica"/>
                          <a:ea typeface="ＭＳ Ｐゴシック" pitchFamily="34" charset="-128"/>
                          <a:cs typeface="Helvetica"/>
                        </a:rPr>
                        <a:t> LI-RADS </a:t>
                      </a:r>
                      <a:r>
                        <a:rPr lang="en-US" altLang="ja-JP" sz="1100" dirty="0" err="1">
                          <a:solidFill>
                            <a:schemeClr val="tx1"/>
                          </a:solidFill>
                          <a:latin typeface="Helvetica"/>
                          <a:ea typeface="ＭＳ Ｐゴシック" pitchFamily="34" charset="-128"/>
                          <a:cs typeface="Helvetica"/>
                        </a:rPr>
                        <a:t>dagegen</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aus</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aber</a:t>
                      </a:r>
                      <a:r>
                        <a:rPr lang="en-US" altLang="ja-JP" sz="1100" dirty="0">
                          <a:solidFill>
                            <a:schemeClr val="tx1"/>
                          </a:solidFill>
                          <a:latin typeface="Helvetica"/>
                          <a:ea typeface="ＭＳ Ｐゴシック" pitchFamily="34" charset="-128"/>
                          <a:cs typeface="Helvetica"/>
                        </a:rPr>
                        <a:t> das System </a:t>
                      </a:r>
                      <a:r>
                        <a:rPr lang="en-US" altLang="ja-JP" sz="1100" dirty="0" err="1">
                          <a:solidFill>
                            <a:schemeClr val="tx1"/>
                          </a:solidFill>
                          <a:latin typeface="Helvetica"/>
                          <a:ea typeface="ＭＳ Ｐゴシック" pitchFamily="34" charset="-128"/>
                          <a:cs typeface="Helvetica"/>
                        </a:rPr>
                        <a:t>kann</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zur</a:t>
                      </a:r>
                      <a:r>
                        <a:rPr lang="en-US" altLang="ja-JP" sz="1100" dirty="0">
                          <a:solidFill>
                            <a:schemeClr val="tx1"/>
                          </a:solidFill>
                          <a:latin typeface="Helvetica"/>
                          <a:ea typeface="ＭＳ Ｐゴシック" pitchFamily="34" charset="-128"/>
                          <a:cs typeface="Helvetica"/>
                        </a:rPr>
                        <a:t> Interpretation und </a:t>
                      </a:r>
                      <a:r>
                        <a:rPr lang="en-US" altLang="ja-JP" sz="1100" dirty="0" err="1">
                          <a:solidFill>
                            <a:schemeClr val="tx1"/>
                          </a:solidFill>
                          <a:latin typeface="Helvetica"/>
                          <a:ea typeface="ＭＳ Ｐゴシック" pitchFamily="34" charset="-128"/>
                          <a:cs typeface="Helvetica"/>
                        </a:rPr>
                        <a:t>Befundung</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einer</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solchen</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Fragestellung</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angewendet</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werden</a:t>
                      </a:r>
                      <a:r>
                        <a:rPr lang="en-US" altLang="ja-JP" sz="1100" dirty="0">
                          <a:solidFill>
                            <a:schemeClr val="tx1"/>
                          </a:solidFill>
                          <a:latin typeface="Helvetica"/>
                          <a:ea typeface="ＭＳ Ｐゴシック" pitchFamily="34" charset="-128"/>
                          <a:cs typeface="Helvetica"/>
                        </a:rPr>
                        <a:t>. </a:t>
                      </a:r>
                      <a:endParaRPr lang="en-US" altLang="ja-JP" sz="1100" baseline="0" dirty="0">
                        <a:solidFill>
                          <a:schemeClr val="tx1"/>
                        </a:solidFill>
                        <a:latin typeface="Helvetica"/>
                        <a:ea typeface="ＭＳ Ｐゴシック" pitchFamily="34" charset="-128"/>
                        <a:cs typeface="Helvetica"/>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altLang="ja-JP" sz="1100" dirty="0" err="1">
                          <a:solidFill>
                            <a:schemeClr val="tx1"/>
                          </a:solidFill>
                          <a:latin typeface="Helvetica"/>
                          <a:ea typeface="ＭＳ Ｐゴシック" pitchFamily="34" charset="-128"/>
                          <a:cs typeface="Helvetica"/>
                        </a:rPr>
                        <a:t>Obwohl</a:t>
                      </a:r>
                      <a:r>
                        <a:rPr lang="en-US" altLang="ja-JP" sz="1100" dirty="0">
                          <a:solidFill>
                            <a:schemeClr val="tx1"/>
                          </a:solidFill>
                          <a:latin typeface="Helvetica"/>
                          <a:ea typeface="ＭＳ Ｐゴシック" pitchFamily="34" charset="-128"/>
                          <a:cs typeface="Helvetica"/>
                        </a:rPr>
                        <a:t> CEUS </a:t>
                      </a:r>
                      <a:r>
                        <a:rPr lang="en-US" altLang="ja-JP" sz="1100" dirty="0" err="1">
                          <a:solidFill>
                            <a:schemeClr val="tx1"/>
                          </a:solidFill>
                          <a:latin typeface="Helvetica"/>
                          <a:ea typeface="ＭＳ Ｐゴシック" pitchFamily="34" charset="-128"/>
                          <a:cs typeface="Helvetica"/>
                        </a:rPr>
                        <a:t>zur</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Beurteilung</a:t>
                      </a:r>
                      <a:r>
                        <a:rPr lang="en-US" altLang="ja-JP" sz="1100" dirty="0">
                          <a:solidFill>
                            <a:schemeClr val="tx1"/>
                          </a:solidFill>
                          <a:latin typeface="Helvetica"/>
                          <a:ea typeface="ＭＳ Ｐゴシック" pitchFamily="34" charset="-128"/>
                          <a:cs typeface="Helvetica"/>
                        </a:rPr>
                        <a:t> des </a:t>
                      </a:r>
                      <a:r>
                        <a:rPr lang="en-US" altLang="ja-JP" sz="1100" dirty="0" err="1">
                          <a:solidFill>
                            <a:schemeClr val="tx1"/>
                          </a:solidFill>
                          <a:latin typeface="Helvetica"/>
                          <a:ea typeface="ＭＳ Ｐゴシック" pitchFamily="34" charset="-128"/>
                          <a:cs typeface="Helvetica"/>
                        </a:rPr>
                        <a:t>Behandlungsansprechens</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geeignet</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ist</a:t>
                      </a:r>
                      <a:r>
                        <a:rPr lang="en-US" altLang="ja-JP" sz="1100" dirty="0">
                          <a:solidFill>
                            <a:schemeClr val="tx1"/>
                          </a:solidFill>
                          <a:latin typeface="Helvetica"/>
                          <a:ea typeface="ＭＳ Ｐゴシック" pitchFamily="34" charset="-128"/>
                          <a:cs typeface="Helvetica"/>
                        </a:rPr>
                        <a:t>, </a:t>
                      </a:r>
                      <a:r>
                        <a:rPr lang="en-US" altLang="ja-JP" sz="1100" dirty="0" err="1">
                          <a:solidFill>
                            <a:schemeClr val="tx1"/>
                          </a:solidFill>
                          <a:latin typeface="Helvetica"/>
                          <a:ea typeface="ＭＳ Ｐゴシック" pitchFamily="34" charset="-128"/>
                          <a:cs typeface="Helvetica"/>
                        </a:rPr>
                        <a:t>behandelt</a:t>
                      </a:r>
                      <a:r>
                        <a:rPr lang="en-US" altLang="ja-JP" sz="1100" dirty="0">
                          <a:solidFill>
                            <a:schemeClr val="tx1"/>
                          </a:solidFill>
                          <a:latin typeface="Helvetica"/>
                          <a:ea typeface="ＭＳ Ｐゴシック" pitchFamily="34" charset="-128"/>
                          <a:cs typeface="Helvetica"/>
                        </a:rPr>
                        <a:t> LI-RADS v2017</a:t>
                      </a:r>
                      <a:r>
                        <a:rPr lang="en-US" altLang="ja-JP" sz="1100" baseline="0" dirty="0">
                          <a:solidFill>
                            <a:schemeClr val="tx1"/>
                          </a:solidFill>
                          <a:latin typeface="Helvetica"/>
                          <a:ea typeface="ＭＳ Ｐゴシック" pitchFamily="34" charset="-128"/>
                          <a:cs typeface="Helvetica"/>
                        </a:rPr>
                        <a:t> </a:t>
                      </a:r>
                      <a:r>
                        <a:rPr lang="en-US" altLang="ja-JP" sz="1100" baseline="0" dirty="0" err="1">
                          <a:solidFill>
                            <a:schemeClr val="tx1"/>
                          </a:solidFill>
                          <a:latin typeface="Helvetica"/>
                          <a:ea typeface="ＭＳ Ｐゴシック" pitchFamily="34" charset="-128"/>
                          <a:cs typeface="Helvetica"/>
                        </a:rPr>
                        <a:t>diese</a:t>
                      </a:r>
                      <a:r>
                        <a:rPr lang="en-US" altLang="ja-JP" sz="1100" baseline="0" dirty="0">
                          <a:solidFill>
                            <a:schemeClr val="tx1"/>
                          </a:solidFill>
                          <a:latin typeface="Helvetica"/>
                          <a:ea typeface="ＭＳ Ｐゴシック" pitchFamily="34" charset="-128"/>
                          <a:cs typeface="Helvetica"/>
                        </a:rPr>
                        <a:t> </a:t>
                      </a:r>
                      <a:r>
                        <a:rPr lang="en-US" altLang="ja-JP" sz="1100" baseline="0" dirty="0" err="1">
                          <a:solidFill>
                            <a:schemeClr val="tx1"/>
                          </a:solidFill>
                          <a:latin typeface="Helvetica"/>
                          <a:ea typeface="ＭＳ Ｐゴシック" pitchFamily="34" charset="-128"/>
                          <a:cs typeface="Helvetica"/>
                        </a:rPr>
                        <a:t>Anwendung</a:t>
                      </a:r>
                      <a:r>
                        <a:rPr lang="en-US" altLang="ja-JP" sz="1100" baseline="0" dirty="0">
                          <a:solidFill>
                            <a:schemeClr val="tx1"/>
                          </a:solidFill>
                          <a:latin typeface="Helvetica"/>
                          <a:ea typeface="ＭＳ Ｐゴシック" pitchFamily="34" charset="-128"/>
                          <a:cs typeface="Helvetica"/>
                        </a:rPr>
                        <a:t> </a:t>
                      </a:r>
                      <a:r>
                        <a:rPr lang="en-US" altLang="ja-JP" sz="1100" baseline="0" dirty="0" err="1">
                          <a:solidFill>
                            <a:schemeClr val="tx1"/>
                          </a:solidFill>
                          <a:latin typeface="Helvetica"/>
                          <a:ea typeface="ＭＳ Ｐゴシック" pitchFamily="34" charset="-128"/>
                          <a:cs typeface="Helvetica"/>
                        </a:rPr>
                        <a:t>nicht</a:t>
                      </a:r>
                      <a:r>
                        <a:rPr lang="en-US" altLang="ja-JP" sz="1100" baseline="0" dirty="0">
                          <a:solidFill>
                            <a:schemeClr val="tx1"/>
                          </a:solidFill>
                          <a:latin typeface="Helvetica"/>
                          <a:ea typeface="ＭＳ Ｐゴシック" pitchFamily="34" charset="-128"/>
                          <a:cs typeface="Helvetica"/>
                        </a:rPr>
                        <a:t>. In der </a:t>
                      </a:r>
                      <a:r>
                        <a:rPr lang="en-US" altLang="ja-JP" sz="1100" baseline="0" dirty="0" err="1">
                          <a:solidFill>
                            <a:schemeClr val="tx1"/>
                          </a:solidFill>
                          <a:latin typeface="Helvetica"/>
                          <a:ea typeface="ＭＳ Ｐゴシック" pitchFamily="34" charset="-128"/>
                          <a:cs typeface="Helvetica"/>
                        </a:rPr>
                        <a:t>nächsten</a:t>
                      </a:r>
                      <a:r>
                        <a:rPr lang="en-US" altLang="ja-JP" sz="1100" baseline="0" dirty="0">
                          <a:solidFill>
                            <a:schemeClr val="tx1"/>
                          </a:solidFill>
                          <a:latin typeface="Helvetica"/>
                          <a:ea typeface="ＭＳ Ｐゴシック" pitchFamily="34" charset="-128"/>
                          <a:cs typeface="Helvetica"/>
                        </a:rPr>
                        <a:t> LI-RADS-Version </a:t>
                      </a:r>
                      <a:r>
                        <a:rPr lang="en-US" altLang="ja-JP" sz="1100" baseline="0" dirty="0" err="1">
                          <a:solidFill>
                            <a:schemeClr val="tx1"/>
                          </a:solidFill>
                          <a:latin typeface="Helvetica"/>
                          <a:ea typeface="ＭＳ Ｐゴシック" pitchFamily="34" charset="-128"/>
                          <a:cs typeface="Helvetica"/>
                        </a:rPr>
                        <a:t>wird</a:t>
                      </a:r>
                      <a:r>
                        <a:rPr lang="en-US" altLang="ja-JP" sz="1100" baseline="0" dirty="0">
                          <a:solidFill>
                            <a:schemeClr val="tx1"/>
                          </a:solidFill>
                          <a:latin typeface="Helvetica"/>
                          <a:ea typeface="ＭＳ Ｐゴシック" pitchFamily="34" charset="-128"/>
                          <a:cs typeface="Helvetica"/>
                        </a:rPr>
                        <a:t> </a:t>
                      </a:r>
                      <a:r>
                        <a:rPr lang="en-US" altLang="ja-JP" sz="1100" baseline="0" dirty="0" err="1">
                          <a:solidFill>
                            <a:schemeClr val="tx1"/>
                          </a:solidFill>
                          <a:latin typeface="Helvetica"/>
                          <a:ea typeface="ＭＳ Ｐゴシック" pitchFamily="34" charset="-128"/>
                          <a:cs typeface="Helvetica"/>
                        </a:rPr>
                        <a:t>darauf</a:t>
                      </a:r>
                      <a:r>
                        <a:rPr lang="en-US" altLang="ja-JP" sz="1100" baseline="0" dirty="0">
                          <a:solidFill>
                            <a:schemeClr val="tx1"/>
                          </a:solidFill>
                          <a:latin typeface="Helvetica"/>
                          <a:ea typeface="ＭＳ Ｐゴシック" pitchFamily="34" charset="-128"/>
                          <a:cs typeface="Helvetica"/>
                        </a:rPr>
                        <a:t> </a:t>
                      </a:r>
                      <a:r>
                        <a:rPr lang="en-US" altLang="ja-JP" sz="1100" baseline="0" dirty="0" err="1">
                          <a:solidFill>
                            <a:schemeClr val="tx1"/>
                          </a:solidFill>
                          <a:latin typeface="Helvetica"/>
                          <a:ea typeface="ＭＳ Ｐゴシック" pitchFamily="34" charset="-128"/>
                          <a:cs typeface="Helvetica"/>
                        </a:rPr>
                        <a:t>Bezug</a:t>
                      </a:r>
                      <a:r>
                        <a:rPr lang="en-US" altLang="ja-JP" sz="1100" baseline="0" dirty="0">
                          <a:solidFill>
                            <a:schemeClr val="tx1"/>
                          </a:solidFill>
                          <a:latin typeface="Helvetica"/>
                          <a:ea typeface="ＭＳ Ｐゴシック" pitchFamily="34" charset="-128"/>
                          <a:cs typeface="Helvetica"/>
                        </a:rPr>
                        <a:t> </a:t>
                      </a:r>
                      <a:r>
                        <a:rPr lang="en-US" altLang="ja-JP" sz="1100" baseline="0" dirty="0" err="1">
                          <a:solidFill>
                            <a:schemeClr val="tx1"/>
                          </a:solidFill>
                          <a:latin typeface="Helvetica"/>
                          <a:ea typeface="ＭＳ Ｐゴシック" pitchFamily="34" charset="-128"/>
                          <a:cs typeface="Helvetica"/>
                        </a:rPr>
                        <a:t>genommen</a:t>
                      </a:r>
                      <a:r>
                        <a:rPr lang="en-US" altLang="ja-JP" sz="1100" baseline="0" dirty="0">
                          <a:solidFill>
                            <a:schemeClr val="tx1"/>
                          </a:solidFill>
                          <a:latin typeface="Helvetica"/>
                          <a:ea typeface="ＭＳ Ｐゴシック" pitchFamily="34" charset="-128"/>
                          <a:cs typeface="Helvetica"/>
                        </a:rPr>
                        <a:t> </a:t>
                      </a:r>
                      <a:r>
                        <a:rPr lang="en-US" altLang="ja-JP" sz="1100" baseline="0" dirty="0" err="1">
                          <a:solidFill>
                            <a:schemeClr val="tx1"/>
                          </a:solidFill>
                          <a:latin typeface="Helvetica"/>
                          <a:ea typeface="ＭＳ Ｐゴシック" pitchFamily="34" charset="-128"/>
                          <a:cs typeface="Helvetica"/>
                        </a:rPr>
                        <a:t>werden</a:t>
                      </a:r>
                      <a:r>
                        <a:rPr lang="en-US" altLang="ja-JP" sz="1100" baseline="0" dirty="0">
                          <a:solidFill>
                            <a:schemeClr val="tx1"/>
                          </a:solidFill>
                          <a:latin typeface="Helvetica"/>
                          <a:ea typeface="ＭＳ Ｐゴシック" pitchFamily="34" charset="-128"/>
                          <a:cs typeface="Helvetica"/>
                        </a:rPr>
                        <a:t>.</a:t>
                      </a:r>
                      <a:endParaRPr lang="en-US" altLang="ja-JP" sz="1100" dirty="0">
                        <a:solidFill>
                          <a:schemeClr val="tx1"/>
                        </a:solidFill>
                        <a:latin typeface="Helvetica"/>
                        <a:ea typeface="ＭＳ Ｐゴシック" pitchFamily="34" charset="-128"/>
                        <a:cs typeface="Helvetica"/>
                      </a:endParaRPr>
                    </a:p>
                  </a:txBody>
                  <a:tcPr marL="0" marR="0" marT="182880" marB="182880">
                    <a:lnL>
                      <a:noFill/>
                    </a:lnL>
                    <a:lnR>
                      <a:noFill/>
                    </a:lnR>
                    <a:lnT w="6350" cap="flat" cmpd="sng" algn="ctr">
                      <a:solidFill>
                        <a:schemeClr val="bg1">
                          <a:lumMod val="7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457200" rtl="0" eaLnBrk="1" fontAlgn="auto" latinLnBrk="0" hangingPunct="1">
                        <a:lnSpc>
                          <a:spcPct val="150000"/>
                        </a:lnSpc>
                        <a:spcBef>
                          <a:spcPts val="0"/>
                        </a:spcBef>
                        <a:spcAft>
                          <a:spcPts val="1200"/>
                        </a:spcAft>
                        <a:buClrTx/>
                        <a:buSzTx/>
                        <a:buFont typeface="Arial" charset="0"/>
                        <a:buNone/>
                        <a:tabLst/>
                        <a:defRPr/>
                      </a:pPr>
                      <a:endParaRPr kumimoji="0" lang="en-US" sz="1800" b="0" i="0" u="none" strike="noStrike" kern="1200" cap="none" spc="0" normalizeH="0" baseline="0" noProof="0" dirty="0">
                        <a:ln>
                          <a:noFill/>
                        </a:ln>
                        <a:solidFill>
                          <a:srgbClr val="000000"/>
                        </a:solidFill>
                        <a:effectLst/>
                        <a:uLnTx/>
                        <a:uFillTx/>
                        <a:latin typeface="Helvetica"/>
                        <a:ea typeface="+mn-ea"/>
                        <a:cs typeface="Helvetica"/>
                      </a:endParaRPr>
                    </a:p>
                  </a:txBody>
                  <a:tcPr marL="0" marR="0" marT="182880" marB="182880">
                    <a:lnL>
                      <a:noFill/>
                    </a:lnL>
                    <a:lnR>
                      <a:noFill/>
                    </a:lnR>
                    <a:lnT w="6350" cap="flat" cmpd="sng" algn="ctr">
                      <a:solidFill>
                        <a:schemeClr val="bg1">
                          <a:lumMod val="7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xmlns="" val="10006"/>
                  </a:ext>
                </a:extLst>
              </a:tr>
            </a:tbl>
          </a:graphicData>
        </a:graphic>
      </p:graphicFrame>
      <p:sp>
        <p:nvSpPr>
          <p:cNvPr id="5" name="Rectangle 4"/>
          <p:cNvSpPr/>
          <p:nvPr/>
        </p:nvSpPr>
        <p:spPr>
          <a:xfrm>
            <a:off x="857530" y="1564556"/>
            <a:ext cx="1247671" cy="550012"/>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err="1">
                <a:solidFill>
                  <a:schemeClr val="tx1"/>
                </a:solidFill>
                <a:latin typeface="Helvetica"/>
                <a:cs typeface="Helvetica"/>
              </a:rPr>
              <a:t>Ultraschall</a:t>
            </a:r>
            <a:endParaRPr lang="en-US" sz="1100" b="1" dirty="0">
              <a:solidFill>
                <a:schemeClr val="tx1"/>
              </a:solidFill>
              <a:latin typeface="Helvetica"/>
              <a:cs typeface="Helvetica"/>
            </a:endParaRPr>
          </a:p>
          <a:p>
            <a:pPr algn="ctr"/>
            <a:r>
              <a:rPr lang="en-US" sz="1100" dirty="0">
                <a:solidFill>
                  <a:schemeClr val="tx1"/>
                </a:solidFill>
                <a:latin typeface="Helvetica"/>
                <a:cs typeface="Helvetica"/>
              </a:rPr>
              <a:t>LI-RADS</a:t>
            </a:r>
            <a:r>
              <a:rPr lang="en-US" sz="1100" baseline="30000" dirty="0">
                <a:solidFill>
                  <a:schemeClr val="tx1"/>
                </a:solidFill>
                <a:latin typeface="Helvetica"/>
                <a:cs typeface="Helvetica"/>
              </a:rPr>
              <a:t>®</a:t>
            </a:r>
            <a:r>
              <a:rPr lang="en-US" sz="1100" dirty="0">
                <a:solidFill>
                  <a:schemeClr val="tx1"/>
                </a:solidFill>
                <a:latin typeface="Helvetica"/>
                <a:cs typeface="Helvetica"/>
              </a:rPr>
              <a:t> v2017</a:t>
            </a:r>
          </a:p>
        </p:txBody>
      </p:sp>
      <p:grpSp>
        <p:nvGrpSpPr>
          <p:cNvPr id="6" name="Group 5"/>
          <p:cNvGrpSpPr>
            <a:grpSpLocks noChangeAspect="1"/>
          </p:cNvGrpSpPr>
          <p:nvPr/>
        </p:nvGrpSpPr>
        <p:grpSpPr>
          <a:xfrm>
            <a:off x="332656" y="1630238"/>
            <a:ext cx="611804" cy="433872"/>
            <a:chOff x="45720" y="87261"/>
            <a:chExt cx="380210" cy="269633"/>
          </a:xfrm>
        </p:grpSpPr>
        <p:sp>
          <p:nvSpPr>
            <p:cNvPr id="7" name="Shape 559"/>
            <p:cNvSpPr/>
            <p:nvPr/>
          </p:nvSpPr>
          <p:spPr>
            <a:xfrm>
              <a:off x="45720" y="90107"/>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8" name="Shape 560"/>
            <p:cNvSpPr/>
            <p:nvPr/>
          </p:nvSpPr>
          <p:spPr>
            <a:xfrm>
              <a:off x="170646" y="93050"/>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9" name="Shape 561"/>
            <p:cNvSpPr/>
            <p:nvPr/>
          </p:nvSpPr>
          <p:spPr>
            <a:xfrm>
              <a:off x="161989" y="146114"/>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0" name="Shape 562"/>
            <p:cNvSpPr/>
            <p:nvPr/>
          </p:nvSpPr>
          <p:spPr>
            <a:xfrm>
              <a:off x="169505" y="152195"/>
              <a:ext cx="155173" cy="144538"/>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1" name="Shape 563"/>
            <p:cNvSpPr/>
            <p:nvPr/>
          </p:nvSpPr>
          <p:spPr>
            <a:xfrm>
              <a:off x="206218" y="87261"/>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2" name="Shape 564"/>
            <p:cNvSpPr/>
            <p:nvPr/>
          </p:nvSpPr>
          <p:spPr>
            <a:xfrm>
              <a:off x="59233" y="87782"/>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3" name="Shape 565"/>
            <p:cNvSpPr/>
            <p:nvPr/>
          </p:nvSpPr>
          <p:spPr>
            <a:xfrm>
              <a:off x="58311" y="149609"/>
              <a:ext cx="167155" cy="151646"/>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grpSp>
      <p:sp>
        <p:nvSpPr>
          <p:cNvPr id="14" name="Rectangle 13"/>
          <p:cNvSpPr/>
          <p:nvPr/>
        </p:nvSpPr>
        <p:spPr>
          <a:xfrm>
            <a:off x="857530" y="3417848"/>
            <a:ext cx="1247671" cy="550012"/>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solidFill>
                  <a:schemeClr val="tx1"/>
                </a:solidFill>
                <a:latin typeface="Helvetica"/>
                <a:cs typeface="Helvetica"/>
              </a:rPr>
              <a:t>CEUS </a:t>
            </a:r>
          </a:p>
          <a:p>
            <a:pPr algn="ctr"/>
            <a:r>
              <a:rPr lang="en-US" sz="1100" dirty="0">
                <a:solidFill>
                  <a:schemeClr val="tx1"/>
                </a:solidFill>
                <a:latin typeface="Helvetica"/>
                <a:cs typeface="Helvetica"/>
              </a:rPr>
              <a:t>LI-RADS</a:t>
            </a:r>
            <a:r>
              <a:rPr lang="en-US" sz="1100" baseline="30000" dirty="0">
                <a:solidFill>
                  <a:schemeClr val="tx1"/>
                </a:solidFill>
                <a:latin typeface="Helvetica"/>
                <a:cs typeface="Helvetica"/>
              </a:rPr>
              <a:t>®</a:t>
            </a:r>
            <a:r>
              <a:rPr lang="en-US" sz="1100" dirty="0">
                <a:solidFill>
                  <a:schemeClr val="tx1"/>
                </a:solidFill>
                <a:latin typeface="Helvetica"/>
                <a:cs typeface="Helvetica"/>
              </a:rPr>
              <a:t> v2017</a:t>
            </a:r>
          </a:p>
        </p:txBody>
      </p:sp>
      <p:sp>
        <p:nvSpPr>
          <p:cNvPr id="23" name="Rectangle 22"/>
          <p:cNvSpPr/>
          <p:nvPr/>
        </p:nvSpPr>
        <p:spPr>
          <a:xfrm>
            <a:off x="857530" y="5319400"/>
            <a:ext cx="1247671" cy="550012"/>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solidFill>
                  <a:schemeClr val="tx1"/>
                </a:solidFill>
                <a:latin typeface="Helvetica"/>
                <a:cs typeface="Helvetica"/>
              </a:rPr>
              <a:t>CT/MRI </a:t>
            </a:r>
          </a:p>
          <a:p>
            <a:pPr algn="ctr"/>
            <a:r>
              <a:rPr lang="en-US" sz="1100" dirty="0">
                <a:solidFill>
                  <a:schemeClr val="tx1"/>
                </a:solidFill>
                <a:latin typeface="Helvetica"/>
                <a:cs typeface="Helvetica"/>
              </a:rPr>
              <a:t>LI-RADS</a:t>
            </a:r>
            <a:r>
              <a:rPr lang="en-US" sz="1100" baseline="30000" dirty="0">
                <a:solidFill>
                  <a:schemeClr val="tx1"/>
                </a:solidFill>
                <a:latin typeface="Helvetica"/>
                <a:cs typeface="Helvetica"/>
              </a:rPr>
              <a:t>®</a:t>
            </a:r>
            <a:r>
              <a:rPr lang="en-US" sz="1100" dirty="0">
                <a:solidFill>
                  <a:schemeClr val="tx1"/>
                </a:solidFill>
                <a:latin typeface="Helvetica"/>
                <a:cs typeface="Helvetica"/>
              </a:rPr>
              <a:t> v2017</a:t>
            </a:r>
          </a:p>
        </p:txBody>
      </p:sp>
      <p:grpSp>
        <p:nvGrpSpPr>
          <p:cNvPr id="35" name="Group 34"/>
          <p:cNvGrpSpPr>
            <a:grpSpLocks noChangeAspect="1"/>
          </p:cNvGrpSpPr>
          <p:nvPr/>
        </p:nvGrpSpPr>
        <p:grpSpPr>
          <a:xfrm>
            <a:off x="332656" y="3468881"/>
            <a:ext cx="611804" cy="433872"/>
            <a:chOff x="45720" y="87261"/>
            <a:chExt cx="380210" cy="269633"/>
          </a:xfrm>
        </p:grpSpPr>
        <p:sp>
          <p:nvSpPr>
            <p:cNvPr id="37" name="Shape 559"/>
            <p:cNvSpPr/>
            <p:nvPr/>
          </p:nvSpPr>
          <p:spPr>
            <a:xfrm>
              <a:off x="45720" y="90107"/>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38" name="Shape 560"/>
            <p:cNvSpPr/>
            <p:nvPr/>
          </p:nvSpPr>
          <p:spPr>
            <a:xfrm>
              <a:off x="170646" y="93050"/>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39" name="Shape 561"/>
            <p:cNvSpPr/>
            <p:nvPr/>
          </p:nvSpPr>
          <p:spPr>
            <a:xfrm>
              <a:off x="161989" y="146114"/>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0" name="Shape 562"/>
            <p:cNvSpPr/>
            <p:nvPr/>
          </p:nvSpPr>
          <p:spPr>
            <a:xfrm>
              <a:off x="169505" y="152195"/>
              <a:ext cx="155173" cy="144538"/>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1" name="Shape 563"/>
            <p:cNvSpPr/>
            <p:nvPr/>
          </p:nvSpPr>
          <p:spPr>
            <a:xfrm>
              <a:off x="206218" y="87261"/>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2" name="Shape 564"/>
            <p:cNvSpPr/>
            <p:nvPr/>
          </p:nvSpPr>
          <p:spPr>
            <a:xfrm>
              <a:off x="59233" y="87782"/>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3" name="Shape 565"/>
            <p:cNvSpPr/>
            <p:nvPr/>
          </p:nvSpPr>
          <p:spPr>
            <a:xfrm>
              <a:off x="58311" y="149609"/>
              <a:ext cx="167155" cy="151646"/>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grpSp>
      <p:grpSp>
        <p:nvGrpSpPr>
          <p:cNvPr id="44" name="Group 43"/>
          <p:cNvGrpSpPr>
            <a:grpSpLocks noChangeAspect="1"/>
          </p:cNvGrpSpPr>
          <p:nvPr/>
        </p:nvGrpSpPr>
        <p:grpSpPr>
          <a:xfrm>
            <a:off x="332656" y="5355784"/>
            <a:ext cx="611804" cy="433872"/>
            <a:chOff x="45720" y="87261"/>
            <a:chExt cx="380210" cy="269633"/>
          </a:xfrm>
        </p:grpSpPr>
        <p:sp>
          <p:nvSpPr>
            <p:cNvPr id="45" name="Shape 559"/>
            <p:cNvSpPr/>
            <p:nvPr/>
          </p:nvSpPr>
          <p:spPr>
            <a:xfrm>
              <a:off x="45720" y="90107"/>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6" name="Shape 560"/>
            <p:cNvSpPr/>
            <p:nvPr/>
          </p:nvSpPr>
          <p:spPr>
            <a:xfrm>
              <a:off x="170646" y="93050"/>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7" name="Shape 561"/>
            <p:cNvSpPr/>
            <p:nvPr/>
          </p:nvSpPr>
          <p:spPr>
            <a:xfrm>
              <a:off x="161989" y="146114"/>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8" name="Shape 562"/>
            <p:cNvSpPr/>
            <p:nvPr/>
          </p:nvSpPr>
          <p:spPr>
            <a:xfrm>
              <a:off x="169505" y="152195"/>
              <a:ext cx="155173" cy="144538"/>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9" name="Shape 563"/>
            <p:cNvSpPr/>
            <p:nvPr/>
          </p:nvSpPr>
          <p:spPr>
            <a:xfrm>
              <a:off x="206218" y="87261"/>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50" name="Shape 564"/>
            <p:cNvSpPr/>
            <p:nvPr/>
          </p:nvSpPr>
          <p:spPr>
            <a:xfrm>
              <a:off x="59233" y="87782"/>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51" name="Shape 565"/>
            <p:cNvSpPr/>
            <p:nvPr/>
          </p:nvSpPr>
          <p:spPr>
            <a:xfrm>
              <a:off x="58311" y="149609"/>
              <a:ext cx="167155" cy="151646"/>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grpSp>
      <p:sp>
        <p:nvSpPr>
          <p:cNvPr id="5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BD385D5-24B1-934C-B52E-003753399B5B}" type="slidenum">
              <a:rPr lang="en-US" sz="1100" smtClean="0">
                <a:latin typeface="Helvetica"/>
                <a:cs typeface="Helvetica"/>
              </a:rPr>
              <a:pPr algn="r"/>
              <a:t>3</a:t>
            </a:fld>
            <a:endParaRPr lang="en-US" sz="1100" dirty="0">
              <a:latin typeface="Helvetica"/>
              <a:cs typeface="Helvetica"/>
            </a:endParaRPr>
          </a:p>
        </p:txBody>
      </p:sp>
      <p:sp>
        <p:nvSpPr>
          <p:cNvPr id="36" name="Right Triangle 3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52" name="TextBox 51"/>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a:latin typeface="Helvetica"/>
                <a:cs typeface="Helvetica"/>
              </a:rPr>
              <a:t>Übersicht</a:t>
            </a:r>
            <a:endParaRPr lang="en-US" sz="1400" dirty="0">
              <a:latin typeface="Helvetica"/>
              <a:cs typeface="Helvetica"/>
            </a:endParaRPr>
          </a:p>
        </p:txBody>
      </p:sp>
    </p:spTree>
    <p:extLst>
      <p:ext uri="{BB962C8B-B14F-4D97-AF65-F5344CB8AC3E}">
        <p14:creationId xmlns:p14="http://schemas.microsoft.com/office/powerpoint/2010/main" val="312237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24839804"/>
              </p:ext>
            </p:extLst>
          </p:nvPr>
        </p:nvGraphicFramePr>
        <p:xfrm>
          <a:off x="228600" y="365761"/>
          <a:ext cx="6400800" cy="9326880"/>
        </p:xfrm>
        <a:graphic>
          <a:graphicData uri="http://schemas.openxmlformats.org/drawingml/2006/table">
            <a:tbl>
              <a:tblPr firstRow="1" bandRow="1">
                <a:tableStyleId>{2D5ABB26-0587-4C30-8999-92F81FD0307C}</a:tableStyleId>
              </a:tblPr>
              <a:tblGrid>
                <a:gridCol w="6400800">
                  <a:extLst>
                    <a:ext uri="{9D8B030D-6E8A-4147-A177-3AD203B41FA5}">
                      <a16:colId xmlns:a16="http://schemas.microsoft.com/office/drawing/2014/main" xmlns="" val="20000"/>
                    </a:ext>
                  </a:extLst>
                </a:gridCol>
              </a:tblGrid>
              <a:tr h="35333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rgbClr val="000000"/>
                          </a:solidFill>
                          <a:latin typeface="Helvetica"/>
                          <a:cs typeface="Helvetica"/>
                        </a:rPr>
                        <a:t>Was </a:t>
                      </a:r>
                      <a:r>
                        <a:rPr lang="en-US" sz="1800" b="1" dirty="0" err="1">
                          <a:solidFill>
                            <a:srgbClr val="000000"/>
                          </a:solidFill>
                          <a:latin typeface="Helvetica"/>
                          <a:cs typeface="Helvetica"/>
                        </a:rPr>
                        <a:t>ist</a:t>
                      </a:r>
                      <a:r>
                        <a:rPr lang="en-US" sz="1800" b="1" dirty="0">
                          <a:solidFill>
                            <a:srgbClr val="000000"/>
                          </a:solidFill>
                          <a:latin typeface="Helvetica"/>
                          <a:cs typeface="Helvetica"/>
                        </a:rPr>
                        <a:t> </a:t>
                      </a:r>
                      <a:r>
                        <a:rPr lang="en-US" sz="1800" b="1" dirty="0" err="1">
                          <a:solidFill>
                            <a:srgbClr val="000000"/>
                          </a:solidFill>
                          <a:latin typeface="Helvetica"/>
                          <a:cs typeface="Helvetica"/>
                        </a:rPr>
                        <a:t>neu</a:t>
                      </a:r>
                      <a:r>
                        <a:rPr lang="en-US" sz="1800" b="1" dirty="0">
                          <a:solidFill>
                            <a:srgbClr val="000000"/>
                          </a:solidFill>
                          <a:latin typeface="Helvetica"/>
                          <a:cs typeface="Helvetica"/>
                        </a:rPr>
                        <a:t> </a:t>
                      </a:r>
                      <a:r>
                        <a:rPr lang="en-US" sz="1800" b="1" dirty="0" err="1">
                          <a:solidFill>
                            <a:srgbClr val="000000"/>
                          </a:solidFill>
                          <a:latin typeface="Helvetica"/>
                          <a:cs typeface="Helvetica"/>
                        </a:rPr>
                        <a:t>bei</a:t>
                      </a:r>
                      <a:r>
                        <a:rPr lang="en-US" sz="1800" b="1" dirty="0">
                          <a:solidFill>
                            <a:srgbClr val="000000"/>
                          </a:solidFill>
                          <a:latin typeface="Helvetica"/>
                          <a:cs typeface="Helvetica"/>
                        </a:rPr>
                        <a:t> LI-RADS</a:t>
                      </a:r>
                      <a:r>
                        <a:rPr lang="en-US" sz="1800" b="1" baseline="30000" dirty="0">
                          <a:solidFill>
                            <a:srgbClr val="000000"/>
                          </a:solidFill>
                          <a:latin typeface="Helvetica"/>
                          <a:cs typeface="Helvetica"/>
                        </a:rPr>
                        <a:t>®</a:t>
                      </a:r>
                      <a:r>
                        <a:rPr lang="en-US" sz="1800" b="1" baseline="0" dirty="0">
                          <a:solidFill>
                            <a:srgbClr val="000000"/>
                          </a:solidFill>
                          <a:latin typeface="Helvetica"/>
                          <a:cs typeface="Helvetica"/>
                        </a:rPr>
                        <a:t> v</a:t>
                      </a:r>
                      <a:r>
                        <a:rPr lang="en-US" sz="1800" b="1" dirty="0">
                          <a:solidFill>
                            <a:srgbClr val="000000"/>
                          </a:solidFill>
                          <a:latin typeface="Helvetica"/>
                          <a:cs typeface="Helvetica"/>
                        </a:rPr>
                        <a:t>2017?</a:t>
                      </a:r>
                    </a:p>
                  </a:txBody>
                  <a:tcPr marT="0" marB="137160">
                    <a:lnT>
                      <a:noFill/>
                    </a:lnT>
                    <a:lnB w="3175" cap="flat" cmpd="sng" algn="ctr">
                      <a:noFill/>
                      <a:prstDash val="solid"/>
                      <a:round/>
                      <a:headEnd type="none" w="med" len="med"/>
                      <a:tailEnd type="none" w="med" len="med"/>
                    </a:lnB>
                    <a:noFill/>
                  </a:tcPr>
                </a:tc>
                <a:extLst>
                  <a:ext uri="{0D108BD9-81ED-4DB2-BD59-A6C34878D82A}">
                    <a16:rowId xmlns:a16="http://schemas.microsoft.com/office/drawing/2014/main" xmlns="" val="10000"/>
                  </a:ext>
                </a:extLst>
              </a:tr>
              <a:tr h="798263">
                <a:tc>
                  <a:txBody>
                    <a:bodyPr/>
                    <a:lstStyle/>
                    <a:p>
                      <a:pPr marL="0" indent="0" algn="l">
                        <a:lnSpc>
                          <a:spcPct val="100000"/>
                        </a:lnSpc>
                        <a:spcBef>
                          <a:spcPts val="0"/>
                        </a:spcBef>
                        <a:spcAft>
                          <a:spcPts val="600"/>
                        </a:spcAft>
                        <a:buFontTx/>
                        <a:buNone/>
                      </a:pPr>
                      <a:r>
                        <a:rPr lang="en-US" sz="1100" b="1" dirty="0">
                          <a:solidFill>
                            <a:srgbClr val="000000"/>
                          </a:solidFill>
                          <a:latin typeface="Helvetica"/>
                          <a:cs typeface="Helvetica"/>
                        </a:rPr>
                        <a:t>Neue </a:t>
                      </a:r>
                      <a:r>
                        <a:rPr lang="en-US" sz="1100" b="1" dirty="0" err="1">
                          <a:solidFill>
                            <a:srgbClr val="000000"/>
                          </a:solidFill>
                          <a:latin typeface="Helvetica"/>
                          <a:cs typeface="Helvetica"/>
                        </a:rPr>
                        <a:t>Algorithmen</a:t>
                      </a:r>
                      <a:r>
                        <a:rPr lang="en-US" sz="1100" b="1" dirty="0">
                          <a:solidFill>
                            <a:srgbClr val="000000"/>
                          </a:solidFill>
                          <a:latin typeface="Helvetica"/>
                          <a:cs typeface="Helvetica"/>
                        </a:rPr>
                        <a:t>:</a:t>
                      </a:r>
                      <a:endParaRPr lang="en-US" sz="1100" b="1" baseline="0" dirty="0">
                        <a:solidFill>
                          <a:srgbClr val="000000"/>
                        </a:solidFill>
                        <a:latin typeface="Helvetica"/>
                        <a:cs typeface="Helvetica"/>
                      </a:endParaRPr>
                    </a:p>
                    <a:p>
                      <a:pPr marL="171450" indent="-171450" algn="l">
                        <a:lnSpc>
                          <a:spcPct val="100000"/>
                        </a:lnSpc>
                        <a:spcBef>
                          <a:spcPts val="0"/>
                        </a:spcBef>
                        <a:spcAft>
                          <a:spcPts val="0"/>
                        </a:spcAft>
                        <a:buFont typeface="Arial" charset="0"/>
                        <a:buChar char="•"/>
                      </a:pPr>
                      <a:r>
                        <a:rPr lang="en-US" sz="1100" b="0" dirty="0">
                          <a:solidFill>
                            <a:srgbClr val="000000"/>
                          </a:solidFill>
                          <a:latin typeface="Helvetica"/>
                          <a:cs typeface="Helvetica"/>
                        </a:rPr>
                        <a:t>US Screening und </a:t>
                      </a:r>
                      <a:r>
                        <a:rPr lang="en-US" sz="1100" b="0" dirty="0" err="1">
                          <a:solidFill>
                            <a:srgbClr val="000000"/>
                          </a:solidFill>
                          <a:latin typeface="Helvetica"/>
                          <a:cs typeface="Helvetica"/>
                        </a:rPr>
                        <a:t>Überwachung</a:t>
                      </a:r>
                      <a:r>
                        <a:rPr lang="en-US" sz="1100" b="0" dirty="0">
                          <a:solidFill>
                            <a:srgbClr val="000000"/>
                          </a:solidFill>
                          <a:latin typeface="Helvetica"/>
                          <a:cs typeface="Helvetica"/>
                        </a:rPr>
                        <a:t>: US LI-RADS Core (</a:t>
                      </a:r>
                      <a:r>
                        <a:rPr lang="en-US" sz="1100" b="0" dirty="0" err="1">
                          <a:solidFill>
                            <a:srgbClr val="000000"/>
                          </a:solidFill>
                          <a:latin typeface="Helvetica"/>
                          <a:cs typeface="Helvetica"/>
                        </a:rPr>
                        <a:t>ausstehend</a:t>
                      </a:r>
                      <a:r>
                        <a:rPr lang="en-US" sz="1100" b="0" dirty="0">
                          <a:solidFill>
                            <a:srgbClr val="000000"/>
                          </a:solidFill>
                          <a:latin typeface="Helvetica"/>
                          <a:cs typeface="Helvetica"/>
                        </a:rPr>
                        <a:t>).</a:t>
                      </a:r>
                      <a:endParaRPr kumimoji="0" lang="en-US" sz="1100" b="0" i="0" u="none" strike="noStrike" kern="1200" cap="none" spc="0" normalizeH="0" baseline="0" noProof="0" dirty="0">
                        <a:ln>
                          <a:noFill/>
                        </a:ln>
                        <a:solidFill>
                          <a:srgbClr val="000000"/>
                        </a:solidFill>
                        <a:effectLst/>
                        <a:uLnTx/>
                        <a:uFillTx/>
                        <a:latin typeface="Helvetica"/>
                        <a:ea typeface="+mn-ea"/>
                        <a:cs typeface="Helvetica"/>
                      </a:endParaRPr>
                    </a:p>
                    <a:p>
                      <a:pPr marL="171450" indent="-171450" algn="l">
                        <a:lnSpc>
                          <a:spcPct val="100000"/>
                        </a:lnSpc>
                        <a:spcBef>
                          <a:spcPts val="0"/>
                        </a:spcBef>
                        <a:spcAft>
                          <a:spcPts val="0"/>
                        </a:spcAft>
                        <a:buFont typeface="Arial" charset="0"/>
                        <a:buChar char="•"/>
                      </a:pPr>
                      <a:r>
                        <a:rPr lang="en-US" sz="1100" b="0" dirty="0">
                          <a:solidFill>
                            <a:srgbClr val="000000"/>
                          </a:solidFill>
                          <a:latin typeface="Helvetica"/>
                          <a:cs typeface="Helvetica"/>
                        </a:rPr>
                        <a:t>CEUS-Diagnose: CEUS LI-RADS Core (</a:t>
                      </a:r>
                      <a:r>
                        <a:rPr lang="en-US" sz="1100" b="0" dirty="0" err="1">
                          <a:solidFill>
                            <a:srgbClr val="000000"/>
                          </a:solidFill>
                          <a:latin typeface="Helvetica"/>
                          <a:cs typeface="Helvetica"/>
                        </a:rPr>
                        <a:t>ausstehend</a:t>
                      </a:r>
                      <a:r>
                        <a:rPr lang="en-US" sz="1100" b="0" dirty="0">
                          <a:solidFill>
                            <a:srgbClr val="000000"/>
                          </a:solidFill>
                          <a:latin typeface="Helvetica"/>
                          <a:cs typeface="Helvetica"/>
                        </a:rPr>
                        <a:t>). </a:t>
                      </a:r>
                      <a:endParaRPr kumimoji="0" lang="en-US" sz="1100" b="0" i="0" u="none" strike="noStrike" kern="1200" cap="none" spc="0" normalizeH="0" baseline="0" noProof="0" dirty="0">
                        <a:ln>
                          <a:noFill/>
                        </a:ln>
                        <a:solidFill>
                          <a:srgbClr val="000000"/>
                        </a:solidFill>
                        <a:effectLst/>
                        <a:uLnTx/>
                        <a:uFillTx/>
                        <a:latin typeface="Helvetica"/>
                        <a:ea typeface="+mn-ea"/>
                        <a:cs typeface="Helvetica"/>
                      </a:endParaRPr>
                    </a:p>
                    <a:p>
                      <a:pPr marL="171450" indent="-171450" algn="l">
                        <a:lnSpc>
                          <a:spcPct val="100000"/>
                        </a:lnSpc>
                        <a:spcBef>
                          <a:spcPts val="0"/>
                        </a:spcBef>
                        <a:spcAft>
                          <a:spcPts val="0"/>
                        </a:spcAft>
                        <a:buFont typeface="Arial" charset="0"/>
                        <a:buChar char="•"/>
                      </a:pPr>
                      <a:r>
                        <a:rPr lang="en-US" sz="1100" b="0" baseline="0" dirty="0" err="1">
                          <a:solidFill>
                            <a:srgbClr val="000000"/>
                          </a:solidFill>
                          <a:latin typeface="Helvetica"/>
                          <a:cs typeface="Helvetica"/>
                        </a:rPr>
                        <a:t>Beurteilung</a:t>
                      </a:r>
                      <a:r>
                        <a:rPr lang="en-US" sz="1100" b="0" baseline="0" dirty="0">
                          <a:solidFill>
                            <a:srgbClr val="000000"/>
                          </a:solidFill>
                          <a:latin typeface="Helvetica"/>
                          <a:cs typeface="Helvetica"/>
                        </a:rPr>
                        <a:t> des </a:t>
                      </a:r>
                      <a:r>
                        <a:rPr lang="en-US" sz="1100" b="0" baseline="0" dirty="0" err="1">
                          <a:solidFill>
                            <a:srgbClr val="000000"/>
                          </a:solidFill>
                          <a:latin typeface="Helvetica"/>
                          <a:cs typeface="Helvetica"/>
                        </a:rPr>
                        <a:t>Behandlungsansprechens</a:t>
                      </a:r>
                      <a:r>
                        <a:rPr lang="en-US" sz="1100" b="0" baseline="0" dirty="0">
                          <a:solidFill>
                            <a:srgbClr val="000000"/>
                          </a:solidFill>
                          <a:latin typeface="Helvetica"/>
                          <a:cs typeface="Helvetica"/>
                        </a:rPr>
                        <a:t> </a:t>
                      </a:r>
                      <a:r>
                        <a:rPr lang="en-US" sz="1100" b="0" baseline="0" dirty="0" err="1">
                          <a:solidFill>
                            <a:srgbClr val="000000"/>
                          </a:solidFill>
                          <a:latin typeface="Helvetica"/>
                          <a:cs typeface="Helvetica"/>
                        </a:rPr>
                        <a:t>mittels</a:t>
                      </a:r>
                      <a:r>
                        <a:rPr lang="en-US" sz="1100" b="0" baseline="0" dirty="0">
                          <a:solidFill>
                            <a:srgbClr val="000000"/>
                          </a:solidFill>
                          <a:latin typeface="Helvetica"/>
                          <a:cs typeface="Helvetica"/>
                        </a:rPr>
                        <a:t> CT/MRT</a:t>
                      </a:r>
                      <a:r>
                        <a:rPr lang="en-US" sz="1100" b="0" dirty="0">
                          <a:solidFill>
                            <a:srgbClr val="000000"/>
                          </a:solidFill>
                          <a:latin typeface="Helvetic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rId3" action="ppaction://hlinksldjump"/>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rId3" action="ppaction://hlinksldjump"/>
                        </a:rPr>
                        <a:t> 10.</a:t>
                      </a:r>
                      <a:endParaRPr lang="en-US" sz="1100" b="0" dirty="0">
                        <a:solidFill>
                          <a:srgbClr val="000000"/>
                        </a:solidFill>
                        <a:latin typeface="Helvetica"/>
                        <a:cs typeface="Helvetica"/>
                      </a:endParaRPr>
                    </a:p>
                  </a:txBody>
                  <a:tcPr marT="91440" marB="91440">
                    <a:lnT w="3175"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654314">
                <a:tc>
                  <a:txBody>
                    <a:bodyPr/>
                    <a:lstStyle/>
                    <a:p>
                      <a:pPr marL="0" indent="0" algn="l">
                        <a:lnSpc>
                          <a:spcPct val="100000"/>
                        </a:lnSpc>
                        <a:spcBef>
                          <a:spcPts val="0"/>
                        </a:spcBef>
                        <a:spcAft>
                          <a:spcPts val="600"/>
                        </a:spcAft>
                        <a:buFontTx/>
                        <a:buNone/>
                      </a:pPr>
                      <a:r>
                        <a:rPr lang="en-US" sz="1100" b="1" baseline="0" dirty="0">
                          <a:solidFill>
                            <a:srgbClr val="000000"/>
                          </a:solidFill>
                          <a:latin typeface="Helvetica"/>
                          <a:cs typeface="Helvetica"/>
                        </a:rPr>
                        <a:t>Neue </a:t>
                      </a:r>
                      <a:r>
                        <a:rPr lang="en-US" sz="1100" b="1" baseline="0" dirty="0" err="1">
                          <a:solidFill>
                            <a:srgbClr val="000000"/>
                          </a:solidFill>
                          <a:latin typeface="Helvetica"/>
                          <a:cs typeface="Helvetica"/>
                        </a:rPr>
                        <a:t>oder</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revidierte</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Kategorien</a:t>
                      </a:r>
                      <a:r>
                        <a:rPr lang="en-US" sz="1100" b="1" baseline="0" dirty="0">
                          <a:solidFill>
                            <a:srgbClr val="000000"/>
                          </a:solidFill>
                          <a:latin typeface="Helvetica"/>
                          <a:cs typeface="Helvetica"/>
                        </a:rPr>
                        <a:t> für </a:t>
                      </a:r>
                      <a:r>
                        <a:rPr lang="en-US" sz="1100" b="1" dirty="0">
                          <a:solidFill>
                            <a:srgbClr val="000000"/>
                          </a:solidFill>
                          <a:latin typeface="Helvetica"/>
                          <a:cs typeface="Helvetica"/>
                        </a:rPr>
                        <a:t>CT/MRT LI-RADS:</a:t>
                      </a:r>
                    </a:p>
                    <a:p>
                      <a:pPr marL="171450" indent="-171450" algn="l">
                        <a:lnSpc>
                          <a:spcPct val="100000"/>
                        </a:lnSpc>
                        <a:spcBef>
                          <a:spcPts val="0"/>
                        </a:spcBef>
                        <a:spcAft>
                          <a:spcPts val="0"/>
                        </a:spcAft>
                        <a:buFont typeface="Arial" charset="0"/>
                        <a:buChar char="•"/>
                      </a:pPr>
                      <a:r>
                        <a:rPr lang="en-US" sz="1100" b="0" dirty="0">
                          <a:solidFill>
                            <a:schemeClr val="tx1"/>
                          </a:solidFill>
                          <a:latin typeface="Helvetica"/>
                          <a:cs typeface="Helvetica"/>
                        </a:rPr>
                        <a:t>LR-NC (</a:t>
                      </a:r>
                      <a:r>
                        <a:rPr lang="en-US" sz="1100" b="0" dirty="0" err="1">
                          <a:solidFill>
                            <a:schemeClr val="tx1"/>
                          </a:solidFill>
                          <a:latin typeface="Helvetica"/>
                          <a:cs typeface="Helvetica"/>
                        </a:rPr>
                        <a:t>neu</a:t>
                      </a:r>
                      <a:r>
                        <a:rPr lang="en-US" sz="1100" b="0" dirty="0">
                          <a:solidFill>
                            <a:schemeClr val="tx1"/>
                          </a:solidFill>
                          <a:latin typeface="Helvetic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rId4" action="ppaction://hlinksldjump"/>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rId4" action="ppaction://hlinksldjump"/>
                        </a:rPr>
                        <a:t> 6.</a:t>
                      </a:r>
                      <a:endParaRPr kumimoji="0" lang="en-US" sz="1100" b="0" i="0" u="none" strike="noStrike" kern="1200" cap="none" spc="0" normalizeH="0" baseline="0" noProof="0" dirty="0">
                        <a:ln>
                          <a:noFill/>
                        </a:ln>
                        <a:solidFill>
                          <a:srgbClr val="0432FF"/>
                        </a:solidFill>
                        <a:effectLst/>
                        <a:uLnTx/>
                        <a:uFillTx/>
                        <a:latin typeface="Helvetica"/>
                        <a:ea typeface="+mn-ea"/>
                        <a:cs typeface="Helvetica"/>
                      </a:endParaRPr>
                    </a:p>
                    <a:p>
                      <a:pPr marL="171450" indent="-171450" algn="l">
                        <a:lnSpc>
                          <a:spcPct val="100000"/>
                        </a:lnSpc>
                        <a:spcBef>
                          <a:spcPts val="0"/>
                        </a:spcBef>
                        <a:spcAft>
                          <a:spcPts val="0"/>
                        </a:spcAft>
                        <a:buFont typeface="Arial" charset="0"/>
                        <a:buChar char="•"/>
                      </a:pPr>
                      <a:r>
                        <a:rPr lang="en-US" sz="1100" b="0" dirty="0">
                          <a:solidFill>
                            <a:schemeClr val="tx1"/>
                          </a:solidFill>
                          <a:latin typeface="Helvetica"/>
                          <a:cs typeface="Helvetica"/>
                        </a:rPr>
                        <a:t>LR-TIV (</a:t>
                      </a:r>
                      <a:r>
                        <a:rPr lang="en-US" sz="1100" b="0" dirty="0" err="1">
                          <a:solidFill>
                            <a:schemeClr val="tx1"/>
                          </a:solidFill>
                          <a:latin typeface="Helvetica"/>
                          <a:cs typeface="Helvetica"/>
                        </a:rPr>
                        <a:t>ehemals</a:t>
                      </a:r>
                      <a:r>
                        <a:rPr lang="en-US" sz="1100" b="0" dirty="0">
                          <a:solidFill>
                            <a:schemeClr val="tx1"/>
                          </a:solidFill>
                          <a:latin typeface="Helvetica"/>
                          <a:cs typeface="Helvetica"/>
                        </a:rPr>
                        <a:t> LR-5V).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rId4" action="ppaction://hlinksldjump"/>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rId4" action="ppaction://hlinksldjump"/>
                        </a:rPr>
                        <a:t> 6.</a:t>
                      </a:r>
                      <a:endParaRPr lang="en-US" sz="1100" b="0" dirty="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3009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err="1">
                          <a:solidFill>
                            <a:schemeClr val="tx1"/>
                          </a:solidFill>
                          <a:latin typeface="Helvetica"/>
                          <a:cs typeface="Helvetica"/>
                        </a:rPr>
                        <a:t>Modifizierte</a:t>
                      </a:r>
                      <a:r>
                        <a:rPr lang="en-US" sz="1100" b="1" dirty="0">
                          <a:solidFill>
                            <a:schemeClr val="tx1"/>
                          </a:solidFill>
                          <a:latin typeface="Helvetica"/>
                          <a:cs typeface="Helvetica"/>
                        </a:rPr>
                        <a:t> Definition des </a:t>
                      </a:r>
                      <a:r>
                        <a:rPr lang="en-US" sz="1100" b="1" dirty="0" err="1" smtClean="0">
                          <a:solidFill>
                            <a:schemeClr val="tx1"/>
                          </a:solidFill>
                          <a:latin typeface="Helvetica"/>
                          <a:cs typeface="Helvetica"/>
                        </a:rPr>
                        <a:t>Schwellenwachstums</a:t>
                      </a:r>
                      <a:r>
                        <a:rPr lang="en-US" sz="1100" b="1" dirty="0" smtClean="0">
                          <a:solidFill>
                            <a:schemeClr val="tx1"/>
                          </a:solidFill>
                          <a:latin typeface="Helvetica"/>
                          <a:cs typeface="Helvetica"/>
                        </a:rPr>
                        <a:t>.</a:t>
                      </a:r>
                      <a:r>
                        <a:rPr lang="en-US" sz="1100" b="1" baseline="0" dirty="0" smtClean="0">
                          <a:solidFill>
                            <a:schemeClr val="tx1"/>
                          </a:solidFill>
                          <a:latin typeface="Helvetic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 18.</a:t>
                      </a:r>
                      <a:r>
                        <a:rPr lang="en-US" sz="1100" b="1" baseline="0" dirty="0">
                          <a:solidFill>
                            <a:srgbClr val="000000"/>
                          </a:solidFill>
                          <a:latin typeface="Helvetica"/>
                          <a:cs typeface="Helvetica"/>
                          <a:hlinkClick r:id="" action="ppaction://noaction"/>
                        </a:rPr>
                        <a:t> </a:t>
                      </a:r>
                      <a:endParaRPr lang="en-US" sz="1100" dirty="0">
                        <a:solidFill>
                          <a:schemeClr val="tx1"/>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3009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solidFill>
                            <a:srgbClr val="000000"/>
                          </a:solidFill>
                          <a:latin typeface="Helvetica"/>
                          <a:cs typeface="Helvetica"/>
                        </a:rPr>
                        <a:t>Neue </a:t>
                      </a:r>
                      <a:r>
                        <a:rPr lang="en-US" sz="1100" b="1" dirty="0" err="1">
                          <a:solidFill>
                            <a:srgbClr val="000000"/>
                          </a:solidFill>
                          <a:latin typeface="Helvetica"/>
                          <a:cs typeface="Helvetica"/>
                        </a:rPr>
                        <a:t>explizite</a:t>
                      </a:r>
                      <a:r>
                        <a:rPr lang="en-US" sz="1100" b="1" dirty="0">
                          <a:solidFill>
                            <a:srgbClr val="000000"/>
                          </a:solidFill>
                          <a:latin typeface="Helvetica"/>
                          <a:cs typeface="Helvetica"/>
                        </a:rPr>
                        <a:t> </a:t>
                      </a:r>
                      <a:r>
                        <a:rPr lang="en-US" sz="1100" b="1" dirty="0" err="1">
                          <a:solidFill>
                            <a:srgbClr val="000000"/>
                          </a:solidFill>
                          <a:latin typeface="Helvetica"/>
                          <a:cs typeface="Helvetica"/>
                        </a:rPr>
                        <a:t>Kriterien</a:t>
                      </a:r>
                      <a:r>
                        <a:rPr lang="en-US" sz="1100" b="1" dirty="0">
                          <a:solidFill>
                            <a:srgbClr val="000000"/>
                          </a:solidFill>
                          <a:latin typeface="Helvetica"/>
                          <a:cs typeface="Helvetica"/>
                        </a:rPr>
                        <a:t> für LR-M</a:t>
                      </a:r>
                      <a:r>
                        <a:rPr kumimoji="0" lang="en-US" sz="1100" b="1" i="0" u="none" strike="noStrike" kern="1200" cap="none" spc="0" normalizeH="0" baseline="0" noProof="0" dirty="0">
                          <a:ln>
                            <a:noFill/>
                          </a:ln>
                          <a:solidFill>
                            <a:schemeClr val="tx1"/>
                          </a:solidFill>
                          <a:effectLst/>
                          <a:uLnTx/>
                          <a:uFillTx/>
                          <a:latin typeface="Helvetica"/>
                          <a:ea typeface="+mn-e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 20.</a:t>
                      </a:r>
                      <a:endParaRPr lang="en-US" sz="1100" b="1" dirty="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30098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100" b="1" i="0" dirty="0">
                          <a:solidFill>
                            <a:schemeClr val="tx1"/>
                          </a:solidFill>
                          <a:latin typeface="Helvetica"/>
                          <a:cs typeface="Helvetica"/>
                        </a:rPr>
                        <a:t>Update </a:t>
                      </a:r>
                      <a:r>
                        <a:rPr lang="en-US" sz="1100" b="1" i="0" dirty="0" err="1" smtClean="0">
                          <a:solidFill>
                            <a:schemeClr val="tx1"/>
                          </a:solidFill>
                          <a:latin typeface="Helvetica"/>
                          <a:cs typeface="Helvetica"/>
                        </a:rPr>
                        <a:t>Algorithmus</a:t>
                      </a:r>
                      <a:r>
                        <a:rPr lang="en-US" sz="1100" b="1" i="0" dirty="0" smtClean="0">
                          <a:solidFill>
                            <a:schemeClr val="tx1"/>
                          </a:solidFill>
                          <a:latin typeface="Helvetica"/>
                          <a:cs typeface="Helvetica"/>
                        </a:rPr>
                        <a:t> </a:t>
                      </a:r>
                      <a:r>
                        <a:rPr lang="en-US" sz="1100" b="1" i="0" dirty="0">
                          <a:solidFill>
                            <a:schemeClr val="tx1"/>
                          </a:solidFill>
                          <a:latin typeface="Helvetica"/>
                          <a:cs typeface="Helvetica"/>
                        </a:rPr>
                        <a:t>für </a:t>
                      </a:r>
                      <a:r>
                        <a:rPr lang="en-US" sz="1100" b="1" i="0" baseline="0" dirty="0">
                          <a:solidFill>
                            <a:schemeClr val="tx1"/>
                          </a:solidFill>
                          <a:latin typeface="Helvetica"/>
                          <a:cs typeface="Helvetica"/>
                        </a:rPr>
                        <a:t>CT/MRT LI-RADS.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rId5" action="ppaction://hlinksldjump"/>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rId5" action="ppaction://hlinksldjump"/>
                        </a:rPr>
                        <a:t> 7.</a:t>
                      </a:r>
                      <a:endParaRPr lang="en-US" sz="1100" b="1" i="0" dirty="0">
                        <a:solidFill>
                          <a:schemeClr val="tx1"/>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30098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100" b="1" i="0" dirty="0">
                          <a:solidFill>
                            <a:schemeClr val="tx1"/>
                          </a:solidFill>
                          <a:latin typeface="Helvetica"/>
                          <a:cs typeface="Helvetica"/>
                        </a:rPr>
                        <a:t>Neue </a:t>
                      </a:r>
                      <a:r>
                        <a:rPr lang="en-US" sz="1100" b="1" i="0" dirty="0" err="1">
                          <a:solidFill>
                            <a:schemeClr val="tx1"/>
                          </a:solidFill>
                          <a:latin typeface="Helvetica"/>
                          <a:cs typeface="Helvetica"/>
                        </a:rPr>
                        <a:t>Listenansicht</a:t>
                      </a:r>
                      <a:r>
                        <a:rPr lang="en-US" sz="1100" b="1" i="0" dirty="0">
                          <a:solidFill>
                            <a:schemeClr val="tx1"/>
                          </a:solidFill>
                          <a:latin typeface="Helvetica"/>
                          <a:cs typeface="Helvetica"/>
                        </a:rPr>
                        <a:t> </a:t>
                      </a:r>
                      <a:r>
                        <a:rPr lang="en-US" sz="1100" b="1" i="0" dirty="0" smtClean="0">
                          <a:solidFill>
                            <a:schemeClr val="tx1"/>
                          </a:solidFill>
                          <a:latin typeface="Helvetica"/>
                          <a:cs typeface="Helvetica"/>
                        </a:rPr>
                        <a:t>(</a:t>
                      </a:r>
                      <a:r>
                        <a:rPr lang="en-US" sz="1100" b="1" i="0" dirty="0" err="1" smtClean="0">
                          <a:solidFill>
                            <a:schemeClr val="tx1"/>
                          </a:solidFill>
                          <a:latin typeface="Helvetica"/>
                          <a:cs typeface="Helvetica"/>
                        </a:rPr>
                        <a:t>Weiterentwicklung</a:t>
                      </a:r>
                      <a:r>
                        <a:rPr lang="en-US" sz="1100" b="1" i="0" dirty="0" smtClean="0">
                          <a:solidFill>
                            <a:schemeClr val="tx1"/>
                          </a:solidFill>
                          <a:latin typeface="Helvetica"/>
                          <a:cs typeface="Helvetica"/>
                        </a:rPr>
                        <a:t>)</a:t>
                      </a:r>
                      <a:r>
                        <a:rPr lang="en-US" sz="1100" b="1" dirty="0" smtClean="0">
                          <a:solidFill>
                            <a:srgbClr val="000000"/>
                          </a:solidFill>
                          <a:latin typeface="Helvetica"/>
                          <a:cs typeface="Helvetica"/>
                        </a:rPr>
                        <a:t>. </a:t>
                      </a:r>
                      <a:r>
                        <a:rPr lang="en-US" sz="1100" b="0" dirty="0" smtClean="0">
                          <a:solidFill>
                            <a:srgbClr val="000000"/>
                          </a:solidFill>
                          <a:latin typeface="Helvetica"/>
                          <a:cs typeface="Helvetica"/>
                        </a:rPr>
                        <a:t>(</a:t>
                      </a:r>
                      <a:r>
                        <a:rPr lang="en-US" sz="1100" b="0" dirty="0" err="1">
                          <a:solidFill>
                            <a:srgbClr val="000000"/>
                          </a:solidFill>
                          <a:latin typeface="Helvetica"/>
                          <a:cs typeface="Helvetica"/>
                        </a:rPr>
                        <a:t>ausstehend</a:t>
                      </a:r>
                      <a:r>
                        <a:rPr lang="en-US" sz="1100" b="0" dirty="0">
                          <a:solidFill>
                            <a:srgbClr val="000000"/>
                          </a:solidFill>
                          <a:latin typeface="Helvetica"/>
                          <a:cs typeface="Helvetica"/>
                        </a:rPr>
                        <a:t>).</a:t>
                      </a:r>
                      <a:endParaRPr lang="en-US" sz="1100" b="1" dirty="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30098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100" b="1" dirty="0" err="1">
                          <a:solidFill>
                            <a:srgbClr val="000000"/>
                          </a:solidFill>
                          <a:latin typeface="Helvetica"/>
                          <a:cs typeface="Helvetica"/>
                        </a:rPr>
                        <a:t>Zusätzliche</a:t>
                      </a:r>
                      <a:r>
                        <a:rPr lang="en-US" sz="1100" b="1" dirty="0">
                          <a:solidFill>
                            <a:srgbClr val="000000"/>
                          </a:solidFill>
                          <a:latin typeface="Helvetica"/>
                          <a:cs typeface="Helvetica"/>
                        </a:rPr>
                        <a:t> </a:t>
                      </a:r>
                      <a:r>
                        <a:rPr lang="en-US" sz="1100" b="1" dirty="0" err="1">
                          <a:solidFill>
                            <a:srgbClr val="000000"/>
                          </a:solidFill>
                          <a:latin typeface="Helvetica"/>
                          <a:cs typeface="Helvetica"/>
                        </a:rPr>
                        <a:t>Merkmale</a:t>
                      </a:r>
                      <a:r>
                        <a:rPr lang="en-US" sz="1100" b="1" dirty="0">
                          <a:solidFill>
                            <a:srgbClr val="000000"/>
                          </a:solidFill>
                          <a:latin typeface="Helvetica"/>
                          <a:cs typeface="Helvetica"/>
                        </a:rPr>
                        <a:t> </a:t>
                      </a:r>
                      <a:r>
                        <a:rPr lang="en-US" sz="1100" b="1" dirty="0" err="1">
                          <a:solidFill>
                            <a:srgbClr val="000000"/>
                          </a:solidFill>
                          <a:latin typeface="Helvetica"/>
                          <a:cs typeface="Helvetica"/>
                        </a:rPr>
                        <a:t>sind</a:t>
                      </a:r>
                      <a:r>
                        <a:rPr lang="en-US" sz="1100" b="1" dirty="0">
                          <a:solidFill>
                            <a:srgbClr val="000000"/>
                          </a:solidFill>
                          <a:latin typeface="Helvetica"/>
                          <a:cs typeface="Helvetica"/>
                        </a:rPr>
                        <a:t> nun optional und </a:t>
                      </a:r>
                      <a:r>
                        <a:rPr lang="en-US" sz="1100" b="1" dirty="0" err="1">
                          <a:solidFill>
                            <a:srgbClr val="000000"/>
                          </a:solidFill>
                          <a:latin typeface="Helvetica"/>
                          <a:cs typeface="Helvetica"/>
                        </a:rPr>
                        <a:t>ihre</a:t>
                      </a:r>
                      <a:r>
                        <a:rPr lang="en-US" sz="1100" b="1" dirty="0">
                          <a:solidFill>
                            <a:srgbClr val="000000"/>
                          </a:solidFill>
                          <a:latin typeface="Helvetica"/>
                          <a:cs typeface="Helvetica"/>
                        </a:rPr>
                        <a:t> </a:t>
                      </a:r>
                      <a:r>
                        <a:rPr lang="en-US" sz="1100" b="1" dirty="0" err="1">
                          <a:solidFill>
                            <a:srgbClr val="000000"/>
                          </a:solidFill>
                          <a:latin typeface="Helvetica"/>
                          <a:cs typeface="Helvetica"/>
                        </a:rPr>
                        <a:t>Anwendung</a:t>
                      </a:r>
                      <a:r>
                        <a:rPr lang="en-US" sz="1100" b="1" dirty="0">
                          <a:solidFill>
                            <a:srgbClr val="000000"/>
                          </a:solidFill>
                          <a:latin typeface="Helvetica"/>
                          <a:cs typeface="Helvetica"/>
                        </a:rPr>
                        <a:t> </a:t>
                      </a:r>
                      <a:r>
                        <a:rPr lang="en-US" sz="1100" b="1" dirty="0" err="1">
                          <a:solidFill>
                            <a:srgbClr val="000000"/>
                          </a:solidFill>
                          <a:latin typeface="Helvetica"/>
                          <a:cs typeface="Helvetica"/>
                        </a:rPr>
                        <a:t>ist</a:t>
                      </a:r>
                      <a:r>
                        <a:rPr lang="en-US" sz="1100" b="1" dirty="0">
                          <a:solidFill>
                            <a:srgbClr val="000000"/>
                          </a:solidFill>
                          <a:latin typeface="Helvetica"/>
                          <a:cs typeface="Helvetica"/>
                        </a:rPr>
                        <a:t> </a:t>
                      </a:r>
                      <a:r>
                        <a:rPr lang="en-US" sz="1100" b="1" dirty="0" err="1">
                          <a:solidFill>
                            <a:srgbClr val="000000"/>
                          </a:solidFill>
                          <a:latin typeface="Helvetica"/>
                          <a:cs typeface="Helvetica"/>
                        </a:rPr>
                        <a:t>geklärt</a:t>
                      </a:r>
                      <a:r>
                        <a:rPr lang="en-US" sz="1100" b="1" baseline="0" dirty="0">
                          <a:solidFill>
                            <a:srgbClr val="000000"/>
                          </a:solidFill>
                          <a:latin typeface="Helvetic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rId6" action="ppaction://hlinksldjump"/>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rId6" action="ppaction://hlinksldjump"/>
                        </a:rPr>
                        <a:t> 8.</a:t>
                      </a:r>
                      <a:r>
                        <a:rPr lang="en-US" sz="1100" b="1" baseline="0" dirty="0">
                          <a:solidFill>
                            <a:srgbClr val="000000"/>
                          </a:solidFill>
                          <a:latin typeface="Helvetica"/>
                          <a:cs typeface="Helvetica"/>
                          <a:hlinkClick r:id="rId6" action="ppaction://hlinksldjump"/>
                        </a:rPr>
                        <a:t> </a:t>
                      </a:r>
                      <a:endParaRPr lang="en-US" sz="1100" b="1" baseline="0" dirty="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30098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100" b="1" dirty="0" err="1">
                          <a:solidFill>
                            <a:srgbClr val="000000"/>
                          </a:solidFill>
                          <a:latin typeface="Helvetica"/>
                          <a:cs typeface="Helvetica"/>
                        </a:rPr>
                        <a:t>Zusätzliche</a:t>
                      </a:r>
                      <a:r>
                        <a:rPr lang="en-US" sz="1100" b="1" dirty="0">
                          <a:solidFill>
                            <a:srgbClr val="000000"/>
                          </a:solidFill>
                          <a:latin typeface="Helvetica"/>
                          <a:cs typeface="Helvetica"/>
                        </a:rPr>
                        <a:t> </a:t>
                      </a:r>
                      <a:r>
                        <a:rPr lang="en-US" sz="1100" b="1" dirty="0" err="1">
                          <a:solidFill>
                            <a:srgbClr val="000000"/>
                          </a:solidFill>
                          <a:latin typeface="Helvetica"/>
                          <a:cs typeface="Helvetica"/>
                        </a:rPr>
                        <a:t>Merkmale</a:t>
                      </a:r>
                      <a:r>
                        <a:rPr lang="en-US" sz="1100" b="1" dirty="0">
                          <a:solidFill>
                            <a:srgbClr val="000000"/>
                          </a:solidFill>
                          <a:latin typeface="Helvetica"/>
                          <a:cs typeface="Helvetica"/>
                        </a:rPr>
                        <a:t> die für </a:t>
                      </a:r>
                      <a:r>
                        <a:rPr lang="en-US" sz="1100" b="1" dirty="0" err="1">
                          <a:solidFill>
                            <a:srgbClr val="000000"/>
                          </a:solidFill>
                          <a:latin typeface="Helvetica"/>
                          <a:cs typeface="Helvetica"/>
                        </a:rPr>
                        <a:t>Malignität</a:t>
                      </a:r>
                      <a:r>
                        <a:rPr lang="en-US" sz="1100" b="1" dirty="0">
                          <a:solidFill>
                            <a:srgbClr val="000000"/>
                          </a:solidFill>
                          <a:latin typeface="Helvetica"/>
                          <a:cs typeface="Helvetica"/>
                        </a:rPr>
                        <a:t> </a:t>
                      </a:r>
                      <a:r>
                        <a:rPr lang="en-US" sz="1100" b="1" dirty="0" err="1">
                          <a:solidFill>
                            <a:srgbClr val="000000"/>
                          </a:solidFill>
                          <a:latin typeface="Helvetica"/>
                          <a:cs typeface="Helvetica"/>
                        </a:rPr>
                        <a:t>sprechen</a:t>
                      </a:r>
                      <a:r>
                        <a:rPr lang="en-US" sz="1100" b="1" dirty="0">
                          <a:solidFill>
                            <a:srgbClr val="000000"/>
                          </a:solidFill>
                          <a:latin typeface="Helvetica"/>
                          <a:cs typeface="Helvetica"/>
                        </a:rPr>
                        <a:t>: </a:t>
                      </a:r>
                      <a:r>
                        <a:rPr lang="en-US" sz="1100" b="1" dirty="0" err="1">
                          <a:solidFill>
                            <a:srgbClr val="000000"/>
                          </a:solidFill>
                          <a:latin typeface="Helvetica"/>
                          <a:cs typeface="Helvetica"/>
                        </a:rPr>
                        <a:t>Darstellbarkeit</a:t>
                      </a:r>
                      <a:r>
                        <a:rPr lang="en-US" sz="1100" b="1" dirty="0">
                          <a:solidFill>
                            <a:srgbClr val="000000"/>
                          </a:solidFill>
                          <a:latin typeface="Helvetica"/>
                          <a:cs typeface="Helvetica"/>
                        </a:rPr>
                        <a:t> </a:t>
                      </a:r>
                      <a:r>
                        <a:rPr lang="en-US" sz="1100" b="1" dirty="0" err="1">
                          <a:solidFill>
                            <a:srgbClr val="000000"/>
                          </a:solidFill>
                          <a:latin typeface="Helvetica"/>
                          <a:cs typeface="Helvetica"/>
                        </a:rPr>
                        <a:t>im</a:t>
                      </a:r>
                      <a:r>
                        <a:rPr lang="en-US" sz="1100" b="1" dirty="0">
                          <a:solidFill>
                            <a:srgbClr val="000000"/>
                          </a:solidFill>
                          <a:latin typeface="Helvetica"/>
                          <a:cs typeface="Helvetica"/>
                        </a:rPr>
                        <a:t> </a:t>
                      </a:r>
                      <a:r>
                        <a:rPr lang="en-US" sz="1100" b="1" dirty="0" err="1">
                          <a:solidFill>
                            <a:srgbClr val="000000"/>
                          </a:solidFill>
                          <a:latin typeface="Helvetica"/>
                          <a:cs typeface="Helvetica"/>
                        </a:rPr>
                        <a:t>Ultraschall</a:t>
                      </a:r>
                      <a:r>
                        <a:rPr lang="en-US" sz="1100" b="1" dirty="0">
                          <a:solidFill>
                            <a:srgbClr val="000000"/>
                          </a:solidFill>
                          <a:latin typeface="Helvetic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 21.</a:t>
                      </a:r>
                      <a:endParaRPr lang="en-US" sz="1100" b="1" baseline="0" dirty="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444934">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100" b="1" baseline="0" dirty="0" err="1">
                          <a:solidFill>
                            <a:srgbClr val="000000"/>
                          </a:solidFill>
                          <a:latin typeface="Helvetica"/>
                          <a:cs typeface="Helvetica"/>
                        </a:rPr>
                        <a:t>Namensänderung</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eines</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zusätzlichen</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Merkmals</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erkennbares</a:t>
                      </a:r>
                      <a:r>
                        <a:rPr lang="en-US" sz="1100" b="1" baseline="0" dirty="0">
                          <a:solidFill>
                            <a:srgbClr val="000000"/>
                          </a:solidFill>
                          <a:latin typeface="Helvetica"/>
                          <a:cs typeface="Helvetica"/>
                        </a:rPr>
                        <a:t> rim-</a:t>
                      </a:r>
                      <a:r>
                        <a:rPr lang="en-US" sz="1100" b="1" baseline="0" dirty="0" err="1">
                          <a:solidFill>
                            <a:srgbClr val="000000"/>
                          </a:solidFill>
                          <a:latin typeface="Helvetica"/>
                          <a:cs typeface="Helvetica"/>
                        </a:rPr>
                        <a:t>Zeichen</a:t>
                      </a:r>
                      <a:r>
                        <a:rPr lang="en-US" sz="1100" b="1" baseline="0" dirty="0">
                          <a:solidFill>
                            <a:srgbClr val="000000"/>
                          </a:solidFill>
                          <a:latin typeface="Helvetica"/>
                          <a:cs typeface="Helvetica"/>
                        </a:rPr>
                        <a:t> </a:t>
                      </a:r>
                      <a:r>
                        <a:rPr lang="en-US" sz="1100" b="1" baseline="0" dirty="0">
                          <a:solidFill>
                            <a:srgbClr val="000000"/>
                          </a:solidFill>
                          <a:latin typeface="Helvetica"/>
                          <a:cs typeface="Helvetica"/>
                          <a:sym typeface="Wingdings" panose="05000000000000000000" pitchFamily="2" charset="2"/>
                        </a:rPr>
                        <a:t> </a:t>
                      </a:r>
                      <a:r>
                        <a:rPr lang="en-US" sz="1100" b="1" baseline="0" dirty="0" err="1">
                          <a:solidFill>
                            <a:srgbClr val="000000"/>
                          </a:solidFill>
                          <a:latin typeface="Helvetica"/>
                          <a:cs typeface="Helvetica"/>
                          <a:sym typeface="Wingdings" panose="05000000000000000000" pitchFamily="2" charset="2"/>
                        </a:rPr>
                        <a:t>nichtanreichernde</a:t>
                      </a:r>
                      <a:r>
                        <a:rPr lang="en-US" sz="1100" b="1" baseline="0" dirty="0">
                          <a:solidFill>
                            <a:srgbClr val="000000"/>
                          </a:solidFill>
                          <a:latin typeface="Helvetica"/>
                          <a:cs typeface="Helvetica"/>
                          <a:sym typeface="Wingdings" panose="05000000000000000000" pitchFamily="2" charset="2"/>
                        </a:rPr>
                        <a:t> </a:t>
                      </a:r>
                      <a:r>
                        <a:rPr lang="en-US" sz="1100" b="1" baseline="0" dirty="0" err="1">
                          <a:solidFill>
                            <a:srgbClr val="000000"/>
                          </a:solidFill>
                          <a:latin typeface="Helvetica"/>
                          <a:cs typeface="Helvetica"/>
                          <a:sym typeface="Wingdings" panose="05000000000000000000" pitchFamily="2" charset="2"/>
                        </a:rPr>
                        <a:t>Kapsel</a:t>
                      </a:r>
                      <a:r>
                        <a:rPr lang="en-US" sz="1100" b="1" baseline="0" dirty="0">
                          <a:solidFill>
                            <a:srgbClr val="000000"/>
                          </a:solidFill>
                          <a:latin typeface="Helvetic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 21.</a:t>
                      </a:r>
                      <a:endParaRPr lang="en-US" sz="1100" b="1" baseline="0" dirty="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30098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100" b="1" baseline="0" dirty="0" err="1">
                          <a:solidFill>
                            <a:srgbClr val="000000"/>
                          </a:solidFill>
                          <a:latin typeface="Helvetica"/>
                          <a:cs typeface="Helvetica"/>
                        </a:rPr>
                        <a:t>Verbesserte</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schematische</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Diagramme</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neue</a:t>
                      </a:r>
                      <a:r>
                        <a:rPr lang="en-US" sz="1100" b="1" baseline="0" dirty="0">
                          <a:solidFill>
                            <a:srgbClr val="000000"/>
                          </a:solidFill>
                          <a:latin typeface="Helvetica"/>
                          <a:cs typeface="Helvetica"/>
                        </a:rPr>
                        <a:t> Zeit-</a:t>
                      </a:r>
                      <a:r>
                        <a:rPr lang="en-US" sz="1100" b="1" baseline="0" dirty="0" err="1">
                          <a:solidFill>
                            <a:srgbClr val="000000"/>
                          </a:solidFill>
                          <a:latin typeface="Helvetica"/>
                          <a:cs typeface="Helvetica"/>
                        </a:rPr>
                        <a:t>Intensitäts</a:t>
                      </a:r>
                      <a:r>
                        <a:rPr lang="en-US" sz="1100" b="1" baseline="0" dirty="0">
                          <a:solidFill>
                            <a:srgbClr val="000000"/>
                          </a:solidFill>
                          <a:latin typeface="Helvetica"/>
                          <a:cs typeface="Helvetica"/>
                        </a:rPr>
                        <a:t>-</a:t>
                      </a:r>
                      <a:r>
                        <a:rPr lang="en-US" sz="1100" b="1" baseline="0" dirty="0" err="1">
                          <a:solidFill>
                            <a:srgbClr val="000000"/>
                          </a:solidFill>
                          <a:latin typeface="Helvetica"/>
                          <a:cs typeface="Helvetica"/>
                        </a:rPr>
                        <a:t>Kurven</a:t>
                      </a:r>
                      <a:r>
                        <a:rPr lang="en-US" sz="1100" b="1" baseline="0" dirty="0">
                          <a:solidFill>
                            <a:srgbClr val="000000"/>
                          </a:solidFill>
                          <a:latin typeface="Helvetica"/>
                          <a:cs typeface="Helvetica"/>
                        </a:rPr>
                        <a:t>. </a:t>
                      </a:r>
                      <a:r>
                        <a:rPr lang="en-US" sz="1100" b="0" baseline="0" dirty="0" err="1">
                          <a:solidFill>
                            <a:srgbClr val="000000"/>
                          </a:solidFill>
                          <a:latin typeface="Helvetica"/>
                          <a:cs typeface="Helvetica"/>
                        </a:rPr>
                        <a:t>Handbuch</a:t>
                      </a:r>
                      <a:r>
                        <a:rPr lang="en-US" sz="1100" b="0" baseline="0" dirty="0">
                          <a:solidFill>
                            <a:srgbClr val="000000"/>
                          </a:solidFill>
                          <a:latin typeface="Helvetica"/>
                          <a:cs typeface="Helvetica"/>
                        </a:rPr>
                        <a:t> (</a:t>
                      </a:r>
                      <a:r>
                        <a:rPr lang="en-US" sz="1100" b="0" baseline="0" dirty="0" err="1">
                          <a:solidFill>
                            <a:srgbClr val="000000"/>
                          </a:solidFill>
                          <a:latin typeface="Helvetica"/>
                          <a:cs typeface="Helvetica"/>
                        </a:rPr>
                        <a:t>ausstehend</a:t>
                      </a:r>
                      <a:r>
                        <a:rPr lang="en-US" sz="1100" b="0" baseline="0" dirty="0">
                          <a:solidFill>
                            <a:srgbClr val="000000"/>
                          </a:solidFill>
                          <a:latin typeface="Helvetica"/>
                          <a:cs typeface="Helvetica"/>
                        </a:rPr>
                        <a:t>).</a:t>
                      </a:r>
                      <a:endParaRPr lang="en-US" sz="1100" b="1" baseline="0" dirty="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588883">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100" b="1" baseline="0" dirty="0">
                          <a:solidFill>
                            <a:srgbClr val="000000"/>
                          </a:solidFill>
                          <a:latin typeface="Helvetica"/>
                          <a:cs typeface="Helvetica"/>
                        </a:rPr>
                        <a:t>Neue </a:t>
                      </a:r>
                      <a:r>
                        <a:rPr lang="en-US" sz="1100" b="1" baseline="0" dirty="0" err="1">
                          <a:solidFill>
                            <a:srgbClr val="000000"/>
                          </a:solidFill>
                          <a:latin typeface="Helvetica"/>
                          <a:cs typeface="Helvetica"/>
                        </a:rPr>
                        <a:t>häufig</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gestellte</a:t>
                      </a:r>
                      <a:r>
                        <a:rPr lang="en-US" sz="1100" b="1" baseline="0" dirty="0">
                          <a:solidFill>
                            <a:srgbClr val="000000"/>
                          </a:solidFill>
                          <a:latin typeface="Helvetica"/>
                          <a:cs typeface="Helvetica"/>
                        </a:rPr>
                        <a:t> </a:t>
                      </a:r>
                      <a:r>
                        <a:rPr lang="en-US" sz="1100" b="1" baseline="0" dirty="0" err="1">
                          <a:solidFill>
                            <a:srgbClr val="000000"/>
                          </a:solidFill>
                          <a:latin typeface="Helvetica"/>
                          <a:cs typeface="Helvetica"/>
                        </a:rPr>
                        <a:t>Fragen</a:t>
                      </a:r>
                      <a:r>
                        <a:rPr lang="en-US" sz="1100" b="1" baseline="0" dirty="0">
                          <a:solidFill>
                            <a:srgbClr val="000000"/>
                          </a:solidFill>
                          <a:latin typeface="Helvetica"/>
                          <a:cs typeface="Helvetica"/>
                        </a:rPr>
                        <a:t> (FAQs). </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Seiten 26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Beginn</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a:t>
                      </a:r>
                      <a:r>
                        <a:rPr lang="en-US" sz="1100" b="0" baseline="0" dirty="0">
                          <a:solidFill>
                            <a:srgbClr val="000000"/>
                          </a:solidFill>
                          <a:latin typeface="Helvetica"/>
                          <a:cs typeface="Helvetica"/>
                        </a:rPr>
                        <a:t>, </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27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 action="ppaction://noaction"/>
                        </a:rPr>
                        <a:t>Diagnose)</a:t>
                      </a:r>
                      <a:r>
                        <a:rPr lang="en-US" sz="1100" b="0" baseline="0" dirty="0">
                          <a:solidFill>
                            <a:srgbClr val="000000"/>
                          </a:solidFill>
                          <a:latin typeface="Helvetica"/>
                          <a:cs typeface="Helvetica"/>
                        </a:rPr>
                        <a:t>, </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28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Behandlungsansprechen</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a:t>
                      </a:r>
                      <a:r>
                        <a:rPr lang="en-US" sz="1100" b="0" baseline="0" dirty="0">
                          <a:solidFill>
                            <a:srgbClr val="000000"/>
                          </a:solidFill>
                          <a:latin typeface="Helvetica"/>
                          <a:cs typeface="Helvetica"/>
                        </a:rPr>
                        <a:t>, </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29 (Technik)</a:t>
                      </a:r>
                      <a:r>
                        <a:rPr lang="en-US" sz="1100" b="0" baseline="0" dirty="0">
                          <a:solidFill>
                            <a:srgbClr val="000000"/>
                          </a:solidFill>
                          <a:latin typeface="Helvetica"/>
                          <a:cs typeface="Helvetica"/>
                        </a:rPr>
                        <a:t>, </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30 (Management)</a:t>
                      </a:r>
                      <a:r>
                        <a:rPr lang="en-US" sz="1100" b="0" baseline="0" dirty="0">
                          <a:solidFill>
                            <a:srgbClr val="000000"/>
                          </a:solidFill>
                          <a:latin typeface="Helvetica"/>
                          <a:cs typeface="Helvetica"/>
                        </a:rPr>
                        <a:t>, </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31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Befundung</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a:t>
                      </a:r>
                      <a:r>
                        <a:rPr lang="en-US" sz="1100" b="0" baseline="0" dirty="0">
                          <a:solidFill>
                            <a:srgbClr val="000000"/>
                          </a:solidFill>
                          <a:latin typeface="Helvetica"/>
                          <a:cs typeface="Helvetica"/>
                        </a:rPr>
                        <a:t>, </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32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Bildgebungseigenschaften</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a:t>
                      </a:r>
                      <a:endParaRPr lang="en-US" sz="1100" b="1" baseline="0" dirty="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2237754">
                <a:tc>
                  <a:txBody>
                    <a:bodyPr/>
                    <a:lstStyle/>
                    <a:p>
                      <a:pPr marL="0" marR="0" indent="0" algn="l" defTabSz="457200" rtl="0" eaLnBrk="1" fontAlgn="auto" latinLnBrk="0" hangingPunct="1">
                        <a:lnSpc>
                          <a:spcPct val="100000"/>
                        </a:lnSpc>
                        <a:spcBef>
                          <a:spcPts val="0"/>
                        </a:spcBef>
                        <a:spcAft>
                          <a:spcPts val="600"/>
                        </a:spcAft>
                        <a:buClrTx/>
                        <a:buSzTx/>
                        <a:buFontTx/>
                        <a:buNone/>
                        <a:tabLst/>
                        <a:defRPr/>
                      </a:pPr>
                      <a:r>
                        <a:rPr lang="en-US" sz="1100" b="1" baseline="0" dirty="0" err="1">
                          <a:solidFill>
                            <a:srgbClr val="000000"/>
                          </a:solidFill>
                          <a:latin typeface="Helvetica"/>
                          <a:cs typeface="Helvetica"/>
                        </a:rPr>
                        <a:t>Konkretisiert</a:t>
                      </a:r>
                      <a:r>
                        <a:rPr lang="en-US" sz="1100" b="1" baseline="0" dirty="0">
                          <a:solidFill>
                            <a:srgbClr val="000000"/>
                          </a:solidFill>
                          <a:latin typeface="Helvetica"/>
                          <a:cs typeface="Helvetica"/>
                        </a:rPr>
                        <a:t>:</a:t>
                      </a: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100" b="0" dirty="0" err="1">
                          <a:solidFill>
                            <a:srgbClr val="000000"/>
                          </a:solidFill>
                          <a:latin typeface="Helvetica"/>
                          <a:cs typeface="Helvetica"/>
                        </a:rPr>
                        <a:t>Unterscheidung</a:t>
                      </a:r>
                      <a:r>
                        <a:rPr lang="en-US" sz="1100" b="0" dirty="0">
                          <a:solidFill>
                            <a:srgbClr val="000000"/>
                          </a:solidFill>
                          <a:latin typeface="Helvetica"/>
                          <a:cs typeface="Helvetica"/>
                        </a:rPr>
                        <a:t> </a:t>
                      </a:r>
                      <a:r>
                        <a:rPr lang="en-US" sz="1100" b="0" dirty="0" err="1">
                          <a:solidFill>
                            <a:srgbClr val="000000"/>
                          </a:solidFill>
                          <a:latin typeface="Helvetica"/>
                          <a:cs typeface="Helvetica"/>
                        </a:rPr>
                        <a:t>zwischen</a:t>
                      </a:r>
                      <a:r>
                        <a:rPr lang="en-US" sz="1100" b="0" dirty="0">
                          <a:solidFill>
                            <a:srgbClr val="000000"/>
                          </a:solidFill>
                          <a:latin typeface="Helvetica"/>
                          <a:cs typeface="Helvetica"/>
                        </a:rPr>
                        <a:t> </a:t>
                      </a:r>
                      <a:r>
                        <a:rPr lang="en-US" sz="1100" b="0" dirty="0" err="1" smtClean="0">
                          <a:solidFill>
                            <a:srgbClr val="000000"/>
                          </a:solidFill>
                          <a:latin typeface="Helvetica"/>
                          <a:cs typeface="Helvetica"/>
                        </a:rPr>
                        <a:t>Hyperenhancement</a:t>
                      </a:r>
                      <a:r>
                        <a:rPr lang="en-US" sz="1100" b="0" dirty="0" smtClean="0">
                          <a:solidFill>
                            <a:srgbClr val="000000"/>
                          </a:solidFill>
                          <a:latin typeface="Helvetica"/>
                          <a:cs typeface="Helvetica"/>
                        </a:rPr>
                        <a:t> </a:t>
                      </a:r>
                      <a:r>
                        <a:rPr lang="en-US" sz="1100" b="0" dirty="0">
                          <a:solidFill>
                            <a:srgbClr val="000000"/>
                          </a:solidFill>
                          <a:latin typeface="Helvetica"/>
                          <a:cs typeface="Helvetica"/>
                        </a:rPr>
                        <a:t>in der </a:t>
                      </a:r>
                      <a:r>
                        <a:rPr lang="en-US" sz="1100" b="0" dirty="0" err="1">
                          <a:solidFill>
                            <a:srgbClr val="000000"/>
                          </a:solidFill>
                          <a:latin typeface="Helvetica"/>
                          <a:cs typeface="Helvetica"/>
                        </a:rPr>
                        <a:t>arteriellen</a:t>
                      </a:r>
                      <a:r>
                        <a:rPr lang="en-US" sz="1100" b="0" dirty="0">
                          <a:solidFill>
                            <a:srgbClr val="000000"/>
                          </a:solidFill>
                          <a:latin typeface="Helvetica"/>
                          <a:cs typeface="Helvetica"/>
                        </a:rPr>
                        <a:t> Phase </a:t>
                      </a:r>
                      <a:r>
                        <a:rPr lang="en-US" sz="1100" b="0" dirty="0" err="1">
                          <a:solidFill>
                            <a:srgbClr val="000000"/>
                          </a:solidFill>
                          <a:latin typeface="Helvetica"/>
                          <a:cs typeface="Helvetica"/>
                        </a:rPr>
                        <a:t>ohne</a:t>
                      </a:r>
                      <a:r>
                        <a:rPr lang="en-US" sz="1100" b="0" dirty="0">
                          <a:solidFill>
                            <a:srgbClr val="000000"/>
                          </a:solidFill>
                          <a:latin typeface="Helvetica"/>
                          <a:cs typeface="Helvetica"/>
                        </a:rPr>
                        <a:t> rim-</a:t>
                      </a:r>
                      <a:r>
                        <a:rPr lang="en-US" sz="1100" b="0" dirty="0" err="1">
                          <a:solidFill>
                            <a:srgbClr val="000000"/>
                          </a:solidFill>
                          <a:latin typeface="Helvetica"/>
                          <a:cs typeface="Helvetica"/>
                        </a:rPr>
                        <a:t>Zeichen</a:t>
                      </a:r>
                      <a:r>
                        <a:rPr lang="en-US" sz="1100" b="0" dirty="0">
                          <a:solidFill>
                            <a:srgbClr val="000000"/>
                          </a:solidFill>
                          <a:latin typeface="Helvetica"/>
                          <a:cs typeface="Helvetica"/>
                        </a:rPr>
                        <a:t> </a:t>
                      </a:r>
                      <a:r>
                        <a:rPr lang="en-US" sz="1100" b="0" dirty="0" smtClean="0">
                          <a:solidFill>
                            <a:srgbClr val="000000"/>
                          </a:solidFill>
                          <a:latin typeface="Helvetica"/>
                          <a:cs typeface="Helvetica"/>
                        </a:rPr>
                        <a:t>(</a:t>
                      </a:r>
                      <a:r>
                        <a:rPr lang="en-US" sz="1100" b="0" dirty="0" err="1">
                          <a:solidFill>
                            <a:srgbClr val="000000"/>
                          </a:solidFill>
                          <a:latin typeface="Helvetica"/>
                          <a:cs typeface="Helvetica"/>
                        </a:rPr>
                        <a:t>Hauptmerkmal</a:t>
                      </a:r>
                      <a:r>
                        <a:rPr lang="en-US" sz="1100" b="0" dirty="0">
                          <a:solidFill>
                            <a:srgbClr val="000000"/>
                          </a:solidFill>
                          <a:latin typeface="Helvetica"/>
                          <a:cs typeface="Helvetica"/>
                        </a:rPr>
                        <a:t> </a:t>
                      </a:r>
                      <a:r>
                        <a:rPr lang="en-US" sz="1100" b="0" dirty="0" err="1">
                          <a:solidFill>
                            <a:srgbClr val="000000"/>
                          </a:solidFill>
                          <a:latin typeface="Helvetica"/>
                          <a:cs typeface="Helvetica"/>
                        </a:rPr>
                        <a:t>eines</a:t>
                      </a:r>
                      <a:r>
                        <a:rPr lang="en-US" sz="1100" b="0" dirty="0">
                          <a:solidFill>
                            <a:srgbClr val="000000"/>
                          </a:solidFill>
                          <a:latin typeface="Helvetica"/>
                          <a:cs typeface="Helvetica"/>
                        </a:rPr>
                        <a:t> HCC) und </a:t>
                      </a:r>
                      <a:r>
                        <a:rPr lang="en-US" sz="1100" b="0" dirty="0" err="1">
                          <a:solidFill>
                            <a:srgbClr val="000000"/>
                          </a:solidFill>
                          <a:latin typeface="Helvetica"/>
                          <a:cs typeface="Helvetica"/>
                        </a:rPr>
                        <a:t>arterieller</a:t>
                      </a:r>
                      <a:r>
                        <a:rPr lang="en-US" sz="1100" b="0" dirty="0">
                          <a:solidFill>
                            <a:srgbClr val="000000"/>
                          </a:solidFill>
                          <a:latin typeface="Helvetica"/>
                          <a:cs typeface="Helvetica"/>
                        </a:rPr>
                        <a:t> </a:t>
                      </a:r>
                      <a:r>
                        <a:rPr lang="en-US" sz="1100" b="0" dirty="0" err="1" smtClean="0">
                          <a:solidFill>
                            <a:srgbClr val="000000"/>
                          </a:solidFill>
                          <a:latin typeface="Helvetica"/>
                          <a:cs typeface="Helvetica"/>
                        </a:rPr>
                        <a:t>Mehranreicherung</a:t>
                      </a:r>
                      <a:r>
                        <a:rPr lang="en-US" sz="1100" b="0" dirty="0" smtClean="0">
                          <a:solidFill>
                            <a:srgbClr val="000000"/>
                          </a:solidFill>
                          <a:latin typeface="Helvetica"/>
                          <a:cs typeface="Helvetica"/>
                        </a:rPr>
                        <a:t> </a:t>
                      </a:r>
                      <a:r>
                        <a:rPr lang="en-US" sz="1100" b="0" dirty="0" err="1" smtClean="0">
                          <a:solidFill>
                            <a:srgbClr val="000000"/>
                          </a:solidFill>
                          <a:latin typeface="Helvetica"/>
                          <a:cs typeface="Helvetica"/>
                        </a:rPr>
                        <a:t>mit</a:t>
                      </a:r>
                      <a:r>
                        <a:rPr lang="en-US" sz="1100" b="0" dirty="0" smtClean="0">
                          <a:solidFill>
                            <a:srgbClr val="000000"/>
                          </a:solidFill>
                          <a:latin typeface="Helvetica"/>
                          <a:cs typeface="Helvetica"/>
                        </a:rPr>
                        <a:t> </a:t>
                      </a:r>
                      <a:r>
                        <a:rPr lang="en-US" sz="1100" b="0" dirty="0">
                          <a:solidFill>
                            <a:srgbClr val="000000"/>
                          </a:solidFill>
                          <a:latin typeface="Helvetica"/>
                          <a:cs typeface="Helvetica"/>
                        </a:rPr>
                        <a:t>rim-</a:t>
                      </a:r>
                      <a:r>
                        <a:rPr lang="en-US" sz="1100" b="0" dirty="0" err="1">
                          <a:solidFill>
                            <a:srgbClr val="000000"/>
                          </a:solidFill>
                          <a:latin typeface="Helvetica"/>
                          <a:cs typeface="Helvetica"/>
                        </a:rPr>
                        <a:t>Zeichen</a:t>
                      </a:r>
                      <a:r>
                        <a:rPr lang="en-US" sz="1100" b="0" dirty="0">
                          <a:solidFill>
                            <a:srgbClr val="000000"/>
                          </a:solidFill>
                          <a:latin typeface="Helvetica"/>
                          <a:cs typeface="Helvetica"/>
                        </a:rPr>
                        <a:t> (</a:t>
                      </a:r>
                      <a:r>
                        <a:rPr lang="en-US" sz="1100" b="0" dirty="0" err="1">
                          <a:solidFill>
                            <a:srgbClr val="000000"/>
                          </a:solidFill>
                          <a:latin typeface="Helvetica"/>
                          <a:cs typeface="Helvetica"/>
                        </a:rPr>
                        <a:t>Eigenschaft</a:t>
                      </a:r>
                      <a:r>
                        <a:rPr lang="en-US" sz="1100" b="0" dirty="0">
                          <a:solidFill>
                            <a:srgbClr val="000000"/>
                          </a:solidFill>
                          <a:latin typeface="Helvetica"/>
                          <a:cs typeface="Helvetica"/>
                        </a:rPr>
                        <a:t> von </a:t>
                      </a:r>
                      <a:r>
                        <a:rPr lang="en-US" sz="1100" b="0" baseline="0" dirty="0">
                          <a:solidFill>
                            <a:srgbClr val="000000"/>
                          </a:solidFill>
                          <a:latin typeface="Helvetica"/>
                          <a:cs typeface="Helvetica"/>
                        </a:rPr>
                        <a:t>LR-M</a:t>
                      </a:r>
                      <a:r>
                        <a:rPr lang="en-US" sz="1100" b="0" dirty="0">
                          <a:solidFill>
                            <a:srgbClr val="000000"/>
                          </a:solidFill>
                          <a:latin typeface="Helvetic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 18.</a:t>
                      </a:r>
                      <a:endParaRPr lang="en-US" sz="1100" b="0" dirty="0">
                        <a:solidFill>
                          <a:srgbClr val="000000"/>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100" b="0" dirty="0" err="1">
                          <a:solidFill>
                            <a:srgbClr val="000000"/>
                          </a:solidFill>
                          <a:latin typeface="Helvetica"/>
                          <a:cs typeface="Helvetica"/>
                        </a:rPr>
                        <a:t>Unterscheidung</a:t>
                      </a:r>
                      <a:r>
                        <a:rPr lang="en-US" sz="1100" b="0" dirty="0">
                          <a:solidFill>
                            <a:srgbClr val="000000"/>
                          </a:solidFill>
                          <a:latin typeface="Helvetica"/>
                          <a:cs typeface="Helvetica"/>
                        </a:rPr>
                        <a:t> </a:t>
                      </a:r>
                      <a:r>
                        <a:rPr lang="en-US" sz="1100" b="0" dirty="0" err="1">
                          <a:solidFill>
                            <a:srgbClr val="000000"/>
                          </a:solidFill>
                          <a:latin typeface="Helvetica"/>
                          <a:cs typeface="Helvetica"/>
                        </a:rPr>
                        <a:t>zwischen</a:t>
                      </a:r>
                      <a:r>
                        <a:rPr lang="en-US" sz="1100" b="0" dirty="0">
                          <a:solidFill>
                            <a:srgbClr val="000000"/>
                          </a:solidFill>
                          <a:latin typeface="Helvetica"/>
                          <a:cs typeface="Helvetica"/>
                        </a:rPr>
                        <a:t> </a:t>
                      </a:r>
                      <a:r>
                        <a:rPr lang="en-US" sz="1100" b="0" dirty="0" err="1">
                          <a:solidFill>
                            <a:srgbClr val="000000"/>
                          </a:solidFill>
                          <a:latin typeface="Helvetica"/>
                          <a:cs typeface="Helvetica"/>
                        </a:rPr>
                        <a:t>nicht-peripherem</a:t>
                      </a:r>
                      <a:r>
                        <a:rPr lang="en-US" sz="1100" b="0" dirty="0">
                          <a:solidFill>
                            <a:srgbClr val="000000"/>
                          </a:solidFill>
                          <a:latin typeface="Helvetica"/>
                          <a:cs typeface="Helvetica"/>
                        </a:rPr>
                        <a:t> “washout” (</a:t>
                      </a:r>
                      <a:r>
                        <a:rPr lang="en-US" sz="1100" b="0" dirty="0" err="1">
                          <a:solidFill>
                            <a:srgbClr val="000000"/>
                          </a:solidFill>
                          <a:latin typeface="Helvetica"/>
                          <a:cs typeface="Helvetica"/>
                        </a:rPr>
                        <a:t>Hauptmerkmal</a:t>
                      </a:r>
                      <a:r>
                        <a:rPr lang="en-US" sz="1100" b="0" dirty="0">
                          <a:solidFill>
                            <a:srgbClr val="000000"/>
                          </a:solidFill>
                          <a:latin typeface="Helvetica"/>
                          <a:cs typeface="Helvetica"/>
                        </a:rPr>
                        <a:t> </a:t>
                      </a:r>
                      <a:r>
                        <a:rPr lang="en-US" sz="1100" b="0" dirty="0" err="1">
                          <a:solidFill>
                            <a:srgbClr val="000000"/>
                          </a:solidFill>
                          <a:latin typeface="Helvetica"/>
                          <a:cs typeface="Helvetica"/>
                        </a:rPr>
                        <a:t>eines</a:t>
                      </a:r>
                      <a:r>
                        <a:rPr lang="en-US" sz="1100" b="0" dirty="0">
                          <a:solidFill>
                            <a:srgbClr val="000000"/>
                          </a:solidFill>
                          <a:latin typeface="Helvetica"/>
                          <a:cs typeface="Helvetica"/>
                        </a:rPr>
                        <a:t> HCC) und </a:t>
                      </a:r>
                      <a:r>
                        <a:rPr lang="en-US" sz="1100" b="0" dirty="0" err="1">
                          <a:solidFill>
                            <a:srgbClr val="000000"/>
                          </a:solidFill>
                          <a:latin typeface="Helvetica"/>
                          <a:cs typeface="Helvetica"/>
                        </a:rPr>
                        <a:t>peripherem</a:t>
                      </a:r>
                      <a:r>
                        <a:rPr lang="en-US" sz="1100" b="0" dirty="0">
                          <a:solidFill>
                            <a:srgbClr val="000000"/>
                          </a:solidFill>
                          <a:latin typeface="Helvetica"/>
                          <a:cs typeface="Helvetica"/>
                        </a:rPr>
                        <a:t> </a:t>
                      </a:r>
                      <a:r>
                        <a:rPr lang="en-US" sz="1100" b="0" dirty="0" smtClean="0">
                          <a:solidFill>
                            <a:srgbClr val="000000"/>
                          </a:solidFill>
                          <a:latin typeface="Helvetica"/>
                          <a:cs typeface="Helvetica"/>
                        </a:rPr>
                        <a:t>“</a:t>
                      </a:r>
                      <a:r>
                        <a:rPr lang="en-US" sz="1100" b="0" dirty="0">
                          <a:solidFill>
                            <a:srgbClr val="000000"/>
                          </a:solidFill>
                          <a:latin typeface="Helvetica"/>
                          <a:cs typeface="Helvetica"/>
                        </a:rPr>
                        <a:t>washout” (</a:t>
                      </a:r>
                      <a:r>
                        <a:rPr lang="en-US" sz="1100" b="0" dirty="0" err="1">
                          <a:solidFill>
                            <a:srgbClr val="000000"/>
                          </a:solidFill>
                          <a:latin typeface="Helvetica"/>
                          <a:cs typeface="Helvetica"/>
                        </a:rPr>
                        <a:t>Merkmal</a:t>
                      </a:r>
                      <a:r>
                        <a:rPr lang="en-US" sz="1100" b="0" dirty="0">
                          <a:solidFill>
                            <a:srgbClr val="000000"/>
                          </a:solidFill>
                          <a:latin typeface="Helvetica"/>
                          <a:cs typeface="Helvetica"/>
                        </a:rPr>
                        <a:t> von </a:t>
                      </a:r>
                      <a:r>
                        <a:rPr lang="en-US" sz="1100" b="0" baseline="0" dirty="0">
                          <a:solidFill>
                            <a:srgbClr val="000000"/>
                          </a:solidFill>
                          <a:latin typeface="Helvetica"/>
                          <a:cs typeface="Helvetica"/>
                        </a:rPr>
                        <a:t>LR-M</a:t>
                      </a:r>
                      <a:r>
                        <a:rPr lang="en-US" sz="1100" b="0" dirty="0">
                          <a:solidFill>
                            <a:srgbClr val="000000"/>
                          </a:solidFill>
                          <a:latin typeface="Helvetic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 18.</a:t>
                      </a:r>
                      <a:endParaRPr lang="en-US" sz="1100" b="0" dirty="0">
                        <a:solidFill>
                          <a:srgbClr val="000000"/>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100" b="0" dirty="0" err="1">
                          <a:solidFill>
                            <a:srgbClr val="000000"/>
                          </a:solidFill>
                          <a:latin typeface="Helvetica"/>
                          <a:cs typeface="Helvetica"/>
                        </a:rPr>
                        <a:t>Unterscheidung</a:t>
                      </a:r>
                      <a:r>
                        <a:rPr lang="en-US" sz="1100" b="0" dirty="0">
                          <a:solidFill>
                            <a:srgbClr val="000000"/>
                          </a:solidFill>
                          <a:latin typeface="Helvetica"/>
                          <a:cs typeface="Helvetica"/>
                        </a:rPr>
                        <a:t> </a:t>
                      </a:r>
                      <a:r>
                        <a:rPr lang="en-US" sz="1100" b="0" dirty="0" err="1">
                          <a:solidFill>
                            <a:srgbClr val="000000"/>
                          </a:solidFill>
                          <a:latin typeface="Helvetica"/>
                          <a:cs typeface="Helvetica"/>
                        </a:rPr>
                        <a:t>zwischen</a:t>
                      </a:r>
                      <a:r>
                        <a:rPr lang="en-US" sz="1100" b="0" dirty="0">
                          <a:solidFill>
                            <a:srgbClr val="000000"/>
                          </a:solidFill>
                          <a:latin typeface="Helvetica"/>
                          <a:cs typeface="Helvetica"/>
                        </a:rPr>
                        <a:t> </a:t>
                      </a:r>
                      <a:r>
                        <a:rPr lang="en-US" sz="1100" b="0" dirty="0" err="1">
                          <a:solidFill>
                            <a:srgbClr val="000000"/>
                          </a:solidFill>
                          <a:latin typeface="Helvetica"/>
                          <a:cs typeface="Helvetica"/>
                        </a:rPr>
                        <a:t>anreichernder</a:t>
                      </a:r>
                      <a:r>
                        <a:rPr lang="en-US" sz="1100" b="0" dirty="0">
                          <a:solidFill>
                            <a:srgbClr val="000000"/>
                          </a:solidFill>
                          <a:latin typeface="Helvetica"/>
                          <a:cs typeface="Helvetica"/>
                        </a:rPr>
                        <a:t> </a:t>
                      </a:r>
                      <a:r>
                        <a:rPr lang="en-US" sz="1100" b="0" dirty="0" err="1">
                          <a:solidFill>
                            <a:srgbClr val="000000"/>
                          </a:solidFill>
                          <a:latin typeface="Helvetica"/>
                          <a:cs typeface="Helvetica"/>
                        </a:rPr>
                        <a:t>Kapsel</a:t>
                      </a:r>
                      <a:r>
                        <a:rPr lang="en-US" sz="1100" b="0" dirty="0">
                          <a:solidFill>
                            <a:srgbClr val="000000"/>
                          </a:solidFill>
                          <a:latin typeface="Helvetica"/>
                          <a:cs typeface="Helvetica"/>
                        </a:rPr>
                        <a:t> (</a:t>
                      </a:r>
                      <a:r>
                        <a:rPr lang="en-US" sz="1100" b="0" dirty="0" err="1">
                          <a:solidFill>
                            <a:srgbClr val="000000"/>
                          </a:solidFill>
                          <a:latin typeface="Helvetica"/>
                          <a:cs typeface="Helvetica"/>
                        </a:rPr>
                        <a:t>Hauptmerkmal</a:t>
                      </a:r>
                      <a:r>
                        <a:rPr lang="en-US" sz="1100" b="0" dirty="0">
                          <a:solidFill>
                            <a:srgbClr val="000000"/>
                          </a:solidFill>
                          <a:latin typeface="Helvetica"/>
                          <a:cs typeface="Helvetica"/>
                        </a:rPr>
                        <a:t> </a:t>
                      </a:r>
                      <a:r>
                        <a:rPr lang="en-US" sz="1100" b="0" dirty="0" err="1">
                          <a:solidFill>
                            <a:srgbClr val="000000"/>
                          </a:solidFill>
                          <a:latin typeface="Helvetica"/>
                          <a:cs typeface="Helvetica"/>
                        </a:rPr>
                        <a:t>eines</a:t>
                      </a:r>
                      <a:r>
                        <a:rPr lang="en-US" sz="1100" b="0" dirty="0">
                          <a:solidFill>
                            <a:srgbClr val="000000"/>
                          </a:solidFill>
                          <a:latin typeface="Helvetica"/>
                          <a:cs typeface="Helvetica"/>
                        </a:rPr>
                        <a:t> HCC) und </a:t>
                      </a:r>
                      <a:r>
                        <a:rPr lang="en-US" sz="1100" b="0" dirty="0" err="1">
                          <a:solidFill>
                            <a:srgbClr val="000000"/>
                          </a:solidFill>
                          <a:latin typeface="Helvetica"/>
                          <a:cs typeface="Helvetica"/>
                        </a:rPr>
                        <a:t>nicht-anreichernder</a:t>
                      </a:r>
                      <a:r>
                        <a:rPr lang="en-US" sz="1100" b="0" dirty="0">
                          <a:solidFill>
                            <a:srgbClr val="000000"/>
                          </a:solidFill>
                          <a:latin typeface="Helvetica"/>
                          <a:cs typeface="Helvetica"/>
                        </a:rPr>
                        <a:t> “</a:t>
                      </a:r>
                      <a:r>
                        <a:rPr lang="en-US" sz="1100" b="0" dirty="0" err="1">
                          <a:solidFill>
                            <a:srgbClr val="000000"/>
                          </a:solidFill>
                          <a:latin typeface="Helvetica"/>
                          <a:cs typeface="Helvetica"/>
                        </a:rPr>
                        <a:t>Kapsel</a:t>
                      </a:r>
                      <a:r>
                        <a:rPr lang="en-US" sz="1100" b="0" dirty="0">
                          <a:solidFill>
                            <a:srgbClr val="000000"/>
                          </a:solidFill>
                          <a:latin typeface="Helvetica"/>
                          <a:cs typeface="Helvetica"/>
                        </a:rPr>
                        <a:t>” (</a:t>
                      </a:r>
                      <a:r>
                        <a:rPr lang="en-US" sz="1100" b="0" dirty="0" err="1">
                          <a:solidFill>
                            <a:srgbClr val="000000"/>
                          </a:solidFill>
                          <a:latin typeface="Helvetica"/>
                          <a:cs typeface="Helvetica"/>
                        </a:rPr>
                        <a:t>Zusatzmerkmal</a:t>
                      </a:r>
                      <a:r>
                        <a:rPr lang="en-US" sz="1100" b="0" dirty="0">
                          <a:solidFill>
                            <a:srgbClr val="000000"/>
                          </a:solidFill>
                          <a:latin typeface="Helvetica"/>
                          <a:cs typeface="Helvetica"/>
                        </a:rPr>
                        <a:t> </a:t>
                      </a:r>
                      <a:r>
                        <a:rPr lang="en-US" sz="1100" b="0" dirty="0" err="1">
                          <a:solidFill>
                            <a:srgbClr val="000000"/>
                          </a:solidFill>
                          <a:latin typeface="Helvetica"/>
                          <a:cs typeface="Helvetica"/>
                        </a:rPr>
                        <a:t>eines</a:t>
                      </a:r>
                      <a:r>
                        <a:rPr lang="en-US" sz="1100" b="0" dirty="0">
                          <a:solidFill>
                            <a:srgbClr val="000000"/>
                          </a:solidFill>
                          <a:latin typeface="Helvetica"/>
                          <a:cs typeface="Helvetica"/>
                        </a:rPr>
                        <a:t> </a:t>
                      </a:r>
                      <a:r>
                        <a:rPr lang="en-US" sz="1100" b="0" dirty="0" smtClean="0">
                          <a:solidFill>
                            <a:srgbClr val="000000"/>
                          </a:solidFill>
                          <a:latin typeface="Helvetica"/>
                          <a:cs typeface="Helvetica"/>
                        </a:rPr>
                        <a:t>HCC).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 18.</a:t>
                      </a:r>
                      <a:endParaRPr lang="en-US" sz="1100" b="0" dirty="0">
                        <a:solidFill>
                          <a:srgbClr val="000000"/>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100" b="0" dirty="0" err="1">
                          <a:solidFill>
                            <a:srgbClr val="000000"/>
                          </a:solidFill>
                          <a:latin typeface="Helvetica"/>
                          <a:cs typeface="Helvetica"/>
                        </a:rPr>
                        <a:t>Konkretisiert</a:t>
                      </a:r>
                      <a:r>
                        <a:rPr lang="en-US" sz="1100" b="0" dirty="0">
                          <a:solidFill>
                            <a:srgbClr val="000000"/>
                          </a:solidFill>
                          <a:latin typeface="Helvetica"/>
                          <a:cs typeface="Helvetica"/>
                        </a:rPr>
                        <a:t>, </a:t>
                      </a:r>
                      <a:r>
                        <a:rPr lang="en-US" sz="1100" b="0" dirty="0" err="1">
                          <a:solidFill>
                            <a:srgbClr val="000000"/>
                          </a:solidFill>
                          <a:latin typeface="Helvetica"/>
                          <a:cs typeface="Helvetica"/>
                        </a:rPr>
                        <a:t>dass</a:t>
                      </a:r>
                      <a:r>
                        <a:rPr lang="en-US" sz="1100" b="0" dirty="0">
                          <a:solidFill>
                            <a:srgbClr val="000000"/>
                          </a:solidFill>
                          <a:latin typeface="Helvetica"/>
                          <a:cs typeface="Helvetica"/>
                        </a:rPr>
                        <a:t> </a:t>
                      </a:r>
                      <a:r>
                        <a:rPr lang="en-US" sz="1100" b="0" dirty="0" err="1">
                          <a:solidFill>
                            <a:srgbClr val="000000"/>
                          </a:solidFill>
                          <a:latin typeface="Helvetica"/>
                          <a:cs typeface="Helvetica"/>
                        </a:rPr>
                        <a:t>Zusatzmerkmale</a:t>
                      </a:r>
                      <a:r>
                        <a:rPr lang="en-US" sz="1100" b="0" dirty="0">
                          <a:solidFill>
                            <a:srgbClr val="000000"/>
                          </a:solidFill>
                          <a:latin typeface="Helvetica"/>
                          <a:cs typeface="Helvetica"/>
                        </a:rPr>
                        <a:t> für </a:t>
                      </a:r>
                      <a:r>
                        <a:rPr lang="en-US" sz="1100" b="0" dirty="0" err="1">
                          <a:solidFill>
                            <a:srgbClr val="000000"/>
                          </a:solidFill>
                          <a:latin typeface="Helvetica"/>
                          <a:cs typeface="Helvetica"/>
                        </a:rPr>
                        <a:t>Malignität</a:t>
                      </a:r>
                      <a:r>
                        <a:rPr lang="en-US" sz="1100" b="0" dirty="0">
                          <a:solidFill>
                            <a:srgbClr val="000000"/>
                          </a:solidFill>
                          <a:latin typeface="Helvetica"/>
                          <a:cs typeface="Helvetica"/>
                        </a:rPr>
                        <a:t> in </a:t>
                      </a:r>
                      <a:r>
                        <a:rPr lang="en-US" sz="1100" b="0" dirty="0" err="1">
                          <a:solidFill>
                            <a:srgbClr val="000000"/>
                          </a:solidFill>
                          <a:latin typeface="Helvetica"/>
                          <a:cs typeface="Helvetica"/>
                        </a:rPr>
                        <a:t>einigen</a:t>
                      </a:r>
                      <a:r>
                        <a:rPr lang="en-US" sz="1100" b="0" dirty="0">
                          <a:solidFill>
                            <a:srgbClr val="000000"/>
                          </a:solidFill>
                          <a:latin typeface="Helvetica"/>
                          <a:cs typeface="Helvetica"/>
                        </a:rPr>
                        <a:t> </a:t>
                      </a:r>
                      <a:r>
                        <a:rPr lang="en-US" sz="1100" b="0" dirty="0" err="1">
                          <a:solidFill>
                            <a:srgbClr val="000000"/>
                          </a:solidFill>
                          <a:latin typeface="Helvetica"/>
                          <a:cs typeface="Helvetica"/>
                        </a:rPr>
                        <a:t>Fällen</a:t>
                      </a:r>
                      <a:r>
                        <a:rPr lang="en-US" sz="1100" b="0" dirty="0">
                          <a:solidFill>
                            <a:srgbClr val="000000"/>
                          </a:solidFill>
                          <a:latin typeface="Helvetica"/>
                          <a:cs typeface="Helvetica"/>
                        </a:rPr>
                        <a:t> für </a:t>
                      </a:r>
                      <a:r>
                        <a:rPr lang="en-US" sz="1100" b="0" dirty="0" err="1">
                          <a:solidFill>
                            <a:srgbClr val="000000"/>
                          </a:solidFill>
                          <a:latin typeface="Helvetica"/>
                          <a:cs typeface="Helvetica"/>
                        </a:rPr>
                        <a:t>Malignität</a:t>
                      </a:r>
                      <a:r>
                        <a:rPr lang="en-US" sz="1100" b="0" dirty="0">
                          <a:solidFill>
                            <a:srgbClr val="000000"/>
                          </a:solidFill>
                          <a:latin typeface="Helvetica"/>
                          <a:cs typeface="Helvetica"/>
                        </a:rPr>
                        <a:t> </a:t>
                      </a:r>
                      <a:r>
                        <a:rPr lang="en-US" sz="1100" b="0" dirty="0" err="1">
                          <a:solidFill>
                            <a:srgbClr val="000000"/>
                          </a:solidFill>
                          <a:latin typeface="Helvetica"/>
                          <a:cs typeface="Helvetica"/>
                        </a:rPr>
                        <a:t>im</a:t>
                      </a:r>
                      <a:r>
                        <a:rPr lang="en-US" sz="1100" b="0" dirty="0">
                          <a:solidFill>
                            <a:srgbClr val="000000"/>
                          </a:solidFill>
                          <a:latin typeface="Helvetica"/>
                          <a:cs typeface="Helvetica"/>
                        </a:rPr>
                        <a:t> </a:t>
                      </a:r>
                      <a:r>
                        <a:rPr lang="en-US" sz="1100" b="0" dirty="0" err="1">
                          <a:solidFill>
                            <a:srgbClr val="000000"/>
                          </a:solidFill>
                          <a:latin typeface="Helvetica"/>
                          <a:cs typeface="Helvetica"/>
                        </a:rPr>
                        <a:t>Allgemeinen</a:t>
                      </a:r>
                      <a:r>
                        <a:rPr lang="en-US" sz="1100" b="0" dirty="0">
                          <a:solidFill>
                            <a:srgbClr val="000000"/>
                          </a:solidFill>
                          <a:latin typeface="Helvetica"/>
                          <a:cs typeface="Helvetica"/>
                        </a:rPr>
                        <a:t> und in </a:t>
                      </a:r>
                      <a:r>
                        <a:rPr lang="en-US" sz="1100" b="0" dirty="0" err="1">
                          <a:solidFill>
                            <a:srgbClr val="000000"/>
                          </a:solidFill>
                          <a:latin typeface="Helvetica"/>
                          <a:cs typeface="Helvetica"/>
                        </a:rPr>
                        <a:t>anderen</a:t>
                      </a:r>
                      <a:r>
                        <a:rPr lang="en-US" sz="1100" b="0" dirty="0">
                          <a:solidFill>
                            <a:srgbClr val="000000"/>
                          </a:solidFill>
                          <a:latin typeface="Helvetica"/>
                          <a:cs typeface="Helvetica"/>
                        </a:rPr>
                        <a:t> </a:t>
                      </a:r>
                      <a:r>
                        <a:rPr lang="en-US" sz="1100" b="0" dirty="0" err="1">
                          <a:solidFill>
                            <a:srgbClr val="000000"/>
                          </a:solidFill>
                          <a:latin typeface="Helvetica"/>
                          <a:cs typeface="Helvetica"/>
                        </a:rPr>
                        <a:t>Fällen</a:t>
                      </a:r>
                      <a:r>
                        <a:rPr lang="en-US" sz="1100" b="0" dirty="0">
                          <a:solidFill>
                            <a:srgbClr val="000000"/>
                          </a:solidFill>
                          <a:latin typeface="Helvetica"/>
                          <a:cs typeface="Helvetica"/>
                        </a:rPr>
                        <a:t> für HCC </a:t>
                      </a:r>
                      <a:r>
                        <a:rPr lang="en-US" sz="1100" b="0" dirty="0" err="1">
                          <a:solidFill>
                            <a:srgbClr val="000000"/>
                          </a:solidFill>
                          <a:latin typeface="Helvetica"/>
                          <a:cs typeface="Helvetica"/>
                        </a:rPr>
                        <a:t>im</a:t>
                      </a:r>
                      <a:r>
                        <a:rPr lang="en-US" sz="1100" b="0" dirty="0">
                          <a:solidFill>
                            <a:srgbClr val="000000"/>
                          </a:solidFill>
                          <a:latin typeface="Helvetica"/>
                          <a:cs typeface="Helvetica"/>
                        </a:rPr>
                        <a:t> </a:t>
                      </a:r>
                      <a:r>
                        <a:rPr lang="en-US" sz="1100" b="0" dirty="0" err="1">
                          <a:solidFill>
                            <a:srgbClr val="000000"/>
                          </a:solidFill>
                          <a:latin typeface="Helvetica"/>
                          <a:cs typeface="Helvetica"/>
                        </a:rPr>
                        <a:t>Speziellen</a:t>
                      </a:r>
                      <a:r>
                        <a:rPr lang="en-US" sz="1100" b="0" dirty="0">
                          <a:solidFill>
                            <a:srgbClr val="000000"/>
                          </a:solidFill>
                          <a:latin typeface="Helvetica"/>
                          <a:cs typeface="Helvetica"/>
                        </a:rPr>
                        <a:t> </a:t>
                      </a:r>
                      <a:r>
                        <a:rPr lang="en-US" sz="1100" b="0" dirty="0" err="1">
                          <a:solidFill>
                            <a:srgbClr val="000000"/>
                          </a:solidFill>
                          <a:latin typeface="Helvetica"/>
                          <a:cs typeface="Helvetica"/>
                        </a:rPr>
                        <a:t>sprechen</a:t>
                      </a:r>
                      <a:r>
                        <a:rPr lang="en-US" sz="1100" b="0" dirty="0">
                          <a:solidFill>
                            <a:srgbClr val="000000"/>
                          </a:solidFill>
                          <a:latin typeface="Helvetic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 action="ppaction://noaction"/>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 21.</a:t>
                      </a:r>
                      <a:endParaRPr lang="en-US" sz="1100" b="0" dirty="0">
                        <a:solidFill>
                          <a:schemeClr val="tx1"/>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100" b="0" dirty="0" err="1">
                          <a:solidFill>
                            <a:schemeClr val="tx1"/>
                          </a:solidFill>
                          <a:latin typeface="Helvetica"/>
                          <a:cs typeface="Helvetica"/>
                        </a:rPr>
                        <a:t>Konkretisiert</a:t>
                      </a:r>
                      <a:r>
                        <a:rPr lang="en-US" sz="1100" b="0" dirty="0">
                          <a:solidFill>
                            <a:schemeClr val="tx1"/>
                          </a:solidFill>
                          <a:latin typeface="Helvetica"/>
                          <a:cs typeface="Helvetica"/>
                        </a:rPr>
                        <a:t>, </a:t>
                      </a:r>
                      <a:r>
                        <a:rPr lang="en-US" sz="1100" b="0" dirty="0" err="1">
                          <a:solidFill>
                            <a:schemeClr val="tx1"/>
                          </a:solidFill>
                          <a:latin typeface="Helvetica"/>
                          <a:cs typeface="Helvetica"/>
                        </a:rPr>
                        <a:t>dass</a:t>
                      </a:r>
                      <a:r>
                        <a:rPr lang="en-US" sz="1100" b="0" dirty="0">
                          <a:solidFill>
                            <a:schemeClr val="tx1"/>
                          </a:solidFill>
                          <a:latin typeface="Helvetica"/>
                          <a:cs typeface="Helvetica"/>
                        </a:rPr>
                        <a:t> CT/MRT LI-RADS </a:t>
                      </a:r>
                      <a:r>
                        <a:rPr lang="en-US" sz="1100" b="0" dirty="0" err="1">
                          <a:solidFill>
                            <a:schemeClr val="tx1"/>
                          </a:solidFill>
                          <a:latin typeface="Helvetica"/>
                          <a:cs typeface="Helvetica"/>
                        </a:rPr>
                        <a:t>bei</a:t>
                      </a:r>
                      <a:r>
                        <a:rPr lang="en-US" sz="1100" b="0" dirty="0">
                          <a:solidFill>
                            <a:schemeClr val="tx1"/>
                          </a:solidFill>
                          <a:latin typeface="Helvetica"/>
                          <a:cs typeface="Helvetica"/>
                        </a:rPr>
                        <a:t> </a:t>
                      </a:r>
                      <a:r>
                        <a:rPr lang="en-US" sz="1100" b="0" dirty="0" err="1">
                          <a:solidFill>
                            <a:schemeClr val="tx1"/>
                          </a:solidFill>
                          <a:latin typeface="Helvetica"/>
                          <a:cs typeface="Helvetica"/>
                        </a:rPr>
                        <a:t>Transplantationskandidaten</a:t>
                      </a:r>
                      <a:r>
                        <a:rPr lang="en-US" sz="1100" b="0" dirty="0">
                          <a:solidFill>
                            <a:schemeClr val="tx1"/>
                          </a:solidFill>
                          <a:latin typeface="Helvetica"/>
                          <a:cs typeface="Helvetica"/>
                        </a:rPr>
                        <a:t> </a:t>
                      </a:r>
                      <a:r>
                        <a:rPr lang="en-US" sz="1100" b="0" dirty="0" err="1">
                          <a:solidFill>
                            <a:schemeClr val="tx1"/>
                          </a:solidFill>
                          <a:latin typeface="Helvetica"/>
                          <a:cs typeface="Helvetica"/>
                        </a:rPr>
                        <a:t>mit</a:t>
                      </a:r>
                      <a:r>
                        <a:rPr lang="en-US" sz="1100" b="0" dirty="0">
                          <a:solidFill>
                            <a:schemeClr val="tx1"/>
                          </a:solidFill>
                          <a:latin typeface="Helvetica"/>
                          <a:cs typeface="Helvetica"/>
                        </a:rPr>
                        <a:t> HCC </a:t>
                      </a:r>
                      <a:r>
                        <a:rPr lang="en-US" sz="1100" b="0" dirty="0" err="1">
                          <a:solidFill>
                            <a:schemeClr val="tx1"/>
                          </a:solidFill>
                          <a:latin typeface="Helvetica"/>
                          <a:cs typeface="Helvetica"/>
                        </a:rPr>
                        <a:t>angewendet</a:t>
                      </a:r>
                      <a:r>
                        <a:rPr lang="en-US" sz="1100" b="0" dirty="0">
                          <a:solidFill>
                            <a:schemeClr val="tx1"/>
                          </a:solidFill>
                          <a:latin typeface="Helvetica"/>
                          <a:cs typeface="Helvetica"/>
                        </a:rPr>
                        <a:t> </a:t>
                      </a:r>
                      <a:r>
                        <a:rPr lang="en-US" sz="1100" b="0" dirty="0" err="1">
                          <a:solidFill>
                            <a:schemeClr val="tx1"/>
                          </a:solidFill>
                          <a:latin typeface="Helvetica"/>
                          <a:cs typeface="Helvetica"/>
                        </a:rPr>
                        <a:t>werden</a:t>
                      </a:r>
                      <a:r>
                        <a:rPr lang="en-US" sz="1100" b="0" dirty="0">
                          <a:solidFill>
                            <a:schemeClr val="tx1"/>
                          </a:solidFill>
                          <a:latin typeface="Helvetica"/>
                          <a:cs typeface="Helvetica"/>
                        </a:rPr>
                        <a:t> </a:t>
                      </a:r>
                      <a:r>
                        <a:rPr lang="en-US" sz="1100" b="0" dirty="0" err="1">
                          <a:solidFill>
                            <a:schemeClr val="tx1"/>
                          </a:solidFill>
                          <a:latin typeface="Helvetica"/>
                          <a:cs typeface="Helvetica"/>
                        </a:rPr>
                        <a:t>kann</a:t>
                      </a:r>
                      <a:r>
                        <a:rPr lang="en-US" sz="1100" baseline="0" dirty="0">
                          <a:solidFill>
                            <a:schemeClr val="tx1"/>
                          </a:solidFill>
                          <a:latin typeface="Helvetica"/>
                          <a:cs typeface="Helvetica"/>
                        </a:rPr>
                        <a:t>. </a:t>
                      </a:r>
                      <a:r>
                        <a:rPr kumimoji="0" lang="en-US" sz="1100" b="0" i="1" u="none" strike="noStrike" kern="1200" cap="none" spc="0" normalizeH="0" baseline="0" noProof="0" dirty="0" err="1">
                          <a:ln>
                            <a:noFill/>
                          </a:ln>
                          <a:solidFill>
                            <a:srgbClr val="0432FF"/>
                          </a:solidFill>
                          <a:effectLst/>
                          <a:uLnTx/>
                          <a:uFillTx/>
                          <a:latin typeface="Helvetica"/>
                          <a:ea typeface="+mn-ea"/>
                          <a:cs typeface="Helvetica"/>
                          <a:hlinkClick r:id="rId7" action="ppaction://hlinksldjump"/>
                        </a:rPr>
                        <a:t>Seite</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rId7" action="ppaction://hlinksldjump"/>
                        </a:rPr>
                        <a:t> 5.</a:t>
                      </a:r>
                      <a:endParaRPr kumimoji="0" lang="en-US" sz="1100" b="0" i="1" u="none" strike="noStrike" kern="1200" cap="none" spc="0" normalizeH="0" baseline="0" noProof="0" dirty="0">
                        <a:ln>
                          <a:noFill/>
                        </a:ln>
                        <a:solidFill>
                          <a:srgbClr val="0432FF"/>
                        </a:solidFill>
                        <a:effectLst/>
                        <a:uLnTx/>
                        <a:uFillTx/>
                        <a:latin typeface="Helvetica"/>
                        <a:ea typeface="+mn-e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kumimoji="0" lang="en-US" sz="1100" b="0" i="0" u="none" strike="noStrike" kern="1200" cap="none" spc="0" normalizeH="0" baseline="0" noProof="0" dirty="0" err="1" smtClean="0">
                          <a:ln>
                            <a:noFill/>
                          </a:ln>
                          <a:solidFill>
                            <a:schemeClr val="tx1"/>
                          </a:solidFill>
                          <a:effectLst/>
                          <a:uLnTx/>
                          <a:uFillTx/>
                          <a:latin typeface="Helvetica"/>
                          <a:ea typeface="+mn-ea"/>
                          <a:cs typeface="Helvetica"/>
                        </a:rPr>
                        <a:t>Kategorisierung</a:t>
                      </a:r>
                      <a:r>
                        <a:rPr kumimoji="0" lang="en-US" sz="1100" b="0" i="0" u="none" strike="noStrike" kern="1200" cap="none" spc="0" normalizeH="0" baseline="0" noProof="0" dirty="0" smtClean="0">
                          <a:ln>
                            <a:noFill/>
                          </a:ln>
                          <a:solidFill>
                            <a:schemeClr val="tx1"/>
                          </a:solidFill>
                          <a:effectLst/>
                          <a:uLnTx/>
                          <a:uFillTx/>
                          <a:latin typeface="Helvetica"/>
                          <a:ea typeface="+mn-ea"/>
                          <a:cs typeface="Helvetica"/>
                        </a:rPr>
                        <a:t> </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von </a:t>
                      </a:r>
                      <a:r>
                        <a:rPr kumimoji="0" lang="en-US" sz="1100" b="0" i="0" u="none" strike="noStrike" kern="1200" cap="none" spc="0" normalizeH="0" baseline="0" noProof="0" dirty="0" err="1">
                          <a:ln>
                            <a:noFill/>
                          </a:ln>
                          <a:solidFill>
                            <a:schemeClr val="tx1"/>
                          </a:solidFill>
                          <a:effectLst/>
                          <a:uLnTx/>
                          <a:uFillTx/>
                          <a:latin typeface="Helvetica"/>
                          <a:ea typeface="+mn-ea"/>
                          <a:cs typeface="Helvetica"/>
                        </a:rPr>
                        <a:t>Tumorinfiltration</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 in die </a:t>
                      </a:r>
                      <a:r>
                        <a:rPr kumimoji="0" lang="en-US" sz="1100" b="0" i="0" u="none" strike="noStrike" kern="1200" cap="none" spc="0" normalizeH="0" baseline="0" noProof="0" dirty="0" err="1">
                          <a:ln>
                            <a:noFill/>
                          </a:ln>
                          <a:solidFill>
                            <a:schemeClr val="tx1"/>
                          </a:solidFill>
                          <a:effectLst/>
                          <a:uLnTx/>
                          <a:uFillTx/>
                          <a:latin typeface="Helvetica"/>
                          <a:ea typeface="+mn-ea"/>
                          <a:cs typeface="Helvetica"/>
                        </a:rPr>
                        <a:t>Vene</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 und </a:t>
                      </a:r>
                      <a:r>
                        <a:rPr kumimoji="0" lang="en-US" sz="1100" b="0" i="0" u="none" strike="noStrike" kern="1200" cap="none" spc="0" normalizeH="0" baseline="0" noProof="0" dirty="0" err="1">
                          <a:ln>
                            <a:noFill/>
                          </a:ln>
                          <a:solidFill>
                            <a:schemeClr val="tx1"/>
                          </a:solidFill>
                          <a:effectLst/>
                          <a:uLnTx/>
                          <a:uFillTx/>
                          <a:latin typeface="Helvetica"/>
                          <a:ea typeface="+mn-ea"/>
                          <a:cs typeface="Helvetica"/>
                        </a:rPr>
                        <a:t>Malignität</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 </a:t>
                      </a:r>
                      <a:r>
                        <a:rPr kumimoji="0" lang="en-US" sz="1100" b="0" i="0" u="none" strike="noStrike" kern="1200" cap="none" spc="0" normalizeH="0" baseline="0" noProof="0" dirty="0" err="1">
                          <a:ln>
                            <a:noFill/>
                          </a:ln>
                          <a:solidFill>
                            <a:schemeClr val="tx1"/>
                          </a:solidFill>
                          <a:effectLst/>
                          <a:uLnTx/>
                          <a:uFillTx/>
                          <a:latin typeface="Helvetica"/>
                          <a:ea typeface="+mn-ea"/>
                          <a:cs typeface="Helvetica"/>
                        </a:rPr>
                        <a:t>mit</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 </a:t>
                      </a:r>
                      <a:r>
                        <a:rPr kumimoji="0" lang="en-US" sz="1100" b="0" i="0" u="none" strike="noStrike" kern="1200" cap="none" spc="0" normalizeH="0" baseline="0" noProof="0" dirty="0" err="1">
                          <a:ln>
                            <a:noFill/>
                          </a:ln>
                          <a:solidFill>
                            <a:schemeClr val="tx1"/>
                          </a:solidFill>
                          <a:effectLst/>
                          <a:uLnTx/>
                          <a:uFillTx/>
                          <a:latin typeface="Helvetica"/>
                          <a:ea typeface="+mn-ea"/>
                          <a:cs typeface="Helvetica"/>
                        </a:rPr>
                        <a:t>infiltrativem</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 </a:t>
                      </a:r>
                      <a:r>
                        <a:rPr kumimoji="0" lang="en-US" sz="1100" b="0" i="0" u="none" strike="noStrike" kern="1200" cap="none" spc="0" normalizeH="0" baseline="0" noProof="0" dirty="0" err="1">
                          <a:ln>
                            <a:noFill/>
                          </a:ln>
                          <a:solidFill>
                            <a:schemeClr val="tx1"/>
                          </a:solidFill>
                          <a:effectLst/>
                          <a:uLnTx/>
                          <a:uFillTx/>
                          <a:latin typeface="Helvetica"/>
                          <a:ea typeface="+mn-ea"/>
                          <a:cs typeface="Helvetica"/>
                        </a:rPr>
                        <a:t>Erscheinungsbild</a:t>
                      </a:r>
                      <a:r>
                        <a:rPr kumimoji="0" lang="en-US" sz="1100" b="0" i="0" u="none" strike="noStrike" kern="1200" cap="none" spc="0" normalizeH="0" baseline="0" noProof="0" dirty="0">
                          <a:ln>
                            <a:noFill/>
                          </a:ln>
                          <a:solidFill>
                            <a:schemeClr val="tx1"/>
                          </a:solidFill>
                          <a:effectLst/>
                          <a:uLnTx/>
                          <a:uFillTx/>
                          <a:latin typeface="Helvetica"/>
                          <a:ea typeface="+mn-ea"/>
                          <a:cs typeface="Helvetica"/>
                        </a:rPr>
                        <a:t>. </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Seiten 19</a:t>
                      </a:r>
                      <a:r>
                        <a:rPr kumimoji="0" lang="en-US" sz="1100" b="0" i="1" u="none" strike="noStrike" kern="1200" cap="none" spc="0" normalizeH="0" baseline="0" noProof="0" dirty="0">
                          <a:ln>
                            <a:noFill/>
                          </a:ln>
                          <a:solidFill>
                            <a:srgbClr val="0432FF"/>
                          </a:solidFill>
                          <a:effectLst/>
                          <a:uLnTx/>
                          <a:uFillTx/>
                          <a:latin typeface="Helvetica"/>
                          <a:ea typeface="+mn-ea"/>
                          <a:cs typeface="Helvetica"/>
                        </a:rPr>
                        <a:t> </a:t>
                      </a:r>
                      <a:r>
                        <a:rPr kumimoji="0" lang="en-US" sz="1100" b="0" i="1" u="none" strike="noStrike" kern="1200" cap="none" spc="0" normalizeH="0" baseline="0" noProof="0" dirty="0">
                          <a:ln>
                            <a:noFill/>
                          </a:ln>
                          <a:solidFill>
                            <a:schemeClr val="tx1"/>
                          </a:solidFill>
                          <a:effectLst/>
                          <a:uLnTx/>
                          <a:uFillTx/>
                          <a:latin typeface="Helvetica"/>
                          <a:ea typeface="+mn-ea"/>
                          <a:cs typeface="Helvetica"/>
                        </a:rPr>
                        <a:t>&amp;</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0" i="1" u="none" strike="noStrike" kern="1200" cap="none" spc="0" normalizeH="0" baseline="0" noProof="0" dirty="0">
                          <a:ln>
                            <a:noFill/>
                          </a:ln>
                          <a:solidFill>
                            <a:srgbClr val="0432FF"/>
                          </a:solidFill>
                          <a:effectLst/>
                          <a:uLnTx/>
                          <a:uFillTx/>
                          <a:latin typeface="Helvetica"/>
                          <a:ea typeface="+mn-ea"/>
                          <a:cs typeface="Helvetica"/>
                          <a:hlinkClick r:id="" action="ppaction://noaction"/>
                        </a:rPr>
                        <a:t>25.</a:t>
                      </a:r>
                      <a:endParaRPr lang="en-US" sz="1100" dirty="0">
                        <a:solidFill>
                          <a:schemeClr val="tx1"/>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2"/>
                  </a:ext>
                </a:extLst>
              </a:tr>
              <a:tr h="23555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err="1">
                          <a:solidFill>
                            <a:srgbClr val="000000"/>
                          </a:solidFill>
                          <a:latin typeface="Helvetica"/>
                          <a:cs typeface="Helvetica"/>
                        </a:rPr>
                        <a:t>Warum</a:t>
                      </a:r>
                      <a:r>
                        <a:rPr lang="en-US" sz="1800" b="1" dirty="0">
                          <a:solidFill>
                            <a:srgbClr val="000000"/>
                          </a:solidFill>
                          <a:latin typeface="Helvetica"/>
                          <a:cs typeface="Helvetica"/>
                        </a:rPr>
                        <a:t> </a:t>
                      </a:r>
                      <a:r>
                        <a:rPr lang="en-US" sz="1800" b="1" dirty="0" err="1">
                          <a:solidFill>
                            <a:srgbClr val="000000"/>
                          </a:solidFill>
                          <a:latin typeface="Helvetica"/>
                          <a:cs typeface="Helvetica"/>
                        </a:rPr>
                        <a:t>ist</a:t>
                      </a:r>
                      <a:r>
                        <a:rPr lang="en-US" sz="1800" b="1" dirty="0">
                          <a:solidFill>
                            <a:srgbClr val="000000"/>
                          </a:solidFill>
                          <a:latin typeface="Helvetica"/>
                          <a:cs typeface="Helvetica"/>
                        </a:rPr>
                        <a:t> dieses Update </a:t>
                      </a:r>
                      <a:r>
                        <a:rPr lang="en-US" sz="1800" b="1" dirty="0" err="1">
                          <a:solidFill>
                            <a:srgbClr val="000000"/>
                          </a:solidFill>
                          <a:latin typeface="Helvetica"/>
                          <a:cs typeface="Helvetica"/>
                        </a:rPr>
                        <a:t>notwendig</a:t>
                      </a:r>
                      <a:r>
                        <a:rPr lang="en-US" sz="1800" b="1" dirty="0">
                          <a:solidFill>
                            <a:srgbClr val="000000"/>
                          </a:solidFill>
                          <a:latin typeface="Helvetica"/>
                          <a:cs typeface="Helvetica"/>
                        </a:rPr>
                        <a:t>??</a:t>
                      </a:r>
                    </a:p>
                  </a:txBody>
                  <a:tcPr marT="0" marB="0">
                    <a:lnT w="3175"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3"/>
                  </a:ext>
                </a:extLst>
              </a:tr>
              <a:tr h="58888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kern="1200" dirty="0" err="1">
                          <a:solidFill>
                            <a:schemeClr val="tx1"/>
                          </a:solidFill>
                          <a:effectLst/>
                          <a:latin typeface="Helvetica" charset="0"/>
                          <a:ea typeface="Helvetica" charset="0"/>
                          <a:cs typeface="Helvetica" charset="0"/>
                        </a:rPr>
                        <a:t>Sobald</a:t>
                      </a:r>
                      <a:r>
                        <a:rPr lang="en-US" sz="1100" kern="1200" dirty="0">
                          <a:solidFill>
                            <a:schemeClr val="tx1"/>
                          </a:solidFill>
                          <a:effectLst/>
                          <a:latin typeface="Helvetica" charset="0"/>
                          <a:ea typeface="Helvetica" charset="0"/>
                          <a:cs typeface="Helvetica" charset="0"/>
                        </a:rPr>
                        <a:t> </a:t>
                      </a:r>
                      <a:r>
                        <a:rPr lang="en-US" sz="1100" kern="1200" dirty="0" err="1">
                          <a:solidFill>
                            <a:schemeClr val="tx1"/>
                          </a:solidFill>
                          <a:effectLst/>
                          <a:latin typeface="Helvetica" charset="0"/>
                          <a:ea typeface="Helvetica" charset="0"/>
                          <a:cs typeface="Helvetica" charset="0"/>
                        </a:rPr>
                        <a:t>neue</a:t>
                      </a:r>
                      <a:r>
                        <a:rPr lang="en-US" sz="1100" kern="1200" dirty="0">
                          <a:solidFill>
                            <a:schemeClr val="tx1"/>
                          </a:solidFill>
                          <a:effectLst/>
                          <a:latin typeface="Helvetica" charset="0"/>
                          <a:ea typeface="Helvetica" charset="0"/>
                          <a:cs typeface="Helvetica" charset="0"/>
                        </a:rPr>
                        <a:t> </a:t>
                      </a:r>
                      <a:r>
                        <a:rPr lang="en-US" sz="1100" kern="1200" dirty="0" err="1">
                          <a:solidFill>
                            <a:schemeClr val="tx1"/>
                          </a:solidFill>
                          <a:effectLst/>
                          <a:latin typeface="Helvetica" charset="0"/>
                          <a:ea typeface="Helvetica" charset="0"/>
                          <a:cs typeface="Helvetica" charset="0"/>
                        </a:rPr>
                        <a:t>Daten</a:t>
                      </a:r>
                      <a:r>
                        <a:rPr lang="en-US" sz="1100" kern="1200" dirty="0">
                          <a:solidFill>
                            <a:schemeClr val="tx1"/>
                          </a:solidFill>
                          <a:effectLst/>
                          <a:latin typeface="Helvetica" charset="0"/>
                          <a:ea typeface="Helvetica" charset="0"/>
                          <a:cs typeface="Helvetica" charset="0"/>
                        </a:rPr>
                        <a:t> </a:t>
                      </a:r>
                      <a:r>
                        <a:rPr lang="en-US" sz="1100" kern="1200" dirty="0" err="1">
                          <a:solidFill>
                            <a:schemeClr val="tx1"/>
                          </a:solidFill>
                          <a:effectLst/>
                          <a:latin typeface="Helvetica" charset="0"/>
                          <a:ea typeface="Helvetica" charset="0"/>
                          <a:cs typeface="Helvetica" charset="0"/>
                        </a:rPr>
                        <a:t>erscheinen</a:t>
                      </a:r>
                      <a:r>
                        <a:rPr lang="en-US" sz="1100" kern="1200" dirty="0">
                          <a:solidFill>
                            <a:schemeClr val="tx1"/>
                          </a:solidFill>
                          <a:effectLst/>
                          <a:latin typeface="Helvetica" charset="0"/>
                          <a:ea typeface="Helvetica" charset="0"/>
                          <a:cs typeface="Helvetica" charset="0"/>
                        </a:rPr>
                        <a:t> und </a:t>
                      </a:r>
                      <a:r>
                        <a:rPr lang="en-US" sz="1100" kern="1200" dirty="0" err="1">
                          <a:solidFill>
                            <a:schemeClr val="tx1"/>
                          </a:solidFill>
                          <a:effectLst/>
                          <a:latin typeface="Helvetica" charset="0"/>
                          <a:ea typeface="Helvetica" charset="0"/>
                          <a:cs typeface="Helvetica" charset="0"/>
                        </a:rPr>
                        <a:t>basierend</a:t>
                      </a:r>
                      <a:r>
                        <a:rPr lang="en-US" sz="1100" kern="1200" dirty="0">
                          <a:solidFill>
                            <a:schemeClr val="tx1"/>
                          </a:solidFill>
                          <a:effectLst/>
                          <a:latin typeface="Helvetica" charset="0"/>
                          <a:ea typeface="Helvetica" charset="0"/>
                          <a:cs typeface="Helvetica" charset="0"/>
                        </a:rPr>
                        <a:t> auf Feedback von </a:t>
                      </a:r>
                      <a:r>
                        <a:rPr lang="en-US" sz="1100" kern="1200" dirty="0" err="1">
                          <a:solidFill>
                            <a:schemeClr val="tx1"/>
                          </a:solidFill>
                          <a:effectLst/>
                          <a:latin typeface="Helvetica" charset="0"/>
                          <a:ea typeface="Helvetica" charset="0"/>
                          <a:cs typeface="Helvetica" charset="0"/>
                        </a:rPr>
                        <a:t>Anwendern</a:t>
                      </a:r>
                      <a:r>
                        <a:rPr lang="en-US" sz="1100" kern="1200" dirty="0">
                          <a:solidFill>
                            <a:schemeClr val="tx1"/>
                          </a:solidFill>
                          <a:effectLst/>
                          <a:latin typeface="Helvetica" charset="0"/>
                          <a:ea typeface="Helvetica" charset="0"/>
                          <a:cs typeface="Helvetica" charset="0"/>
                        </a:rPr>
                        <a:t> </a:t>
                      </a:r>
                      <a:r>
                        <a:rPr lang="en-US" sz="1100" kern="1200" dirty="0" err="1">
                          <a:solidFill>
                            <a:schemeClr val="tx1"/>
                          </a:solidFill>
                          <a:effectLst/>
                          <a:latin typeface="Helvetica" charset="0"/>
                          <a:ea typeface="Helvetica" charset="0"/>
                          <a:cs typeface="Helvetica" charset="0"/>
                        </a:rPr>
                        <a:t>wird</a:t>
                      </a:r>
                      <a:r>
                        <a:rPr lang="en-US" sz="1100" kern="1200" dirty="0">
                          <a:solidFill>
                            <a:schemeClr val="tx1"/>
                          </a:solidFill>
                          <a:effectLst/>
                          <a:latin typeface="Helvetica" charset="0"/>
                          <a:ea typeface="Helvetica" charset="0"/>
                          <a:cs typeface="Helvetica" charset="0"/>
                        </a:rPr>
                        <a:t> LI-RADS </a:t>
                      </a:r>
                      <a:r>
                        <a:rPr lang="en-US" sz="1100" kern="1200" dirty="0" err="1" smtClean="0">
                          <a:solidFill>
                            <a:schemeClr val="tx1"/>
                          </a:solidFill>
                          <a:effectLst/>
                          <a:latin typeface="Helvetica" charset="0"/>
                          <a:ea typeface="Helvetica" charset="0"/>
                          <a:cs typeface="Helvetica" charset="0"/>
                        </a:rPr>
                        <a:t>weite</a:t>
                      </a:r>
                      <a:r>
                        <a:rPr lang="en-US" sz="1100" kern="1200" dirty="0" err="1" smtClean="0">
                          <a:solidFill>
                            <a:srgbClr val="000000"/>
                          </a:solidFill>
                          <a:effectLst/>
                          <a:latin typeface="Helvetica" charset="0"/>
                          <a:ea typeface="Helvetica" charset="0"/>
                          <a:cs typeface="Helvetica" charset="0"/>
                        </a:rPr>
                        <a:t>r</a:t>
                      </a:r>
                      <a:r>
                        <a:rPr lang="en-US" sz="1100" b="0" kern="1200" dirty="0" err="1" smtClean="0">
                          <a:solidFill>
                            <a:srgbClr val="000000"/>
                          </a:solidFill>
                          <a:effectLst/>
                          <a:latin typeface="Helvetica" charset="0"/>
                          <a:ea typeface="Helvetica" charset="0"/>
                          <a:cs typeface="Helvetica" charset="0"/>
                        </a:rPr>
                        <a:t>en</a:t>
                      </a:r>
                      <a:r>
                        <a:rPr lang="en-US" sz="1100" kern="1200" dirty="0" err="1" smtClean="0">
                          <a:solidFill>
                            <a:srgbClr val="000000"/>
                          </a:solidFill>
                          <a:effectLst/>
                          <a:latin typeface="Helvetica" charset="0"/>
                          <a:ea typeface="Helvetica" charset="0"/>
                          <a:cs typeface="Helvetica" charset="0"/>
                        </a:rPr>
                        <a:t>t</a:t>
                      </a:r>
                      <a:r>
                        <a:rPr lang="en-US" sz="1100" kern="1200" dirty="0" err="1" smtClean="0">
                          <a:solidFill>
                            <a:schemeClr val="tx1"/>
                          </a:solidFill>
                          <a:effectLst/>
                          <a:latin typeface="Helvetica" charset="0"/>
                          <a:ea typeface="Helvetica" charset="0"/>
                          <a:cs typeface="Helvetica" charset="0"/>
                        </a:rPr>
                        <a:t>wickelt</a:t>
                      </a:r>
                      <a:r>
                        <a:rPr lang="en-US" sz="1100" kern="1200" dirty="0">
                          <a:solidFill>
                            <a:schemeClr val="tx1"/>
                          </a:solidFill>
                          <a:effectLst/>
                          <a:latin typeface="Helvetica" charset="0"/>
                          <a:ea typeface="Helvetica" charset="0"/>
                          <a:cs typeface="Helvetica" charset="0"/>
                        </a:rPr>
                        <a:t>, um </a:t>
                      </a:r>
                      <a:r>
                        <a:rPr lang="en-US" sz="1100" kern="1200" dirty="0" err="1">
                          <a:solidFill>
                            <a:schemeClr val="tx1"/>
                          </a:solidFill>
                          <a:effectLst/>
                          <a:latin typeface="Helvetica" charset="0"/>
                          <a:ea typeface="Helvetica" charset="0"/>
                          <a:cs typeface="Helvetica" charset="0"/>
                        </a:rPr>
                        <a:t>besser</a:t>
                      </a:r>
                      <a:r>
                        <a:rPr lang="en-US" sz="1100" kern="1200" dirty="0">
                          <a:solidFill>
                            <a:schemeClr val="tx1"/>
                          </a:solidFill>
                          <a:effectLst/>
                          <a:latin typeface="Helvetica" charset="0"/>
                          <a:ea typeface="Helvetica" charset="0"/>
                          <a:cs typeface="Helvetica" charset="0"/>
                        </a:rPr>
                        <a:t> den </a:t>
                      </a:r>
                      <a:r>
                        <a:rPr lang="en-US" sz="1100" kern="1200" dirty="0" err="1">
                          <a:solidFill>
                            <a:schemeClr val="tx1"/>
                          </a:solidFill>
                          <a:effectLst/>
                          <a:latin typeface="Helvetica" charset="0"/>
                          <a:ea typeface="Helvetica" charset="0"/>
                          <a:cs typeface="Helvetica" charset="0"/>
                        </a:rPr>
                        <a:t>Ansprüchen</a:t>
                      </a:r>
                      <a:r>
                        <a:rPr lang="en-US" sz="1100" kern="1200" dirty="0">
                          <a:solidFill>
                            <a:schemeClr val="tx1"/>
                          </a:solidFill>
                          <a:effectLst/>
                          <a:latin typeface="Helvetica" charset="0"/>
                          <a:ea typeface="Helvetica" charset="0"/>
                          <a:cs typeface="Helvetica" charset="0"/>
                        </a:rPr>
                        <a:t> der </a:t>
                      </a:r>
                      <a:r>
                        <a:rPr lang="en-US" sz="1100" kern="1200" dirty="0" err="1">
                          <a:solidFill>
                            <a:schemeClr val="tx1"/>
                          </a:solidFill>
                          <a:effectLst/>
                          <a:latin typeface="Helvetica" charset="0"/>
                          <a:ea typeface="Helvetica" charset="0"/>
                          <a:cs typeface="Helvetica" charset="0"/>
                        </a:rPr>
                        <a:t>klinischen</a:t>
                      </a:r>
                      <a:r>
                        <a:rPr lang="en-US" sz="1100" kern="1200" dirty="0">
                          <a:solidFill>
                            <a:schemeClr val="tx1"/>
                          </a:solidFill>
                          <a:effectLst/>
                          <a:latin typeface="Helvetica" charset="0"/>
                          <a:ea typeface="Helvetica" charset="0"/>
                          <a:cs typeface="Helvetica" charset="0"/>
                        </a:rPr>
                        <a:t> </a:t>
                      </a:r>
                      <a:r>
                        <a:rPr lang="en-US" sz="1100" kern="1200" dirty="0" err="1">
                          <a:solidFill>
                            <a:schemeClr val="tx1"/>
                          </a:solidFill>
                          <a:effectLst/>
                          <a:latin typeface="Helvetica" charset="0"/>
                          <a:ea typeface="Helvetica" charset="0"/>
                          <a:cs typeface="Helvetica" charset="0"/>
                        </a:rPr>
                        <a:t>Anwendung</a:t>
                      </a:r>
                      <a:r>
                        <a:rPr lang="en-US" sz="1100" kern="1200" dirty="0">
                          <a:solidFill>
                            <a:schemeClr val="tx1"/>
                          </a:solidFill>
                          <a:effectLst/>
                          <a:latin typeface="Helvetica" charset="0"/>
                          <a:ea typeface="Helvetica" charset="0"/>
                          <a:cs typeface="Helvetica" charset="0"/>
                        </a:rPr>
                        <a:t>, der </a:t>
                      </a:r>
                      <a:r>
                        <a:rPr lang="en-US" sz="1100" kern="1200" dirty="0" err="1">
                          <a:solidFill>
                            <a:schemeClr val="tx1"/>
                          </a:solidFill>
                          <a:effectLst/>
                          <a:latin typeface="Helvetica" charset="0"/>
                          <a:ea typeface="Helvetica" charset="0"/>
                          <a:cs typeface="Helvetica" charset="0"/>
                        </a:rPr>
                        <a:t>Ausbildung</a:t>
                      </a:r>
                      <a:r>
                        <a:rPr lang="en-US" sz="1100" kern="1200" dirty="0">
                          <a:solidFill>
                            <a:schemeClr val="tx1"/>
                          </a:solidFill>
                          <a:effectLst/>
                          <a:latin typeface="Helvetica" charset="0"/>
                          <a:ea typeface="Helvetica" charset="0"/>
                          <a:cs typeface="Helvetica" charset="0"/>
                        </a:rPr>
                        <a:t> und der </a:t>
                      </a:r>
                      <a:r>
                        <a:rPr lang="en-US" sz="1100" kern="1200" dirty="0" err="1">
                          <a:solidFill>
                            <a:schemeClr val="tx1"/>
                          </a:solidFill>
                          <a:effectLst/>
                          <a:latin typeface="Helvetica" charset="0"/>
                          <a:ea typeface="Helvetica" charset="0"/>
                          <a:cs typeface="Helvetica" charset="0"/>
                        </a:rPr>
                        <a:t>Forschung</a:t>
                      </a:r>
                      <a:r>
                        <a:rPr lang="en-US" sz="1100" kern="1200" dirty="0">
                          <a:solidFill>
                            <a:schemeClr val="tx1"/>
                          </a:solidFill>
                          <a:effectLst/>
                          <a:latin typeface="Helvetica" charset="0"/>
                          <a:ea typeface="Helvetica" charset="0"/>
                          <a:cs typeface="Helvetica" charset="0"/>
                        </a:rPr>
                        <a:t> </a:t>
                      </a:r>
                      <a:r>
                        <a:rPr lang="en-US" sz="1100" kern="1200" dirty="0" err="1">
                          <a:solidFill>
                            <a:schemeClr val="tx1"/>
                          </a:solidFill>
                          <a:effectLst/>
                          <a:latin typeface="Helvetica" charset="0"/>
                          <a:ea typeface="Helvetica" charset="0"/>
                          <a:cs typeface="Helvetica" charset="0"/>
                        </a:rPr>
                        <a:t>gerecht</a:t>
                      </a:r>
                      <a:r>
                        <a:rPr lang="en-US" sz="1100" kern="1200" dirty="0">
                          <a:solidFill>
                            <a:schemeClr val="tx1"/>
                          </a:solidFill>
                          <a:effectLst/>
                          <a:latin typeface="Helvetica" charset="0"/>
                          <a:ea typeface="Helvetica" charset="0"/>
                          <a:cs typeface="Helvetica" charset="0"/>
                        </a:rPr>
                        <a:t> </a:t>
                      </a:r>
                      <a:r>
                        <a:rPr lang="en-US" sz="1100" kern="1200" dirty="0" err="1">
                          <a:solidFill>
                            <a:schemeClr val="tx1"/>
                          </a:solidFill>
                          <a:effectLst/>
                          <a:latin typeface="Helvetica" charset="0"/>
                          <a:ea typeface="Helvetica" charset="0"/>
                          <a:cs typeface="Helvetica" charset="0"/>
                        </a:rPr>
                        <a:t>zu</a:t>
                      </a:r>
                      <a:r>
                        <a:rPr lang="en-US" sz="1100" kern="1200" dirty="0">
                          <a:solidFill>
                            <a:schemeClr val="tx1"/>
                          </a:solidFill>
                          <a:effectLst/>
                          <a:latin typeface="Helvetica" charset="0"/>
                          <a:ea typeface="Helvetica" charset="0"/>
                          <a:cs typeface="Helvetica" charset="0"/>
                        </a:rPr>
                        <a:t> </a:t>
                      </a:r>
                      <a:r>
                        <a:rPr lang="en-US" sz="1100" kern="1200" dirty="0" err="1">
                          <a:solidFill>
                            <a:schemeClr val="tx1"/>
                          </a:solidFill>
                          <a:effectLst/>
                          <a:latin typeface="Helvetica" charset="0"/>
                          <a:ea typeface="Helvetica" charset="0"/>
                          <a:cs typeface="Helvetica" charset="0"/>
                        </a:rPr>
                        <a:t>werden</a:t>
                      </a:r>
                      <a:r>
                        <a:rPr lang="en-US" sz="1100" kern="1200" dirty="0">
                          <a:solidFill>
                            <a:schemeClr val="tx1"/>
                          </a:solidFill>
                          <a:effectLst/>
                          <a:latin typeface="Helvetica" charset="0"/>
                          <a:ea typeface="Helvetica" charset="0"/>
                          <a:cs typeface="Helvetica" charset="0"/>
                        </a:rPr>
                        <a:t>. LI-RADS</a:t>
                      </a:r>
                      <a:r>
                        <a:rPr lang="en-US" sz="1100" kern="1200" baseline="0" dirty="0">
                          <a:solidFill>
                            <a:schemeClr val="tx1"/>
                          </a:solidFill>
                          <a:effectLst/>
                          <a:latin typeface="Helvetica" charset="0"/>
                          <a:ea typeface="Helvetica" charset="0"/>
                          <a:cs typeface="Helvetica" charset="0"/>
                        </a:rPr>
                        <a:t> v</a:t>
                      </a:r>
                      <a:r>
                        <a:rPr lang="en-US" sz="1100" kern="1200" dirty="0">
                          <a:solidFill>
                            <a:schemeClr val="tx1"/>
                          </a:solidFill>
                          <a:effectLst/>
                          <a:latin typeface="Helvetica" charset="0"/>
                          <a:ea typeface="Helvetica" charset="0"/>
                          <a:cs typeface="Helvetica" charset="0"/>
                        </a:rPr>
                        <a:t>2017 </a:t>
                      </a:r>
                      <a:r>
                        <a:rPr lang="en-US" sz="1100" kern="1200" dirty="0" err="1">
                          <a:solidFill>
                            <a:schemeClr val="tx1"/>
                          </a:solidFill>
                          <a:effectLst/>
                          <a:latin typeface="Helvetica" charset="0"/>
                          <a:ea typeface="Helvetica" charset="0"/>
                          <a:cs typeface="Helvetica" charset="0"/>
                        </a:rPr>
                        <a:t>ist</a:t>
                      </a:r>
                      <a:r>
                        <a:rPr lang="en-US" sz="1100" kern="1200" dirty="0">
                          <a:solidFill>
                            <a:schemeClr val="tx1"/>
                          </a:solidFill>
                          <a:effectLst/>
                          <a:latin typeface="Helvetica" charset="0"/>
                          <a:ea typeface="Helvetica" charset="0"/>
                          <a:cs typeface="Helvetica" charset="0"/>
                        </a:rPr>
                        <a:t> der </a:t>
                      </a:r>
                      <a:r>
                        <a:rPr lang="en-US" sz="1100" kern="1200" dirty="0" err="1">
                          <a:solidFill>
                            <a:schemeClr val="tx1"/>
                          </a:solidFill>
                          <a:effectLst/>
                          <a:latin typeface="Helvetica" charset="0"/>
                          <a:ea typeface="Helvetica" charset="0"/>
                          <a:cs typeface="Helvetica" charset="0"/>
                        </a:rPr>
                        <a:t>nächste</a:t>
                      </a:r>
                      <a:r>
                        <a:rPr lang="en-US" sz="1100" kern="1200" dirty="0">
                          <a:solidFill>
                            <a:schemeClr val="tx1"/>
                          </a:solidFill>
                          <a:effectLst/>
                          <a:latin typeface="Helvetica" charset="0"/>
                          <a:ea typeface="Helvetica" charset="0"/>
                          <a:cs typeface="Helvetica" charset="0"/>
                        </a:rPr>
                        <a:t> </a:t>
                      </a:r>
                      <a:r>
                        <a:rPr lang="en-US" sz="1100" kern="1200" dirty="0" err="1">
                          <a:solidFill>
                            <a:schemeClr val="tx1"/>
                          </a:solidFill>
                          <a:effectLst/>
                          <a:latin typeface="Helvetica" charset="0"/>
                          <a:ea typeface="Helvetica" charset="0"/>
                          <a:cs typeface="Helvetica" charset="0"/>
                        </a:rPr>
                        <a:t>Schritt</a:t>
                      </a:r>
                      <a:r>
                        <a:rPr lang="en-US" sz="1100" kern="1200" dirty="0">
                          <a:solidFill>
                            <a:schemeClr val="tx1"/>
                          </a:solidFill>
                          <a:effectLst/>
                          <a:latin typeface="Helvetica" charset="0"/>
                          <a:ea typeface="Helvetica" charset="0"/>
                          <a:cs typeface="Helvetica" charset="0"/>
                        </a:rPr>
                        <a:t> in </a:t>
                      </a:r>
                      <a:r>
                        <a:rPr lang="en-US" sz="1100" kern="1200" dirty="0" err="1">
                          <a:solidFill>
                            <a:schemeClr val="tx1"/>
                          </a:solidFill>
                          <a:effectLst/>
                          <a:latin typeface="Helvetica" charset="0"/>
                          <a:ea typeface="Helvetica" charset="0"/>
                          <a:cs typeface="Helvetica" charset="0"/>
                        </a:rPr>
                        <a:t>diese</a:t>
                      </a:r>
                      <a:r>
                        <a:rPr lang="en-US" sz="1100" kern="1200" dirty="0">
                          <a:solidFill>
                            <a:schemeClr val="tx1"/>
                          </a:solidFill>
                          <a:effectLst/>
                          <a:latin typeface="Helvetica" charset="0"/>
                          <a:ea typeface="Helvetica" charset="0"/>
                          <a:cs typeface="Helvetica" charset="0"/>
                        </a:rPr>
                        <a:t> </a:t>
                      </a:r>
                      <a:r>
                        <a:rPr lang="en-US" sz="1100" kern="1200" dirty="0" err="1" smtClean="0">
                          <a:solidFill>
                            <a:schemeClr val="tx1"/>
                          </a:solidFill>
                          <a:effectLst/>
                          <a:latin typeface="Helvetica" charset="0"/>
                          <a:ea typeface="Helvetica" charset="0"/>
                          <a:cs typeface="Helvetica" charset="0"/>
                        </a:rPr>
                        <a:t>Richtung</a:t>
                      </a:r>
                      <a:r>
                        <a:rPr lang="en-US" sz="1100" kern="1200" dirty="0" smtClean="0">
                          <a:solidFill>
                            <a:schemeClr val="tx1"/>
                          </a:solidFill>
                          <a:effectLst/>
                          <a:latin typeface="Helvetica" charset="0"/>
                          <a:ea typeface="Helvetica" charset="0"/>
                          <a:cs typeface="Helvetica" charset="0"/>
                        </a:rPr>
                        <a:t>.</a:t>
                      </a:r>
                      <a:endParaRPr lang="en-US" sz="1100" kern="1200" dirty="0">
                        <a:solidFill>
                          <a:schemeClr val="tx1"/>
                        </a:solidFill>
                        <a:effectLst/>
                        <a:latin typeface="Helvetica" charset="0"/>
                        <a:ea typeface="Helvetica" charset="0"/>
                        <a:cs typeface="Helvetica" charset="0"/>
                      </a:endParaRPr>
                    </a:p>
                  </a:txBody>
                  <a:tcPr marT="91440" marB="91440">
                    <a:lnT w="3175"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14"/>
                  </a:ext>
                </a:extLst>
              </a:tr>
            </a:tbl>
          </a:graphicData>
        </a:graphic>
      </p:graphicFrame>
      <p:sp>
        <p:nvSpPr>
          <p:cNvPr id="9"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C7DFAEC-27B1-A44E-BCC1-33C66E982628}" type="slidenum">
              <a:rPr lang="en-US" sz="1100" smtClean="0">
                <a:latin typeface="Helvetica"/>
                <a:cs typeface="Helvetica"/>
              </a:rPr>
              <a:pPr algn="r"/>
              <a:t>4</a:t>
            </a:fld>
            <a:endParaRPr lang="en-US" sz="1100" dirty="0">
              <a:latin typeface="Helvetica"/>
              <a:cs typeface="Helvetica"/>
            </a:endParaRPr>
          </a:p>
        </p:txBody>
      </p:sp>
      <p:sp>
        <p:nvSpPr>
          <p:cNvPr id="10" name="Right Triangle 9"/>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1" name="TextBox 10"/>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Was </a:t>
            </a:r>
            <a:r>
              <a:rPr lang="en-US" sz="1400" dirty="0" err="1">
                <a:latin typeface="Helvetica"/>
                <a:cs typeface="Helvetica"/>
              </a:rPr>
              <a:t>ist</a:t>
            </a:r>
            <a:r>
              <a:rPr lang="en-US" sz="1400" dirty="0">
                <a:latin typeface="Helvetica"/>
                <a:cs typeface="Helvetica"/>
              </a:rPr>
              <a:t> </a:t>
            </a:r>
            <a:r>
              <a:rPr lang="en-US" sz="1400" dirty="0" err="1">
                <a:latin typeface="Helvetica"/>
                <a:cs typeface="Helvetica"/>
              </a:rPr>
              <a:t>neu</a:t>
            </a:r>
            <a:r>
              <a:rPr lang="en-US" sz="1400" dirty="0">
                <a:latin typeface="Helvetica"/>
                <a:cs typeface="Helvetica"/>
              </a:rPr>
              <a:t>?</a:t>
            </a:r>
          </a:p>
        </p:txBody>
      </p:sp>
      <p:sp>
        <p:nvSpPr>
          <p:cNvPr id="3" name="TextBox 2"/>
          <p:cNvSpPr txBox="1"/>
          <p:nvPr/>
        </p:nvSpPr>
        <p:spPr>
          <a:xfrm>
            <a:off x="367990" y="55756"/>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421065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4436634"/>
              </p:ext>
            </p:extLst>
          </p:nvPr>
        </p:nvGraphicFramePr>
        <p:xfrm>
          <a:off x="228600" y="365760"/>
          <a:ext cx="6400800" cy="6798056"/>
        </p:xfrm>
        <a:graphic>
          <a:graphicData uri="http://schemas.openxmlformats.org/drawingml/2006/table">
            <a:tbl>
              <a:tblPr firstRow="1" bandRow="1">
                <a:tableStyleId>{2D5ABB26-0587-4C30-8999-92F81FD0307C}</a:tableStyleId>
              </a:tblPr>
              <a:tblGrid>
                <a:gridCol w="9144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0">
                <a:tc gridSpan="3">
                  <a:txBody>
                    <a:bodyPr/>
                    <a:lstStyle/>
                    <a:p>
                      <a:pPr algn="ctr">
                        <a:lnSpc>
                          <a:spcPct val="100000"/>
                        </a:lnSpc>
                      </a:pPr>
                      <a:r>
                        <a:rPr lang="en-US" sz="1800" b="1" dirty="0">
                          <a:latin typeface="Helvetica" charset="0"/>
                          <a:ea typeface="Helvetica" charset="0"/>
                          <a:cs typeface="Helvetica" charset="0"/>
                        </a:rPr>
                        <a:t>CT/MRT LI-RADS</a:t>
                      </a:r>
                      <a:r>
                        <a:rPr lang="en-US" sz="1800" b="1" baseline="30000" dirty="0">
                          <a:latin typeface="Helvetica" charset="0"/>
                          <a:ea typeface="Helvetica" charset="0"/>
                          <a:cs typeface="Helvetica" charset="0"/>
                        </a:rPr>
                        <a:t>®</a:t>
                      </a:r>
                      <a:r>
                        <a:rPr lang="en-US" sz="1800" b="1" dirty="0">
                          <a:latin typeface="Helvetica" charset="0"/>
                          <a:ea typeface="Helvetica" charset="0"/>
                          <a:cs typeface="Helvetica" charset="0"/>
                        </a:rPr>
                        <a:t> v2017</a:t>
                      </a:r>
                    </a:p>
                  </a:txBody>
                  <a:tcPr marT="0" marB="457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fontAlgn="auto">
                        <a:lnSpc>
                          <a:spcPct val="150000"/>
                        </a:lnSpc>
                        <a:spcBef>
                          <a:spcPts val="0"/>
                        </a:spcBef>
                        <a:spcAft>
                          <a:spcPts val="0"/>
                        </a:spcAft>
                        <a:defRPr/>
                      </a:pPr>
                      <a:endParaRPr lang="en-US" sz="2000" b="1" dirty="0">
                        <a:solidFill>
                          <a:schemeClr val="tx1"/>
                        </a:solidFill>
                        <a:latin typeface="Helvetica" charset="0"/>
                        <a:ea typeface="Helvetica" charset="0"/>
                        <a:cs typeface="Helvetica"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393192">
                <a:tc rowSpan="3">
                  <a:txBody>
                    <a:bodyPr/>
                    <a:lstStyle/>
                    <a:p>
                      <a:pPr algn="ctr"/>
                      <a:r>
                        <a:rPr lang="en-US" sz="2800" dirty="0">
                          <a:solidFill>
                            <a:srgbClr val="00B050"/>
                          </a:solidFill>
                          <a:latin typeface="Helvetica" charset="0"/>
                          <a:ea typeface="Helvetica" charset="0"/>
                          <a:cs typeface="Helvetica"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l" fontAlgn="auto">
                        <a:lnSpc>
                          <a:spcPct val="100000"/>
                        </a:lnSpc>
                        <a:spcBef>
                          <a:spcPts val="0"/>
                        </a:spcBef>
                        <a:spcAft>
                          <a:spcPts val="0"/>
                        </a:spcAft>
                        <a:defRPr/>
                      </a:pPr>
                      <a:r>
                        <a:rPr lang="en-US" sz="1100" b="1" dirty="0">
                          <a:solidFill>
                            <a:schemeClr val="tx1"/>
                          </a:solidFill>
                          <a:latin typeface="Helvetica" charset="0"/>
                          <a:ea typeface="Helvetica" charset="0"/>
                          <a:cs typeface="Helvetica" charset="0"/>
                        </a:rPr>
                        <a:t>Wenden Sie LI-RADS an </a:t>
                      </a:r>
                      <a:r>
                        <a:rPr lang="en-US" sz="1100" b="1" dirty="0" err="1">
                          <a:solidFill>
                            <a:schemeClr val="tx1"/>
                          </a:solidFill>
                          <a:latin typeface="Helvetica" charset="0"/>
                          <a:ea typeface="Helvetica" charset="0"/>
                          <a:cs typeface="Helvetica" charset="0"/>
                        </a:rPr>
                        <a:t>bei</a:t>
                      </a:r>
                      <a:r>
                        <a:rPr lang="en-US" sz="1100" b="1" dirty="0">
                          <a:solidFill>
                            <a:schemeClr val="tx1"/>
                          </a:solidFill>
                          <a:latin typeface="Helvetica" charset="0"/>
                          <a:ea typeface="Helvetica" charset="0"/>
                          <a:cs typeface="Helvetica" charset="0"/>
                        </a:rPr>
                        <a:t> </a:t>
                      </a:r>
                      <a:r>
                        <a:rPr lang="en-US" sz="1100" b="1" dirty="0" err="1">
                          <a:solidFill>
                            <a:schemeClr val="tx1"/>
                          </a:solidFill>
                          <a:latin typeface="Helvetica" charset="0"/>
                          <a:ea typeface="Helvetica" charset="0"/>
                          <a:cs typeface="Helvetica" charset="0"/>
                        </a:rPr>
                        <a:t>Patienten</a:t>
                      </a:r>
                      <a:r>
                        <a:rPr lang="en-US" sz="1100" b="1" dirty="0">
                          <a:solidFill>
                            <a:schemeClr val="tx1"/>
                          </a:solidFill>
                          <a:latin typeface="Helvetica" charset="0"/>
                          <a:ea typeface="Helvetica" charset="0"/>
                          <a:cs typeface="Helvetica" charset="0"/>
                        </a:rPr>
                        <a:t> </a:t>
                      </a:r>
                      <a:r>
                        <a:rPr lang="en-US" sz="1100" b="1" dirty="0" err="1">
                          <a:solidFill>
                            <a:schemeClr val="tx1"/>
                          </a:solidFill>
                          <a:latin typeface="Helvetica" charset="0"/>
                          <a:ea typeface="Helvetica" charset="0"/>
                          <a:cs typeface="Helvetica" charset="0"/>
                        </a:rPr>
                        <a:t>mit</a:t>
                      </a:r>
                      <a:r>
                        <a:rPr lang="en-US" sz="1100" b="1" dirty="0">
                          <a:solidFill>
                            <a:schemeClr val="tx1"/>
                          </a:solidFill>
                          <a:latin typeface="Helvetica" charset="0"/>
                          <a:ea typeface="Helvetica" charset="0"/>
                          <a:cs typeface="Helvetica" charset="0"/>
                        </a:rPr>
                        <a:t> </a:t>
                      </a:r>
                      <a:r>
                        <a:rPr lang="en-US" sz="1100" b="1" dirty="0" err="1">
                          <a:solidFill>
                            <a:schemeClr val="tx1"/>
                          </a:solidFill>
                          <a:latin typeface="Helvetica" charset="0"/>
                          <a:ea typeface="Helvetica" charset="0"/>
                          <a:cs typeface="Helvetica" charset="0"/>
                        </a:rPr>
                        <a:t>hohem</a:t>
                      </a:r>
                      <a:r>
                        <a:rPr lang="en-US" sz="1100" b="1" dirty="0">
                          <a:solidFill>
                            <a:schemeClr val="tx1"/>
                          </a:solidFill>
                          <a:latin typeface="Helvetica" charset="0"/>
                          <a:ea typeface="Helvetica" charset="0"/>
                          <a:cs typeface="Helvetica" charset="0"/>
                        </a:rPr>
                        <a:t> HCC-</a:t>
                      </a:r>
                      <a:r>
                        <a:rPr lang="en-US" sz="1100" b="1" dirty="0" err="1">
                          <a:solidFill>
                            <a:schemeClr val="tx1"/>
                          </a:solidFill>
                          <a:latin typeface="Helvetica" charset="0"/>
                          <a:ea typeface="Helvetica" charset="0"/>
                          <a:cs typeface="Helvetica" charset="0"/>
                        </a:rPr>
                        <a:t>Risiko</a:t>
                      </a:r>
                      <a:r>
                        <a:rPr lang="en-US" sz="1100" b="1" dirty="0">
                          <a:solidFill>
                            <a:schemeClr val="tx1"/>
                          </a:solidFill>
                          <a:latin typeface="Helvetica" charset="0"/>
                          <a:ea typeface="Helvetica" charset="0"/>
                          <a:cs typeface="Helvetica" charset="0"/>
                        </a:rPr>
                        <a:t>, </a:t>
                      </a:r>
                      <a:r>
                        <a:rPr lang="en-US" sz="1100" b="1" dirty="0" err="1">
                          <a:solidFill>
                            <a:schemeClr val="tx1"/>
                          </a:solidFill>
                          <a:latin typeface="Helvetica" charset="0"/>
                          <a:ea typeface="Helvetica" charset="0"/>
                          <a:cs typeface="Helvetica" charset="0"/>
                        </a:rPr>
                        <a:t>nämlich</a:t>
                      </a:r>
                      <a:r>
                        <a:rPr lang="en-US" sz="1100" b="1" dirty="0">
                          <a:solidFill>
                            <a:schemeClr val="tx1"/>
                          </a:solidFill>
                          <a:latin typeface="Helvetica" charset="0"/>
                          <a:ea typeface="Helvetica" charset="0"/>
                          <a:cs typeface="Helvetica" charset="0"/>
                        </a:rPr>
                        <a:t>:</a:t>
                      </a: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extLst>
                  <a:ext uri="{0D108BD9-81ED-4DB2-BD59-A6C34878D82A}">
                    <a16:rowId xmlns:a16="http://schemas.microsoft.com/office/drawing/2014/main" xmlns="" val="10001"/>
                  </a:ext>
                </a:extLst>
              </a:tr>
              <a:tr h="91440">
                <a:tc vMerge="1">
                  <a:txBody>
                    <a:bodyPr/>
                    <a:lstStyle/>
                    <a:p>
                      <a:endParaRPr lang="en-US"/>
                    </a:p>
                  </a:txBody>
                  <a:tcPr/>
                </a:tc>
                <a:tc>
                  <a:txBody>
                    <a:bodyPr/>
                    <a:lstStyle/>
                    <a:p>
                      <a:pPr marL="182880" indent="-182880" algn="l">
                        <a:lnSpc>
                          <a:spcPct val="100000"/>
                        </a:lnSpc>
                        <a:spcAft>
                          <a:spcPts val="0"/>
                        </a:spcAft>
                        <a:buFont typeface="Arial" charset="0"/>
                        <a:buChar char="•"/>
                        <a:defRPr/>
                      </a:pPr>
                      <a:endParaRPr lang="en-US" sz="300" dirty="0">
                        <a:solidFill>
                          <a:schemeClr val="tx1"/>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182880" indent="-182880" algn="l">
                        <a:lnSpc>
                          <a:spcPct val="100000"/>
                        </a:lnSpc>
                        <a:spcAft>
                          <a:spcPts val="0"/>
                        </a:spcAft>
                        <a:buFont typeface="Arial" charset="0"/>
                        <a:buChar char="•"/>
                        <a:defRPr/>
                      </a:pPr>
                      <a:endParaRPr lang="en-US" sz="300" dirty="0">
                        <a:solidFill>
                          <a:schemeClr val="tx1"/>
                        </a:solidFill>
                        <a:latin typeface="Helvetica" charset="0"/>
                        <a:ea typeface="Helvetica" charset="0"/>
                        <a:cs typeface="Helvetica" charset="0"/>
                      </a:endParaRPr>
                    </a:p>
                  </a:txBody>
                  <a:tcPr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extLst>
                  <a:ext uri="{0D108BD9-81ED-4DB2-BD59-A6C34878D82A}">
                    <a16:rowId xmlns:a16="http://schemas.microsoft.com/office/drawing/2014/main" xmlns="" val="10002"/>
                  </a:ext>
                </a:extLst>
              </a:tr>
              <a:tr h="370840">
                <a:tc vMerge="1">
                  <a:txBody>
                    <a:bodyPr/>
                    <a:lstStyle/>
                    <a:p>
                      <a:endParaRPr lang="en-US" sz="3600" dirty="0">
                        <a:solidFill>
                          <a:srgbClr val="00B05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82880" indent="-182880" algn="l">
                        <a:lnSpc>
                          <a:spcPct val="100000"/>
                        </a:lnSpc>
                        <a:spcAft>
                          <a:spcPts val="0"/>
                        </a:spcAft>
                        <a:buFont typeface="Arial" charset="0"/>
                        <a:buChar char="•"/>
                        <a:defRPr/>
                      </a:pPr>
                      <a:r>
                        <a:rPr lang="en-US" sz="1100" dirty="0" err="1" smtClean="0">
                          <a:solidFill>
                            <a:srgbClr val="000000"/>
                          </a:solidFill>
                          <a:latin typeface="Helvetica" charset="0"/>
                          <a:ea typeface="Helvetica" charset="0"/>
                          <a:cs typeface="Helvetica" charset="0"/>
                        </a:rPr>
                        <a:t>Leberzirrhose</a:t>
                      </a:r>
                      <a:r>
                        <a:rPr lang="en-US" sz="1100" dirty="0" smtClean="0">
                          <a:solidFill>
                            <a:srgbClr val="000000"/>
                          </a:solidFill>
                          <a:latin typeface="Helvetica" charset="0"/>
                          <a:ea typeface="Helvetica" charset="0"/>
                          <a:cs typeface="Helvetica" charset="0"/>
                        </a:rPr>
                        <a:t> </a:t>
                      </a:r>
                      <a:r>
                        <a:rPr lang="en-US" sz="1100" b="1" dirty="0">
                          <a:solidFill>
                            <a:srgbClr val="000000"/>
                          </a:solidFill>
                          <a:latin typeface="Helvetica" charset="0"/>
                          <a:ea typeface="Helvetica" charset="0"/>
                          <a:cs typeface="Helvetica" charset="0"/>
                        </a:rPr>
                        <a:t>ODER</a:t>
                      </a:r>
                    </a:p>
                    <a:p>
                      <a:pPr marL="182880" indent="-182880" algn="l">
                        <a:lnSpc>
                          <a:spcPct val="100000"/>
                        </a:lnSpc>
                        <a:spcAft>
                          <a:spcPts val="0"/>
                        </a:spcAft>
                        <a:buFont typeface="Arial" charset="0"/>
                        <a:buChar char="•"/>
                        <a:defRPr/>
                      </a:pPr>
                      <a:r>
                        <a:rPr lang="en-US" sz="1100" dirty="0" err="1">
                          <a:solidFill>
                            <a:srgbClr val="000000"/>
                          </a:solidFill>
                          <a:latin typeface="Helvetica" charset="0"/>
                          <a:ea typeface="Helvetica" charset="0"/>
                          <a:cs typeface="Helvetica" charset="0"/>
                        </a:rPr>
                        <a:t>Chronische</a:t>
                      </a:r>
                      <a:r>
                        <a:rPr lang="en-US" sz="1100" dirty="0">
                          <a:solidFill>
                            <a:srgbClr val="000000"/>
                          </a:solidFill>
                          <a:latin typeface="Helvetica" charset="0"/>
                          <a:ea typeface="Helvetica" charset="0"/>
                          <a:cs typeface="Helvetica" charset="0"/>
                        </a:rPr>
                        <a:t> Hepatitis B </a:t>
                      </a:r>
                      <a:r>
                        <a:rPr lang="en-US" sz="1100" dirty="0" err="1">
                          <a:solidFill>
                            <a:srgbClr val="000000"/>
                          </a:solidFill>
                          <a:latin typeface="Helvetica" charset="0"/>
                          <a:ea typeface="Helvetica" charset="0"/>
                          <a:cs typeface="Helvetica" charset="0"/>
                        </a:rPr>
                        <a:t>Virusinfektion</a:t>
                      </a:r>
                      <a:r>
                        <a:rPr lang="en-US" sz="1100" dirty="0">
                          <a:solidFill>
                            <a:srgbClr val="000000"/>
                          </a:solidFill>
                          <a:latin typeface="Helvetica" charset="0"/>
                          <a:ea typeface="Helvetica" charset="0"/>
                          <a:cs typeface="Helvetica" charset="0"/>
                        </a:rPr>
                        <a:t> </a:t>
                      </a:r>
                      <a:r>
                        <a:rPr lang="en-US" sz="1100" b="1" dirty="0">
                          <a:solidFill>
                            <a:srgbClr val="000000"/>
                          </a:solidFill>
                          <a:latin typeface="Helvetica" charset="0"/>
                          <a:ea typeface="Helvetica" charset="0"/>
                          <a:cs typeface="Helvetica" charset="0"/>
                        </a:rPr>
                        <a:t>ODER</a:t>
                      </a:r>
                    </a:p>
                    <a:p>
                      <a:pPr marL="182880" indent="-182880" algn="l">
                        <a:lnSpc>
                          <a:spcPct val="100000"/>
                        </a:lnSpc>
                        <a:spcAft>
                          <a:spcPts val="0"/>
                        </a:spcAft>
                        <a:buFont typeface="Arial" charset="0"/>
                        <a:buChar char="•"/>
                        <a:defRPr/>
                      </a:pPr>
                      <a:r>
                        <a:rPr lang="en-US" sz="1100" dirty="0" err="1">
                          <a:solidFill>
                            <a:srgbClr val="000000"/>
                          </a:solidFill>
                          <a:latin typeface="Helvetica" charset="0"/>
                          <a:ea typeface="Helvetica" charset="0"/>
                          <a:cs typeface="Helvetica" charset="0"/>
                        </a:rPr>
                        <a:t>Bekanntes</a:t>
                      </a:r>
                      <a:r>
                        <a:rPr lang="en-US" sz="1100" dirty="0">
                          <a:solidFill>
                            <a:srgbClr val="000000"/>
                          </a:solidFill>
                          <a:latin typeface="Helvetica" charset="0"/>
                          <a:ea typeface="Helvetica" charset="0"/>
                          <a:cs typeface="Helvetica" charset="0"/>
                        </a:rPr>
                        <a:t> HCC </a:t>
                      </a:r>
                      <a:r>
                        <a:rPr lang="en-US" sz="1100" dirty="0" err="1">
                          <a:solidFill>
                            <a:srgbClr val="000000"/>
                          </a:solidFill>
                          <a:latin typeface="Helvetica" charset="0"/>
                          <a:ea typeface="Helvetica" charset="0"/>
                          <a:cs typeface="Helvetica" charset="0"/>
                        </a:rPr>
                        <a:t>oder</a:t>
                      </a:r>
                      <a:r>
                        <a:rPr lang="en-US" sz="1100" dirty="0">
                          <a:solidFill>
                            <a:srgbClr val="000000"/>
                          </a:solidFill>
                          <a:latin typeface="Helvetica" charset="0"/>
                          <a:ea typeface="Helvetica" charset="0"/>
                          <a:cs typeface="Helvetica" charset="0"/>
                        </a:rPr>
                        <a:t> </a:t>
                      </a:r>
                      <a:r>
                        <a:rPr lang="en-US" sz="1100" dirty="0" err="1" smtClean="0">
                          <a:solidFill>
                            <a:srgbClr val="000000"/>
                          </a:solidFill>
                          <a:latin typeface="Helvetica" charset="0"/>
                          <a:ea typeface="Helvetica" charset="0"/>
                          <a:cs typeface="Helvetica" charset="0"/>
                        </a:rPr>
                        <a:t>vormals</a:t>
                      </a:r>
                      <a:r>
                        <a:rPr lang="en-US" sz="1100" dirty="0" smtClean="0">
                          <a:solidFill>
                            <a:srgbClr val="000000"/>
                          </a:solidFill>
                          <a:latin typeface="Helvetica" charset="0"/>
                          <a:ea typeface="Helvetica" charset="0"/>
                          <a:cs typeface="Helvetica" charset="0"/>
                        </a:rPr>
                        <a:t> HCC</a:t>
                      </a:r>
                      <a:r>
                        <a:rPr lang="en-US" sz="1100" dirty="0">
                          <a:solidFill>
                            <a:srgbClr val="000000"/>
                          </a:solidFill>
                          <a:latin typeface="Helvetica" charset="0"/>
                          <a:ea typeface="Helvetica" charset="0"/>
                          <a:cs typeface="Helvetica" charset="0"/>
                        </a:rPr>
                        <a:t>-</a:t>
                      </a:r>
                      <a:r>
                        <a:rPr lang="en-US" sz="1100" dirty="0" err="1">
                          <a:solidFill>
                            <a:srgbClr val="000000"/>
                          </a:solidFill>
                          <a:latin typeface="Helvetica" charset="0"/>
                          <a:ea typeface="Helvetica" charset="0"/>
                          <a:cs typeface="Helvetica" charset="0"/>
                        </a:rPr>
                        <a:t>Erkrankung</a:t>
                      </a:r>
                      <a:endParaRPr lang="en-US" sz="1100" dirty="0">
                        <a:solidFill>
                          <a:schemeClr val="tx1"/>
                        </a:solidFill>
                        <a:latin typeface="Helvetica" charset="0"/>
                        <a:ea typeface="Helvetica" charset="0"/>
                        <a:cs typeface="Helvetica" charset="0"/>
                      </a:endParaRPr>
                    </a:p>
                  </a:txBody>
                  <a:tcPr marT="91440" marB="91440"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0" indent="0" algn="l">
                        <a:lnSpc>
                          <a:spcPct val="100000"/>
                        </a:lnSpc>
                        <a:spcAft>
                          <a:spcPts val="0"/>
                        </a:spcAft>
                        <a:buFont typeface="Arial" charset="0"/>
                        <a:buNone/>
                        <a:defRPr/>
                      </a:pPr>
                      <a:r>
                        <a:rPr lang="en-US" sz="1100" dirty="0" err="1">
                          <a:solidFill>
                            <a:schemeClr val="tx1"/>
                          </a:solidFill>
                          <a:latin typeface="Helvetica" charset="0"/>
                          <a:ea typeface="Helvetica" charset="0"/>
                          <a:cs typeface="Helvetica" charset="0"/>
                        </a:rPr>
                        <a:t>Einschließlich</a:t>
                      </a:r>
                      <a:r>
                        <a:rPr lang="en-US" sz="1100" dirty="0">
                          <a:solidFill>
                            <a:schemeClr val="tx1"/>
                          </a:solidFill>
                          <a:latin typeface="Helvetica" charset="0"/>
                          <a:ea typeface="Helvetica" charset="0"/>
                          <a:cs typeface="Helvetica" charset="0"/>
                        </a:rPr>
                        <a:t> </a:t>
                      </a:r>
                      <a:r>
                        <a:rPr lang="en-US" sz="1100" dirty="0" err="1">
                          <a:solidFill>
                            <a:schemeClr val="tx1"/>
                          </a:solidFill>
                          <a:latin typeface="Helvetica" charset="0"/>
                          <a:ea typeface="Helvetica" charset="0"/>
                          <a:cs typeface="Helvetica" charset="0"/>
                        </a:rPr>
                        <a:t>erwachsener</a:t>
                      </a:r>
                      <a:r>
                        <a:rPr lang="en-US" sz="1100" dirty="0">
                          <a:solidFill>
                            <a:schemeClr val="tx1"/>
                          </a:solidFill>
                          <a:latin typeface="Helvetica" charset="0"/>
                          <a:ea typeface="Helvetica" charset="0"/>
                          <a:cs typeface="Helvetica" charset="0"/>
                        </a:rPr>
                        <a:t> </a:t>
                      </a:r>
                      <a:r>
                        <a:rPr lang="en-US" sz="1100" dirty="0" err="1">
                          <a:solidFill>
                            <a:schemeClr val="tx1"/>
                          </a:solidFill>
                          <a:latin typeface="Helvetica" charset="0"/>
                          <a:ea typeface="Helvetica" charset="0"/>
                          <a:cs typeface="Helvetica" charset="0"/>
                        </a:rPr>
                        <a:t>Lebertransplantationskandidaten</a:t>
                      </a:r>
                      <a:r>
                        <a:rPr lang="en-US" sz="1100" dirty="0">
                          <a:solidFill>
                            <a:schemeClr val="tx1"/>
                          </a:solidFill>
                          <a:latin typeface="Helvetica" charset="0"/>
                          <a:ea typeface="Helvetica" charset="0"/>
                          <a:cs typeface="Helvetica" charset="0"/>
                        </a:rPr>
                        <a:t> </a:t>
                      </a:r>
                      <a:r>
                        <a:rPr lang="en-US" sz="1100" dirty="0" smtClean="0">
                          <a:solidFill>
                            <a:schemeClr val="tx1"/>
                          </a:solidFill>
                          <a:latin typeface="Helvetica" charset="0"/>
                          <a:ea typeface="Helvetica" charset="0"/>
                          <a:cs typeface="Helvetica" charset="0"/>
                        </a:rPr>
                        <a:t>und</a:t>
                      </a:r>
                    </a:p>
                    <a:p>
                      <a:pPr marL="0" indent="0" algn="l">
                        <a:lnSpc>
                          <a:spcPct val="100000"/>
                        </a:lnSpc>
                        <a:spcAft>
                          <a:spcPts val="0"/>
                        </a:spcAft>
                        <a:buFont typeface="Arial" charset="0"/>
                        <a:buNone/>
                        <a:defRPr/>
                      </a:pPr>
                      <a:r>
                        <a:rPr lang="en-US" sz="1100" dirty="0" smtClean="0">
                          <a:solidFill>
                            <a:schemeClr val="tx1"/>
                          </a:solidFill>
                          <a:latin typeface="Helvetica" charset="0"/>
                          <a:ea typeface="Helvetica" charset="0"/>
                          <a:cs typeface="Helvetica" charset="0"/>
                        </a:rPr>
                        <a:t> </a:t>
                      </a:r>
                      <a:r>
                        <a:rPr lang="en-US" sz="1100" dirty="0">
                          <a:solidFill>
                            <a:schemeClr val="tx1"/>
                          </a:solidFill>
                          <a:latin typeface="Helvetica" charset="0"/>
                          <a:ea typeface="Helvetica" charset="0"/>
                          <a:cs typeface="Helvetica" charset="0"/>
                        </a:rPr>
                        <a:t>–</a:t>
                      </a:r>
                      <a:r>
                        <a:rPr lang="en-US" sz="1100" dirty="0" err="1">
                          <a:solidFill>
                            <a:schemeClr val="tx1"/>
                          </a:solidFill>
                          <a:latin typeface="Helvetica" charset="0"/>
                          <a:ea typeface="Helvetica" charset="0"/>
                          <a:cs typeface="Helvetica" charset="0"/>
                        </a:rPr>
                        <a:t>empfänger</a:t>
                      </a:r>
                      <a:endParaRPr lang="en-US" sz="1100" dirty="0">
                        <a:solidFill>
                          <a:schemeClr val="tx1"/>
                        </a:solidFill>
                        <a:latin typeface="Helvetica" charset="0"/>
                        <a:ea typeface="Helvetica" charset="0"/>
                        <a:cs typeface="Helvetica" charset="0"/>
                      </a:endParaRPr>
                    </a:p>
                  </a:txBody>
                  <a:tcPr marL="182880" marT="91440" marB="91440" anchor="ctr">
                    <a:lnL w="63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extLst>
                  <a:ext uri="{0D108BD9-81ED-4DB2-BD59-A6C34878D82A}">
                    <a16:rowId xmlns:a16="http://schemas.microsoft.com/office/drawing/2014/main" xmlns="" val="10003"/>
                  </a:ext>
                </a:extLst>
              </a:tr>
              <a:tr h="91440">
                <a:tc>
                  <a:txBody>
                    <a:bodyPr/>
                    <a:lstStyle/>
                    <a:p>
                      <a:pPr algn="ctr"/>
                      <a:endParaRPr lang="en-US" sz="300" dirty="0">
                        <a:solidFill>
                          <a:srgbClr val="00B050"/>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82880" indent="-182880" algn="l">
                        <a:lnSpc>
                          <a:spcPct val="100000"/>
                        </a:lnSpc>
                        <a:spcAft>
                          <a:spcPts val="0"/>
                        </a:spcAft>
                        <a:buFont typeface="Arial" charset="0"/>
                        <a:buChar char="•"/>
                        <a:defRPr/>
                      </a:pPr>
                      <a:endParaRPr lang="en-US" sz="300" dirty="0">
                        <a:solidFill>
                          <a:schemeClr val="tx1"/>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182880" indent="-182880" algn="l">
                        <a:lnSpc>
                          <a:spcPct val="100000"/>
                        </a:lnSpc>
                        <a:spcAft>
                          <a:spcPts val="0"/>
                        </a:spcAft>
                        <a:buFont typeface="Arial" charset="0"/>
                        <a:buChar char="•"/>
                        <a:defRPr/>
                      </a:pPr>
                      <a:endParaRPr lang="en-US" sz="300" dirty="0">
                        <a:solidFill>
                          <a:schemeClr val="tx1"/>
                        </a:solidFill>
                        <a:latin typeface="Helvetica" charset="0"/>
                        <a:ea typeface="Helvetica" charset="0"/>
                        <a:cs typeface="Helvetica" charset="0"/>
                      </a:endParaRPr>
                    </a:p>
                  </a:txBody>
                  <a:tcPr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extLst>
                  <a:ext uri="{0D108BD9-81ED-4DB2-BD59-A6C34878D82A}">
                    <a16:rowId xmlns:a16="http://schemas.microsoft.com/office/drawing/2014/main" xmlns="" val="10004"/>
                  </a:ext>
                </a:extLst>
              </a:tr>
              <a:tr h="182880">
                <a:tc>
                  <a:txBody>
                    <a:bodyPr/>
                    <a:lstStyle/>
                    <a:p>
                      <a:pPr algn="ctr"/>
                      <a:endParaRPr lang="en-US" sz="4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ct val="100000"/>
                        </a:lnSpc>
                      </a:pPr>
                      <a:endParaRPr lang="en-US" sz="11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05"/>
                  </a:ext>
                </a:extLst>
              </a:tr>
              <a:tr h="393192">
                <a:tc rowSpan="2">
                  <a:txBody>
                    <a:bodyPr/>
                    <a:lstStyle/>
                    <a:p>
                      <a:pPr algn="ctr"/>
                      <a:r>
                        <a:rPr lang="en-US" sz="2800" dirty="0">
                          <a:solidFill>
                            <a:srgbClr val="FF0000"/>
                          </a:solidFill>
                          <a:latin typeface="Helvetica" charset="0"/>
                          <a:ea typeface="Helvetica" charset="0"/>
                          <a:cs typeface="Helvetica"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l" defTabSz="457200" rtl="0" eaLnBrk="1" fontAlgn="auto" latinLnBrk="0" hangingPunct="1">
                        <a:lnSpc>
                          <a:spcPct val="100000"/>
                        </a:lnSpc>
                        <a:spcBef>
                          <a:spcPts val="0"/>
                        </a:spcBef>
                        <a:spcAft>
                          <a:spcPts val="0"/>
                        </a:spcAft>
                        <a:defRPr/>
                      </a:pPr>
                      <a:r>
                        <a:rPr lang="en-US" sz="1100" b="1" kern="1200" dirty="0">
                          <a:solidFill>
                            <a:schemeClr val="tx1"/>
                          </a:solidFill>
                          <a:latin typeface="Helvetica" charset="0"/>
                          <a:ea typeface="Helvetica" charset="0"/>
                          <a:cs typeface="Helvetica" charset="0"/>
                        </a:rPr>
                        <a:t>Wenden Sie LI-RADS </a:t>
                      </a:r>
                      <a:r>
                        <a:rPr lang="en-US" sz="1100" b="1" kern="1200" dirty="0" err="1">
                          <a:solidFill>
                            <a:schemeClr val="tx1"/>
                          </a:solidFill>
                          <a:latin typeface="Helvetica" charset="0"/>
                          <a:ea typeface="Helvetica" charset="0"/>
                          <a:cs typeface="Helvetica" charset="0"/>
                        </a:rPr>
                        <a:t>nicht</a:t>
                      </a:r>
                      <a:r>
                        <a:rPr lang="en-US" sz="1100" b="1" kern="1200" dirty="0">
                          <a:solidFill>
                            <a:schemeClr val="tx1"/>
                          </a:solidFill>
                          <a:latin typeface="Helvetica" charset="0"/>
                          <a:ea typeface="Helvetica" charset="0"/>
                          <a:cs typeface="Helvetica" charset="0"/>
                        </a:rPr>
                        <a:t> an </a:t>
                      </a:r>
                      <a:r>
                        <a:rPr lang="en-US" sz="1100" b="1" kern="1200" dirty="0" err="1">
                          <a:solidFill>
                            <a:schemeClr val="tx1"/>
                          </a:solidFill>
                          <a:latin typeface="Helvetica" charset="0"/>
                          <a:ea typeface="Helvetica" charset="0"/>
                          <a:cs typeface="Helvetica" charset="0"/>
                        </a:rPr>
                        <a:t>bei</a:t>
                      </a:r>
                      <a:r>
                        <a:rPr lang="en-US" sz="1100" b="1" kern="1200" dirty="0">
                          <a:solidFill>
                            <a:schemeClr val="tx1"/>
                          </a:solidFill>
                          <a:latin typeface="Helvetica" charset="0"/>
                          <a:ea typeface="Helvetica" charset="0"/>
                          <a:cs typeface="Helvetica" charset="0"/>
                        </a:rPr>
                        <a:t> </a:t>
                      </a:r>
                      <a:r>
                        <a:rPr lang="en-US" sz="1100" b="1" kern="1200" dirty="0" err="1">
                          <a:solidFill>
                            <a:schemeClr val="tx1"/>
                          </a:solidFill>
                          <a:latin typeface="Helvetica" charset="0"/>
                          <a:ea typeface="Helvetica" charset="0"/>
                          <a:cs typeface="Helvetica" charset="0"/>
                        </a:rPr>
                        <a:t>Patienten</a:t>
                      </a:r>
                      <a:r>
                        <a:rPr lang="en-US" sz="1100" b="1" kern="1200" dirty="0">
                          <a:solidFill>
                            <a:schemeClr val="tx1"/>
                          </a:solidFill>
                          <a:latin typeface="Helvetica" charset="0"/>
                          <a:ea typeface="Helvetica" charset="0"/>
                          <a:cs typeface="Helvetica" charset="0"/>
                        </a:rPr>
                        <a:t>:</a:t>
                      </a: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extLst>
                  <a:ext uri="{0D108BD9-81ED-4DB2-BD59-A6C34878D82A}">
                    <a16:rowId xmlns:a16="http://schemas.microsoft.com/office/drawing/2014/main" xmlns="" val="10006"/>
                  </a:ext>
                </a:extLst>
              </a:tr>
              <a:tr h="370840">
                <a:tc vMerge="1">
                  <a:txBody>
                    <a:bodyPr/>
                    <a:lstStyle/>
                    <a:p>
                      <a:endParaRPr lang="en-US" sz="3600" dirty="0">
                        <a:solidFill>
                          <a:srgbClr val="FF000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en-US" sz="1100" dirty="0" err="1">
                          <a:solidFill>
                            <a:srgbClr val="000000"/>
                          </a:solidFill>
                          <a:latin typeface="Helvetica" charset="0"/>
                          <a:ea typeface="Helvetica" charset="0"/>
                          <a:cs typeface="Helvetica" charset="0"/>
                        </a:rPr>
                        <a:t>Ohne</a:t>
                      </a:r>
                      <a:r>
                        <a:rPr lang="en-US" sz="1100" dirty="0">
                          <a:solidFill>
                            <a:srgbClr val="000000"/>
                          </a:solidFill>
                          <a:latin typeface="Helvetica" charset="0"/>
                          <a:ea typeface="Helvetica" charset="0"/>
                          <a:cs typeface="Helvetica" charset="0"/>
                        </a:rPr>
                        <a:t> </a:t>
                      </a:r>
                      <a:r>
                        <a:rPr lang="en-US" sz="1100" dirty="0" err="1">
                          <a:solidFill>
                            <a:srgbClr val="000000"/>
                          </a:solidFill>
                          <a:latin typeface="Helvetica" charset="0"/>
                          <a:ea typeface="Helvetica" charset="0"/>
                          <a:cs typeface="Helvetica" charset="0"/>
                        </a:rPr>
                        <a:t>o.g</a:t>
                      </a:r>
                      <a:r>
                        <a:rPr lang="en-US" sz="1100" dirty="0">
                          <a:solidFill>
                            <a:srgbClr val="000000"/>
                          </a:solidFill>
                          <a:latin typeface="Helvetica" charset="0"/>
                          <a:ea typeface="Helvetica" charset="0"/>
                          <a:cs typeface="Helvetica" charset="0"/>
                        </a:rPr>
                        <a:t>. </a:t>
                      </a:r>
                      <a:r>
                        <a:rPr lang="en-US" sz="1100" dirty="0" err="1" smtClean="0">
                          <a:solidFill>
                            <a:srgbClr val="000000"/>
                          </a:solidFill>
                          <a:latin typeface="Helvetica" charset="0"/>
                          <a:ea typeface="Helvetica" charset="0"/>
                          <a:cs typeface="Helvetica" charset="0"/>
                        </a:rPr>
                        <a:t>Risikofaktoren</a:t>
                      </a:r>
                      <a:endParaRPr lang="en-US" sz="1100" dirty="0">
                        <a:solidFill>
                          <a:srgbClr val="000000"/>
                        </a:solidFill>
                        <a:latin typeface="Helvetica" charset="0"/>
                        <a:ea typeface="Helvetica" charset="0"/>
                        <a:cs typeface="Helvetica" charset="0"/>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en-US" sz="1100" dirty="0">
                          <a:solidFill>
                            <a:srgbClr val="000000"/>
                          </a:solidFill>
                          <a:latin typeface="Helvetica" charset="0"/>
                          <a:ea typeface="Helvetica" charset="0"/>
                          <a:cs typeface="Helvetica" charset="0"/>
                        </a:rPr>
                        <a:t>&lt; 18 Jahre</a:t>
                      </a: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en-US" sz="1100" baseline="0" dirty="0" err="1">
                          <a:solidFill>
                            <a:srgbClr val="000000"/>
                          </a:solidFill>
                          <a:latin typeface="Helvetica" charset="0"/>
                          <a:ea typeface="Helvetica" charset="0"/>
                          <a:cs typeface="Helvetica" charset="0"/>
                        </a:rPr>
                        <a:t>Mit</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Zirrhose</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aufgrund</a:t>
                      </a:r>
                      <a:r>
                        <a:rPr lang="en-US" sz="1100" baseline="0" dirty="0">
                          <a:solidFill>
                            <a:srgbClr val="000000"/>
                          </a:solidFill>
                          <a:latin typeface="Helvetica" charset="0"/>
                          <a:ea typeface="Helvetica" charset="0"/>
                          <a:cs typeface="Helvetica" charset="0"/>
                        </a:rPr>
                        <a:t> </a:t>
                      </a:r>
                      <a:r>
                        <a:rPr lang="en-US" sz="1100" baseline="0" dirty="0" err="1" smtClean="0">
                          <a:solidFill>
                            <a:srgbClr val="000000"/>
                          </a:solidFill>
                          <a:latin typeface="Helvetica" charset="0"/>
                          <a:ea typeface="Helvetica" charset="0"/>
                          <a:cs typeface="Helvetica" charset="0"/>
                        </a:rPr>
                        <a:t>kongenitaler</a:t>
                      </a:r>
                      <a:r>
                        <a:rPr lang="en-US" sz="1100" baseline="0" dirty="0" smtClean="0">
                          <a:solidFill>
                            <a:srgbClr val="000000"/>
                          </a:solidFill>
                          <a:latin typeface="Helvetica" charset="0"/>
                          <a:ea typeface="Helvetica" charset="0"/>
                          <a:cs typeface="Helvetica" charset="0"/>
                        </a:rPr>
                        <a:t> </a:t>
                      </a:r>
                      <a:r>
                        <a:rPr lang="en-US" sz="1100" baseline="0" dirty="0" err="1" smtClean="0">
                          <a:solidFill>
                            <a:srgbClr val="000000"/>
                          </a:solidFill>
                          <a:latin typeface="Helvetica" charset="0"/>
                          <a:ea typeface="Helvetica" charset="0"/>
                          <a:cs typeface="Helvetica" charset="0"/>
                        </a:rPr>
                        <a:t>hepatischer</a:t>
                      </a:r>
                      <a:r>
                        <a:rPr lang="en-US" sz="1100" baseline="0" dirty="0" smtClean="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Fibrose</a:t>
                      </a:r>
                      <a:endParaRPr lang="en-US" sz="1100" baseline="0" dirty="0">
                        <a:solidFill>
                          <a:srgbClr val="000000"/>
                        </a:solidFill>
                        <a:latin typeface="Helvetica" charset="0"/>
                        <a:ea typeface="Helvetica" charset="0"/>
                        <a:cs typeface="Helvetica" charset="0"/>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en-US" sz="1100" baseline="0" dirty="0" err="1">
                          <a:solidFill>
                            <a:srgbClr val="000000"/>
                          </a:solidFill>
                          <a:latin typeface="Helvetica" charset="0"/>
                          <a:ea typeface="Helvetica" charset="0"/>
                          <a:cs typeface="Helvetica" charset="0"/>
                        </a:rPr>
                        <a:t>Mit</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Zirrhose</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aufgrund</a:t>
                      </a:r>
                      <a:r>
                        <a:rPr lang="en-US" sz="1100" baseline="0" dirty="0">
                          <a:solidFill>
                            <a:srgbClr val="000000"/>
                          </a:solidFill>
                          <a:latin typeface="Helvetica" charset="0"/>
                          <a:ea typeface="Helvetica" charset="0"/>
                          <a:cs typeface="Helvetica" charset="0"/>
                        </a:rPr>
                        <a:t> von </a:t>
                      </a:r>
                      <a:r>
                        <a:rPr lang="en-US" sz="1100" baseline="0" dirty="0" err="1">
                          <a:solidFill>
                            <a:srgbClr val="000000"/>
                          </a:solidFill>
                          <a:latin typeface="Helvetica" charset="0"/>
                          <a:ea typeface="Helvetica" charset="0"/>
                          <a:cs typeface="Helvetica" charset="0"/>
                        </a:rPr>
                        <a:t>Gefäßerkrankungen</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wie</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Hereditäre</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Hämorrhagische</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Teleangiektasie</a:t>
                      </a:r>
                      <a:r>
                        <a:rPr lang="en-US" sz="1100" baseline="0" dirty="0">
                          <a:solidFill>
                            <a:srgbClr val="000000"/>
                          </a:solidFill>
                          <a:latin typeface="Helvetica" charset="0"/>
                          <a:ea typeface="Helvetica" charset="0"/>
                          <a:cs typeface="Helvetica" charset="0"/>
                        </a:rPr>
                        <a:t>, Budd-Chiari-</a:t>
                      </a:r>
                      <a:r>
                        <a:rPr lang="en-US" sz="1100" baseline="0" dirty="0" err="1">
                          <a:solidFill>
                            <a:srgbClr val="000000"/>
                          </a:solidFill>
                          <a:latin typeface="Helvetica" charset="0"/>
                          <a:ea typeface="Helvetica" charset="0"/>
                          <a:cs typeface="Helvetica" charset="0"/>
                        </a:rPr>
                        <a:t>Syndrom</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chronischem</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Pfortaderverschluss</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kardialer</a:t>
                      </a:r>
                      <a:r>
                        <a:rPr lang="en-US" sz="1100" baseline="0" dirty="0">
                          <a:solidFill>
                            <a:srgbClr val="000000"/>
                          </a:solidFill>
                          <a:latin typeface="Helvetica" charset="0"/>
                          <a:ea typeface="Helvetica" charset="0"/>
                          <a:cs typeface="Helvetica" charset="0"/>
                        </a:rPr>
                        <a:t> </a:t>
                      </a:r>
                      <a:r>
                        <a:rPr lang="en-US" sz="1100" baseline="0" dirty="0" err="1" smtClean="0">
                          <a:solidFill>
                            <a:srgbClr val="000000"/>
                          </a:solidFill>
                          <a:latin typeface="Helvetica" charset="0"/>
                          <a:ea typeface="Helvetica" charset="0"/>
                          <a:cs typeface="Helvetica" charset="0"/>
                        </a:rPr>
                        <a:t>Stauung</a:t>
                      </a:r>
                      <a:r>
                        <a:rPr lang="en-US" sz="1100" baseline="0" dirty="0" smtClean="0">
                          <a:solidFill>
                            <a:srgbClr val="000000"/>
                          </a:solidFill>
                          <a:latin typeface="Helvetica" charset="0"/>
                          <a:ea typeface="Helvetica" charset="0"/>
                          <a:cs typeface="Helvetica" charset="0"/>
                        </a:rPr>
                        <a:t> </a:t>
                      </a:r>
                      <a:r>
                        <a:rPr lang="en-US" sz="1100" baseline="0" dirty="0" err="1" smtClean="0">
                          <a:solidFill>
                            <a:srgbClr val="000000"/>
                          </a:solidFill>
                          <a:latin typeface="Helvetica" charset="0"/>
                          <a:ea typeface="Helvetica" charset="0"/>
                          <a:cs typeface="Helvetica" charset="0"/>
                        </a:rPr>
                        <a:t>oder</a:t>
                      </a:r>
                      <a:r>
                        <a:rPr lang="en-US" sz="1100" baseline="0" dirty="0" smtClean="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Nodulär</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Regenerativer</a:t>
                      </a:r>
                      <a:r>
                        <a:rPr lang="en-US" sz="1100" baseline="0" dirty="0">
                          <a:solidFill>
                            <a:srgbClr val="000000"/>
                          </a:solidFill>
                          <a:latin typeface="Helvetica" charset="0"/>
                          <a:ea typeface="Helvetica" charset="0"/>
                          <a:cs typeface="Helvetica" charset="0"/>
                        </a:rPr>
                        <a:t> </a:t>
                      </a:r>
                      <a:r>
                        <a:rPr lang="en-US" sz="1100" baseline="0" dirty="0" err="1">
                          <a:solidFill>
                            <a:srgbClr val="000000"/>
                          </a:solidFill>
                          <a:latin typeface="Helvetica" charset="0"/>
                          <a:ea typeface="Helvetica" charset="0"/>
                          <a:cs typeface="Helvetica" charset="0"/>
                        </a:rPr>
                        <a:t>Hyperplasie</a:t>
                      </a:r>
                      <a:endParaRPr lang="en-US" sz="1100" dirty="0">
                        <a:solidFill>
                          <a:srgbClr val="000000"/>
                        </a:solidFill>
                        <a:latin typeface="Helvetica" charset="0"/>
                        <a:ea typeface="Helvetica" charset="0"/>
                        <a:cs typeface="Helvetica"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extLst>
                  <a:ext uri="{0D108BD9-81ED-4DB2-BD59-A6C34878D82A}">
                    <a16:rowId xmlns:a16="http://schemas.microsoft.com/office/drawing/2014/main" xmlns="" val="10007"/>
                  </a:ext>
                </a:extLst>
              </a:tr>
              <a:tr h="182880">
                <a:tc>
                  <a:txBody>
                    <a:bodyPr/>
                    <a:lstStyle/>
                    <a:p>
                      <a:pPr algn="ctr"/>
                      <a:endParaRPr lang="en-US" sz="4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ct val="100000"/>
                        </a:lnSpc>
                      </a:pPr>
                      <a:endParaRPr lang="en-US" sz="11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08"/>
                  </a:ext>
                </a:extLst>
              </a:tr>
              <a:tr h="393192">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a:solidFill>
                            <a:srgbClr val="00B050"/>
                          </a:solidFill>
                          <a:latin typeface="Helvetica" charset="0"/>
                          <a:ea typeface="Helvetica" charset="0"/>
                          <a:cs typeface="Helvetica"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Helvetica" charset="0"/>
                          <a:ea typeface="Helvetica" charset="0"/>
                          <a:cs typeface="Helvetica" charset="0"/>
                        </a:rPr>
                        <a:t>Wenden </a:t>
                      </a:r>
                      <a:r>
                        <a:rPr lang="en-US" sz="1100" b="1" kern="1200" dirty="0" err="1">
                          <a:solidFill>
                            <a:schemeClr val="tx1"/>
                          </a:solidFill>
                          <a:latin typeface="Helvetica" charset="0"/>
                          <a:ea typeface="Helvetica" charset="0"/>
                          <a:cs typeface="Helvetica" charset="0"/>
                        </a:rPr>
                        <a:t>Sie</a:t>
                      </a:r>
                      <a:r>
                        <a:rPr lang="en-US" sz="1100" b="1" kern="1200" dirty="0">
                          <a:solidFill>
                            <a:schemeClr val="tx1"/>
                          </a:solidFill>
                          <a:latin typeface="Helvetica" charset="0"/>
                          <a:ea typeface="Helvetica" charset="0"/>
                          <a:cs typeface="Helvetica" charset="0"/>
                        </a:rPr>
                        <a:t> </a:t>
                      </a:r>
                      <a:r>
                        <a:rPr lang="en-US" sz="1100" b="1" kern="1200" dirty="0" err="1" smtClean="0">
                          <a:solidFill>
                            <a:schemeClr val="tx1"/>
                          </a:solidFill>
                          <a:latin typeface="Helvetica" charset="0"/>
                          <a:ea typeface="Helvetica" charset="0"/>
                          <a:cs typeface="Helvetica" charset="0"/>
                        </a:rPr>
                        <a:t>Multiphasentechniken</a:t>
                      </a:r>
                      <a:r>
                        <a:rPr lang="en-US" sz="1100" b="1" kern="1200" dirty="0" smtClean="0">
                          <a:solidFill>
                            <a:schemeClr val="tx1"/>
                          </a:solidFill>
                          <a:latin typeface="Helvetica" charset="0"/>
                          <a:ea typeface="Helvetica" charset="0"/>
                          <a:cs typeface="Helvetica" charset="0"/>
                        </a:rPr>
                        <a:t> an</a:t>
                      </a:r>
                      <a:r>
                        <a:rPr lang="en-US" sz="1100" b="1" kern="1200" baseline="0" dirty="0" smtClean="0">
                          <a:solidFill>
                            <a:schemeClr val="tx1"/>
                          </a:solidFill>
                          <a:latin typeface="Helvetica" charset="0"/>
                          <a:ea typeface="Helvetica" charset="0"/>
                          <a:cs typeface="Helvetica" charset="0"/>
                        </a:rPr>
                        <a:t>:</a:t>
                      </a:r>
                      <a:endParaRPr lang="en-US" sz="1100" b="1" kern="1200" dirty="0">
                        <a:solidFill>
                          <a:schemeClr val="tx1"/>
                        </a:solidFill>
                        <a:latin typeface="Helvetica" charset="0"/>
                        <a:ea typeface="Helvetica" charset="0"/>
                        <a:cs typeface="Helvetica" charset="0"/>
                      </a:endParaRP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extLst>
                  <a:ext uri="{0D108BD9-81ED-4DB2-BD59-A6C34878D82A}">
                    <a16:rowId xmlns:a16="http://schemas.microsoft.com/office/drawing/2014/main" xmlns="" val="10009"/>
                  </a:ext>
                </a:extLst>
              </a:tr>
              <a:tr h="370840">
                <a:tc vMerge="1">
                  <a:txBody>
                    <a:bodyPr/>
                    <a:lstStyle/>
                    <a:p>
                      <a:endParaRPr lang="en-US" dirty="0">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lvl="1" indent="-182880" algn="l">
                        <a:lnSpc>
                          <a:spcPct val="100000"/>
                        </a:lnSpc>
                        <a:buFont typeface="Arial"/>
                        <a:buChar char="•"/>
                      </a:pPr>
                      <a:r>
                        <a:rPr lang="en-US" sz="1100" strike="noStrike" dirty="0">
                          <a:solidFill>
                            <a:srgbClr val="000000"/>
                          </a:solidFill>
                          <a:latin typeface="Helvetica" charset="0"/>
                          <a:ea typeface="Helvetica" charset="0"/>
                          <a:cs typeface="Helvetica" charset="0"/>
                        </a:rPr>
                        <a:t>CT</a:t>
                      </a:r>
                      <a:r>
                        <a:rPr lang="en-US" sz="1100" strike="noStrike" baseline="0" dirty="0">
                          <a:solidFill>
                            <a:srgbClr val="000000"/>
                          </a:solidFill>
                          <a:latin typeface="Helvetica" charset="0"/>
                          <a:ea typeface="Helvetica" charset="0"/>
                          <a:cs typeface="Helvetica" charset="0"/>
                        </a:rPr>
                        <a:t> </a:t>
                      </a:r>
                      <a:r>
                        <a:rPr lang="en-US" sz="1100" strike="noStrike" baseline="0" dirty="0" err="1">
                          <a:solidFill>
                            <a:srgbClr val="000000"/>
                          </a:solidFill>
                          <a:latin typeface="Helvetica" charset="0"/>
                          <a:ea typeface="Helvetica" charset="0"/>
                          <a:cs typeface="Helvetica" charset="0"/>
                        </a:rPr>
                        <a:t>oder</a:t>
                      </a:r>
                      <a:r>
                        <a:rPr lang="en-US" sz="1100" strike="noStrike" baseline="0" dirty="0">
                          <a:solidFill>
                            <a:srgbClr val="000000"/>
                          </a:solidFill>
                          <a:latin typeface="Helvetica" charset="0"/>
                          <a:ea typeface="Helvetica" charset="0"/>
                          <a:cs typeface="Helvetica" charset="0"/>
                        </a:rPr>
                        <a:t> MRT </a:t>
                      </a:r>
                      <a:r>
                        <a:rPr lang="en-US" sz="1100" strike="noStrike" baseline="0" dirty="0" err="1">
                          <a:solidFill>
                            <a:srgbClr val="000000"/>
                          </a:solidFill>
                          <a:latin typeface="Helvetica" charset="0"/>
                          <a:ea typeface="Helvetica" charset="0"/>
                          <a:cs typeface="Helvetica" charset="0"/>
                        </a:rPr>
                        <a:t>mit</a:t>
                      </a:r>
                      <a:r>
                        <a:rPr lang="en-US" sz="1100" strike="noStrike" baseline="0" dirty="0">
                          <a:solidFill>
                            <a:srgbClr val="000000"/>
                          </a:solidFill>
                          <a:latin typeface="Helvetica" charset="0"/>
                          <a:ea typeface="Helvetica" charset="0"/>
                          <a:cs typeface="Helvetica" charset="0"/>
                        </a:rPr>
                        <a:t> </a:t>
                      </a:r>
                      <a:r>
                        <a:rPr lang="en-US" sz="1100" strike="noStrike" baseline="0" dirty="0" err="1">
                          <a:solidFill>
                            <a:srgbClr val="000000"/>
                          </a:solidFill>
                          <a:latin typeface="Helvetica" charset="0"/>
                          <a:ea typeface="Helvetica" charset="0"/>
                          <a:cs typeface="Helvetica" charset="0"/>
                        </a:rPr>
                        <a:t>extrazellulären</a:t>
                      </a:r>
                      <a:r>
                        <a:rPr lang="en-US" sz="1100" strike="noStrike" baseline="0" dirty="0">
                          <a:solidFill>
                            <a:srgbClr val="000000"/>
                          </a:solidFill>
                          <a:latin typeface="Helvetica" charset="0"/>
                          <a:ea typeface="Helvetica" charset="0"/>
                          <a:cs typeface="Helvetica" charset="0"/>
                        </a:rPr>
                        <a:t> </a:t>
                      </a:r>
                      <a:r>
                        <a:rPr lang="en-US" sz="1100" strike="noStrike" baseline="0" dirty="0" err="1">
                          <a:solidFill>
                            <a:srgbClr val="000000"/>
                          </a:solidFill>
                          <a:latin typeface="Helvetica" charset="0"/>
                          <a:ea typeface="Helvetica" charset="0"/>
                          <a:cs typeface="Helvetica" charset="0"/>
                        </a:rPr>
                        <a:t>Kontrastmitteln</a:t>
                      </a:r>
                      <a:r>
                        <a:rPr lang="en-US" sz="1100" strike="noStrike" baseline="0" dirty="0">
                          <a:solidFill>
                            <a:srgbClr val="000000"/>
                          </a:solidFill>
                          <a:latin typeface="Helvetica" charset="0"/>
                          <a:ea typeface="Helvetica" charset="0"/>
                          <a:cs typeface="Helvetica" charset="0"/>
                        </a:rPr>
                        <a:t> (</a:t>
                      </a:r>
                      <a:r>
                        <a:rPr lang="en-US" sz="1100" strike="noStrike" dirty="0">
                          <a:solidFill>
                            <a:srgbClr val="000000"/>
                          </a:solidFill>
                          <a:latin typeface="Helvetica" charset="0"/>
                          <a:ea typeface="Helvetica" charset="0"/>
                          <a:cs typeface="Helvetica" charset="0"/>
                        </a:rPr>
                        <a:t>extracellular contrast agents, ECA) </a:t>
                      </a:r>
                      <a:r>
                        <a:rPr lang="en-US" sz="1100" b="1" strike="noStrike" dirty="0">
                          <a:solidFill>
                            <a:srgbClr val="000000"/>
                          </a:solidFill>
                          <a:latin typeface="Helvetica" charset="0"/>
                          <a:ea typeface="Helvetica" charset="0"/>
                          <a:cs typeface="Helvetica" charset="0"/>
                        </a:rPr>
                        <a:t>ODER</a:t>
                      </a:r>
                      <a:endParaRPr lang="en-US" sz="1100" b="1" strike="noStrike" dirty="0">
                        <a:solidFill>
                          <a:srgbClr val="00B0F0"/>
                        </a:solidFill>
                        <a:latin typeface="Helvetica" charset="0"/>
                        <a:ea typeface="Helvetica" charset="0"/>
                        <a:cs typeface="Helvetica" charset="0"/>
                      </a:endParaRPr>
                    </a:p>
                    <a:p>
                      <a:pPr marL="182880" lvl="1" indent="-182880" algn="l">
                        <a:lnSpc>
                          <a:spcPct val="100000"/>
                        </a:lnSpc>
                        <a:buFont typeface="Arial"/>
                        <a:buChar char="•"/>
                      </a:pPr>
                      <a:r>
                        <a:rPr lang="en-US" sz="1100" dirty="0">
                          <a:solidFill>
                            <a:srgbClr val="000000"/>
                          </a:solidFill>
                          <a:latin typeface="Helvetica" charset="0"/>
                          <a:ea typeface="Helvetica" charset="0"/>
                          <a:cs typeface="Helvetica" charset="0"/>
                        </a:rPr>
                        <a:t>MRT </a:t>
                      </a:r>
                      <a:r>
                        <a:rPr lang="en-US" sz="1100" dirty="0" err="1">
                          <a:solidFill>
                            <a:srgbClr val="000000"/>
                          </a:solidFill>
                          <a:latin typeface="Helvetica" charset="0"/>
                          <a:ea typeface="Helvetica" charset="0"/>
                          <a:cs typeface="Helvetica" charset="0"/>
                        </a:rPr>
                        <a:t>mit</a:t>
                      </a:r>
                      <a:r>
                        <a:rPr lang="en-US" sz="1100" dirty="0">
                          <a:solidFill>
                            <a:srgbClr val="000000"/>
                          </a:solidFill>
                          <a:latin typeface="Helvetica" charset="0"/>
                          <a:ea typeface="Helvetica" charset="0"/>
                          <a:cs typeface="Helvetica" charset="0"/>
                        </a:rPr>
                        <a:t> </a:t>
                      </a:r>
                      <a:r>
                        <a:rPr lang="en-US" sz="1100" dirty="0" err="1">
                          <a:solidFill>
                            <a:srgbClr val="000000"/>
                          </a:solidFill>
                          <a:latin typeface="Helvetica" charset="0"/>
                          <a:ea typeface="Helvetica" charset="0"/>
                          <a:cs typeface="Helvetica" charset="0"/>
                        </a:rPr>
                        <a:t>hepatobiliären</a:t>
                      </a:r>
                      <a:r>
                        <a:rPr lang="en-US" sz="1100" dirty="0">
                          <a:solidFill>
                            <a:srgbClr val="000000"/>
                          </a:solidFill>
                          <a:latin typeface="Helvetica" charset="0"/>
                          <a:ea typeface="Helvetica" charset="0"/>
                          <a:cs typeface="Helvetica" charset="0"/>
                        </a:rPr>
                        <a:t> </a:t>
                      </a:r>
                      <a:r>
                        <a:rPr lang="en-US" sz="1100" dirty="0" err="1">
                          <a:solidFill>
                            <a:srgbClr val="000000"/>
                          </a:solidFill>
                          <a:latin typeface="Helvetica" charset="0"/>
                          <a:ea typeface="Helvetica" charset="0"/>
                          <a:cs typeface="Helvetica" charset="0"/>
                        </a:rPr>
                        <a:t>Kontrastmitteln</a:t>
                      </a:r>
                      <a:r>
                        <a:rPr lang="en-US" sz="1100" dirty="0">
                          <a:solidFill>
                            <a:srgbClr val="000000"/>
                          </a:solidFill>
                          <a:latin typeface="Helvetica" charset="0"/>
                          <a:ea typeface="Helvetica" charset="0"/>
                          <a:cs typeface="Helvetica" charset="0"/>
                        </a:rPr>
                        <a:t> (hepatobiliary contrast agents, HBA)</a:t>
                      </a:r>
                      <a:endParaRPr lang="en-US" sz="1100" dirty="0">
                        <a:solidFill>
                          <a:srgbClr val="00B0F0"/>
                        </a:solidFill>
                        <a:latin typeface="Helvetica" charset="0"/>
                        <a:ea typeface="Helvetica" charset="0"/>
                        <a:cs typeface="Helvetica"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extLst>
                  <a:ext uri="{0D108BD9-81ED-4DB2-BD59-A6C34878D82A}">
                    <a16:rowId xmlns:a16="http://schemas.microsoft.com/office/drawing/2014/main" xmlns="" val="10010"/>
                  </a:ext>
                </a:extLst>
              </a:tr>
              <a:tr h="18288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800" dirty="0">
                        <a:solidFill>
                          <a:srgbClr val="00B050"/>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lvl="1" indent="-182880" algn="l">
                        <a:lnSpc>
                          <a:spcPct val="100000"/>
                        </a:lnSpc>
                        <a:buFont typeface="Arial"/>
                        <a:buChar char="•"/>
                      </a:pPr>
                      <a:endParaRPr lang="en-US" sz="800" dirty="0">
                        <a:solidFill>
                          <a:srgbClr val="0432FF"/>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xmlns="" val="10011"/>
                  </a:ext>
                </a:extLst>
              </a:tr>
              <a:tr h="370840">
                <a:tc row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i="1" dirty="0">
                          <a:solidFill>
                            <a:srgbClr val="FF0000"/>
                          </a:solidFill>
                          <a:latin typeface="Helvetica" charset="0"/>
                          <a:ea typeface="Helvetica" charset="0"/>
                          <a:cs typeface="Helvetica"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l" defTabSz="457200" rtl="0" eaLnBrk="1" fontAlgn="auto" latinLnBrk="0" hangingPunct="1">
                        <a:lnSpc>
                          <a:spcPct val="100000"/>
                        </a:lnSpc>
                        <a:spcBef>
                          <a:spcPts val="0"/>
                        </a:spcBef>
                        <a:spcAft>
                          <a:spcPts val="0"/>
                        </a:spcAft>
                        <a:defRPr/>
                      </a:pPr>
                      <a:r>
                        <a:rPr lang="en-US" sz="1100" b="1" kern="1200" dirty="0">
                          <a:solidFill>
                            <a:schemeClr val="tx1"/>
                          </a:solidFill>
                          <a:latin typeface="Helvetica" charset="0"/>
                          <a:ea typeface="Helvetica" charset="0"/>
                          <a:cs typeface="Helvetica" charset="0"/>
                        </a:rPr>
                        <a:t>Wenden Sie LI-RADS-</a:t>
                      </a:r>
                      <a:r>
                        <a:rPr lang="en-US" sz="1100" b="1" kern="1200" dirty="0" err="1">
                          <a:solidFill>
                            <a:schemeClr val="tx1"/>
                          </a:solidFill>
                          <a:latin typeface="Helvetica" charset="0"/>
                          <a:ea typeface="Helvetica" charset="0"/>
                          <a:cs typeface="Helvetica" charset="0"/>
                        </a:rPr>
                        <a:t>Kategorien</a:t>
                      </a:r>
                      <a:r>
                        <a:rPr lang="en-US" sz="1100" b="1" kern="1200" dirty="0">
                          <a:solidFill>
                            <a:schemeClr val="tx1"/>
                          </a:solidFill>
                          <a:latin typeface="Helvetica" charset="0"/>
                          <a:ea typeface="Helvetica" charset="0"/>
                          <a:cs typeface="Helvetica" charset="0"/>
                        </a:rPr>
                        <a:t> </a:t>
                      </a:r>
                      <a:r>
                        <a:rPr lang="en-US" sz="1100" b="1" kern="1200" dirty="0" err="1">
                          <a:solidFill>
                            <a:schemeClr val="tx1"/>
                          </a:solidFill>
                          <a:latin typeface="Helvetica" charset="0"/>
                          <a:ea typeface="Helvetica" charset="0"/>
                          <a:cs typeface="Helvetica" charset="0"/>
                        </a:rPr>
                        <a:t>nicht</a:t>
                      </a:r>
                      <a:r>
                        <a:rPr lang="en-US" sz="1100" b="1" kern="1200" dirty="0">
                          <a:solidFill>
                            <a:schemeClr val="tx1"/>
                          </a:solidFill>
                          <a:latin typeface="Helvetica" charset="0"/>
                          <a:ea typeface="Helvetica" charset="0"/>
                          <a:cs typeface="Helvetica" charset="0"/>
                        </a:rPr>
                        <a:t> </a:t>
                      </a:r>
                      <a:r>
                        <a:rPr lang="en-US" sz="1100" b="1" kern="1200" dirty="0" err="1" smtClean="0">
                          <a:solidFill>
                            <a:schemeClr val="tx1"/>
                          </a:solidFill>
                          <a:latin typeface="Helvetica" charset="0"/>
                          <a:ea typeface="Helvetica" charset="0"/>
                          <a:cs typeface="Helvetica" charset="0"/>
                        </a:rPr>
                        <a:t>für</a:t>
                      </a:r>
                      <a:r>
                        <a:rPr lang="en-US" sz="1100" b="1" kern="1200" dirty="0" smtClean="0">
                          <a:solidFill>
                            <a:schemeClr val="tx1"/>
                          </a:solidFill>
                          <a:latin typeface="Helvetica" charset="0"/>
                          <a:ea typeface="Helvetica" charset="0"/>
                          <a:cs typeface="Helvetica" charset="0"/>
                        </a:rPr>
                        <a:t> </a:t>
                      </a:r>
                      <a:r>
                        <a:rPr lang="en-US" sz="1100" b="1" kern="1200" dirty="0" err="1" smtClean="0">
                          <a:solidFill>
                            <a:schemeClr val="tx1"/>
                          </a:solidFill>
                          <a:latin typeface="Helvetica" charset="0"/>
                          <a:ea typeface="Helvetica" charset="0"/>
                          <a:cs typeface="Helvetica" charset="0"/>
                        </a:rPr>
                        <a:t>Observationen</a:t>
                      </a:r>
                      <a:r>
                        <a:rPr lang="en-US" sz="1100" b="1" kern="1200" dirty="0" smtClean="0">
                          <a:solidFill>
                            <a:schemeClr val="tx1"/>
                          </a:solidFill>
                          <a:latin typeface="Helvetica" charset="0"/>
                          <a:ea typeface="Helvetica" charset="0"/>
                          <a:cs typeface="Helvetica" charset="0"/>
                        </a:rPr>
                        <a:t> </a:t>
                      </a:r>
                      <a:r>
                        <a:rPr lang="en-US" sz="1100" b="1" kern="1200" dirty="0">
                          <a:solidFill>
                            <a:schemeClr val="tx1"/>
                          </a:solidFill>
                          <a:latin typeface="Helvetica" charset="0"/>
                          <a:ea typeface="Helvetica" charset="0"/>
                          <a:cs typeface="Helvetica" charset="0"/>
                        </a:rPr>
                        <a:t>an:</a:t>
                      </a: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extLst>
                  <a:ext uri="{0D108BD9-81ED-4DB2-BD59-A6C34878D82A}">
                    <a16:rowId xmlns:a16="http://schemas.microsoft.com/office/drawing/2014/main" xmlns="" val="10012"/>
                  </a:ext>
                </a:extLst>
              </a:tr>
              <a:tr h="370840">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800" dirty="0">
                        <a:solidFill>
                          <a:srgbClr val="00B05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en-US" sz="1100" dirty="0" err="1">
                          <a:solidFill>
                            <a:schemeClr val="tx1"/>
                          </a:solidFill>
                          <a:latin typeface="Helvetica" charset="0"/>
                          <a:ea typeface="Helvetica" charset="0"/>
                          <a:cs typeface="Helvetica" charset="0"/>
                        </a:rPr>
                        <a:t>welche</a:t>
                      </a:r>
                      <a:r>
                        <a:rPr lang="en-US" sz="1100" dirty="0">
                          <a:solidFill>
                            <a:schemeClr val="tx1"/>
                          </a:solidFill>
                          <a:latin typeface="Helvetica" charset="0"/>
                          <a:ea typeface="Helvetica" charset="0"/>
                          <a:cs typeface="Helvetica" charset="0"/>
                        </a:rPr>
                        <a:t> </a:t>
                      </a:r>
                      <a:r>
                        <a:rPr lang="en-US" sz="1100" dirty="0" err="1">
                          <a:solidFill>
                            <a:schemeClr val="tx1"/>
                          </a:solidFill>
                          <a:latin typeface="Helvetica" charset="0"/>
                          <a:ea typeface="Helvetica" charset="0"/>
                          <a:cs typeface="Helvetica" charset="0"/>
                        </a:rPr>
                        <a:t>histologisch</a:t>
                      </a:r>
                      <a:r>
                        <a:rPr lang="en-US" sz="1100" dirty="0">
                          <a:solidFill>
                            <a:schemeClr val="tx1"/>
                          </a:solidFill>
                          <a:latin typeface="Helvetica" charset="0"/>
                          <a:ea typeface="Helvetica" charset="0"/>
                          <a:cs typeface="Helvetica" charset="0"/>
                        </a:rPr>
                        <a:t> </a:t>
                      </a:r>
                      <a:r>
                        <a:rPr lang="en-US" sz="1100" dirty="0" err="1">
                          <a:solidFill>
                            <a:schemeClr val="tx1"/>
                          </a:solidFill>
                          <a:latin typeface="Helvetica" charset="0"/>
                          <a:ea typeface="Helvetica" charset="0"/>
                          <a:cs typeface="Helvetica" charset="0"/>
                        </a:rPr>
                        <a:t>nachgewiesen</a:t>
                      </a:r>
                      <a:r>
                        <a:rPr lang="en-US" sz="1100" dirty="0">
                          <a:solidFill>
                            <a:schemeClr val="tx1"/>
                          </a:solidFill>
                          <a:latin typeface="Helvetica" charset="0"/>
                          <a:ea typeface="Helvetica" charset="0"/>
                          <a:cs typeface="Helvetica" charset="0"/>
                        </a:rPr>
                        <a:t> </a:t>
                      </a:r>
                      <a:r>
                        <a:rPr lang="en-US" sz="1100" dirty="0" err="1">
                          <a:solidFill>
                            <a:schemeClr val="tx1"/>
                          </a:solidFill>
                          <a:latin typeface="Helvetica" charset="0"/>
                          <a:ea typeface="Helvetica" charset="0"/>
                          <a:cs typeface="Helvetica" charset="0"/>
                        </a:rPr>
                        <a:t>maligne</a:t>
                      </a:r>
                      <a:r>
                        <a:rPr lang="en-US" sz="1100" dirty="0">
                          <a:solidFill>
                            <a:schemeClr val="tx1"/>
                          </a:solidFill>
                          <a:latin typeface="Helvetica" charset="0"/>
                          <a:ea typeface="Helvetica" charset="0"/>
                          <a:cs typeface="Helvetica" charset="0"/>
                        </a:rPr>
                        <a:t> </a:t>
                      </a:r>
                      <a:r>
                        <a:rPr lang="en-US" sz="1100" dirty="0" err="1">
                          <a:solidFill>
                            <a:schemeClr val="tx1"/>
                          </a:solidFill>
                          <a:latin typeface="Helvetica" charset="0"/>
                          <a:ea typeface="Helvetica" charset="0"/>
                          <a:cs typeface="Helvetica" charset="0"/>
                        </a:rPr>
                        <a:t>sind</a:t>
                      </a:r>
                      <a:r>
                        <a:rPr lang="en-US" sz="1100" dirty="0">
                          <a:solidFill>
                            <a:schemeClr val="tx1"/>
                          </a:solidFill>
                          <a:latin typeface="Helvetica" charset="0"/>
                          <a:ea typeface="Helvetica" charset="0"/>
                          <a:cs typeface="Helvetica" charset="0"/>
                        </a:rPr>
                        <a:t> </a:t>
                      </a:r>
                      <a:r>
                        <a:rPr lang="en-US" sz="1100" b="1" baseline="0" dirty="0">
                          <a:solidFill>
                            <a:schemeClr val="tx1"/>
                          </a:solidFill>
                          <a:latin typeface="Helvetica" charset="0"/>
                          <a:ea typeface="Helvetica" charset="0"/>
                          <a:cs typeface="Helvetica" charset="0"/>
                        </a:rPr>
                        <a:t>ODER</a:t>
                      </a:r>
                      <a:endParaRPr lang="en-US" sz="1100" b="1" dirty="0">
                        <a:solidFill>
                          <a:schemeClr val="tx1"/>
                        </a:solidFill>
                        <a:latin typeface="Helvetica" charset="0"/>
                        <a:ea typeface="Helvetica" charset="0"/>
                        <a:cs typeface="Helvetica" charset="0"/>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en-US" sz="1100" b="0" baseline="0" dirty="0" err="1" smtClean="0">
                          <a:solidFill>
                            <a:srgbClr val="000000"/>
                          </a:solidFill>
                          <a:latin typeface="Helvetica" charset="0"/>
                          <a:ea typeface="Helvetica" charset="0"/>
                          <a:cs typeface="Helvetica" charset="0"/>
                        </a:rPr>
                        <a:t>w</a:t>
                      </a:r>
                      <a:r>
                        <a:rPr lang="en-US" sz="1100" baseline="0" dirty="0" err="1" smtClean="0">
                          <a:solidFill>
                            <a:schemeClr val="tx1"/>
                          </a:solidFill>
                          <a:latin typeface="Helvetica" charset="0"/>
                          <a:ea typeface="Helvetica" charset="0"/>
                          <a:cs typeface="Helvetica" charset="0"/>
                        </a:rPr>
                        <a:t>elche</a:t>
                      </a:r>
                      <a:r>
                        <a:rPr lang="en-US" sz="1100" baseline="0" dirty="0" smtClean="0">
                          <a:solidFill>
                            <a:schemeClr val="tx1"/>
                          </a:solidFill>
                          <a:latin typeface="Helvetica" charset="0"/>
                          <a:ea typeface="Helvetica" charset="0"/>
                          <a:cs typeface="Helvetica" charset="0"/>
                        </a:rPr>
                        <a:t> </a:t>
                      </a:r>
                      <a:r>
                        <a:rPr lang="en-US" sz="1100" baseline="0" dirty="0" err="1">
                          <a:solidFill>
                            <a:schemeClr val="tx1"/>
                          </a:solidFill>
                          <a:latin typeface="Helvetica" charset="0"/>
                          <a:ea typeface="Helvetica" charset="0"/>
                          <a:cs typeface="Helvetica" charset="0"/>
                        </a:rPr>
                        <a:t>histologisch</a:t>
                      </a:r>
                      <a:r>
                        <a:rPr lang="en-US" sz="1100" baseline="0" dirty="0">
                          <a:solidFill>
                            <a:schemeClr val="tx1"/>
                          </a:solidFill>
                          <a:latin typeface="Helvetica" charset="0"/>
                          <a:ea typeface="Helvetica" charset="0"/>
                          <a:cs typeface="Helvetica" charset="0"/>
                        </a:rPr>
                        <a:t> </a:t>
                      </a:r>
                      <a:r>
                        <a:rPr lang="en-US" sz="1100" baseline="0" dirty="0" err="1" smtClean="0">
                          <a:solidFill>
                            <a:schemeClr val="tx1"/>
                          </a:solidFill>
                          <a:latin typeface="Helvetica" charset="0"/>
                          <a:ea typeface="Helvetica" charset="0"/>
                          <a:cs typeface="Helvetica" charset="0"/>
                        </a:rPr>
                        <a:t>nachgewiesen</a:t>
                      </a:r>
                      <a:r>
                        <a:rPr lang="en-US" sz="1100" baseline="0" dirty="0" smtClean="0">
                          <a:solidFill>
                            <a:schemeClr val="tx1"/>
                          </a:solidFill>
                          <a:latin typeface="Helvetica" charset="0"/>
                          <a:ea typeface="Helvetica" charset="0"/>
                          <a:cs typeface="Helvetica" charset="0"/>
                        </a:rPr>
                        <a:t> </a:t>
                      </a:r>
                      <a:r>
                        <a:rPr lang="en-US" sz="1100" baseline="0" dirty="0" err="1">
                          <a:solidFill>
                            <a:schemeClr val="tx1"/>
                          </a:solidFill>
                          <a:latin typeface="Helvetica" charset="0"/>
                          <a:ea typeface="Helvetica" charset="0"/>
                          <a:cs typeface="Helvetica" charset="0"/>
                        </a:rPr>
                        <a:t>benigne</a:t>
                      </a:r>
                      <a:r>
                        <a:rPr lang="en-US" sz="1100" baseline="0" dirty="0">
                          <a:solidFill>
                            <a:schemeClr val="tx1"/>
                          </a:solidFill>
                          <a:latin typeface="Helvetica" charset="0"/>
                          <a:ea typeface="Helvetica" charset="0"/>
                          <a:cs typeface="Helvetica" charset="0"/>
                        </a:rPr>
                        <a:t> </a:t>
                      </a:r>
                      <a:r>
                        <a:rPr lang="en-US" sz="1100" baseline="0" dirty="0" err="1" smtClean="0">
                          <a:solidFill>
                            <a:schemeClr val="tx1"/>
                          </a:solidFill>
                          <a:latin typeface="Helvetica" charset="0"/>
                          <a:ea typeface="Helvetica" charset="0"/>
                          <a:cs typeface="Helvetica" charset="0"/>
                        </a:rPr>
                        <a:t>sind</a:t>
                      </a:r>
                      <a:r>
                        <a:rPr lang="en-US" sz="1100" baseline="0" dirty="0" smtClean="0">
                          <a:solidFill>
                            <a:schemeClr val="tx1"/>
                          </a:solidFill>
                          <a:latin typeface="Helvetica" charset="0"/>
                          <a:ea typeface="Helvetica" charset="0"/>
                          <a:cs typeface="Helvetica" charset="0"/>
                        </a:rPr>
                        <a:t>, </a:t>
                      </a:r>
                      <a:r>
                        <a:rPr lang="en-US" sz="1100" baseline="0" dirty="0" err="1" smtClean="0">
                          <a:solidFill>
                            <a:schemeClr val="tx1"/>
                          </a:solidFill>
                          <a:latin typeface="Helvetica" charset="0"/>
                          <a:ea typeface="Helvetica" charset="0"/>
                          <a:cs typeface="Helvetica" charset="0"/>
                        </a:rPr>
                        <a:t>beispielsweise</a:t>
                      </a:r>
                      <a:r>
                        <a:rPr lang="en-US" sz="1100" baseline="0" dirty="0" smtClean="0">
                          <a:solidFill>
                            <a:schemeClr val="tx1"/>
                          </a:solidFill>
                          <a:latin typeface="Helvetica" charset="0"/>
                          <a:ea typeface="Helvetica" charset="0"/>
                          <a:cs typeface="Helvetica" charset="0"/>
                        </a:rPr>
                        <a:t> </a:t>
                      </a:r>
                      <a:r>
                        <a:rPr lang="en-US" sz="1100" baseline="0" dirty="0" err="1" smtClean="0">
                          <a:solidFill>
                            <a:schemeClr val="tx1"/>
                          </a:solidFill>
                          <a:latin typeface="Helvetica" charset="0"/>
                          <a:ea typeface="Helvetica" charset="0"/>
                          <a:cs typeface="Helvetica" charset="0"/>
                        </a:rPr>
                        <a:t>Hämangiome</a:t>
                      </a:r>
                      <a:endParaRPr lang="en-US" sz="1100" baseline="0" dirty="0">
                        <a:solidFill>
                          <a:schemeClr val="tx1"/>
                        </a:solidFill>
                        <a:latin typeface="Helvetica" charset="0"/>
                        <a:ea typeface="Helvetica" charset="0"/>
                        <a:cs typeface="Helvetica"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extLst>
                  <a:ext uri="{0D108BD9-81ED-4DB2-BD59-A6C34878D82A}">
                    <a16:rowId xmlns:a16="http://schemas.microsoft.com/office/drawing/2014/main" xmlns="" val="10013"/>
                  </a:ext>
                </a:extLst>
              </a:tr>
              <a:tr h="370840">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800" dirty="0">
                        <a:solidFill>
                          <a:srgbClr val="FF000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kumimoji="0" lang="en-US" sz="1100" b="0" i="0" u="none" strike="noStrike" kern="1200" cap="none" spc="0" normalizeH="0" baseline="0" noProof="0" dirty="0" err="1">
                          <a:ln>
                            <a:noFill/>
                          </a:ln>
                          <a:solidFill>
                            <a:srgbClr val="000000"/>
                          </a:solidFill>
                          <a:effectLst/>
                          <a:uLnTx/>
                          <a:uFillTx/>
                          <a:latin typeface="Helvetica"/>
                          <a:ea typeface="+mn-ea"/>
                          <a:cs typeface="Helvetica"/>
                        </a:rPr>
                        <a:t>Beachten</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 Sie </a:t>
                      </a:r>
                      <a:r>
                        <a:rPr lang="en-US" sz="1100" b="0" i="1" dirty="0" err="1">
                          <a:solidFill>
                            <a:srgbClr val="0432FF"/>
                          </a:solidFill>
                          <a:latin typeface="Helvetica" charset="0"/>
                          <a:ea typeface="Helvetica" charset="0"/>
                          <a:cs typeface="Helvetica" charset="0"/>
                          <a:hlinkClick r:id="" action="ppaction://noaction"/>
                        </a:rPr>
                        <a:t>Seite</a:t>
                      </a:r>
                      <a:r>
                        <a:rPr lang="en-US" sz="1100" b="0" i="1" dirty="0">
                          <a:solidFill>
                            <a:srgbClr val="0432FF"/>
                          </a:solidFill>
                          <a:latin typeface="Helvetica" charset="0"/>
                          <a:ea typeface="Helvetica" charset="0"/>
                          <a:cs typeface="Helvetica" charset="0"/>
                          <a:hlinkClick r:id="" action="ppaction://noaction"/>
                        </a:rPr>
                        <a:t> 31</a:t>
                      </a:r>
                      <a:r>
                        <a:rPr lang="en-US" sz="1100" b="0" i="1" dirty="0">
                          <a:solidFill>
                            <a:srgbClr val="0432FF"/>
                          </a:solidFill>
                          <a:latin typeface="Helvetica" charset="0"/>
                          <a:ea typeface="Helvetica" charset="0"/>
                          <a:cs typeface="Helvetica" charset="0"/>
                        </a:rPr>
                        <a:t> </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für </a:t>
                      </a:r>
                      <a:r>
                        <a:rPr kumimoji="0" lang="en-US" sz="1100" b="0" i="0" u="none" strike="noStrike" kern="1200" cap="none" spc="0" normalizeH="0" baseline="0" noProof="0" dirty="0" err="1">
                          <a:ln>
                            <a:noFill/>
                          </a:ln>
                          <a:solidFill>
                            <a:srgbClr val="000000"/>
                          </a:solidFill>
                          <a:effectLst/>
                          <a:uLnTx/>
                          <a:uFillTx/>
                          <a:latin typeface="Helvetica"/>
                          <a:ea typeface="+mn-ea"/>
                          <a:cs typeface="Helvetica"/>
                        </a:rPr>
                        <a:t>Hinweise</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0" i="0" u="none" strike="noStrike" kern="1200" cap="none" spc="0" normalizeH="0" baseline="0" noProof="0" dirty="0" err="1">
                          <a:ln>
                            <a:noFill/>
                          </a:ln>
                          <a:solidFill>
                            <a:srgbClr val="000000"/>
                          </a:solidFill>
                          <a:effectLst/>
                          <a:uLnTx/>
                          <a:uFillTx/>
                          <a:latin typeface="Helvetica"/>
                          <a:ea typeface="+mn-ea"/>
                          <a:cs typeface="Helvetica"/>
                        </a:rPr>
                        <a:t>zur</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0" i="0" u="none" strike="noStrike" kern="1200" cap="none" spc="0" normalizeH="0" baseline="0" noProof="0" dirty="0" err="1">
                          <a:ln>
                            <a:noFill/>
                          </a:ln>
                          <a:solidFill>
                            <a:srgbClr val="000000"/>
                          </a:solidFill>
                          <a:effectLst/>
                          <a:uLnTx/>
                          <a:uFillTx/>
                          <a:latin typeface="Helvetica"/>
                          <a:ea typeface="+mn-ea"/>
                          <a:cs typeface="Helvetica"/>
                        </a:rPr>
                        <a:t>Befundung</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0" i="0" u="none" strike="noStrike" kern="1200" cap="none" spc="0" normalizeH="0" baseline="0" noProof="0" dirty="0" err="1">
                          <a:ln>
                            <a:noFill/>
                          </a:ln>
                          <a:solidFill>
                            <a:srgbClr val="000000"/>
                          </a:solidFill>
                          <a:effectLst/>
                          <a:uLnTx/>
                          <a:uFillTx/>
                          <a:latin typeface="Helvetica"/>
                          <a:ea typeface="+mn-ea"/>
                          <a:cs typeface="Helvetica"/>
                        </a:rPr>
                        <a:t>histologisch</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 </a:t>
                      </a:r>
                      <a:r>
                        <a:rPr kumimoji="0" lang="en-US" sz="1100" b="0" i="0" u="none" strike="noStrike" kern="1200" cap="none" spc="0" normalizeH="0" baseline="0" noProof="0" dirty="0" err="1" smtClean="0">
                          <a:ln>
                            <a:noFill/>
                          </a:ln>
                          <a:solidFill>
                            <a:srgbClr val="000000"/>
                          </a:solidFill>
                          <a:effectLst/>
                          <a:uLnTx/>
                          <a:uFillTx/>
                          <a:latin typeface="Helvetica"/>
                          <a:ea typeface="+mn-ea"/>
                          <a:cs typeface="Helvetica"/>
                        </a:rPr>
                        <a:t>gesicherter</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a:t>
                      </a:r>
                      <a:r>
                        <a:rPr kumimoji="0" lang="en-US" sz="1100" b="0" i="0" u="none" strike="noStrike" kern="1200" cap="none" spc="0" normalizeH="0" baseline="0" noProof="0" dirty="0" err="1" smtClean="0">
                          <a:ln>
                            <a:noFill/>
                          </a:ln>
                          <a:solidFill>
                            <a:srgbClr val="000000"/>
                          </a:solidFill>
                          <a:effectLst/>
                          <a:uLnTx/>
                          <a:uFillTx/>
                          <a:latin typeface="Helvetica"/>
                          <a:ea typeface="+mn-ea"/>
                          <a:cs typeface="Helvetica"/>
                        </a:rPr>
                        <a:t>Läsionen</a:t>
                      </a:r>
                      <a:r>
                        <a:rPr kumimoji="0" lang="en-US" sz="1100" b="0" i="0" u="none" strike="noStrike" kern="1200" cap="none" spc="0" normalizeH="0" baseline="0" noProof="0" dirty="0">
                          <a:ln>
                            <a:noFill/>
                          </a:ln>
                          <a:solidFill>
                            <a:srgbClr val="000000"/>
                          </a:solidFill>
                          <a:effectLst/>
                          <a:uLnTx/>
                          <a:uFillTx/>
                          <a:latin typeface="Helvetica"/>
                          <a:ea typeface="+mn-ea"/>
                          <a:cs typeface="Helvetica"/>
                        </a:rPr>
                        <a:t>.</a:t>
                      </a:r>
                      <a:endParaRPr lang="en-US" sz="1100" b="0" i="1" baseline="0" dirty="0">
                        <a:solidFill>
                          <a:srgbClr val="0432FF"/>
                        </a:solidFill>
                        <a:latin typeface="Helvetica" charset="0"/>
                        <a:ea typeface="Helvetica" charset="0"/>
                        <a:cs typeface="Helvetica"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extLst>
                  <a:ext uri="{0D108BD9-81ED-4DB2-BD59-A6C34878D82A}">
                    <a16:rowId xmlns:a16="http://schemas.microsoft.com/office/drawing/2014/main" xmlns="" val="10014"/>
                  </a:ext>
                </a:extLst>
              </a:tr>
            </a:tbl>
          </a:graphicData>
        </a:graphic>
      </p:graphicFrame>
      <p:sp>
        <p:nvSpPr>
          <p:cNvPr id="8"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3E0E3EE9-70C1-2F49-8B23-E41CE9187E8C}" type="slidenum">
              <a:rPr lang="en-US" sz="1100" smtClean="0">
                <a:latin typeface="Helvetica"/>
                <a:cs typeface="Helvetica"/>
              </a:rPr>
              <a:pPr algn="r"/>
              <a:t>5</a:t>
            </a:fld>
            <a:endParaRPr lang="en-US" sz="1100" dirty="0">
              <a:latin typeface="Helvetica"/>
              <a:cs typeface="Helvetica"/>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smtClean="0">
                <a:latin typeface="Helvetica"/>
                <a:cs typeface="Helvetica"/>
              </a:rPr>
              <a:t>Erste</a:t>
            </a:r>
            <a:r>
              <a:rPr lang="en-US" sz="1400" dirty="0" smtClean="0">
                <a:latin typeface="Helvetica"/>
                <a:cs typeface="Helvetica"/>
              </a:rPr>
              <a:t> </a:t>
            </a:r>
            <a:r>
              <a:rPr lang="en-US" sz="1400" dirty="0" err="1" smtClean="0">
                <a:latin typeface="Helvetica"/>
                <a:cs typeface="Helvetica"/>
              </a:rPr>
              <a:t>Schritte</a:t>
            </a:r>
            <a:endParaRPr lang="en-US" sz="1400" dirty="0">
              <a:latin typeface="Helvetica"/>
              <a:cs typeface="Helvetica"/>
            </a:endParaRPr>
          </a:p>
        </p:txBody>
      </p:sp>
    </p:spTree>
    <p:extLst>
      <p:ext uri="{BB962C8B-B14F-4D97-AF65-F5344CB8AC3E}">
        <p14:creationId xmlns:p14="http://schemas.microsoft.com/office/powerpoint/2010/main" val="2167073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372648"/>
              </p:ext>
            </p:extLst>
          </p:nvPr>
        </p:nvGraphicFramePr>
        <p:xfrm>
          <a:off x="228600" y="365760"/>
          <a:ext cx="6400800" cy="6064718"/>
        </p:xfrm>
        <a:graphic>
          <a:graphicData uri="http://schemas.openxmlformats.org/drawingml/2006/table">
            <a:tbl>
              <a:tblPr firstRow="1" bandRow="1">
                <a:tableStyleId>{2D5ABB26-0587-4C30-8999-92F81FD0307C}</a:tableStyleId>
              </a:tblPr>
              <a:tblGrid>
                <a:gridCol w="6400800">
                  <a:extLst>
                    <a:ext uri="{9D8B030D-6E8A-4147-A177-3AD203B41FA5}">
                      <a16:colId xmlns:a16="http://schemas.microsoft.com/office/drawing/2014/main" xmlns="" val="20000"/>
                    </a:ext>
                  </a:extLst>
                </a:gridCol>
              </a:tblGrid>
              <a:tr h="532598">
                <a:tc>
                  <a:txBody>
                    <a:bodyPr/>
                    <a:lstStyle/>
                    <a:p>
                      <a:pPr algn="ctr"/>
                      <a:r>
                        <a:rPr lang="en-US" sz="1800" b="1" dirty="0">
                          <a:latin typeface="Helvetica" charset="0"/>
                          <a:ea typeface="Helvetica" charset="0"/>
                          <a:cs typeface="Helvetica" charset="0"/>
                        </a:rPr>
                        <a:t>CT/MRT LI-RADS</a:t>
                      </a:r>
                      <a:r>
                        <a:rPr lang="en-US" sz="1800" b="1" baseline="30000" dirty="0">
                          <a:latin typeface="Helvetica" charset="0"/>
                          <a:ea typeface="Helvetica" charset="0"/>
                          <a:cs typeface="Helvetica" charset="0"/>
                        </a:rPr>
                        <a:t>®</a:t>
                      </a:r>
                      <a:r>
                        <a:rPr lang="en-US" sz="1800" b="1" dirty="0">
                          <a:latin typeface="Helvetica" charset="0"/>
                          <a:ea typeface="Helvetica" charset="0"/>
                          <a:cs typeface="Helvetica" charset="0"/>
                        </a:rPr>
                        <a:t> v2017 </a:t>
                      </a:r>
                      <a:r>
                        <a:rPr lang="en-US" sz="1800" b="1" dirty="0" err="1">
                          <a:latin typeface="Helvetica" charset="0"/>
                          <a:ea typeface="Helvetica" charset="0"/>
                          <a:cs typeface="Helvetica" charset="0"/>
                        </a:rPr>
                        <a:t>Kategorien</a:t>
                      </a:r>
                      <a:endParaRPr lang="en-US" sz="1800" b="1" dirty="0">
                        <a:latin typeface="Helvetica" charset="0"/>
                        <a:ea typeface="Helvetica" charset="0"/>
                        <a:cs typeface="Helvetica" charset="0"/>
                      </a:endParaRPr>
                    </a:p>
                  </a:txBody>
                  <a:tcPr marT="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0">
                <a:tc>
                  <a:txBody>
                    <a:bodyPr/>
                    <a:lstStyle/>
                    <a:p>
                      <a:pPr algn="l"/>
                      <a:r>
                        <a:rPr lang="en-US" sz="1100" b="1" dirty="0" err="1">
                          <a:latin typeface="Helvetica" charset="0"/>
                          <a:ea typeface="Helvetica" charset="0"/>
                          <a:cs typeface="Helvetica" charset="0"/>
                        </a:rPr>
                        <a:t>Diagnostische</a:t>
                      </a:r>
                      <a:r>
                        <a:rPr lang="en-US" sz="1100" b="1" dirty="0">
                          <a:latin typeface="Helvetica" charset="0"/>
                          <a:ea typeface="Helvetica" charset="0"/>
                          <a:cs typeface="Helvetica" charset="0"/>
                        </a:rPr>
                        <a:t> </a:t>
                      </a:r>
                      <a:r>
                        <a:rPr lang="en-US" sz="1100" b="1" dirty="0" err="1">
                          <a:latin typeface="Helvetica" charset="0"/>
                          <a:ea typeface="Helvetica" charset="0"/>
                          <a:cs typeface="Helvetica" charset="0"/>
                        </a:rPr>
                        <a:t>Katgorien</a:t>
                      </a:r>
                      <a:endParaRPr lang="en-US" sz="1100" b="1" dirty="0">
                        <a:latin typeface="Helvetica" charset="0"/>
                        <a:ea typeface="Helvetica" charset="0"/>
                        <a:cs typeface="Helvetica" charset="0"/>
                      </a:endParaRPr>
                    </a:p>
                    <a:p>
                      <a:pPr algn="l"/>
                      <a:endParaRPr lang="en-US" sz="1100" b="1" dirty="0">
                        <a:latin typeface="Helvetica" charset="0"/>
                        <a:ea typeface="Helvetica" charset="0"/>
                        <a:cs typeface="Helvetica" charset="0"/>
                      </a:endParaRPr>
                    </a:p>
                  </a:txBody>
                  <a:tcPr marL="0" marR="0" marT="91440" marB="44805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532598">
                <a:tc>
                  <a:txBody>
                    <a:bodyPr/>
                    <a:lstStyle/>
                    <a:p>
                      <a:pPr algn="l"/>
                      <a:r>
                        <a:rPr lang="en-US" sz="1100" b="1" dirty="0" err="1">
                          <a:latin typeface="Helvetica" charset="0"/>
                          <a:ea typeface="Helvetica" charset="0"/>
                          <a:cs typeface="Helvetica" charset="0"/>
                        </a:rPr>
                        <a:t>Kategorien</a:t>
                      </a:r>
                      <a:r>
                        <a:rPr lang="en-US" sz="1100" b="1" dirty="0">
                          <a:latin typeface="Helvetica" charset="0"/>
                          <a:ea typeface="Helvetica" charset="0"/>
                          <a:cs typeface="Helvetica" charset="0"/>
                        </a:rPr>
                        <a:t> </a:t>
                      </a:r>
                      <a:r>
                        <a:rPr lang="en-US" sz="1100" b="1" dirty="0" err="1" smtClean="0">
                          <a:latin typeface="Helvetica" charset="0"/>
                          <a:ea typeface="Helvetica" charset="0"/>
                          <a:cs typeface="Helvetica" charset="0"/>
                        </a:rPr>
                        <a:t>Therapieansprechen</a:t>
                      </a:r>
                      <a:endParaRPr lang="en-US" sz="1100" b="1" dirty="0">
                        <a:latin typeface="Helvetica" charset="0"/>
                        <a:ea typeface="Helvetica" charset="0"/>
                        <a:cs typeface="Helvetica" charset="0"/>
                      </a:endParaRPr>
                    </a:p>
                  </a:txBody>
                  <a:tcPr marL="0" marR="0" marT="91440" marB="3657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grpSp>
        <p:nvGrpSpPr>
          <p:cNvPr id="60" name="Group 59"/>
          <p:cNvGrpSpPr/>
          <p:nvPr/>
        </p:nvGrpSpPr>
        <p:grpSpPr>
          <a:xfrm>
            <a:off x="2477751" y="1272690"/>
            <a:ext cx="4311189" cy="457200"/>
            <a:chOff x="2468880" y="1124098"/>
            <a:chExt cx="4311189" cy="457200"/>
          </a:xfrm>
        </p:grpSpPr>
        <p:sp>
          <p:nvSpPr>
            <p:cNvPr id="62" name="Rectangle 61"/>
            <p:cNvSpPr/>
            <p:nvPr/>
          </p:nvSpPr>
          <p:spPr>
            <a:xfrm>
              <a:off x="4128309" y="1124098"/>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defTabSz="457200"/>
              <a:r>
                <a:rPr lang="en-US" sz="1100" dirty="0" err="1">
                  <a:solidFill>
                    <a:srgbClr val="000000"/>
                  </a:solidFill>
                  <a:latin typeface="Helvetica"/>
                  <a:cs typeface="Helvetica"/>
                </a:rPr>
                <a:t>Nicht</a:t>
              </a:r>
              <a:r>
                <a:rPr lang="en-US" sz="1100" dirty="0">
                  <a:solidFill>
                    <a:srgbClr val="000000"/>
                  </a:solidFill>
                  <a:latin typeface="Helvetica"/>
                  <a:cs typeface="Helvetica"/>
                </a:rPr>
                <a:t> </a:t>
              </a:r>
              <a:r>
                <a:rPr lang="en-US" sz="1100" dirty="0" err="1">
                  <a:solidFill>
                    <a:srgbClr val="000000"/>
                  </a:solidFill>
                  <a:latin typeface="Helvetica"/>
                  <a:cs typeface="Helvetica"/>
                </a:rPr>
                <a:t>kategorisierbar</a:t>
              </a:r>
              <a:endParaRPr lang="en-US" sz="1100" dirty="0">
                <a:solidFill>
                  <a:srgbClr val="000000"/>
                </a:solidFill>
                <a:latin typeface="Helvetica"/>
                <a:cs typeface="Helvetica"/>
              </a:endParaRPr>
            </a:p>
            <a:p>
              <a:pPr defTabSz="457200"/>
              <a:r>
                <a:rPr lang="en-US" sz="1100" dirty="0">
                  <a:solidFill>
                    <a:srgbClr val="000000"/>
                  </a:solidFill>
                  <a:latin typeface="Helvetica"/>
                  <a:cs typeface="Helvetica"/>
                </a:rPr>
                <a:t>(</a:t>
              </a:r>
              <a:r>
                <a:rPr lang="en-US" sz="1100" dirty="0" err="1">
                  <a:solidFill>
                    <a:srgbClr val="000000"/>
                  </a:solidFill>
                  <a:latin typeface="Helvetica"/>
                  <a:cs typeface="Helvetica"/>
                </a:rPr>
                <a:t>aufgrund</a:t>
              </a:r>
              <a:r>
                <a:rPr lang="en-US" sz="1100" dirty="0">
                  <a:solidFill>
                    <a:srgbClr val="000000"/>
                  </a:solidFill>
                  <a:latin typeface="Helvetica"/>
                  <a:cs typeface="Helvetica"/>
                </a:rPr>
                <a:t> von </a:t>
              </a:r>
              <a:r>
                <a:rPr lang="en-US" sz="1100" dirty="0" err="1">
                  <a:solidFill>
                    <a:srgbClr val="000000"/>
                  </a:solidFill>
                  <a:latin typeface="Helvetica"/>
                  <a:cs typeface="Helvetica"/>
                </a:rPr>
                <a:t>fehlender</a:t>
              </a:r>
              <a:r>
                <a:rPr lang="en-US" sz="1100" dirty="0">
                  <a:solidFill>
                    <a:srgbClr val="000000"/>
                  </a:solidFill>
                  <a:latin typeface="Helvetica"/>
                  <a:cs typeface="Helvetica"/>
                </a:rPr>
                <a:t> </a:t>
              </a:r>
              <a:r>
                <a:rPr lang="en-US" sz="1100" dirty="0" err="1">
                  <a:solidFill>
                    <a:srgbClr val="000000"/>
                  </a:solidFill>
                  <a:latin typeface="Helvetica"/>
                  <a:cs typeface="Helvetica"/>
                </a:rPr>
                <a:t>Bildgebung</a:t>
              </a:r>
              <a:r>
                <a:rPr lang="en-US" sz="1100" dirty="0">
                  <a:solidFill>
                    <a:srgbClr val="000000"/>
                  </a:solidFill>
                  <a:latin typeface="Helvetica"/>
                  <a:cs typeface="Helvetica"/>
                </a:rPr>
                <a:t> </a:t>
              </a:r>
              <a:r>
                <a:rPr lang="en-US" sz="1100" dirty="0" err="1">
                  <a:solidFill>
                    <a:srgbClr val="000000"/>
                  </a:solidFill>
                  <a:latin typeface="Helvetica"/>
                  <a:cs typeface="Helvetica"/>
                </a:rPr>
                <a:t>oder</a:t>
              </a:r>
              <a:r>
                <a:rPr lang="en-US" sz="1100" dirty="0">
                  <a:solidFill>
                    <a:srgbClr val="000000"/>
                  </a:solidFill>
                  <a:latin typeface="Helvetica"/>
                  <a:cs typeface="Helvetica"/>
                </a:rPr>
                <a:t> </a:t>
              </a:r>
              <a:r>
                <a:rPr lang="en-US" sz="1100" dirty="0" err="1">
                  <a:solidFill>
                    <a:srgbClr val="000000"/>
                  </a:solidFill>
                  <a:latin typeface="Helvetica"/>
                  <a:cs typeface="Helvetica"/>
                </a:rPr>
                <a:t>schlechter</a:t>
              </a:r>
              <a:r>
                <a:rPr lang="en-US" sz="1100" dirty="0">
                  <a:solidFill>
                    <a:srgbClr val="000000"/>
                  </a:solidFill>
                  <a:latin typeface="Helvetica"/>
                  <a:cs typeface="Helvetica"/>
                </a:rPr>
                <a:t> </a:t>
              </a:r>
              <a:r>
                <a:rPr lang="en-US" sz="1100" dirty="0" err="1">
                  <a:solidFill>
                    <a:srgbClr val="000000"/>
                  </a:solidFill>
                  <a:latin typeface="Helvetica"/>
                  <a:cs typeface="Helvetica"/>
                </a:rPr>
                <a:t>Qualität</a:t>
              </a:r>
              <a:r>
                <a:rPr lang="en-US" sz="1100" dirty="0">
                  <a:solidFill>
                    <a:srgbClr val="000000"/>
                  </a:solidFill>
                  <a:latin typeface="Helvetica"/>
                  <a:cs typeface="Helvetica"/>
                </a:rPr>
                <a:t>)</a:t>
              </a:r>
            </a:p>
          </p:txBody>
        </p:sp>
        <p:sp>
          <p:nvSpPr>
            <p:cNvPr id="63" name="Rectangle 62"/>
            <p:cNvSpPr/>
            <p:nvPr/>
          </p:nvSpPr>
          <p:spPr>
            <a:xfrm>
              <a:off x="2468880" y="1124098"/>
              <a:ext cx="1645920" cy="457200"/>
            </a:xfrm>
            <a:prstGeom prst="rect">
              <a:avLst/>
            </a:prstGeom>
            <a:solidFill>
              <a:schemeClr val="bg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ysClr val="windowText" lastClr="000000"/>
                  </a:solidFill>
                  <a:latin typeface="Helvetica"/>
                  <a:cs typeface="Helvetica"/>
                </a:rPr>
                <a:t>LR-</a:t>
              </a:r>
              <a:r>
                <a:rPr lang="en-US" sz="1100" dirty="0">
                  <a:solidFill>
                    <a:sysClr val="windowText" lastClr="000000"/>
                  </a:solidFill>
                  <a:latin typeface="Helvetica"/>
                  <a:cs typeface="Helvetica"/>
                </a:rPr>
                <a:t>NC</a:t>
              </a:r>
              <a:endParaRPr lang="en-US" sz="1100" kern="1200" dirty="0">
                <a:solidFill>
                  <a:sysClr val="windowText" lastClr="000000"/>
                </a:solidFill>
                <a:latin typeface="Helvetica"/>
                <a:cs typeface="Helvetica"/>
              </a:endParaRPr>
            </a:p>
          </p:txBody>
        </p:sp>
      </p:grpSp>
      <p:grpSp>
        <p:nvGrpSpPr>
          <p:cNvPr id="50" name="Group 49"/>
          <p:cNvGrpSpPr/>
          <p:nvPr/>
        </p:nvGrpSpPr>
        <p:grpSpPr>
          <a:xfrm>
            <a:off x="2468880" y="4942339"/>
            <a:ext cx="4311189" cy="457200"/>
            <a:chOff x="2482389" y="1964296"/>
            <a:chExt cx="4311189" cy="457200"/>
          </a:xfrm>
        </p:grpSpPr>
        <p:sp>
          <p:nvSpPr>
            <p:cNvPr id="51" name="Rectangle 50"/>
            <p:cNvSpPr/>
            <p:nvPr/>
          </p:nvSpPr>
          <p:spPr>
            <a:xfrm>
              <a:off x="4141818" y="1964296"/>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defTabSz="457200"/>
              <a:r>
                <a:rPr lang="en-US" sz="1100" dirty="0" err="1">
                  <a:solidFill>
                    <a:srgbClr val="000000"/>
                  </a:solidFill>
                  <a:latin typeface="Helvetica"/>
                  <a:cs typeface="Helvetica"/>
                </a:rPr>
                <a:t>Tumorinfiltration</a:t>
              </a:r>
              <a:r>
                <a:rPr lang="en-US" sz="1100" dirty="0">
                  <a:solidFill>
                    <a:srgbClr val="000000"/>
                  </a:solidFill>
                  <a:latin typeface="Helvetica"/>
                  <a:cs typeface="Helvetica"/>
                </a:rPr>
                <a:t> in die </a:t>
              </a:r>
              <a:r>
                <a:rPr lang="en-US" sz="1100" dirty="0" err="1">
                  <a:solidFill>
                    <a:srgbClr val="000000"/>
                  </a:solidFill>
                  <a:latin typeface="Helvetica"/>
                  <a:cs typeface="Helvetica"/>
                </a:rPr>
                <a:t>Vene</a:t>
              </a:r>
              <a:endParaRPr lang="en-US" sz="1100" dirty="0">
                <a:solidFill>
                  <a:srgbClr val="000000"/>
                </a:solidFill>
                <a:latin typeface="Helvetica"/>
                <a:cs typeface="Helvetica"/>
              </a:endParaRPr>
            </a:p>
          </p:txBody>
        </p:sp>
        <p:sp>
          <p:nvSpPr>
            <p:cNvPr id="59" name="Rectangle 58"/>
            <p:cNvSpPr/>
            <p:nvPr/>
          </p:nvSpPr>
          <p:spPr>
            <a:xfrm>
              <a:off x="2482389" y="1964296"/>
              <a:ext cx="1645920" cy="457200"/>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chemeClr val="bg1"/>
                  </a:solidFill>
                  <a:latin typeface="Helvetica"/>
                  <a:cs typeface="Helvetica"/>
                </a:rPr>
                <a:t>LR-</a:t>
              </a:r>
              <a:r>
                <a:rPr lang="en-US" sz="1100" dirty="0">
                  <a:solidFill>
                    <a:schemeClr val="bg1"/>
                  </a:solidFill>
                  <a:latin typeface="Helvetica"/>
                  <a:cs typeface="Helvetica"/>
                </a:rPr>
                <a:t>TIV</a:t>
              </a:r>
              <a:endParaRPr lang="en-US" sz="1100" kern="1200" dirty="0">
                <a:solidFill>
                  <a:schemeClr val="bg1"/>
                </a:solidFill>
                <a:latin typeface="Helvetica"/>
                <a:cs typeface="Helvetica"/>
              </a:endParaRPr>
            </a:p>
          </p:txBody>
        </p:sp>
      </p:grpSp>
      <p:grpSp>
        <p:nvGrpSpPr>
          <p:cNvPr id="9" name="Group 8"/>
          <p:cNvGrpSpPr/>
          <p:nvPr/>
        </p:nvGrpSpPr>
        <p:grpSpPr>
          <a:xfrm>
            <a:off x="137160" y="2035710"/>
            <a:ext cx="6676602" cy="2600809"/>
            <a:chOff x="137160" y="2032210"/>
            <a:chExt cx="6676602" cy="2600809"/>
          </a:xfrm>
        </p:grpSpPr>
        <p:grpSp>
          <p:nvGrpSpPr>
            <p:cNvPr id="6" name="Group 5"/>
            <p:cNvGrpSpPr/>
            <p:nvPr/>
          </p:nvGrpSpPr>
          <p:grpSpPr>
            <a:xfrm>
              <a:off x="2477751" y="2032210"/>
              <a:ext cx="4311189" cy="457200"/>
              <a:chOff x="2468880" y="2482514"/>
              <a:chExt cx="4311189" cy="457200"/>
            </a:xfrm>
          </p:grpSpPr>
          <p:sp>
            <p:nvSpPr>
              <p:cNvPr id="41" name="Rectangle 40">
                <a:hlinkClick r:id="" action="ppaction://noaction"/>
                <a:hlinkHover r:id="" action="ppaction://noaction" highlightClick="1"/>
              </p:cNvPr>
              <p:cNvSpPr/>
              <p:nvPr/>
            </p:nvSpPr>
            <p:spPr>
              <a:xfrm>
                <a:off x="4128309" y="2482514"/>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defTabSz="457200"/>
                <a:r>
                  <a:rPr lang="en-US" sz="1100" dirty="0" err="1">
                    <a:solidFill>
                      <a:srgbClr val="000000"/>
                    </a:solidFill>
                    <a:latin typeface="Helvetica"/>
                    <a:cs typeface="Helvetica"/>
                  </a:rPr>
                  <a:t>Definitiv</a:t>
                </a:r>
                <a:r>
                  <a:rPr lang="en-US" sz="1100" dirty="0">
                    <a:solidFill>
                      <a:srgbClr val="000000"/>
                    </a:solidFill>
                    <a:latin typeface="Helvetica"/>
                    <a:cs typeface="Helvetica"/>
                  </a:rPr>
                  <a:t> </a:t>
                </a:r>
                <a:r>
                  <a:rPr lang="en-US" sz="1100" dirty="0" err="1">
                    <a:solidFill>
                      <a:srgbClr val="000000"/>
                    </a:solidFill>
                    <a:latin typeface="Helvetica"/>
                    <a:cs typeface="Helvetica"/>
                  </a:rPr>
                  <a:t>gutartig</a:t>
                </a:r>
                <a:endParaRPr lang="en-US" sz="1100" dirty="0">
                  <a:solidFill>
                    <a:srgbClr val="000000"/>
                  </a:solidFill>
                  <a:latin typeface="Helvetica"/>
                  <a:cs typeface="Helvetica"/>
                </a:endParaRPr>
              </a:p>
            </p:txBody>
          </p:sp>
          <p:sp>
            <p:nvSpPr>
              <p:cNvPr id="53" name="Rectangle 52"/>
              <p:cNvSpPr/>
              <p:nvPr/>
            </p:nvSpPr>
            <p:spPr>
              <a:xfrm>
                <a:off x="2468880" y="2482514"/>
                <a:ext cx="1645920" cy="457200"/>
              </a:xfrm>
              <a:prstGeom prst="rect">
                <a:avLst/>
              </a:prstGeom>
              <a:solidFill>
                <a:srgbClr val="00C1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a:solidFill>
                      <a:srgbClr val="000000"/>
                    </a:solidFill>
                    <a:latin typeface="Helvetica"/>
                    <a:cs typeface="Helvetica"/>
                  </a:rPr>
                  <a:t>LR-1</a:t>
                </a:r>
              </a:p>
            </p:txBody>
          </p:sp>
        </p:grpSp>
        <p:grpSp>
          <p:nvGrpSpPr>
            <p:cNvPr id="5" name="Group 4"/>
            <p:cNvGrpSpPr/>
            <p:nvPr/>
          </p:nvGrpSpPr>
          <p:grpSpPr>
            <a:xfrm>
              <a:off x="2477751" y="2569799"/>
              <a:ext cx="4311189" cy="457200"/>
              <a:chOff x="2468880" y="3003580"/>
              <a:chExt cx="4311189" cy="457200"/>
            </a:xfrm>
          </p:grpSpPr>
          <p:sp>
            <p:nvSpPr>
              <p:cNvPr id="42" name="Rectangle 41">
                <a:hlinkClick r:id="" action="ppaction://noaction"/>
                <a:hlinkHover r:id="" action="ppaction://noaction" highlightClick="1"/>
              </p:cNvPr>
              <p:cNvSpPr/>
              <p:nvPr/>
            </p:nvSpPr>
            <p:spPr>
              <a:xfrm>
                <a:off x="4128309" y="3003580"/>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defTabSz="457200"/>
                <a:r>
                  <a:rPr lang="en-US" sz="1100" dirty="0" err="1">
                    <a:solidFill>
                      <a:srgbClr val="000000"/>
                    </a:solidFill>
                    <a:latin typeface="Helvetica"/>
                    <a:cs typeface="Helvetica"/>
                  </a:rPr>
                  <a:t>Wahrscheinlich</a:t>
                </a:r>
                <a:r>
                  <a:rPr lang="en-US" sz="1100" dirty="0">
                    <a:solidFill>
                      <a:srgbClr val="000000"/>
                    </a:solidFill>
                    <a:latin typeface="Helvetica"/>
                    <a:cs typeface="Helvetica"/>
                  </a:rPr>
                  <a:t> </a:t>
                </a:r>
                <a:r>
                  <a:rPr lang="en-US" sz="1100" dirty="0" err="1">
                    <a:solidFill>
                      <a:srgbClr val="000000"/>
                    </a:solidFill>
                    <a:latin typeface="Helvetica"/>
                    <a:cs typeface="Helvetica"/>
                  </a:rPr>
                  <a:t>gutartig</a:t>
                </a:r>
                <a:endParaRPr lang="en-US" sz="1100" dirty="0">
                  <a:solidFill>
                    <a:srgbClr val="000000"/>
                  </a:solidFill>
                  <a:latin typeface="Helvetica"/>
                  <a:cs typeface="Helvetica"/>
                </a:endParaRPr>
              </a:p>
            </p:txBody>
          </p:sp>
          <p:sp>
            <p:nvSpPr>
              <p:cNvPr id="54" name="Rectangle 53"/>
              <p:cNvSpPr/>
              <p:nvPr/>
            </p:nvSpPr>
            <p:spPr>
              <a:xfrm>
                <a:off x="2468880" y="3003580"/>
                <a:ext cx="1645920" cy="457200"/>
              </a:xfrm>
              <a:prstGeom prst="rect">
                <a:avLst/>
              </a:prstGeom>
              <a:solidFill>
                <a:srgbClr val="90EB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a:solidFill>
                      <a:srgbClr val="000000"/>
                    </a:solidFill>
                    <a:latin typeface="Helvetica"/>
                    <a:cs typeface="Helvetica"/>
                  </a:rPr>
                  <a:t>LR-2</a:t>
                </a:r>
              </a:p>
            </p:txBody>
          </p:sp>
        </p:grpSp>
        <p:grpSp>
          <p:nvGrpSpPr>
            <p:cNvPr id="4" name="Group 3"/>
            <p:cNvGrpSpPr/>
            <p:nvPr/>
          </p:nvGrpSpPr>
          <p:grpSpPr>
            <a:xfrm>
              <a:off x="2477751" y="3107388"/>
              <a:ext cx="4311189" cy="457200"/>
              <a:chOff x="2468880" y="3524646"/>
              <a:chExt cx="4311189" cy="457200"/>
            </a:xfrm>
          </p:grpSpPr>
          <p:sp>
            <p:nvSpPr>
              <p:cNvPr id="43" name="Rectangle 42">
                <a:hlinkClick r:id="" action="ppaction://noaction"/>
                <a:hlinkHover r:id="" action="ppaction://noaction" highlightClick="1"/>
              </p:cNvPr>
              <p:cNvSpPr/>
              <p:nvPr/>
            </p:nvSpPr>
            <p:spPr>
              <a:xfrm>
                <a:off x="4128309" y="3524646"/>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defTabSz="457200"/>
                <a:r>
                  <a:rPr lang="en-US" sz="1100" dirty="0" err="1">
                    <a:solidFill>
                      <a:srgbClr val="000000"/>
                    </a:solidFill>
                    <a:latin typeface="Helvetica"/>
                    <a:cs typeface="Helvetica"/>
                  </a:rPr>
                  <a:t>Mittelgradige</a:t>
                </a:r>
                <a:r>
                  <a:rPr lang="en-US" sz="1100" dirty="0">
                    <a:solidFill>
                      <a:srgbClr val="000000"/>
                    </a:solidFill>
                    <a:latin typeface="Helvetica"/>
                    <a:cs typeface="Helvetica"/>
                  </a:rPr>
                  <a:t> </a:t>
                </a:r>
                <a:r>
                  <a:rPr lang="en-US" sz="1100" dirty="0" err="1">
                    <a:solidFill>
                      <a:srgbClr val="000000"/>
                    </a:solidFill>
                    <a:latin typeface="Helvetica"/>
                    <a:cs typeface="Helvetica"/>
                  </a:rPr>
                  <a:t>Wahrscheinlichkeit</a:t>
                </a:r>
                <a:r>
                  <a:rPr lang="en-US" sz="1100" dirty="0">
                    <a:solidFill>
                      <a:srgbClr val="000000"/>
                    </a:solidFill>
                    <a:latin typeface="Helvetica"/>
                    <a:cs typeface="Helvetica"/>
                  </a:rPr>
                  <a:t> für </a:t>
                </a:r>
                <a:r>
                  <a:rPr lang="en-US" sz="1100" dirty="0" err="1">
                    <a:solidFill>
                      <a:srgbClr val="000000"/>
                    </a:solidFill>
                    <a:latin typeface="Helvetica"/>
                    <a:cs typeface="Helvetica"/>
                  </a:rPr>
                  <a:t>Bösartigkeit</a:t>
                </a:r>
                <a:endParaRPr lang="en-US" sz="1100" dirty="0">
                  <a:solidFill>
                    <a:srgbClr val="000000"/>
                  </a:solidFill>
                  <a:latin typeface="Helvetica"/>
                  <a:cs typeface="Helvetica"/>
                </a:endParaRPr>
              </a:p>
            </p:txBody>
          </p:sp>
          <p:sp>
            <p:nvSpPr>
              <p:cNvPr id="55" name="Rectangle 54"/>
              <p:cNvSpPr/>
              <p:nvPr/>
            </p:nvSpPr>
            <p:spPr>
              <a:xfrm>
                <a:off x="2468880" y="3524646"/>
                <a:ext cx="1645920" cy="45720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a:solidFill>
                      <a:srgbClr val="000000"/>
                    </a:solidFill>
                    <a:latin typeface="Helvetica"/>
                    <a:cs typeface="Helvetica"/>
                  </a:rPr>
                  <a:t>LR-3</a:t>
                </a:r>
              </a:p>
            </p:txBody>
          </p:sp>
        </p:grpSp>
        <p:grpSp>
          <p:nvGrpSpPr>
            <p:cNvPr id="3" name="Group 2"/>
            <p:cNvGrpSpPr/>
            <p:nvPr/>
          </p:nvGrpSpPr>
          <p:grpSpPr>
            <a:xfrm>
              <a:off x="137160" y="3644978"/>
              <a:ext cx="6676602" cy="988041"/>
              <a:chOff x="137160" y="4045569"/>
              <a:chExt cx="6676602" cy="988041"/>
            </a:xfrm>
          </p:grpSpPr>
          <p:sp>
            <p:nvSpPr>
              <p:cNvPr id="44" name="Rectangle 43">
                <a:hlinkClick r:id="" action="ppaction://noaction"/>
                <a:hlinkHover r:id="" action="ppaction://noaction" highlightClick="1"/>
              </p:cNvPr>
              <p:cNvSpPr/>
              <p:nvPr/>
            </p:nvSpPr>
            <p:spPr>
              <a:xfrm>
                <a:off x="4128309" y="4045712"/>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defTabSz="457200"/>
                <a:r>
                  <a:rPr lang="en-US" sz="1100" dirty="0" err="1">
                    <a:solidFill>
                      <a:srgbClr val="000000"/>
                    </a:solidFill>
                    <a:latin typeface="Helvetica"/>
                    <a:cs typeface="Helvetica"/>
                  </a:rPr>
                  <a:t>Wahrscheinlich</a:t>
                </a:r>
                <a:r>
                  <a:rPr lang="en-US" sz="1100" dirty="0">
                    <a:solidFill>
                      <a:srgbClr val="000000"/>
                    </a:solidFill>
                    <a:latin typeface="Helvetica"/>
                    <a:cs typeface="Helvetica"/>
                  </a:rPr>
                  <a:t> HCC</a:t>
                </a:r>
              </a:p>
            </p:txBody>
          </p:sp>
          <p:sp>
            <p:nvSpPr>
              <p:cNvPr id="45" name="Rectangle 44">
                <a:hlinkClick r:id="" action="ppaction://noaction"/>
                <a:hlinkHover r:id="" action="ppaction://noaction" highlightClick="1"/>
              </p:cNvPr>
              <p:cNvSpPr/>
              <p:nvPr/>
            </p:nvSpPr>
            <p:spPr>
              <a:xfrm>
                <a:off x="4162002" y="4576410"/>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defTabSz="457200"/>
                <a:r>
                  <a:rPr lang="en-US" sz="1100" dirty="0" err="1" smtClean="0">
                    <a:solidFill>
                      <a:srgbClr val="000000"/>
                    </a:solidFill>
                    <a:latin typeface="Helvetica"/>
                    <a:cs typeface="Helvetica"/>
                  </a:rPr>
                  <a:t>Definitiv</a:t>
                </a:r>
                <a:r>
                  <a:rPr lang="en-US" sz="1100" dirty="0" smtClean="0">
                    <a:solidFill>
                      <a:srgbClr val="000000"/>
                    </a:solidFill>
                    <a:latin typeface="Helvetica"/>
                    <a:cs typeface="Helvetica"/>
                  </a:rPr>
                  <a:t> HCC</a:t>
                </a:r>
                <a:endParaRPr lang="en-US" sz="1100" dirty="0">
                  <a:solidFill>
                    <a:srgbClr val="000000"/>
                  </a:solidFill>
                  <a:latin typeface="Helvetica"/>
                  <a:cs typeface="Helvetica"/>
                </a:endParaRPr>
              </a:p>
            </p:txBody>
          </p:sp>
          <p:sp>
            <p:nvSpPr>
              <p:cNvPr id="49" name="Rectangle 48"/>
              <p:cNvSpPr/>
              <p:nvPr/>
            </p:nvSpPr>
            <p:spPr>
              <a:xfrm>
                <a:off x="137160" y="4045569"/>
                <a:ext cx="2314239" cy="978408"/>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algn="ctr"/>
                <a:r>
                  <a:rPr lang="de-DE" sz="1200" b="1" dirty="0">
                    <a:solidFill>
                      <a:srgbClr val="000000"/>
                    </a:solidFill>
                  </a:rPr>
                  <a:t>Wahrscheinlich oder definitiv maligne, nicht notwendigerweise HCC</a:t>
                </a:r>
                <a:endParaRPr lang="en-US" sz="1200" b="1" dirty="0">
                  <a:solidFill>
                    <a:srgbClr val="000000"/>
                  </a:solidFill>
                  <a:latin typeface="Helvetica"/>
                  <a:cs typeface="Helvetica"/>
                </a:endParaRPr>
              </a:p>
            </p:txBody>
          </p:sp>
          <p:sp>
            <p:nvSpPr>
              <p:cNvPr id="56" name="Rectangle 55"/>
              <p:cNvSpPr/>
              <p:nvPr/>
            </p:nvSpPr>
            <p:spPr>
              <a:xfrm>
                <a:off x="3337560" y="4045712"/>
                <a:ext cx="777240" cy="457200"/>
              </a:xfrm>
              <a:prstGeom prst="rect">
                <a:avLst/>
              </a:prstGeom>
              <a:solidFill>
                <a:srgbClr val="FF93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a:solidFill>
                      <a:srgbClr val="000000"/>
                    </a:solidFill>
                    <a:latin typeface="Helvetica"/>
                    <a:cs typeface="Helvetica"/>
                  </a:rPr>
                  <a:t>LR-4</a:t>
                </a:r>
              </a:p>
            </p:txBody>
          </p:sp>
          <p:sp>
            <p:nvSpPr>
              <p:cNvPr id="57" name="Rectangle 56"/>
              <p:cNvSpPr/>
              <p:nvPr/>
            </p:nvSpPr>
            <p:spPr>
              <a:xfrm>
                <a:off x="3337560" y="4566777"/>
                <a:ext cx="777240" cy="457200"/>
              </a:xfrm>
              <a:prstGeom prst="rect">
                <a:avLst/>
              </a:prstGeom>
              <a:solidFill>
                <a:srgbClr val="FF00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a:solidFill>
                      <a:srgbClr val="000000"/>
                    </a:solidFill>
                    <a:latin typeface="Helvetica"/>
                    <a:cs typeface="Helvetica"/>
                  </a:rPr>
                  <a:t>LR-5</a:t>
                </a:r>
              </a:p>
            </p:txBody>
          </p:sp>
          <p:sp>
            <p:nvSpPr>
              <p:cNvPr id="58" name="Rectangle 57"/>
              <p:cNvSpPr/>
              <p:nvPr/>
            </p:nvSpPr>
            <p:spPr>
              <a:xfrm>
                <a:off x="2477751" y="4045569"/>
                <a:ext cx="777240" cy="978408"/>
              </a:xfrm>
              <a:prstGeom prst="rect">
                <a:avLst/>
              </a:prstGeom>
              <a:solidFill>
                <a:srgbClr val="9411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a:solidFill>
                      <a:prstClr val="white"/>
                    </a:solidFill>
                    <a:latin typeface="Helvetica"/>
                    <a:cs typeface="Helvetica"/>
                  </a:rPr>
                  <a:t>LR-M</a:t>
                </a:r>
              </a:p>
            </p:txBody>
          </p:sp>
        </p:grpSp>
      </p:grpSp>
      <p:sp>
        <p:nvSpPr>
          <p:cNvPr id="27" name="Rectangle 26">
            <a:hlinkHover r:id="" action="ppaction://noaction" highlightClick="1"/>
          </p:cNvPr>
          <p:cNvSpPr/>
          <p:nvPr/>
        </p:nvSpPr>
        <p:spPr>
          <a:xfrm>
            <a:off x="4128309" y="6232847"/>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Behandelt</a:t>
            </a:r>
            <a:r>
              <a:rPr lang="en-US" sz="1100" dirty="0">
                <a:solidFill>
                  <a:srgbClr val="000000"/>
                </a:solidFill>
                <a:latin typeface="Helvetica"/>
                <a:cs typeface="Helvetica"/>
              </a:rPr>
              <a:t>, </a:t>
            </a:r>
            <a:r>
              <a:rPr lang="en-US" sz="1100" dirty="0" err="1">
                <a:solidFill>
                  <a:srgbClr val="000000"/>
                </a:solidFill>
                <a:latin typeface="Helvetica"/>
                <a:cs typeface="Helvetica"/>
              </a:rPr>
              <a:t>Ansprechen</a:t>
            </a:r>
            <a:r>
              <a:rPr lang="en-US" sz="1100" dirty="0">
                <a:solidFill>
                  <a:srgbClr val="000000"/>
                </a:solidFill>
                <a:latin typeface="Helvetica"/>
                <a:cs typeface="Helvetica"/>
              </a:rPr>
              <a:t> </a:t>
            </a:r>
            <a:r>
              <a:rPr lang="en-US" sz="1100" dirty="0" err="1">
                <a:solidFill>
                  <a:srgbClr val="000000"/>
                </a:solidFill>
                <a:latin typeface="Helvetica"/>
                <a:cs typeface="Helvetica"/>
              </a:rPr>
              <a:t>nicht</a:t>
            </a:r>
            <a:r>
              <a:rPr lang="en-US" sz="1100" dirty="0">
                <a:solidFill>
                  <a:srgbClr val="000000"/>
                </a:solidFill>
                <a:latin typeface="Helvetica"/>
                <a:cs typeface="Helvetica"/>
              </a:rPr>
              <a:t> </a:t>
            </a:r>
            <a:r>
              <a:rPr lang="en-US" sz="1100" dirty="0" err="1">
                <a:solidFill>
                  <a:srgbClr val="000000"/>
                </a:solidFill>
                <a:latin typeface="Helvetica"/>
                <a:cs typeface="Helvetica"/>
              </a:rPr>
              <a:t>beurteilbar</a:t>
            </a:r>
            <a:r>
              <a:rPr lang="en-US" sz="1100" dirty="0">
                <a:solidFill>
                  <a:srgbClr val="000000"/>
                </a:solidFill>
                <a:latin typeface="Helvetica"/>
                <a:cs typeface="Helvetica"/>
              </a:rPr>
              <a:t> (</a:t>
            </a:r>
            <a:r>
              <a:rPr lang="en-US" sz="1100" dirty="0" err="1">
                <a:solidFill>
                  <a:srgbClr val="000000"/>
                </a:solidFill>
                <a:latin typeface="Helvetica"/>
                <a:cs typeface="Helvetica"/>
              </a:rPr>
              <a:t>aufgrund</a:t>
            </a:r>
            <a:r>
              <a:rPr lang="en-US" sz="1100" dirty="0">
                <a:solidFill>
                  <a:srgbClr val="000000"/>
                </a:solidFill>
                <a:latin typeface="Helvetica"/>
                <a:cs typeface="Helvetica"/>
              </a:rPr>
              <a:t> </a:t>
            </a:r>
            <a:r>
              <a:rPr lang="en-US" sz="1100" dirty="0" err="1">
                <a:solidFill>
                  <a:srgbClr val="000000"/>
                </a:solidFill>
                <a:latin typeface="Helvetica"/>
                <a:cs typeface="Helvetica"/>
              </a:rPr>
              <a:t>fehlender</a:t>
            </a:r>
            <a:r>
              <a:rPr lang="en-US" sz="1100" dirty="0">
                <a:solidFill>
                  <a:srgbClr val="000000"/>
                </a:solidFill>
                <a:latin typeface="Helvetica"/>
                <a:cs typeface="Helvetica"/>
              </a:rPr>
              <a:t> </a:t>
            </a:r>
            <a:r>
              <a:rPr lang="en-US" sz="1100" dirty="0" err="1">
                <a:solidFill>
                  <a:srgbClr val="000000"/>
                </a:solidFill>
                <a:latin typeface="Helvetica"/>
                <a:cs typeface="Helvetica"/>
              </a:rPr>
              <a:t>Bildgebung</a:t>
            </a:r>
            <a:r>
              <a:rPr lang="en-US" sz="1100" dirty="0">
                <a:solidFill>
                  <a:srgbClr val="000000"/>
                </a:solidFill>
                <a:latin typeface="Helvetica"/>
                <a:cs typeface="Helvetica"/>
              </a:rPr>
              <a:t> </a:t>
            </a:r>
            <a:r>
              <a:rPr lang="en-US" sz="1100" dirty="0" err="1">
                <a:solidFill>
                  <a:srgbClr val="000000"/>
                </a:solidFill>
                <a:latin typeface="Helvetica"/>
                <a:cs typeface="Helvetica"/>
              </a:rPr>
              <a:t>oder</a:t>
            </a:r>
            <a:r>
              <a:rPr lang="en-US" sz="1100" dirty="0">
                <a:solidFill>
                  <a:srgbClr val="000000"/>
                </a:solidFill>
                <a:latin typeface="Helvetica"/>
                <a:cs typeface="Helvetica"/>
              </a:rPr>
              <a:t> </a:t>
            </a:r>
            <a:r>
              <a:rPr lang="en-US" sz="1100" dirty="0" err="1">
                <a:solidFill>
                  <a:srgbClr val="000000"/>
                </a:solidFill>
                <a:latin typeface="Helvetica"/>
                <a:cs typeface="Helvetica"/>
              </a:rPr>
              <a:t>schlechter</a:t>
            </a:r>
            <a:r>
              <a:rPr lang="en-US" sz="1100" dirty="0">
                <a:solidFill>
                  <a:srgbClr val="000000"/>
                </a:solidFill>
                <a:latin typeface="Helvetica"/>
                <a:cs typeface="Helvetica"/>
              </a:rPr>
              <a:t> </a:t>
            </a:r>
            <a:r>
              <a:rPr lang="en-US" sz="1100" dirty="0" err="1">
                <a:solidFill>
                  <a:srgbClr val="000000"/>
                </a:solidFill>
                <a:latin typeface="Helvetica"/>
                <a:cs typeface="Helvetica"/>
              </a:rPr>
              <a:t>Qualität</a:t>
            </a:r>
            <a:r>
              <a:rPr lang="en-US" sz="1100" dirty="0">
                <a:solidFill>
                  <a:srgbClr val="000000"/>
                </a:solidFill>
                <a:latin typeface="Helvetica"/>
                <a:cs typeface="Helvetica"/>
              </a:rPr>
              <a:t>)</a:t>
            </a:r>
          </a:p>
        </p:txBody>
      </p:sp>
      <p:sp>
        <p:nvSpPr>
          <p:cNvPr id="28" name="Rectangle 27"/>
          <p:cNvSpPr/>
          <p:nvPr/>
        </p:nvSpPr>
        <p:spPr>
          <a:xfrm>
            <a:off x="2468880" y="6232847"/>
            <a:ext cx="1645920" cy="457200"/>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dirty="0">
                <a:solidFill>
                  <a:schemeClr val="bg1"/>
                </a:solidFill>
                <a:latin typeface="Helvetica"/>
                <a:cs typeface="Helvetica"/>
              </a:rPr>
              <a:t>LR-TR </a:t>
            </a:r>
            <a:r>
              <a:rPr lang="en-US" sz="1100" dirty="0" err="1">
                <a:solidFill>
                  <a:schemeClr val="bg1"/>
                </a:solidFill>
                <a:latin typeface="Helvetica"/>
                <a:cs typeface="Helvetica"/>
              </a:rPr>
              <a:t>Nicht</a:t>
            </a:r>
            <a:r>
              <a:rPr lang="en-US" sz="1100" dirty="0">
                <a:solidFill>
                  <a:schemeClr val="bg1"/>
                </a:solidFill>
                <a:latin typeface="Helvetica"/>
                <a:cs typeface="Helvetica"/>
              </a:rPr>
              <a:t> </a:t>
            </a:r>
            <a:r>
              <a:rPr lang="en-US" sz="1100" dirty="0" err="1">
                <a:solidFill>
                  <a:schemeClr val="bg1"/>
                </a:solidFill>
                <a:latin typeface="Helvetica"/>
                <a:cs typeface="Helvetica"/>
              </a:rPr>
              <a:t>beurteilbar</a:t>
            </a:r>
            <a:endParaRPr lang="en-US" sz="1100" dirty="0">
              <a:solidFill>
                <a:schemeClr val="bg1"/>
              </a:solidFill>
              <a:latin typeface="Helvetica"/>
              <a:cs typeface="Helvetica"/>
            </a:endParaRPr>
          </a:p>
        </p:txBody>
      </p:sp>
      <p:grpSp>
        <p:nvGrpSpPr>
          <p:cNvPr id="8" name="Group 7"/>
          <p:cNvGrpSpPr/>
          <p:nvPr/>
        </p:nvGrpSpPr>
        <p:grpSpPr>
          <a:xfrm>
            <a:off x="2468880" y="7007782"/>
            <a:ext cx="4311189" cy="1499332"/>
            <a:chOff x="2468880" y="6946822"/>
            <a:chExt cx="4311189" cy="1499332"/>
          </a:xfrm>
        </p:grpSpPr>
        <p:sp>
          <p:nvSpPr>
            <p:cNvPr id="29" name="Rectangle 28">
              <a:hlinkHover r:id="" action="ppaction://noaction" highlightClick="1"/>
            </p:cNvPr>
            <p:cNvSpPr/>
            <p:nvPr/>
          </p:nvSpPr>
          <p:spPr>
            <a:xfrm>
              <a:off x="4128309" y="6946822"/>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Behandelt</a:t>
              </a:r>
              <a:r>
                <a:rPr lang="en-US" sz="1100" dirty="0">
                  <a:solidFill>
                    <a:srgbClr val="000000"/>
                  </a:solidFill>
                  <a:latin typeface="Helvetica"/>
                  <a:cs typeface="Helvetica"/>
                </a:rPr>
                <a:t>, </a:t>
              </a:r>
              <a:r>
                <a:rPr lang="en-US" sz="1100" dirty="0" err="1">
                  <a:solidFill>
                    <a:srgbClr val="000000"/>
                  </a:solidFill>
                  <a:latin typeface="Helvetica"/>
                  <a:cs typeface="Helvetica"/>
                </a:rPr>
                <a:t>wahrscheinlich</a:t>
              </a:r>
              <a:r>
                <a:rPr lang="en-US" sz="1100" dirty="0">
                  <a:solidFill>
                    <a:srgbClr val="000000"/>
                  </a:solidFill>
                  <a:latin typeface="Helvetica"/>
                  <a:cs typeface="Helvetica"/>
                </a:rPr>
                <a:t> </a:t>
              </a:r>
              <a:r>
                <a:rPr lang="en-US" sz="1100" dirty="0" err="1">
                  <a:solidFill>
                    <a:srgbClr val="000000"/>
                  </a:solidFill>
                  <a:latin typeface="Helvetica"/>
                  <a:cs typeface="Helvetica"/>
                </a:rPr>
                <a:t>oder</a:t>
              </a:r>
              <a:r>
                <a:rPr lang="en-US" sz="1100" dirty="0">
                  <a:solidFill>
                    <a:srgbClr val="000000"/>
                  </a:solidFill>
                  <a:latin typeface="Helvetica"/>
                  <a:cs typeface="Helvetica"/>
                </a:rPr>
                <a:t> </a:t>
              </a:r>
              <a:r>
                <a:rPr lang="en-US" sz="1100" dirty="0" err="1" smtClean="0">
                  <a:solidFill>
                    <a:srgbClr val="000000"/>
                  </a:solidFill>
                  <a:latin typeface="Helvetica"/>
                  <a:cs typeface="Helvetica"/>
                </a:rPr>
                <a:t>definitiv</a:t>
              </a:r>
              <a:r>
                <a:rPr lang="en-US" sz="1100" dirty="0" smtClean="0">
                  <a:solidFill>
                    <a:srgbClr val="000000"/>
                  </a:solidFill>
                  <a:latin typeface="Helvetica"/>
                  <a:cs typeface="Helvetica"/>
                </a:rPr>
                <a:t> </a:t>
              </a:r>
              <a:r>
                <a:rPr lang="en-US" sz="1100" dirty="0">
                  <a:solidFill>
                    <a:srgbClr val="000000"/>
                  </a:solidFill>
                  <a:latin typeface="Helvetica"/>
                  <a:cs typeface="Helvetica"/>
                </a:rPr>
                <a:t>avital</a:t>
              </a:r>
              <a:endParaRPr lang="en-US" sz="1100" kern="1200" dirty="0">
                <a:solidFill>
                  <a:srgbClr val="000000"/>
                </a:solidFill>
                <a:latin typeface="Helvetica"/>
                <a:cs typeface="Helvetica"/>
              </a:endParaRPr>
            </a:p>
          </p:txBody>
        </p:sp>
        <p:sp>
          <p:nvSpPr>
            <p:cNvPr id="30" name="Rectangle 29"/>
            <p:cNvSpPr/>
            <p:nvPr/>
          </p:nvSpPr>
          <p:spPr>
            <a:xfrm>
              <a:off x="2468880" y="6946822"/>
              <a:ext cx="1645920" cy="457200"/>
            </a:xfrm>
            <a:prstGeom prst="rect">
              <a:avLst/>
            </a:prstGeom>
            <a:solidFill>
              <a:schemeClr val="bg1">
                <a:lumMod val="50000"/>
              </a:schemeClr>
            </a:solidFill>
            <a:ln w="19050" cmpd="sng">
              <a:solidFill>
                <a:srgbClr val="01C1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LR-TR Avital</a:t>
              </a:r>
            </a:p>
          </p:txBody>
        </p:sp>
        <p:sp>
          <p:nvSpPr>
            <p:cNvPr id="31" name="Rectangle 30">
              <a:hlinkHover r:id="" action="ppaction://noaction" highlightClick="1"/>
            </p:cNvPr>
            <p:cNvSpPr/>
            <p:nvPr/>
          </p:nvSpPr>
          <p:spPr>
            <a:xfrm>
              <a:off x="4128309" y="7467888"/>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Behandelt</a:t>
              </a:r>
              <a:r>
                <a:rPr lang="en-US" sz="1100" dirty="0">
                  <a:solidFill>
                    <a:srgbClr val="000000"/>
                  </a:solidFill>
                  <a:latin typeface="Helvetica"/>
                  <a:cs typeface="Helvetica"/>
                </a:rPr>
                <a:t>, </a:t>
              </a:r>
              <a:r>
                <a:rPr lang="en-US" sz="1100" dirty="0" err="1" smtClean="0">
                  <a:solidFill>
                    <a:srgbClr val="000000"/>
                  </a:solidFill>
                  <a:latin typeface="Helvetica"/>
                  <a:cs typeface="Helvetica"/>
                </a:rPr>
                <a:t>nicht</a:t>
              </a:r>
              <a:r>
                <a:rPr lang="en-US" sz="1100" dirty="0" smtClean="0">
                  <a:solidFill>
                    <a:srgbClr val="000000"/>
                  </a:solidFill>
                  <a:latin typeface="Helvetica"/>
                  <a:cs typeface="Helvetica"/>
                </a:rPr>
                <a:t> </a:t>
              </a:r>
              <a:r>
                <a:rPr lang="en-US" sz="1100" dirty="0" err="1" smtClean="0">
                  <a:solidFill>
                    <a:srgbClr val="000000"/>
                  </a:solidFill>
                  <a:latin typeface="Helvetica"/>
                  <a:cs typeface="Helvetica"/>
                </a:rPr>
                <a:t>eindeutig</a:t>
              </a:r>
              <a:r>
                <a:rPr lang="en-US" sz="1100" dirty="0" smtClean="0">
                  <a:solidFill>
                    <a:srgbClr val="000000"/>
                  </a:solidFill>
                  <a:latin typeface="Helvetica"/>
                  <a:cs typeface="Helvetica"/>
                </a:rPr>
                <a:t> vital</a:t>
              </a:r>
              <a:endParaRPr lang="en-US" sz="1100" dirty="0">
                <a:solidFill>
                  <a:srgbClr val="000000"/>
                </a:solidFill>
                <a:latin typeface="Helvetica"/>
                <a:cs typeface="Helvetica"/>
              </a:endParaRPr>
            </a:p>
          </p:txBody>
        </p:sp>
        <p:sp>
          <p:nvSpPr>
            <p:cNvPr id="32" name="Rectangle 31"/>
            <p:cNvSpPr/>
            <p:nvPr/>
          </p:nvSpPr>
          <p:spPr>
            <a:xfrm>
              <a:off x="2468880" y="7467888"/>
              <a:ext cx="1645920" cy="457200"/>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LR-TR </a:t>
              </a:r>
              <a:r>
                <a:rPr lang="en-US" sz="1100" dirty="0" err="1" smtClean="0">
                  <a:solidFill>
                    <a:srgbClr val="FFFFFF"/>
                  </a:solidFill>
                  <a:latin typeface="Helvetica"/>
                  <a:cs typeface="Helvetica"/>
                </a:rPr>
                <a:t>nicht</a:t>
              </a:r>
              <a:r>
                <a:rPr lang="en-US" sz="1100" dirty="0" smtClean="0">
                  <a:solidFill>
                    <a:srgbClr val="FFFFFF"/>
                  </a:solidFill>
                  <a:latin typeface="Helvetica"/>
                  <a:cs typeface="Helvetica"/>
                </a:rPr>
                <a:t> </a:t>
              </a:r>
              <a:r>
                <a:rPr lang="en-US" sz="1100" dirty="0" err="1" smtClean="0">
                  <a:solidFill>
                    <a:srgbClr val="FFFFFF"/>
                  </a:solidFill>
                  <a:latin typeface="Helvetica"/>
                  <a:cs typeface="Helvetica"/>
                </a:rPr>
                <a:t>eindeutig</a:t>
              </a:r>
              <a:endParaRPr lang="en-US" sz="1100" dirty="0">
                <a:solidFill>
                  <a:srgbClr val="FFFFFF"/>
                </a:solidFill>
                <a:latin typeface="Helvetica"/>
                <a:cs typeface="Helvetica"/>
              </a:endParaRPr>
            </a:p>
          </p:txBody>
        </p:sp>
        <p:sp>
          <p:nvSpPr>
            <p:cNvPr id="34" name="Rectangle 33">
              <a:hlinkHover r:id="" action="ppaction://noaction" highlightClick="1"/>
            </p:cNvPr>
            <p:cNvSpPr/>
            <p:nvPr/>
          </p:nvSpPr>
          <p:spPr>
            <a:xfrm>
              <a:off x="4128309" y="7988954"/>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Behandelt</a:t>
              </a:r>
              <a:r>
                <a:rPr lang="en-US" sz="1100" dirty="0">
                  <a:solidFill>
                    <a:srgbClr val="000000"/>
                  </a:solidFill>
                  <a:latin typeface="Helvetica"/>
                  <a:cs typeface="Helvetica"/>
                </a:rPr>
                <a:t>, </a:t>
              </a:r>
              <a:r>
                <a:rPr lang="en-US" sz="1100" dirty="0" err="1">
                  <a:solidFill>
                    <a:srgbClr val="000000"/>
                  </a:solidFill>
                  <a:latin typeface="Helvetica"/>
                  <a:cs typeface="Helvetica"/>
                </a:rPr>
                <a:t>wahrscheinlich</a:t>
              </a:r>
              <a:r>
                <a:rPr lang="en-US" sz="1100" dirty="0">
                  <a:solidFill>
                    <a:srgbClr val="000000"/>
                  </a:solidFill>
                  <a:latin typeface="Helvetica"/>
                  <a:cs typeface="Helvetica"/>
                </a:rPr>
                <a:t> </a:t>
              </a:r>
              <a:r>
                <a:rPr lang="en-US" sz="1100" dirty="0" err="1">
                  <a:solidFill>
                    <a:srgbClr val="000000"/>
                  </a:solidFill>
                  <a:latin typeface="Helvetica"/>
                  <a:cs typeface="Helvetica"/>
                </a:rPr>
                <a:t>oder</a:t>
              </a:r>
              <a:r>
                <a:rPr lang="en-US" sz="1100" dirty="0">
                  <a:solidFill>
                    <a:srgbClr val="000000"/>
                  </a:solidFill>
                  <a:latin typeface="Helvetica"/>
                  <a:cs typeface="Helvetica"/>
                </a:rPr>
                <a:t> </a:t>
              </a:r>
              <a:r>
                <a:rPr lang="en-US" sz="1100" dirty="0" err="1">
                  <a:solidFill>
                    <a:srgbClr val="000000"/>
                  </a:solidFill>
                  <a:latin typeface="Helvetica"/>
                  <a:cs typeface="Helvetica"/>
                </a:rPr>
                <a:t>definitiv</a:t>
              </a:r>
              <a:r>
                <a:rPr lang="en-US" sz="1100" dirty="0">
                  <a:solidFill>
                    <a:srgbClr val="000000"/>
                  </a:solidFill>
                  <a:latin typeface="Helvetica"/>
                  <a:cs typeface="Helvetica"/>
                </a:rPr>
                <a:t> vital</a:t>
              </a:r>
            </a:p>
          </p:txBody>
        </p:sp>
        <p:sp>
          <p:nvSpPr>
            <p:cNvPr id="35" name="Rectangle 34"/>
            <p:cNvSpPr/>
            <p:nvPr/>
          </p:nvSpPr>
          <p:spPr>
            <a:xfrm>
              <a:off x="2468880" y="7988954"/>
              <a:ext cx="1645920" cy="457200"/>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LR-TR vital</a:t>
              </a:r>
            </a:p>
          </p:txBody>
        </p:sp>
      </p:grpSp>
      <p:graphicFrame>
        <p:nvGraphicFramePr>
          <p:cNvPr id="47" name="Table 46"/>
          <p:cNvGraphicFramePr>
            <a:graphicFrameLocks noGrp="1"/>
          </p:cNvGraphicFramePr>
          <p:nvPr>
            <p:extLst>
              <p:ext uri="{D42A27DB-BD31-4B8C-83A1-F6EECF244321}">
                <p14:modId xmlns:p14="http://schemas.microsoft.com/office/powerpoint/2010/main" val="37660997"/>
              </p:ext>
            </p:extLst>
          </p:nvPr>
        </p:nvGraphicFramePr>
        <p:xfrm>
          <a:off x="9524" y="8833104"/>
          <a:ext cx="6858000" cy="448056"/>
        </p:xfrm>
        <a:graphic>
          <a:graphicData uri="http://schemas.openxmlformats.org/drawingml/2006/table">
            <a:tbl>
              <a:tblPr firstRow="1" bandRow="1">
                <a:tableStyleId>{5C22544A-7EE6-4342-B048-85BDC9FD1C3A}</a:tableStyleId>
              </a:tblPr>
              <a:tblGrid>
                <a:gridCol w="3143188">
                  <a:extLst>
                    <a:ext uri="{9D8B030D-6E8A-4147-A177-3AD203B41FA5}">
                      <a16:colId xmlns:a16="http://schemas.microsoft.com/office/drawing/2014/main" xmlns="" val="20000"/>
                    </a:ext>
                  </a:extLst>
                </a:gridCol>
                <a:gridCol w="3278774">
                  <a:extLst>
                    <a:ext uri="{9D8B030D-6E8A-4147-A177-3AD203B41FA5}">
                      <a16:colId xmlns:a16="http://schemas.microsoft.com/office/drawing/2014/main" xmlns="" val="20001"/>
                    </a:ext>
                  </a:extLst>
                </a:gridCol>
                <a:gridCol w="436038">
                  <a:extLst>
                    <a:ext uri="{9D8B030D-6E8A-4147-A177-3AD203B41FA5}">
                      <a16:colId xmlns:a16="http://schemas.microsoft.com/office/drawing/2014/main" xmlns="" val="20002"/>
                    </a:ext>
                  </a:extLst>
                </a:gridCol>
              </a:tblGrid>
              <a:tr h="310896">
                <a:tc>
                  <a:txBody>
                    <a:bodyPr/>
                    <a:lstStyle/>
                    <a:p>
                      <a:pPr algn="ctr"/>
                      <a:r>
                        <a:rPr lang="en-US" sz="900" b="0" i="0" dirty="0" err="1">
                          <a:solidFill>
                            <a:schemeClr val="bg1"/>
                          </a:solidFill>
                          <a:latin typeface="Helvetica" charset="0"/>
                          <a:ea typeface="Helvetica" charset="0"/>
                          <a:cs typeface="Helvetica" charset="0"/>
                          <a:hlinkClick r:id="rId3" action="ppaction://hlinksldjump"/>
                        </a:rPr>
                        <a:t>Diagnostische</a:t>
                      </a:r>
                      <a:r>
                        <a:rPr lang="en-US" sz="900" b="0" i="0" dirty="0">
                          <a:solidFill>
                            <a:schemeClr val="bg1"/>
                          </a:solidFill>
                          <a:latin typeface="Helvetica" charset="0"/>
                          <a:ea typeface="Helvetica" charset="0"/>
                          <a:cs typeface="Helvetica" charset="0"/>
                          <a:hlinkClick r:id="rId3" action="ppaction://hlinksldjump"/>
                        </a:rPr>
                        <a:t> </a:t>
                      </a:r>
                      <a:r>
                        <a:rPr lang="en-US" sz="900" b="0" i="0" dirty="0" err="1">
                          <a:solidFill>
                            <a:schemeClr val="bg1"/>
                          </a:solidFill>
                          <a:latin typeface="Helvetica" charset="0"/>
                          <a:ea typeface="Helvetica" charset="0"/>
                          <a:cs typeface="Helvetica" charset="0"/>
                          <a:hlinkClick r:id="rId3" action="ppaction://hlinksldjump"/>
                        </a:rPr>
                        <a:t>Kategorien</a:t>
                      </a:r>
                      <a:r>
                        <a:rPr lang="en-US" sz="900" b="0" i="0" dirty="0">
                          <a:solidFill>
                            <a:schemeClr val="bg1"/>
                          </a:solidFill>
                          <a:latin typeface="Helvetica" charset="0"/>
                          <a:ea typeface="Helvetica" charset="0"/>
                          <a:cs typeface="Helvetica" charset="0"/>
                          <a:hlinkClick r:id="rId3" action="ppaction://hlinksldjump"/>
                        </a:rPr>
                        <a:t> </a:t>
                      </a:r>
                      <a:r>
                        <a:rPr lang="en-US" sz="900" b="0" i="0" dirty="0" err="1">
                          <a:solidFill>
                            <a:schemeClr val="bg1"/>
                          </a:solidFill>
                          <a:latin typeface="Helvetica" charset="0"/>
                          <a:ea typeface="Helvetica" charset="0"/>
                          <a:cs typeface="Helvetica" charset="0"/>
                          <a:hlinkClick r:id="rId3" action="ppaction://hlinksldjump"/>
                        </a:rPr>
                        <a:t>sind</a:t>
                      </a:r>
                      <a:r>
                        <a:rPr lang="en-US" sz="900" b="0" i="0" dirty="0">
                          <a:solidFill>
                            <a:schemeClr val="bg1"/>
                          </a:solidFill>
                          <a:latin typeface="Helvetica" charset="0"/>
                          <a:ea typeface="Helvetica" charset="0"/>
                          <a:cs typeface="Helvetica" charset="0"/>
                          <a:hlinkClick r:id="rId3" action="ppaction://hlinksldjump"/>
                        </a:rPr>
                        <a:t> in 4 </a:t>
                      </a:r>
                      <a:r>
                        <a:rPr lang="en-US" sz="900" b="0" i="0" dirty="0" err="1">
                          <a:solidFill>
                            <a:schemeClr val="bg1"/>
                          </a:solidFill>
                          <a:latin typeface="Helvetica" charset="0"/>
                          <a:ea typeface="Helvetica" charset="0"/>
                          <a:cs typeface="Helvetica" charset="0"/>
                          <a:hlinkClick r:id="rId3" action="ppaction://hlinksldjump"/>
                        </a:rPr>
                        <a:t>Schritten</a:t>
                      </a:r>
                      <a:r>
                        <a:rPr lang="en-US" sz="900" b="0" i="0" dirty="0">
                          <a:solidFill>
                            <a:schemeClr val="bg1"/>
                          </a:solidFill>
                          <a:latin typeface="Helvetica" charset="0"/>
                          <a:ea typeface="Helvetica" charset="0"/>
                          <a:cs typeface="Helvetica" charset="0"/>
                          <a:hlinkClick r:id="rId3" action="ppaction://hlinksldjump"/>
                        </a:rPr>
                        <a:t> </a:t>
                      </a:r>
                      <a:r>
                        <a:rPr lang="en-US" sz="900" b="0" i="0" dirty="0" err="1">
                          <a:solidFill>
                            <a:schemeClr val="bg1"/>
                          </a:solidFill>
                          <a:latin typeface="Helvetica" charset="0"/>
                          <a:ea typeface="Helvetica" charset="0"/>
                          <a:cs typeface="Helvetica" charset="0"/>
                          <a:hlinkClick r:id="rId3" action="ppaction://hlinksldjump"/>
                        </a:rPr>
                        <a:t>erläutert</a:t>
                      </a:r>
                      <a:endParaRPr lang="en-US" sz="900" b="0" i="0" dirty="0">
                        <a:solidFill>
                          <a:schemeClr val="bg1"/>
                        </a:solidFill>
                        <a:latin typeface="Helvetica" charset="0"/>
                        <a:ea typeface="Helvetica" charset="0"/>
                        <a:cs typeface="Helvetica" charset="0"/>
                      </a:endParaRPr>
                    </a:p>
                    <a:p>
                      <a:pPr algn="ctr"/>
                      <a:r>
                        <a:rPr lang="en-US" sz="900" b="0" i="1" baseline="0" dirty="0">
                          <a:solidFill>
                            <a:schemeClr val="tx1"/>
                          </a:solidFill>
                          <a:latin typeface="Helvetica" charset="0"/>
                          <a:ea typeface="Helvetica" charset="0"/>
                          <a:cs typeface="Helvetica" charset="0"/>
                        </a:rPr>
                        <a:t>(Seiten 7-9)</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0" dirty="0" err="1">
                          <a:solidFill>
                            <a:schemeClr val="bg1"/>
                          </a:solidFill>
                          <a:latin typeface="Helvetica" charset="0"/>
                          <a:ea typeface="Helvetica" charset="0"/>
                          <a:cs typeface="Helvetica" charset="0"/>
                          <a:hlinkClick r:id="rId4" action="ppaction://hlinksldjump"/>
                        </a:rPr>
                        <a:t>Kategorien</a:t>
                      </a:r>
                      <a:r>
                        <a:rPr lang="en-US" sz="900" b="0" i="0" dirty="0">
                          <a:solidFill>
                            <a:schemeClr val="bg1"/>
                          </a:solidFill>
                          <a:latin typeface="Helvetica" charset="0"/>
                          <a:ea typeface="Helvetica" charset="0"/>
                          <a:cs typeface="Helvetica" charset="0"/>
                          <a:hlinkClick r:id="rId4" action="ppaction://hlinksldjump"/>
                        </a:rPr>
                        <a:t> </a:t>
                      </a:r>
                      <a:r>
                        <a:rPr lang="en-US" sz="900" b="0" i="0" dirty="0" err="1">
                          <a:solidFill>
                            <a:schemeClr val="bg1"/>
                          </a:solidFill>
                          <a:latin typeface="Helvetica" charset="0"/>
                          <a:ea typeface="Helvetica" charset="0"/>
                          <a:cs typeface="Helvetica" charset="0"/>
                          <a:hlinkClick r:id="rId4" action="ppaction://hlinksldjump"/>
                        </a:rPr>
                        <a:t>Behandlungsanprechen</a:t>
                      </a:r>
                      <a:r>
                        <a:rPr lang="en-US" sz="900" b="0" i="0" dirty="0">
                          <a:solidFill>
                            <a:schemeClr val="bg1"/>
                          </a:solidFill>
                          <a:latin typeface="Helvetica" charset="0"/>
                          <a:ea typeface="Helvetica" charset="0"/>
                          <a:cs typeface="Helvetica" charset="0"/>
                          <a:hlinkClick r:id="rId4" action="ppaction://hlinksldjump"/>
                        </a:rPr>
                        <a:t> </a:t>
                      </a:r>
                      <a:r>
                        <a:rPr lang="en-US" sz="900" b="0" i="0" dirty="0" err="1">
                          <a:solidFill>
                            <a:schemeClr val="bg1"/>
                          </a:solidFill>
                          <a:latin typeface="Helvetica" charset="0"/>
                          <a:ea typeface="Helvetica" charset="0"/>
                          <a:cs typeface="Helvetica" charset="0"/>
                          <a:hlinkClick r:id="rId4" action="ppaction://hlinksldjump"/>
                        </a:rPr>
                        <a:t>sind</a:t>
                      </a:r>
                      <a:r>
                        <a:rPr lang="en-US" sz="900" b="0" i="0" dirty="0">
                          <a:solidFill>
                            <a:schemeClr val="bg1"/>
                          </a:solidFill>
                          <a:latin typeface="Helvetica" charset="0"/>
                          <a:ea typeface="Helvetica" charset="0"/>
                          <a:cs typeface="Helvetica" charset="0"/>
                          <a:hlinkClick r:id="rId4" action="ppaction://hlinksldjump"/>
                        </a:rPr>
                        <a:t> in 4 </a:t>
                      </a:r>
                      <a:r>
                        <a:rPr lang="en-US" sz="900" b="0" i="0" dirty="0" err="1">
                          <a:solidFill>
                            <a:schemeClr val="bg1"/>
                          </a:solidFill>
                          <a:latin typeface="Helvetica" charset="0"/>
                          <a:ea typeface="Helvetica" charset="0"/>
                          <a:cs typeface="Helvetica" charset="0"/>
                          <a:hlinkClick r:id="rId4" action="ppaction://hlinksldjump"/>
                        </a:rPr>
                        <a:t>Schritten</a:t>
                      </a:r>
                      <a:r>
                        <a:rPr lang="en-US" sz="900" b="0" i="0" dirty="0">
                          <a:solidFill>
                            <a:schemeClr val="bg1"/>
                          </a:solidFill>
                          <a:latin typeface="Helvetica" charset="0"/>
                          <a:ea typeface="Helvetica" charset="0"/>
                          <a:cs typeface="Helvetica" charset="0"/>
                          <a:hlinkClick r:id="rId4" action="ppaction://hlinksldjump"/>
                        </a:rPr>
                        <a:t> </a:t>
                      </a:r>
                      <a:r>
                        <a:rPr lang="en-US" sz="900" b="0" i="0" dirty="0" err="1">
                          <a:solidFill>
                            <a:schemeClr val="bg1"/>
                          </a:solidFill>
                          <a:latin typeface="Helvetica" charset="0"/>
                          <a:ea typeface="Helvetica" charset="0"/>
                          <a:cs typeface="Helvetica" charset="0"/>
                          <a:hlinkClick r:id="rId4" action="ppaction://hlinksldjump"/>
                        </a:rPr>
                        <a:t>erläutert</a:t>
                      </a:r>
                      <a:endParaRPr lang="en-US" sz="900" b="0" i="0" dirty="0">
                        <a:solidFill>
                          <a:schemeClr val="bg1"/>
                        </a:solidFill>
                        <a:latin typeface="Helvetica" charset="0"/>
                        <a:ea typeface="Helvetica" charset="0"/>
                        <a:cs typeface="Helvetica" charset="0"/>
                      </a:endParaRPr>
                    </a:p>
                    <a:p>
                      <a:pPr algn="ctr"/>
                      <a:r>
                        <a:rPr lang="en-US" sz="900" b="0" i="1" baseline="0" dirty="0">
                          <a:solidFill>
                            <a:schemeClr val="tx1"/>
                          </a:solidFill>
                          <a:latin typeface="Helvetica" charset="0"/>
                          <a:ea typeface="Helvetica" charset="0"/>
                          <a:cs typeface="Helvetica" charset="0"/>
                        </a:rPr>
                        <a:t>(Seiten 10-11)</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900" b="0" i="1" dirty="0">
                        <a:solidFill>
                          <a:schemeClr val="bg1"/>
                        </a:solidFill>
                        <a:latin typeface="Helvetica" charset="0"/>
                        <a:ea typeface="Helvetica" charset="0"/>
                        <a:cs typeface="Helvetica" charset="0"/>
                      </a:endParaRPr>
                    </a:p>
                  </a:txBody>
                  <a:tcPr marT="18288" marB="18288"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bl>
          </a:graphicData>
        </a:graphic>
      </p:graphicFrame>
      <p:sp>
        <p:nvSpPr>
          <p:cNvPr id="3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A46CB0C-F9E1-4E46-9406-4B7F3629A462}" type="slidenum">
              <a:rPr lang="en-US" sz="1100" smtClean="0">
                <a:latin typeface="Helvetica"/>
                <a:cs typeface="Helvetica"/>
              </a:rPr>
              <a:pPr algn="r"/>
              <a:t>6</a:t>
            </a:fld>
            <a:endParaRPr lang="en-US" sz="1100" dirty="0">
              <a:latin typeface="Helvetica"/>
              <a:cs typeface="Helvetica"/>
            </a:endParaRPr>
          </a:p>
        </p:txBody>
      </p:sp>
      <p:sp>
        <p:nvSpPr>
          <p:cNvPr id="36" name="Right Triangle 3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37" name="TextBox 36"/>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err="1">
                <a:latin typeface="Helvetica"/>
                <a:cs typeface="Helvetica"/>
              </a:rPr>
              <a:t>Kategorien</a:t>
            </a:r>
            <a:endParaRPr lang="en-US" sz="1400" dirty="0">
              <a:latin typeface="Helvetica"/>
              <a:cs typeface="Helvetica"/>
            </a:endParaRPr>
          </a:p>
        </p:txBody>
      </p:sp>
    </p:spTree>
    <p:extLst>
      <p:ext uri="{BB962C8B-B14F-4D97-AF65-F5344CB8AC3E}">
        <p14:creationId xmlns:p14="http://schemas.microsoft.com/office/powerpoint/2010/main" val="303061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282352693"/>
              </p:ext>
            </p:extLst>
          </p:nvPr>
        </p:nvGraphicFramePr>
        <p:xfrm>
          <a:off x="228601" y="365760"/>
          <a:ext cx="6400799" cy="8609688"/>
        </p:xfrm>
        <a:graphic>
          <a:graphicData uri="http://schemas.openxmlformats.org/drawingml/2006/table">
            <a:tbl>
              <a:tblPr firstRow="1" bandRow="1">
                <a:tableStyleId>{5C22544A-7EE6-4342-B048-85BDC9FD1C3A}</a:tableStyleId>
              </a:tblPr>
              <a:tblGrid>
                <a:gridCol w="812951">
                  <a:extLst>
                    <a:ext uri="{9D8B030D-6E8A-4147-A177-3AD203B41FA5}">
                      <a16:colId xmlns:a16="http://schemas.microsoft.com/office/drawing/2014/main" xmlns="" val="20000"/>
                    </a:ext>
                  </a:extLst>
                </a:gridCol>
                <a:gridCol w="1488460">
                  <a:extLst>
                    <a:ext uri="{9D8B030D-6E8A-4147-A177-3AD203B41FA5}">
                      <a16:colId xmlns:a16="http://schemas.microsoft.com/office/drawing/2014/main" xmlns="" val="20001"/>
                    </a:ext>
                  </a:extLst>
                </a:gridCol>
                <a:gridCol w="647273">
                  <a:extLst>
                    <a:ext uri="{9D8B030D-6E8A-4147-A177-3AD203B41FA5}">
                      <a16:colId xmlns:a16="http://schemas.microsoft.com/office/drawing/2014/main" xmlns="" val="20004"/>
                    </a:ext>
                  </a:extLst>
                </a:gridCol>
                <a:gridCol w="690423">
                  <a:extLst>
                    <a:ext uri="{9D8B030D-6E8A-4147-A177-3AD203B41FA5}">
                      <a16:colId xmlns:a16="http://schemas.microsoft.com/office/drawing/2014/main" xmlns="" val="20002"/>
                    </a:ext>
                  </a:extLst>
                </a:gridCol>
                <a:gridCol w="690423">
                  <a:extLst>
                    <a:ext uri="{9D8B030D-6E8A-4147-A177-3AD203B41FA5}">
                      <a16:colId xmlns:a16="http://schemas.microsoft.com/office/drawing/2014/main" xmlns="" val="20003"/>
                    </a:ext>
                  </a:extLst>
                </a:gridCol>
                <a:gridCol w="690423">
                  <a:extLst>
                    <a:ext uri="{9D8B030D-6E8A-4147-A177-3AD203B41FA5}">
                      <a16:colId xmlns:a16="http://schemas.microsoft.com/office/drawing/2014/main" xmlns="" val="20007"/>
                    </a:ext>
                  </a:extLst>
                </a:gridCol>
                <a:gridCol w="690423">
                  <a:extLst>
                    <a:ext uri="{9D8B030D-6E8A-4147-A177-3AD203B41FA5}">
                      <a16:colId xmlns:a16="http://schemas.microsoft.com/office/drawing/2014/main" xmlns="" val="20005"/>
                    </a:ext>
                  </a:extLst>
                </a:gridCol>
                <a:gridCol w="690423">
                  <a:extLst>
                    <a:ext uri="{9D8B030D-6E8A-4147-A177-3AD203B41FA5}">
                      <a16:colId xmlns:a16="http://schemas.microsoft.com/office/drawing/2014/main" xmlns="" val="20006"/>
                    </a:ext>
                  </a:extLst>
                </a:gridCol>
              </a:tblGrid>
              <a:tr h="0">
                <a:tc gridSpan="8">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dirty="0" err="1">
                          <a:solidFill>
                            <a:srgbClr val="000000"/>
                          </a:solidFill>
                          <a:latin typeface="Helvetica"/>
                          <a:cs typeface="Helvetica"/>
                        </a:rPr>
                        <a:t>Schritt</a:t>
                      </a:r>
                      <a:r>
                        <a:rPr lang="en-US" sz="1800" b="1" dirty="0">
                          <a:solidFill>
                            <a:srgbClr val="000000"/>
                          </a:solidFill>
                          <a:latin typeface="Helvetica"/>
                          <a:cs typeface="Helvetica"/>
                        </a:rPr>
                        <a:t> 1. Wenden </a:t>
                      </a:r>
                      <a:r>
                        <a:rPr lang="en-US" sz="1800" b="1" baseline="0" dirty="0">
                          <a:solidFill>
                            <a:srgbClr val="000000"/>
                          </a:solidFill>
                          <a:latin typeface="Helvetica"/>
                          <a:cs typeface="Helvetica"/>
                        </a:rPr>
                        <a:t>Sie den </a:t>
                      </a:r>
                      <a:r>
                        <a:rPr lang="en-US" sz="1800" b="1" baseline="0" dirty="0" err="1">
                          <a:solidFill>
                            <a:srgbClr val="000000"/>
                          </a:solidFill>
                          <a:latin typeface="Helvetica"/>
                          <a:cs typeface="Helvetica"/>
                        </a:rPr>
                        <a:t>diagnostischen</a:t>
                      </a:r>
                      <a:r>
                        <a:rPr lang="en-US" sz="1800" b="1" baseline="0" dirty="0">
                          <a:solidFill>
                            <a:srgbClr val="000000"/>
                          </a:solidFill>
                          <a:latin typeface="Helvetica"/>
                          <a:cs typeface="Helvetica"/>
                        </a:rPr>
                        <a:t> </a:t>
                      </a:r>
                      <a:r>
                        <a:rPr lang="en-US" sz="1800" b="1" baseline="0" dirty="0" err="1">
                          <a:solidFill>
                            <a:srgbClr val="000000"/>
                          </a:solidFill>
                          <a:latin typeface="Helvetica"/>
                          <a:cs typeface="Helvetica"/>
                        </a:rPr>
                        <a:t>Algorithmus</a:t>
                      </a:r>
                      <a:r>
                        <a:rPr lang="en-US" sz="1800" b="1" baseline="0" dirty="0">
                          <a:solidFill>
                            <a:srgbClr val="000000"/>
                          </a:solidFill>
                          <a:latin typeface="Helvetica"/>
                          <a:cs typeface="Helvetica"/>
                        </a:rPr>
                        <a:t> </a:t>
                      </a:r>
                      <a:r>
                        <a:rPr lang="en-US" sz="1800" b="1" dirty="0">
                          <a:solidFill>
                            <a:srgbClr val="000000"/>
                          </a:solidFill>
                          <a:latin typeface="Helvetica"/>
                          <a:cs typeface="Helvetica"/>
                        </a:rPr>
                        <a:t>CT/MRT LI-RADS</a:t>
                      </a:r>
                      <a:r>
                        <a:rPr lang="en-US" sz="1800" b="1" baseline="30000" dirty="0">
                          <a:solidFill>
                            <a:srgbClr val="000000"/>
                          </a:solidFill>
                          <a:latin typeface="Helvetica"/>
                          <a:cs typeface="Helvetica"/>
                        </a:rPr>
                        <a:t>®</a:t>
                      </a:r>
                      <a:r>
                        <a:rPr lang="en-US" sz="1800" b="1" dirty="0">
                          <a:solidFill>
                            <a:srgbClr val="000000"/>
                          </a:solidFill>
                          <a:latin typeface="Helvetica"/>
                          <a:cs typeface="Helvetica"/>
                        </a:rPr>
                        <a:t> an</a:t>
                      </a:r>
                      <a:endParaRPr lang="en-US" sz="1800" b="1" i="1" dirty="0">
                        <a:solidFill>
                          <a:srgbClr val="000000"/>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0">
                <a:tc gridSpan="8">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endParaRPr lang="en-US" sz="1100" b="0" dirty="0">
                        <a:solidFill>
                          <a:schemeClr val="tx1"/>
                        </a:solidFill>
                        <a:latin typeface="Helvetica"/>
                        <a:cs typeface="Helvetica"/>
                      </a:endParaRPr>
                    </a:p>
                  </a:txBody>
                  <a:tcPr marL="72000" marR="36000" marB="3960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5"/>
                  </a:ext>
                </a:extLst>
              </a:tr>
              <a:tr h="0">
                <a:tc gridSpan="8">
                  <a:txBody>
                    <a:bodyPr/>
                    <a:lstStyle/>
                    <a:p>
                      <a:r>
                        <a:rPr lang="en-US" sz="1400" b="1" dirty="0">
                          <a:solidFill>
                            <a:srgbClr val="000000"/>
                          </a:solidFill>
                          <a:latin typeface="Helvetica"/>
                          <a:cs typeface="Helvetica"/>
                        </a:rPr>
                        <a:t>CT/MRT-</a:t>
                      </a:r>
                      <a:r>
                        <a:rPr lang="en-US" sz="1400" b="1" dirty="0" err="1">
                          <a:solidFill>
                            <a:srgbClr val="000000"/>
                          </a:solidFill>
                          <a:latin typeface="Helvetica"/>
                          <a:cs typeface="Helvetica"/>
                        </a:rPr>
                        <a:t>Diagnosetabelle</a:t>
                      </a:r>
                      <a:endParaRPr lang="en-US" sz="1400" b="1" dirty="0">
                        <a:solidFill>
                          <a:srgbClr val="000000"/>
                        </a:solidFill>
                        <a:latin typeface="Helvetica"/>
                        <a:cs typeface="Helvetica"/>
                      </a:endParaRPr>
                    </a:p>
                  </a:txBody>
                  <a:tcPr marL="72000" marR="36000" marT="7200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pPr algn="ctr"/>
                      <a:endParaRPr lang="en-US" sz="1100" b="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6"/>
                  </a:ext>
                </a:extLst>
              </a:tr>
              <a:tr h="273304">
                <a:tc gridSpan="3">
                  <a:txBody>
                    <a:bodyPr/>
                    <a:lstStyle/>
                    <a:p>
                      <a:r>
                        <a:rPr lang="en-US" sz="1100" b="0" dirty="0">
                          <a:solidFill>
                            <a:schemeClr val="tx1"/>
                          </a:solidFill>
                          <a:latin typeface="Helvetica"/>
                          <a:cs typeface="Helvetica"/>
                        </a:rPr>
                        <a:t>Hyperenhancement in der </a:t>
                      </a:r>
                      <a:r>
                        <a:rPr lang="en-US" sz="1100" b="0" dirty="0" err="1">
                          <a:solidFill>
                            <a:schemeClr val="tx1"/>
                          </a:solidFill>
                          <a:latin typeface="Helvetica"/>
                          <a:cs typeface="Helvetica"/>
                        </a:rPr>
                        <a:t>arteriellen</a:t>
                      </a:r>
                      <a:r>
                        <a:rPr lang="en-US" sz="1100" b="0" dirty="0">
                          <a:solidFill>
                            <a:schemeClr val="tx1"/>
                          </a:solidFill>
                          <a:latin typeface="Helvetica"/>
                          <a:cs typeface="Helvetica"/>
                        </a:rPr>
                        <a:t> Phase (APHE)</a:t>
                      </a:r>
                      <a:endParaRPr lang="en-US" sz="1100" b="0" baseline="30000" dirty="0">
                        <a:solidFill>
                          <a:schemeClr val="tx1"/>
                        </a:solidFill>
                        <a:latin typeface="Helvetica"/>
                        <a:cs typeface="Helvetica"/>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gridSpan="2">
                  <a:txBody>
                    <a:bodyPr/>
                    <a:lstStyle/>
                    <a:p>
                      <a:pPr algn="ctr"/>
                      <a:r>
                        <a:rPr lang="en-US" sz="1100" b="0" dirty="0" err="1">
                          <a:solidFill>
                            <a:srgbClr val="000000"/>
                          </a:solidFill>
                          <a:latin typeface="Helvetica"/>
                          <a:cs typeface="Helvetica"/>
                        </a:rPr>
                        <a:t>Kein</a:t>
                      </a:r>
                      <a:r>
                        <a:rPr lang="en-US" sz="1100" b="0" dirty="0">
                          <a:solidFill>
                            <a:srgbClr val="000000"/>
                          </a:solidFill>
                          <a:latin typeface="Helvetica"/>
                          <a:cs typeface="Helvetica"/>
                        </a:rPr>
                        <a:t> APHE</a:t>
                      </a: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gridSpan="3">
                  <a:txBody>
                    <a:bodyPr/>
                    <a:lstStyle/>
                    <a:p>
                      <a:pPr algn="ctr"/>
                      <a:r>
                        <a:rPr lang="en-US" sz="1100" b="0" dirty="0">
                          <a:solidFill>
                            <a:srgbClr val="000000"/>
                          </a:solidFill>
                          <a:latin typeface="Helvetica"/>
                          <a:cs typeface="Helvetica"/>
                        </a:rPr>
                        <a:t>APHE</a:t>
                      </a:r>
                      <a:r>
                        <a:rPr lang="en-US" sz="1100" b="0" baseline="0" dirty="0">
                          <a:solidFill>
                            <a:srgbClr val="000000"/>
                          </a:solidFill>
                          <a:latin typeface="Helvetica"/>
                          <a:cs typeface="Helvetica"/>
                        </a:rPr>
                        <a:t> (</a:t>
                      </a:r>
                      <a:r>
                        <a:rPr lang="en-US" sz="1100" b="0" dirty="0" err="1">
                          <a:solidFill>
                            <a:srgbClr val="000000"/>
                          </a:solidFill>
                          <a:latin typeface="Helvetica"/>
                          <a:cs typeface="Helvetica"/>
                        </a:rPr>
                        <a:t>kein</a:t>
                      </a:r>
                      <a:r>
                        <a:rPr lang="en-US" sz="1100" b="0" dirty="0">
                          <a:solidFill>
                            <a:srgbClr val="000000"/>
                          </a:solidFill>
                          <a:latin typeface="Helvetica"/>
                          <a:cs typeface="Helvetica"/>
                        </a:rPr>
                        <a:t> rim-</a:t>
                      </a:r>
                      <a:r>
                        <a:rPr lang="en-US" sz="1100" b="0" dirty="0" err="1">
                          <a:solidFill>
                            <a:srgbClr val="000000"/>
                          </a:solidFill>
                          <a:latin typeface="Helvetica"/>
                          <a:cs typeface="Helvetica"/>
                        </a:rPr>
                        <a:t>Zeichen</a:t>
                      </a:r>
                      <a:r>
                        <a:rPr lang="en-US" sz="1100" b="0" dirty="0">
                          <a:solidFill>
                            <a:srgbClr val="000000"/>
                          </a:solidFill>
                          <a:latin typeface="Helvetica"/>
                          <a:cs typeface="Helvetica"/>
                        </a:rPr>
                        <a:t>)</a:t>
                      </a:r>
                      <a:endParaRPr lang="en-US" sz="1100" b="0" baseline="30000" dirty="0">
                        <a:solidFill>
                          <a:srgbClr val="FF0000"/>
                        </a:solidFill>
                        <a:latin typeface="Helvetica"/>
                        <a:cs typeface="Helvetica"/>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a16="http://schemas.microsoft.com/office/drawing/2014/main" xmlns="" val="10007"/>
                  </a:ext>
                </a:extLst>
              </a:tr>
              <a:tr h="273304">
                <a:tc gridSpan="3">
                  <a:txBody>
                    <a:bodyPr/>
                    <a:lstStyle/>
                    <a:p>
                      <a:r>
                        <a:rPr lang="en-US" sz="1100" dirty="0" err="1">
                          <a:solidFill>
                            <a:schemeClr val="tx1"/>
                          </a:solidFill>
                          <a:latin typeface="Helvetica"/>
                          <a:cs typeface="Helvetica"/>
                        </a:rPr>
                        <a:t>Größe</a:t>
                      </a:r>
                      <a:r>
                        <a:rPr lang="en-US" sz="1100" dirty="0">
                          <a:solidFill>
                            <a:schemeClr val="tx1"/>
                          </a:solidFill>
                          <a:latin typeface="Helvetica"/>
                          <a:cs typeface="Helvetica"/>
                        </a:rPr>
                        <a:t> der Observation (mm)</a:t>
                      </a:r>
                    </a:p>
                  </a:txBody>
                  <a:tcPr marL="7200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a:txBody>
                    <a:bodyPr/>
                    <a:lstStyle/>
                    <a:p>
                      <a:pPr algn="ctr"/>
                      <a:r>
                        <a:rPr lang="en-US" sz="1100" dirty="0">
                          <a:latin typeface="Helvetica"/>
                          <a:cs typeface="Helvetica"/>
                        </a:rPr>
                        <a:t>&lt;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&lt;</a:t>
                      </a:r>
                      <a:r>
                        <a:rPr lang="en-US" sz="1100" baseline="0" dirty="0">
                          <a:latin typeface="Helvetica"/>
                          <a:cs typeface="Helvetica"/>
                        </a:rPr>
                        <a:t> 10</a:t>
                      </a:r>
                      <a:endParaRPr lang="en-US" sz="1100" dirty="0">
                        <a:latin typeface="Helvetica"/>
                        <a:cs typeface="Helvetica"/>
                      </a:endParaRP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10-19</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a16="http://schemas.microsoft.com/office/drawing/2014/main" xmlns="" val="10001"/>
                  </a:ext>
                </a:extLst>
              </a:tr>
              <a:tr h="347472">
                <a:tc rowSpan="3" gridSpan="2">
                  <a:txBody>
                    <a:bodyPr/>
                    <a:lstStyle/>
                    <a:p>
                      <a:pPr>
                        <a:spcAft>
                          <a:spcPts val="600"/>
                        </a:spcAft>
                        <a:tabLst>
                          <a:tab pos="177800" algn="l"/>
                        </a:tabLst>
                      </a:pPr>
                      <a:r>
                        <a:rPr lang="en-US" sz="1100" dirty="0" err="1">
                          <a:solidFill>
                            <a:srgbClr val="005493"/>
                          </a:solidFill>
                          <a:latin typeface="Helvetica"/>
                          <a:cs typeface="Helvetica"/>
                        </a:rPr>
                        <a:t>Anzahl</a:t>
                      </a:r>
                      <a:r>
                        <a:rPr lang="en-US" sz="1100" dirty="0">
                          <a:solidFill>
                            <a:srgbClr val="005493"/>
                          </a:solidFill>
                          <a:latin typeface="Helvetica"/>
                          <a:cs typeface="Helvetica"/>
                        </a:rPr>
                        <a:t> </a:t>
                      </a:r>
                      <a:r>
                        <a:rPr lang="en-US" sz="1100" dirty="0" err="1">
                          <a:solidFill>
                            <a:srgbClr val="005493"/>
                          </a:solidFill>
                          <a:latin typeface="Helvetica"/>
                          <a:cs typeface="Helvetica"/>
                        </a:rPr>
                        <a:t>Hauptkriterien</a:t>
                      </a:r>
                      <a:r>
                        <a:rPr lang="en-US" sz="1100" dirty="0">
                          <a:solidFill>
                            <a:srgbClr val="005493"/>
                          </a:solidFill>
                          <a:latin typeface="Helvetica"/>
                          <a:cs typeface="Helvetica"/>
                        </a:rPr>
                        <a:t>:</a:t>
                      </a:r>
                    </a:p>
                    <a:p>
                      <a:pPr marL="109728" indent="-109728">
                        <a:spcAft>
                          <a:spcPts val="0"/>
                        </a:spcAft>
                        <a:buFont typeface="Arial"/>
                        <a:buChar char="•"/>
                        <a:tabLst>
                          <a:tab pos="177800" algn="l"/>
                        </a:tabLst>
                      </a:pPr>
                      <a:r>
                        <a:rPr lang="en-US" sz="1100" dirty="0">
                          <a:latin typeface="Helvetica"/>
                          <a:cs typeface="Helvetica"/>
                        </a:rPr>
                        <a:t>“Washout”</a:t>
                      </a:r>
                      <a:r>
                        <a:rPr lang="en-US" sz="1100" baseline="0" dirty="0">
                          <a:latin typeface="Helvetica"/>
                          <a:cs typeface="Helvetica"/>
                        </a:rPr>
                        <a:t> (</a:t>
                      </a:r>
                      <a:r>
                        <a:rPr lang="en-US" sz="1100" baseline="0" dirty="0" err="1">
                          <a:latin typeface="Helvetica"/>
                          <a:cs typeface="Helvetica"/>
                        </a:rPr>
                        <a:t>nicht</a:t>
                      </a:r>
                      <a:r>
                        <a:rPr lang="en-US" sz="1100" baseline="0" dirty="0">
                          <a:latin typeface="Helvetica"/>
                          <a:cs typeface="Helvetica"/>
                        </a:rPr>
                        <a:t> </a:t>
                      </a:r>
                      <a:r>
                        <a:rPr lang="en-US" sz="1100" baseline="0" dirty="0" err="1">
                          <a:latin typeface="Helvetica"/>
                          <a:cs typeface="Helvetica"/>
                        </a:rPr>
                        <a:t>peripher</a:t>
                      </a:r>
                      <a:r>
                        <a:rPr lang="en-US" sz="1100" baseline="0" dirty="0">
                          <a:latin typeface="Helvetica"/>
                          <a:cs typeface="Helvetica"/>
                        </a:rPr>
                        <a:t>)</a:t>
                      </a:r>
                    </a:p>
                    <a:p>
                      <a:pPr marL="109728" indent="-109728">
                        <a:spcAft>
                          <a:spcPts val="0"/>
                        </a:spcAft>
                        <a:buFont typeface="Arial"/>
                        <a:buChar char="•"/>
                        <a:tabLst>
                          <a:tab pos="177800" algn="l"/>
                        </a:tabLst>
                      </a:pPr>
                      <a:r>
                        <a:rPr lang="en-US" sz="1100" baseline="0" dirty="0" err="1">
                          <a:solidFill>
                            <a:srgbClr val="000000"/>
                          </a:solidFill>
                          <a:latin typeface="Helvetica"/>
                          <a:cs typeface="Helvetica"/>
                        </a:rPr>
                        <a:t>Anreichernde</a:t>
                      </a:r>
                      <a:r>
                        <a:rPr lang="en-US" sz="1100" baseline="0" dirty="0">
                          <a:solidFill>
                            <a:srgbClr val="000000"/>
                          </a:solidFill>
                          <a:latin typeface="Helvetica"/>
                          <a:cs typeface="Helvetica"/>
                        </a:rPr>
                        <a:t> “</a:t>
                      </a:r>
                      <a:r>
                        <a:rPr lang="en-US" sz="1100" baseline="0" dirty="0" err="1">
                          <a:solidFill>
                            <a:srgbClr val="000000"/>
                          </a:solidFill>
                          <a:latin typeface="Helvetica"/>
                          <a:cs typeface="Helvetica"/>
                        </a:rPr>
                        <a:t>Kapsel</a:t>
                      </a:r>
                      <a:r>
                        <a:rPr lang="en-US" sz="1100" dirty="0">
                          <a:solidFill>
                            <a:srgbClr val="000000"/>
                          </a:solidFill>
                          <a:latin typeface="Helvetica"/>
                          <a:cs typeface="Helvetica"/>
                        </a:rPr>
                        <a:t>”</a:t>
                      </a:r>
                      <a:endParaRPr lang="en-US" sz="1100" baseline="0" dirty="0">
                        <a:solidFill>
                          <a:srgbClr val="000000"/>
                        </a:solidFill>
                        <a:latin typeface="Helvetica"/>
                        <a:cs typeface="Helvetica"/>
                      </a:endParaRPr>
                    </a:p>
                    <a:p>
                      <a:pPr marL="109728" indent="-109728">
                        <a:spcAft>
                          <a:spcPts val="0"/>
                        </a:spcAft>
                        <a:buFont typeface="Arial"/>
                        <a:buChar char="•"/>
                        <a:tabLst>
                          <a:tab pos="177800" algn="l"/>
                        </a:tabLst>
                      </a:pPr>
                      <a:r>
                        <a:rPr lang="en-US" sz="1100" dirty="0" err="1">
                          <a:solidFill>
                            <a:srgbClr val="000000"/>
                          </a:solidFill>
                          <a:latin typeface="Helvetica"/>
                          <a:cs typeface="Helvetica"/>
                        </a:rPr>
                        <a:t>Schwellenwachstum</a:t>
                      </a:r>
                      <a:endParaRPr lang="en-US" sz="1100" baseline="30000" dirty="0">
                        <a:solidFill>
                          <a:srgbClr val="000000"/>
                        </a:solidFill>
                        <a:latin typeface="Helvetica"/>
                        <a:cs typeface="Helvetica"/>
                      </a:endParaRPr>
                    </a:p>
                  </a:txBody>
                  <a:tcPr marL="72000" marR="3600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rowSpan="3" hMerge="1">
                  <a:txBody>
                    <a:bodyPr/>
                    <a:lstStyle/>
                    <a:p>
                      <a:endParaRPr lang="en-US"/>
                    </a:p>
                  </a:txBody>
                  <a:tcPr/>
                </a:tc>
                <a:tc>
                  <a:txBody>
                    <a:bodyPr/>
                    <a:lstStyle/>
                    <a:p>
                      <a:pPr algn="ctr"/>
                      <a:r>
                        <a:rPr lang="en-US" sz="1100" dirty="0" err="1">
                          <a:latin typeface="Helvetica"/>
                          <a:cs typeface="Helvetica"/>
                        </a:rPr>
                        <a:t>Keines</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extLst>
                  <a:ext uri="{0D108BD9-81ED-4DB2-BD59-A6C34878D82A}">
                    <a16:rowId xmlns:a16="http://schemas.microsoft.com/office/drawing/2014/main" xmlns="" val="10002"/>
                  </a:ext>
                </a:extLst>
              </a:tr>
              <a:tr h="347472">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sz="1100" dirty="0" err="1">
                          <a:latin typeface="Helvetica"/>
                          <a:cs typeface="Helvetica"/>
                        </a:rPr>
                        <a:t>Eines</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0000"/>
                    </a:solidFill>
                  </a:tcPr>
                </a:tc>
                <a:extLst>
                  <a:ext uri="{0D108BD9-81ED-4DB2-BD59-A6C34878D82A}">
                    <a16:rowId xmlns:a16="http://schemas.microsoft.com/office/drawing/2014/main" xmlns="" val="10003"/>
                  </a:ext>
                </a:extLst>
              </a:tr>
              <a:tr h="347472">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sz="1100" dirty="0">
                          <a:latin typeface="Helvetica"/>
                          <a:cs typeface="Helvetica"/>
                        </a:rPr>
                        <a:t>≥ </a:t>
                      </a:r>
                      <a:r>
                        <a:rPr lang="en-US" sz="1100" dirty="0" err="1">
                          <a:latin typeface="Helvetica"/>
                          <a:cs typeface="Helvetica"/>
                        </a:rPr>
                        <a:t>zwei</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xmlns="" val="10004"/>
                  </a:ext>
                </a:extLst>
              </a:tr>
              <a:tr h="0">
                <a:tc>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altLang="ja-JP" sz="1100" b="0" dirty="0">
                        <a:solidFill>
                          <a:schemeClr val="tx1"/>
                        </a:solidFill>
                        <a:latin typeface="Helvetica" pitchFamily="-65" charset="0"/>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7">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r>
                        <a:rPr lang="en-US" altLang="ja-JP" sz="1100" b="0" dirty="0" err="1">
                          <a:solidFill>
                            <a:schemeClr val="tx1"/>
                          </a:solidFill>
                          <a:latin typeface="Helvetica" pitchFamily="-65" charset="0"/>
                        </a:rPr>
                        <a:t>Observationen</a:t>
                      </a:r>
                      <a:r>
                        <a:rPr lang="en-US" altLang="ja-JP" sz="1100" b="0" dirty="0">
                          <a:solidFill>
                            <a:schemeClr val="tx1"/>
                          </a:solidFill>
                          <a:latin typeface="Helvetica" pitchFamily="-65" charset="0"/>
                        </a:rPr>
                        <a:t> in </a:t>
                      </a:r>
                      <a:r>
                        <a:rPr lang="en-US" altLang="ja-JP" sz="1100" b="0" dirty="0" err="1" smtClean="0">
                          <a:solidFill>
                            <a:schemeClr val="tx1"/>
                          </a:solidFill>
                          <a:latin typeface="Helvetica" pitchFamily="-65" charset="0"/>
                        </a:rPr>
                        <a:t>dieser</a:t>
                      </a:r>
                      <a:r>
                        <a:rPr lang="en-US" altLang="ja-JP" sz="1100" b="0" dirty="0" smtClean="0">
                          <a:solidFill>
                            <a:schemeClr val="tx1"/>
                          </a:solidFill>
                          <a:latin typeface="Helvetica" pitchFamily="-65" charset="0"/>
                        </a:rPr>
                        <a:t> </a:t>
                      </a:r>
                      <a:r>
                        <a:rPr lang="en-US" altLang="ja-JP" sz="1100" b="0" dirty="0" err="1" smtClean="0">
                          <a:solidFill>
                            <a:schemeClr val="tx1"/>
                          </a:solidFill>
                          <a:latin typeface="Helvetica" pitchFamily="-65" charset="0"/>
                        </a:rPr>
                        <a:t>Kategorie</a:t>
                      </a:r>
                      <a:r>
                        <a:rPr lang="en-US" altLang="ja-JP" sz="1100" b="0" dirty="0" smtClean="0">
                          <a:solidFill>
                            <a:schemeClr val="tx1"/>
                          </a:solidFill>
                          <a:latin typeface="Helvetica" pitchFamily="-65" charset="0"/>
                        </a:rPr>
                        <a:t> </a:t>
                      </a:r>
                      <a:r>
                        <a:rPr lang="en-US" altLang="ja-JP" sz="1100" b="0" dirty="0" err="1">
                          <a:solidFill>
                            <a:schemeClr val="tx1"/>
                          </a:solidFill>
                          <a:latin typeface="Helvetica" pitchFamily="-65" charset="0"/>
                        </a:rPr>
                        <a:t>entsprechen</a:t>
                      </a:r>
                      <a:r>
                        <a:rPr lang="en-US" altLang="ja-JP" sz="1100" b="0" dirty="0">
                          <a:solidFill>
                            <a:schemeClr val="tx1"/>
                          </a:solidFill>
                          <a:latin typeface="Helvetica" pitchFamily="-65" charset="0"/>
                        </a:rPr>
                        <a:t> LR-4,</a:t>
                      </a:r>
                      <a:r>
                        <a:rPr lang="en-US" altLang="ja-JP" sz="1100" b="0" baseline="0" dirty="0">
                          <a:solidFill>
                            <a:schemeClr val="tx1"/>
                          </a:solidFill>
                          <a:latin typeface="Helvetica" pitchFamily="-65" charset="0"/>
                        </a:rPr>
                        <a:t> </a:t>
                      </a:r>
                      <a:r>
                        <a:rPr lang="en-US" altLang="ja-JP" sz="1100" b="0" baseline="0" dirty="0" err="1">
                          <a:solidFill>
                            <a:schemeClr val="tx1"/>
                          </a:solidFill>
                          <a:latin typeface="Helvetica" pitchFamily="-65" charset="0"/>
                        </a:rPr>
                        <a:t>außer</a:t>
                      </a:r>
                      <a:r>
                        <a:rPr lang="en-US" altLang="ja-JP" sz="1100" b="0" baseline="0" dirty="0">
                          <a:solidFill>
                            <a:schemeClr val="tx1"/>
                          </a:solidFill>
                          <a:latin typeface="Helvetica" pitchFamily="-65" charset="0"/>
                        </a:rPr>
                        <a:t>:</a:t>
                      </a: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a:solidFill>
                            <a:schemeClr val="tx1"/>
                          </a:solidFill>
                          <a:latin typeface="Helvetica" pitchFamily="-65" charset="0"/>
                        </a:rPr>
                        <a:t>LR-5g, </a:t>
                      </a:r>
                      <a:r>
                        <a:rPr lang="en-US" altLang="ja-JP" sz="1100" b="0" dirty="0" err="1">
                          <a:solidFill>
                            <a:schemeClr val="tx1"/>
                          </a:solidFill>
                          <a:latin typeface="Helvetica" pitchFamily="-65" charset="0"/>
                        </a:rPr>
                        <a:t>bei</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weniger</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als</a:t>
                      </a:r>
                      <a:r>
                        <a:rPr lang="en-US" altLang="ja-JP" sz="1100" b="0" dirty="0">
                          <a:solidFill>
                            <a:schemeClr val="tx1"/>
                          </a:solidFill>
                          <a:latin typeface="Helvetica" pitchFamily="-65" charset="0"/>
                        </a:rPr>
                        <a:t> 50% </a:t>
                      </a:r>
                      <a:r>
                        <a:rPr lang="en-US" altLang="ja-JP" sz="1100" b="0" dirty="0" err="1">
                          <a:solidFill>
                            <a:schemeClr val="tx1"/>
                          </a:solidFill>
                          <a:latin typeface="Helvetica" pitchFamily="-65" charset="0"/>
                        </a:rPr>
                        <a:t>Größenwachstum</a:t>
                      </a:r>
                      <a:r>
                        <a:rPr lang="en-US" altLang="ja-JP" sz="1100" b="0" dirty="0">
                          <a:solidFill>
                            <a:schemeClr val="tx1"/>
                          </a:solidFill>
                          <a:latin typeface="Helvetica" pitchFamily="-65" charset="0"/>
                        </a:rPr>
                        <a:t> in ≤ 6 </a:t>
                      </a:r>
                      <a:r>
                        <a:rPr lang="en-US" altLang="ja-JP" sz="1100" b="0" dirty="0" err="1">
                          <a:solidFill>
                            <a:schemeClr val="tx1"/>
                          </a:solidFill>
                          <a:latin typeface="Helvetica" pitchFamily="-65" charset="0"/>
                        </a:rPr>
                        <a:t>Monaten</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äquivalent</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zu</a:t>
                      </a:r>
                      <a:r>
                        <a:rPr lang="en-US" altLang="ja-JP" sz="1100" b="0" dirty="0">
                          <a:solidFill>
                            <a:schemeClr val="tx1"/>
                          </a:solidFill>
                          <a:latin typeface="Helvetica" pitchFamily="-65" charset="0"/>
                        </a:rPr>
                        <a:t> OPTN 5A-g)</a:t>
                      </a: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a:solidFill>
                            <a:schemeClr val="tx1"/>
                          </a:solidFill>
                          <a:latin typeface="Helvetica" pitchFamily="-65" charset="0"/>
                        </a:rPr>
                        <a:t>LR-5us, </a:t>
                      </a:r>
                      <a:r>
                        <a:rPr lang="en-US" altLang="ja-JP" sz="1100" b="0" dirty="0" err="1">
                          <a:solidFill>
                            <a:schemeClr val="tx1"/>
                          </a:solidFill>
                          <a:latin typeface="Helvetica" pitchFamily="-65" charset="0"/>
                        </a:rPr>
                        <a:t>bei</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Vorliegen</a:t>
                      </a:r>
                      <a:r>
                        <a:rPr lang="en-US" altLang="ja-JP" sz="1100" b="0" dirty="0">
                          <a:solidFill>
                            <a:schemeClr val="tx1"/>
                          </a:solidFill>
                          <a:latin typeface="Helvetica" pitchFamily="-65" charset="0"/>
                        </a:rPr>
                        <a:t> von “washout” und </a:t>
                      </a:r>
                      <a:r>
                        <a:rPr lang="en-US" altLang="ja-JP" sz="1100" b="0" dirty="0" err="1">
                          <a:solidFill>
                            <a:schemeClr val="tx1"/>
                          </a:solidFill>
                          <a:latin typeface="Helvetica" pitchFamily="-65" charset="0"/>
                        </a:rPr>
                        <a:t>Darstellbarkeit</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im</a:t>
                      </a:r>
                      <a:r>
                        <a:rPr lang="en-US" altLang="ja-JP" sz="1100" b="0" dirty="0">
                          <a:solidFill>
                            <a:schemeClr val="tx1"/>
                          </a:solidFill>
                          <a:latin typeface="Helvetica" pitchFamily="-65" charset="0"/>
                        </a:rPr>
                        <a:t> Screening-</a:t>
                      </a:r>
                      <a:r>
                        <a:rPr lang="en-US" altLang="ja-JP" sz="1100" b="0" dirty="0" err="1">
                          <a:solidFill>
                            <a:schemeClr val="tx1"/>
                          </a:solidFill>
                          <a:latin typeface="Helvetica" pitchFamily="-65" charset="0"/>
                        </a:rPr>
                        <a:t>Ultraschall</a:t>
                      </a:r>
                      <a:r>
                        <a:rPr lang="en-US" altLang="ja-JP" sz="1100" b="0" dirty="0">
                          <a:solidFill>
                            <a:schemeClr val="tx1"/>
                          </a:solidFill>
                          <a:latin typeface="Helvetica" pitchFamily="-65" charset="0"/>
                        </a:rPr>
                        <a:t> (</a:t>
                      </a:r>
                      <a:r>
                        <a:rPr lang="en-US" altLang="ja-JP" sz="1100" b="0" dirty="0" err="1">
                          <a:solidFill>
                            <a:schemeClr val="tx1"/>
                          </a:solidFill>
                          <a:latin typeface="Helvetica" pitchFamily="-65" charset="0"/>
                        </a:rPr>
                        <a:t>durch</a:t>
                      </a:r>
                      <a:r>
                        <a:rPr lang="en-US" altLang="ja-JP" sz="1100" b="0" dirty="0">
                          <a:solidFill>
                            <a:schemeClr val="tx1"/>
                          </a:solidFill>
                          <a:latin typeface="Helvetica" pitchFamily="-65" charset="0"/>
                        </a:rPr>
                        <a:t> AASLD HCC-</a:t>
                      </a:r>
                      <a:r>
                        <a:rPr lang="en-US" altLang="ja-JP" sz="1100" b="0" dirty="0" err="1">
                          <a:solidFill>
                            <a:schemeClr val="tx1"/>
                          </a:solidFill>
                          <a:latin typeface="Helvetica" pitchFamily="-65" charset="0"/>
                        </a:rPr>
                        <a:t>Kriterien</a:t>
                      </a:r>
                      <a:r>
                        <a:rPr lang="en-US" altLang="ja-JP" sz="1100" b="0" dirty="0">
                          <a:solidFill>
                            <a:schemeClr val="tx1"/>
                          </a:solidFill>
                          <a:latin typeface="Helvetica" pitchFamily="-65" charset="0"/>
                        </a:rPr>
                        <a:t>)</a:t>
                      </a:r>
                    </a:p>
                  </a:txBody>
                  <a:tcPr marL="72000" marR="36000" marT="72000" marB="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8"/>
                  </a:ext>
                </a:extLst>
              </a:tr>
              <a:tr h="0">
                <a:tc gridSpan="8">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i="1" baseline="0" dirty="0">
                          <a:solidFill>
                            <a:srgbClr val="FF0000"/>
                          </a:solidFill>
                          <a:latin typeface="Helvetica"/>
                          <a:cs typeface="Helvetica"/>
                        </a:rPr>
                        <a:t>Bei </a:t>
                      </a:r>
                      <a:r>
                        <a:rPr lang="en-US" sz="1100" b="0" i="1" baseline="0" dirty="0" err="1">
                          <a:solidFill>
                            <a:srgbClr val="FF0000"/>
                          </a:solidFill>
                          <a:latin typeface="Helvetica"/>
                          <a:cs typeface="Helvetica"/>
                        </a:rPr>
                        <a:t>Unsicherheit</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bezüglich</a:t>
                      </a:r>
                      <a:r>
                        <a:rPr lang="en-US" sz="1100" b="0" i="1" baseline="0" dirty="0">
                          <a:solidFill>
                            <a:srgbClr val="FF0000"/>
                          </a:solidFill>
                          <a:latin typeface="Helvetica"/>
                          <a:cs typeface="Helvetica"/>
                        </a:rPr>
                        <a:t> des </a:t>
                      </a:r>
                      <a:r>
                        <a:rPr lang="en-US" sz="1100" b="0" i="1" baseline="0" dirty="0" err="1">
                          <a:solidFill>
                            <a:srgbClr val="FF0000"/>
                          </a:solidFill>
                          <a:latin typeface="Helvetica"/>
                          <a:cs typeface="Helvetica"/>
                        </a:rPr>
                        <a:t>Vorliegens</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eines</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Hauptmerkmals</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charakterisieren</a:t>
                      </a:r>
                      <a:r>
                        <a:rPr lang="en-US" sz="1100" b="0" i="1" baseline="0" dirty="0">
                          <a:solidFill>
                            <a:srgbClr val="FF0000"/>
                          </a:solidFill>
                          <a:latin typeface="Helvetica"/>
                          <a:cs typeface="Helvetica"/>
                        </a:rPr>
                        <a:t> Sie das </a:t>
                      </a:r>
                      <a:r>
                        <a:rPr lang="en-US" sz="1100" b="0" i="1" baseline="0" dirty="0" err="1">
                          <a:solidFill>
                            <a:srgbClr val="FF0000"/>
                          </a:solidFill>
                          <a:latin typeface="Helvetica"/>
                          <a:cs typeface="Helvetica"/>
                        </a:rPr>
                        <a:t>Kriterium</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als</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nicht</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vorliegend</a:t>
                      </a:r>
                      <a:endParaRPr lang="en-US" sz="1100" b="0" i="1" baseline="0" dirty="0">
                        <a:solidFill>
                          <a:srgbClr val="FF0000"/>
                        </a:solidFill>
                        <a:latin typeface="Helvetica"/>
                        <a:cs typeface="Helvetica"/>
                      </a:endParaRPr>
                    </a:p>
                  </a:txBody>
                  <a:tcPr marL="72000" marR="36000" marT="7200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9"/>
                  </a:ext>
                </a:extLst>
              </a:tr>
            </a:tbl>
          </a:graphicData>
        </a:graphic>
      </p:graphicFrame>
      <p:sp>
        <p:nvSpPr>
          <p:cNvPr id="42" name="Right Triangle 4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43" name="TextBox 42"/>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latin typeface="Helvetica"/>
                <a:cs typeface="Helvetica"/>
              </a:rPr>
              <a:t>Diagnose</a:t>
            </a:r>
          </a:p>
        </p:txBody>
      </p:sp>
      <p:graphicFrame>
        <p:nvGraphicFramePr>
          <p:cNvPr id="103" name="Table 102"/>
          <p:cNvGraphicFramePr>
            <a:graphicFrameLocks noGrp="1"/>
          </p:cNvGraphicFramePr>
          <p:nvPr>
            <p:extLst>
              <p:ext uri="{D42A27DB-BD31-4B8C-83A1-F6EECF244321}">
                <p14:modId xmlns:p14="http://schemas.microsoft.com/office/powerpoint/2010/main" val="367176180"/>
              </p:ext>
            </p:extLst>
          </p:nvPr>
        </p:nvGraphicFramePr>
        <p:xfrm>
          <a:off x="228600" y="7690468"/>
          <a:ext cx="694944" cy="347472"/>
        </p:xfrm>
        <a:graphic>
          <a:graphicData uri="http://schemas.openxmlformats.org/drawingml/2006/table">
            <a:tbl>
              <a:tblPr firstRow="1" bandRow="1">
                <a:tableStyleId>{5C22544A-7EE6-4342-B048-85BDC9FD1C3A}</a:tableStyleId>
              </a:tblPr>
              <a:tblGrid>
                <a:gridCol w="694944">
                  <a:extLst>
                    <a:ext uri="{9D8B030D-6E8A-4147-A177-3AD203B41FA5}">
                      <a16:colId xmlns:a16="http://schemas.microsoft.com/office/drawing/2014/main" xmlns="" val="20000"/>
                    </a:ext>
                  </a:extLst>
                </a:gridCol>
              </a:tblGrid>
              <a:tr h="347472">
                <a:tc>
                  <a:txBody>
                    <a:bodyPr/>
                    <a:lstStyle/>
                    <a:p>
                      <a:pPr algn="ctr"/>
                      <a:endParaRPr lang="en-US" sz="1100" dirty="0">
                        <a:latin typeface="Helvetica"/>
                        <a:cs typeface="Helvetica"/>
                      </a:endParaRPr>
                    </a:p>
                  </a:txBody>
                  <a:tcPr marL="72000" marR="36000" marT="36000" marB="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extLst>
                  <a:ext uri="{0D108BD9-81ED-4DB2-BD59-A6C34878D82A}">
                    <a16:rowId xmlns:a16="http://schemas.microsoft.com/office/drawing/2014/main" xmlns="" val="10000"/>
                  </a:ext>
                </a:extLst>
              </a:tr>
            </a:tbl>
          </a:graphicData>
        </a:graphic>
      </p:graphicFrame>
      <p:grpSp>
        <p:nvGrpSpPr>
          <p:cNvPr id="104" name="Group 103"/>
          <p:cNvGrpSpPr/>
          <p:nvPr/>
        </p:nvGrpSpPr>
        <p:grpSpPr>
          <a:xfrm>
            <a:off x="228600" y="7690468"/>
            <a:ext cx="695325" cy="347663"/>
            <a:chOff x="5932487" y="5203613"/>
            <a:chExt cx="695325" cy="347663"/>
          </a:xfrm>
        </p:grpSpPr>
        <p:sp>
          <p:nvSpPr>
            <p:cNvPr id="106" name="Rectangle 105">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09" name="TextBox 108"/>
            <p:cNvSpPr txBox="1"/>
            <p:nvPr/>
          </p:nvSpPr>
          <p:spPr>
            <a:xfrm>
              <a:off x="5932487" y="5203613"/>
              <a:ext cx="352341" cy="187744"/>
            </a:xfrm>
            <a:prstGeom prst="rect">
              <a:avLst/>
            </a:prstGeom>
            <a:noFill/>
            <a:ln>
              <a:noFill/>
            </a:ln>
          </p:spPr>
          <p:txBody>
            <a:bodyPr wrap="none" lIns="45720" tIns="18288" rIns="0" bIns="0" rtlCol="0" anchor="t">
              <a:noAutofit/>
            </a:bodyPr>
            <a:lstStyle/>
            <a:p>
              <a:r>
                <a:rPr lang="en-US" sz="1100" dirty="0">
                  <a:latin typeface="Helvetica"/>
                  <a:cs typeface="Helvetica"/>
                </a:rPr>
                <a:t>LR-4</a:t>
              </a:r>
            </a:p>
          </p:txBody>
        </p:sp>
        <p:sp>
          <p:nvSpPr>
            <p:cNvPr id="111" name="TextBox 110"/>
            <p:cNvSpPr txBox="1"/>
            <p:nvPr/>
          </p:nvSpPr>
          <p:spPr>
            <a:xfrm>
              <a:off x="6271196" y="5363532"/>
              <a:ext cx="356616" cy="187744"/>
            </a:xfrm>
            <a:prstGeom prst="rect">
              <a:avLst/>
            </a:prstGeom>
            <a:noFill/>
            <a:ln>
              <a:noFill/>
            </a:ln>
          </p:spPr>
          <p:txBody>
            <a:bodyPr wrap="none" lIns="0" tIns="0" rIns="45720" bIns="18288" rtlCol="0" anchor="b">
              <a:noAutofit/>
            </a:bodyPr>
            <a:lstStyle/>
            <a:p>
              <a:pPr algn="r"/>
              <a:r>
                <a:rPr lang="en-US" sz="1100" dirty="0">
                  <a:latin typeface="Helvetica"/>
                  <a:cs typeface="Helvetica"/>
                </a:rPr>
                <a:t>LR-5</a:t>
              </a:r>
            </a:p>
          </p:txBody>
        </p:sp>
      </p:grpSp>
      <p:grpSp>
        <p:nvGrpSpPr>
          <p:cNvPr id="112" name="Group 111"/>
          <p:cNvGrpSpPr/>
          <p:nvPr/>
        </p:nvGrpSpPr>
        <p:grpSpPr>
          <a:xfrm>
            <a:off x="5243125" y="6699888"/>
            <a:ext cx="695325" cy="347663"/>
            <a:chOff x="5932487" y="5203613"/>
            <a:chExt cx="695325" cy="347663"/>
          </a:xfrm>
        </p:grpSpPr>
        <p:sp>
          <p:nvSpPr>
            <p:cNvPr id="113" name="Rectangle 112">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14" name="TextBox 113"/>
            <p:cNvSpPr txBox="1"/>
            <p:nvPr/>
          </p:nvSpPr>
          <p:spPr>
            <a:xfrm>
              <a:off x="5932487" y="5203613"/>
              <a:ext cx="352341" cy="187744"/>
            </a:xfrm>
            <a:prstGeom prst="rect">
              <a:avLst/>
            </a:prstGeom>
            <a:noFill/>
            <a:ln>
              <a:noFill/>
            </a:ln>
          </p:spPr>
          <p:txBody>
            <a:bodyPr wrap="none" lIns="45720" tIns="18288" rIns="0" bIns="0" rtlCol="0" anchor="t">
              <a:noAutofit/>
            </a:bodyPr>
            <a:lstStyle/>
            <a:p>
              <a:r>
                <a:rPr lang="en-US" sz="1100" dirty="0">
                  <a:latin typeface="Helvetica"/>
                  <a:cs typeface="Helvetica"/>
                </a:rPr>
                <a:t>LR-4</a:t>
              </a:r>
            </a:p>
          </p:txBody>
        </p:sp>
        <p:sp>
          <p:nvSpPr>
            <p:cNvPr id="115" name="TextBox 114"/>
            <p:cNvSpPr txBox="1"/>
            <p:nvPr/>
          </p:nvSpPr>
          <p:spPr>
            <a:xfrm>
              <a:off x="6271196" y="5363532"/>
              <a:ext cx="356616" cy="187744"/>
            </a:xfrm>
            <a:prstGeom prst="rect">
              <a:avLst/>
            </a:prstGeom>
            <a:noFill/>
            <a:ln>
              <a:noFill/>
            </a:ln>
          </p:spPr>
          <p:txBody>
            <a:bodyPr wrap="none" lIns="0" tIns="0" rIns="45720" bIns="18288" rtlCol="0" anchor="b">
              <a:noAutofit/>
            </a:bodyPr>
            <a:lstStyle/>
            <a:p>
              <a:pPr algn="r"/>
              <a:endParaRPr lang="en-US" sz="1100" dirty="0">
                <a:latin typeface="Helvetica"/>
                <a:cs typeface="Helvetica"/>
              </a:endParaRPr>
            </a:p>
          </p:txBody>
        </p:sp>
      </p:grpSp>
      <p:graphicFrame>
        <p:nvGraphicFramePr>
          <p:cNvPr id="64" name="Table 63"/>
          <p:cNvGraphicFramePr>
            <a:graphicFrameLocks noGrp="1"/>
          </p:cNvGraphicFramePr>
          <p:nvPr>
            <p:extLst>
              <p:ext uri="{D42A27DB-BD31-4B8C-83A1-F6EECF244321}">
                <p14:modId xmlns:p14="http://schemas.microsoft.com/office/powerpoint/2010/main" val="4185841637"/>
              </p:ext>
            </p:extLst>
          </p:nvPr>
        </p:nvGraphicFramePr>
        <p:xfrm>
          <a:off x="-1" y="8833104"/>
          <a:ext cx="6858001" cy="448056"/>
        </p:xfrm>
        <a:graphic>
          <a:graphicData uri="http://schemas.openxmlformats.org/drawingml/2006/table">
            <a:tbl>
              <a:tblPr firstRow="1" bandRow="1">
                <a:tableStyleId>{5C22544A-7EE6-4342-B048-85BDC9FD1C3A}</a:tableStyleId>
              </a:tblPr>
              <a:tblGrid>
                <a:gridCol w="910168">
                  <a:extLst>
                    <a:ext uri="{9D8B030D-6E8A-4147-A177-3AD203B41FA5}">
                      <a16:colId xmlns:a16="http://schemas.microsoft.com/office/drawing/2014/main" xmlns="" val="20000"/>
                    </a:ext>
                  </a:extLst>
                </a:gridCol>
                <a:gridCol w="2010833">
                  <a:extLst>
                    <a:ext uri="{9D8B030D-6E8A-4147-A177-3AD203B41FA5}">
                      <a16:colId xmlns:a16="http://schemas.microsoft.com/office/drawing/2014/main" xmlns="" val="20001"/>
                    </a:ext>
                  </a:extLst>
                </a:gridCol>
                <a:gridCol w="1003300">
                  <a:extLst>
                    <a:ext uri="{9D8B030D-6E8A-4147-A177-3AD203B41FA5}">
                      <a16:colId xmlns:a16="http://schemas.microsoft.com/office/drawing/2014/main" xmlns="" val="20002"/>
                    </a:ext>
                  </a:extLst>
                </a:gridCol>
                <a:gridCol w="1028700">
                  <a:extLst>
                    <a:ext uri="{9D8B030D-6E8A-4147-A177-3AD203B41FA5}">
                      <a16:colId xmlns:a16="http://schemas.microsoft.com/office/drawing/2014/main" xmlns="" val="20003"/>
                    </a:ext>
                  </a:extLst>
                </a:gridCol>
                <a:gridCol w="1595967">
                  <a:extLst>
                    <a:ext uri="{9D8B030D-6E8A-4147-A177-3AD203B41FA5}">
                      <a16:colId xmlns:a16="http://schemas.microsoft.com/office/drawing/2014/main" xmlns="" val="20004"/>
                    </a:ext>
                  </a:extLst>
                </a:gridCol>
                <a:gridCol w="309033">
                  <a:extLst>
                    <a:ext uri="{9D8B030D-6E8A-4147-A177-3AD203B41FA5}">
                      <a16:colId xmlns:a16="http://schemas.microsoft.com/office/drawing/2014/main" xmlns="" val="20005"/>
                    </a:ext>
                  </a:extLst>
                </a:gridCol>
              </a:tblGrid>
              <a:tr h="274320">
                <a:tc>
                  <a:txBody>
                    <a:bodyPr/>
                    <a:lstStyle/>
                    <a:p>
                      <a:pPr algn="ctr"/>
                      <a:r>
                        <a:rPr lang="en-US" sz="900" b="0" i="1" dirty="0" err="1">
                          <a:solidFill>
                            <a:schemeClr val="bg1"/>
                          </a:solidFill>
                          <a:latin typeface="Helvetica" charset="0"/>
                          <a:ea typeface="Helvetica" charset="0"/>
                          <a:cs typeface="Helvetica" charset="0"/>
                          <a:hlinkClick r:id="rId3" action="ppaction://hlinksldjump"/>
                        </a:rPr>
                        <a:t>Kategorien</a:t>
                      </a:r>
                      <a:r>
                        <a:rPr lang="en-US" sz="900" b="0" i="1" dirty="0" err="1">
                          <a:solidFill>
                            <a:schemeClr val="bg1"/>
                          </a:solidFill>
                          <a:latin typeface="Helvetica" charset="0"/>
                          <a:ea typeface="Helvetica" charset="0"/>
                          <a:cs typeface="Helvetica" charset="0"/>
                        </a:rPr>
                        <a:t>n</a:t>
                      </a:r>
                      <a:endParaRPr lang="en-US" sz="900" b="0" i="1" baseline="0" dirty="0">
                        <a:solidFill>
                          <a:schemeClr val="bg1"/>
                        </a:solidFill>
                        <a:latin typeface="Helvetica" charset="0"/>
                        <a:ea typeface="Helvetica" charset="0"/>
                        <a:cs typeface="Helvetica" charset="0"/>
                      </a:endParaRPr>
                    </a:p>
                    <a:p>
                      <a:pPr algn="ctr"/>
                      <a:r>
                        <a:rPr lang="en-US" sz="900" b="0" i="1" dirty="0">
                          <a:solidFill>
                            <a:schemeClr val="tx1"/>
                          </a:solidFill>
                          <a:latin typeface="Helvetica" charset="0"/>
                          <a:ea typeface="Helvetica" charset="0"/>
                          <a:cs typeface="Helvetica" charset="0"/>
                        </a:rPr>
                        <a:t>(</a:t>
                      </a:r>
                      <a:r>
                        <a:rPr lang="en-US" sz="900" b="0" i="1" dirty="0" err="1">
                          <a:solidFill>
                            <a:schemeClr val="tx1"/>
                          </a:solidFill>
                          <a:latin typeface="Helvetica" charset="0"/>
                          <a:ea typeface="Helvetica" charset="0"/>
                          <a:cs typeface="Helvetica" charset="0"/>
                        </a:rPr>
                        <a:t>Seite</a:t>
                      </a:r>
                      <a:r>
                        <a:rPr lang="en-US" sz="900" b="0" i="1" dirty="0">
                          <a:solidFill>
                            <a:schemeClr val="tx1"/>
                          </a:solidFill>
                          <a:latin typeface="Helvetica" charset="0"/>
                          <a:ea typeface="Helvetica" charset="0"/>
                          <a:cs typeface="Helvetica" charset="0"/>
                        </a:rPr>
                        <a:t> 6)</a:t>
                      </a:r>
                    </a:p>
                  </a:txBody>
                  <a:tcPr marT="18288" marB="18288" anchor="ctr">
                    <a:lnL w="12700" cap="flat" cmpd="sng" algn="ctr">
                      <a:noFill/>
                      <a:prstDash val="solid"/>
                      <a:round/>
                      <a:headEnd type="none" w="med" len="med"/>
                      <a:tailEnd type="none" w="med" len="med"/>
                    </a:lnL>
                    <a:lnR w="12700" cmpd="sng">
                      <a:noFill/>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1" dirty="0">
                          <a:solidFill>
                            <a:schemeClr val="bg1"/>
                          </a:solidFill>
                          <a:latin typeface="Helvetica" charset="0"/>
                          <a:ea typeface="Helvetica" charset="0"/>
                          <a:cs typeface="Helvetica" charset="0"/>
                          <a:hlinkClick r:id="" action="ppaction://noaction"/>
                        </a:rPr>
                        <a:t>APHE, </a:t>
                      </a:r>
                      <a:r>
                        <a:rPr lang="en-US" sz="900" b="0" i="1" dirty="0" err="1">
                          <a:solidFill>
                            <a:schemeClr val="bg1"/>
                          </a:solidFill>
                          <a:latin typeface="Helvetica" charset="0"/>
                          <a:ea typeface="Helvetica" charset="0"/>
                          <a:cs typeface="Helvetica" charset="0"/>
                          <a:hlinkClick r:id="" action="ppaction://noaction"/>
                        </a:rPr>
                        <a:t>Größe</a:t>
                      </a:r>
                      <a:r>
                        <a:rPr lang="en-US" sz="900" b="0" i="1" baseline="0" dirty="0">
                          <a:solidFill>
                            <a:schemeClr val="bg1"/>
                          </a:solidFill>
                          <a:latin typeface="Helvetica" charset="0"/>
                          <a:ea typeface="Helvetica" charset="0"/>
                          <a:cs typeface="Helvetica" charset="0"/>
                          <a:hlinkClick r:id="" action="ppaction://noaction"/>
                        </a:rPr>
                        <a:t> &amp; </a:t>
                      </a:r>
                      <a:r>
                        <a:rPr lang="en-US" sz="900" b="0" i="1" baseline="0" dirty="0" err="1">
                          <a:solidFill>
                            <a:schemeClr val="bg1"/>
                          </a:solidFill>
                          <a:latin typeface="Helvetica" charset="0"/>
                          <a:ea typeface="Helvetica" charset="0"/>
                          <a:cs typeface="Helvetica" charset="0"/>
                          <a:hlinkClick r:id="" action="ppaction://noaction"/>
                        </a:rPr>
                        <a:t>andere</a:t>
                      </a:r>
                      <a:r>
                        <a:rPr lang="en-US" sz="900" b="0" i="1" baseline="0" dirty="0">
                          <a:solidFill>
                            <a:schemeClr val="bg1"/>
                          </a:solidFill>
                          <a:latin typeface="Helvetica" charset="0"/>
                          <a:ea typeface="Helvetica" charset="0"/>
                          <a:cs typeface="Helvetica" charset="0"/>
                          <a:hlinkClick r:id="" action="ppaction://noaction"/>
                        </a:rPr>
                        <a:t> </a:t>
                      </a:r>
                      <a:r>
                        <a:rPr lang="en-US" sz="900" b="0" i="1" baseline="0" dirty="0" err="1">
                          <a:solidFill>
                            <a:schemeClr val="bg1"/>
                          </a:solidFill>
                          <a:latin typeface="Helvetica" charset="0"/>
                          <a:ea typeface="Helvetica" charset="0"/>
                          <a:cs typeface="Helvetica" charset="0"/>
                          <a:hlinkClick r:id="" action="ppaction://noaction"/>
                        </a:rPr>
                        <a:t>Hauptkriterien</a:t>
                      </a:r>
                      <a:endParaRPr lang="en-US" sz="900" b="0" i="1" baseline="0" dirty="0">
                        <a:solidFill>
                          <a:schemeClr val="bg1"/>
                        </a:solidFill>
                        <a:latin typeface="Helvetica" charset="0"/>
                        <a:ea typeface="Helvetica" charset="0"/>
                        <a:cs typeface="Helvetica" charset="0"/>
                      </a:endParaRPr>
                    </a:p>
                    <a:p>
                      <a:pPr algn="ctr"/>
                      <a:r>
                        <a:rPr lang="en-US" sz="900" b="0" i="1" dirty="0">
                          <a:solidFill>
                            <a:schemeClr val="tx1"/>
                          </a:solidFill>
                          <a:latin typeface="Helvetica" charset="0"/>
                          <a:ea typeface="Helvetica" charset="0"/>
                          <a:cs typeface="Helvetica" charset="0"/>
                        </a:rPr>
                        <a:t>(</a:t>
                      </a:r>
                      <a:r>
                        <a:rPr lang="en-US" sz="900" b="0" i="1" dirty="0" err="1">
                          <a:solidFill>
                            <a:schemeClr val="tx1"/>
                          </a:solidFill>
                          <a:latin typeface="Helvetica" charset="0"/>
                          <a:ea typeface="Helvetica" charset="0"/>
                          <a:cs typeface="Helvetica" charset="0"/>
                        </a:rPr>
                        <a:t>Seite</a:t>
                      </a:r>
                      <a:r>
                        <a:rPr lang="en-US" sz="900" b="0" i="1" dirty="0">
                          <a:solidFill>
                            <a:schemeClr val="tx1"/>
                          </a:solidFill>
                          <a:latin typeface="Helvetica" charset="0"/>
                          <a:ea typeface="Helvetica" charset="0"/>
                          <a:cs typeface="Helvetica" charset="0"/>
                        </a:rPr>
                        <a:t> 18)</a:t>
                      </a:r>
                    </a:p>
                  </a:txBody>
                  <a:tcPr marT="18288" marB="18288" anchor="ctr">
                    <a:lnL w="12700" cmpd="sng">
                      <a:noFill/>
                    </a:lnL>
                    <a:lnR w="12700" cmpd="sng">
                      <a:noFill/>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1" dirty="0" err="1">
                          <a:solidFill>
                            <a:schemeClr val="bg1"/>
                          </a:solidFill>
                          <a:latin typeface="Helvetica" charset="0"/>
                          <a:ea typeface="Helvetica" charset="0"/>
                          <a:cs typeface="Helvetica" charset="0"/>
                          <a:hlinkClick r:id="" action="ppaction://noaction"/>
                        </a:rPr>
                        <a:t>Tumorinfiltration</a:t>
                      </a:r>
                      <a:r>
                        <a:rPr lang="en-US" sz="900" b="0" i="1" dirty="0">
                          <a:solidFill>
                            <a:schemeClr val="bg1"/>
                          </a:solidFill>
                          <a:latin typeface="Helvetica" charset="0"/>
                          <a:ea typeface="Helvetica" charset="0"/>
                          <a:cs typeface="Helvetica" charset="0"/>
                          <a:hlinkClick r:id="" action="ppaction://noaction"/>
                        </a:rPr>
                        <a:t> in die </a:t>
                      </a:r>
                      <a:r>
                        <a:rPr lang="en-US" sz="900" b="0" i="1" dirty="0" err="1">
                          <a:solidFill>
                            <a:schemeClr val="bg1"/>
                          </a:solidFill>
                          <a:latin typeface="Helvetica" charset="0"/>
                          <a:ea typeface="Helvetica" charset="0"/>
                          <a:cs typeface="Helvetica" charset="0"/>
                          <a:hlinkClick r:id="" action="ppaction://noaction"/>
                        </a:rPr>
                        <a:t>Vene</a:t>
                      </a:r>
                      <a:endParaRPr lang="en-US" sz="900" b="0" i="1" dirty="0">
                        <a:solidFill>
                          <a:schemeClr val="bg1"/>
                        </a:solidFill>
                        <a:latin typeface="Helvetica" charset="0"/>
                        <a:ea typeface="Helvetica" charset="0"/>
                        <a:cs typeface="Helvetica" charset="0"/>
                      </a:endParaRPr>
                    </a:p>
                    <a:p>
                      <a:pPr algn="ctr"/>
                      <a:r>
                        <a:rPr lang="en-US" sz="900" b="0" i="1" dirty="0">
                          <a:solidFill>
                            <a:schemeClr val="tx1"/>
                          </a:solidFill>
                          <a:latin typeface="Helvetica" charset="0"/>
                          <a:ea typeface="Helvetica" charset="0"/>
                          <a:cs typeface="Helvetica" charset="0"/>
                        </a:rPr>
                        <a:t>(</a:t>
                      </a:r>
                      <a:r>
                        <a:rPr lang="en-US" sz="900" b="0" i="1" dirty="0" err="1">
                          <a:solidFill>
                            <a:schemeClr val="tx1"/>
                          </a:solidFill>
                          <a:latin typeface="Helvetica" charset="0"/>
                          <a:ea typeface="Helvetica" charset="0"/>
                          <a:cs typeface="Helvetica" charset="0"/>
                        </a:rPr>
                        <a:t>Seite</a:t>
                      </a:r>
                      <a:r>
                        <a:rPr lang="en-US" sz="900" b="0" i="1" dirty="0">
                          <a:solidFill>
                            <a:schemeClr val="tx1"/>
                          </a:solidFill>
                          <a:latin typeface="Helvetica" charset="0"/>
                          <a:ea typeface="Helvetica" charset="0"/>
                          <a:cs typeface="Helvetica" charset="0"/>
                        </a:rPr>
                        <a:t> 19)</a:t>
                      </a:r>
                    </a:p>
                  </a:txBody>
                  <a:tcPr marT="18288" marB="18288" anchor="ctr">
                    <a:lnL w="12700" cmpd="sng">
                      <a:noFill/>
                    </a:lnL>
                    <a:lnR w="12700" cmpd="sng">
                      <a:noFill/>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1" dirty="0">
                          <a:solidFill>
                            <a:schemeClr val="bg1"/>
                          </a:solidFill>
                          <a:latin typeface="Helvetica" charset="0"/>
                          <a:ea typeface="Helvetica" charset="0"/>
                          <a:cs typeface="Helvetica" charset="0"/>
                          <a:hlinkClick r:id="" action="ppaction://noaction"/>
                        </a:rPr>
                        <a:t>LR-M-</a:t>
                      </a:r>
                      <a:r>
                        <a:rPr lang="en-US" sz="900" b="0" i="1" dirty="0" err="1">
                          <a:solidFill>
                            <a:schemeClr val="bg1"/>
                          </a:solidFill>
                          <a:latin typeface="Helvetica" charset="0"/>
                          <a:ea typeface="Helvetica" charset="0"/>
                          <a:cs typeface="Helvetica" charset="0"/>
                          <a:hlinkClick r:id="" action="ppaction://noaction"/>
                        </a:rPr>
                        <a:t>Kriterien</a:t>
                      </a:r>
                      <a:endParaRPr lang="en-US" sz="900" b="0" i="1" baseline="0" dirty="0">
                        <a:solidFill>
                          <a:schemeClr val="bg1"/>
                        </a:solidFill>
                        <a:latin typeface="Helvetica" charset="0"/>
                        <a:ea typeface="Helvetica" charset="0"/>
                        <a:cs typeface="Helvetica" charset="0"/>
                      </a:endParaRPr>
                    </a:p>
                    <a:p>
                      <a:pPr algn="ctr"/>
                      <a:r>
                        <a:rPr lang="en-US" sz="900" b="0" i="1" baseline="0" dirty="0">
                          <a:solidFill>
                            <a:schemeClr val="tx1"/>
                          </a:solidFill>
                          <a:latin typeface="Helvetica" charset="0"/>
                          <a:ea typeface="Helvetica" charset="0"/>
                          <a:cs typeface="Helvetica" charset="0"/>
                        </a:rPr>
                        <a:t>(</a:t>
                      </a:r>
                      <a:r>
                        <a:rPr lang="en-US" sz="900" b="0" i="1" baseline="0" dirty="0" err="1">
                          <a:solidFill>
                            <a:schemeClr val="tx1"/>
                          </a:solidFill>
                          <a:latin typeface="Helvetica" charset="0"/>
                          <a:ea typeface="Helvetica" charset="0"/>
                          <a:cs typeface="Helvetica" charset="0"/>
                        </a:rPr>
                        <a:t>Seite</a:t>
                      </a:r>
                      <a:r>
                        <a:rPr lang="en-US" sz="900" b="0" i="1" baseline="0" dirty="0">
                          <a:solidFill>
                            <a:schemeClr val="tx1"/>
                          </a:solidFill>
                          <a:latin typeface="Helvetica" charset="0"/>
                          <a:ea typeface="Helvetica" charset="0"/>
                          <a:cs typeface="Helvetica" charset="0"/>
                        </a:rPr>
                        <a:t> 20)</a:t>
                      </a:r>
                      <a:endParaRPr lang="en-US" sz="900" b="0" i="1" dirty="0">
                        <a:solidFill>
                          <a:schemeClr val="tx1"/>
                        </a:solidFill>
                        <a:latin typeface="Helvetica" charset="0"/>
                        <a:ea typeface="Helvetica" charset="0"/>
                        <a:cs typeface="Helvetica" charset="0"/>
                      </a:endParaRPr>
                    </a:p>
                  </a:txBody>
                  <a:tcPr marT="18288" marB="18288" anchor="ctr">
                    <a:lnL w="12700" cmpd="sng">
                      <a:noFill/>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1" u="sng" dirty="0">
                          <a:solidFill>
                            <a:srgbClr val="0432FF"/>
                          </a:solidFill>
                          <a:latin typeface="Helvetica" charset="0"/>
                          <a:ea typeface="Helvetica" charset="0"/>
                          <a:cs typeface="Helvetica" charset="0"/>
                          <a:hlinkClick r:id="" action="ppaction://noaction"/>
                        </a:rPr>
                        <a:t>LR-1</a:t>
                      </a:r>
                      <a:r>
                        <a:rPr lang="en-US" sz="900" b="0" i="1" u="sng" baseline="0" dirty="0">
                          <a:solidFill>
                            <a:srgbClr val="0432FF"/>
                          </a:solidFill>
                          <a:latin typeface="Helvetica" charset="0"/>
                          <a:ea typeface="Helvetica" charset="0"/>
                          <a:cs typeface="Helvetica" charset="0"/>
                          <a:hlinkClick r:id="" action="ppaction://noaction"/>
                        </a:rPr>
                        <a:t> &amp; </a:t>
                      </a:r>
                      <a:r>
                        <a:rPr lang="en-US" sz="900" b="0" i="1" u="sng" dirty="0">
                          <a:solidFill>
                            <a:srgbClr val="0432FF"/>
                          </a:solidFill>
                          <a:latin typeface="Helvetica" charset="0"/>
                          <a:ea typeface="Helvetica" charset="0"/>
                          <a:cs typeface="Helvetica" charset="0"/>
                          <a:hlinkClick r:id="" action="ppaction://noaction"/>
                        </a:rPr>
                        <a:t>LR-2 </a:t>
                      </a:r>
                      <a:r>
                        <a:rPr lang="en-US" sz="900" b="0" i="1" u="sng" dirty="0" err="1">
                          <a:solidFill>
                            <a:srgbClr val="0432FF"/>
                          </a:solidFill>
                          <a:latin typeface="Helvetica" charset="0"/>
                          <a:ea typeface="Helvetica" charset="0"/>
                          <a:cs typeface="Helvetica" charset="0"/>
                        </a:rPr>
                        <a:t>Beispiele</a:t>
                      </a:r>
                      <a:endParaRPr lang="en-US" sz="900" b="0" i="1" u="sng" baseline="0" dirty="0">
                        <a:solidFill>
                          <a:srgbClr val="0432FF"/>
                        </a:solidFill>
                        <a:latin typeface="Helvetica" charset="0"/>
                        <a:ea typeface="Helvetica" charset="0"/>
                        <a:cs typeface="Helvetica" charset="0"/>
                      </a:endParaRPr>
                    </a:p>
                    <a:p>
                      <a:pPr algn="ctr"/>
                      <a:r>
                        <a:rPr lang="en-US" sz="900" b="0" i="1" baseline="0" dirty="0">
                          <a:solidFill>
                            <a:schemeClr val="tx1"/>
                          </a:solidFill>
                          <a:latin typeface="Helvetica" charset="0"/>
                          <a:ea typeface="Helvetica" charset="0"/>
                          <a:cs typeface="Helvetica" charset="0"/>
                        </a:rPr>
                        <a:t>(</a:t>
                      </a:r>
                      <a:r>
                        <a:rPr lang="en-US" sz="900" b="0" i="1" baseline="0" dirty="0" err="1">
                          <a:solidFill>
                            <a:schemeClr val="tx1"/>
                          </a:solidFill>
                          <a:latin typeface="Helvetica" charset="0"/>
                          <a:ea typeface="Helvetica" charset="0"/>
                          <a:cs typeface="Helvetica" charset="0"/>
                        </a:rPr>
                        <a:t>Seite</a:t>
                      </a:r>
                      <a:r>
                        <a:rPr lang="en-US" sz="900" b="0" i="1" baseline="0" dirty="0">
                          <a:solidFill>
                            <a:schemeClr val="tx1"/>
                          </a:solidFill>
                          <a:latin typeface="Helvetica" charset="0"/>
                          <a:ea typeface="Helvetica" charset="0"/>
                          <a:cs typeface="Helvetica" charset="0"/>
                        </a:rPr>
                        <a:t> 24)</a:t>
                      </a:r>
                      <a:endParaRPr lang="en-US" sz="900" b="0" i="1" dirty="0">
                        <a:solidFill>
                          <a:schemeClr val="tx1"/>
                        </a:solidFill>
                        <a:latin typeface="Helvetica" charset="0"/>
                        <a:ea typeface="Helvetica" charset="0"/>
                        <a:cs typeface="Helvetica" charset="0"/>
                      </a:endParaRPr>
                    </a:p>
                  </a:txBody>
                  <a:tcPr marT="18288" marB="18288" anchor="ctr">
                    <a:lnL w="12700" cmpd="sng">
                      <a:noFill/>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900" b="0" i="1" dirty="0">
                        <a:solidFill>
                          <a:schemeClr val="tx1"/>
                        </a:solidFill>
                        <a:latin typeface="Helvetica" charset="0"/>
                        <a:ea typeface="Helvetica" charset="0"/>
                        <a:cs typeface="Helvetica" charset="0"/>
                      </a:endParaRPr>
                    </a:p>
                  </a:txBody>
                  <a:tcPr marT="18288" marB="18288" anchor="ctr">
                    <a:lnL w="12700" cmpd="sng">
                      <a:noFill/>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bl>
          </a:graphicData>
        </a:graphic>
      </p:graphicFrame>
      <p:sp>
        <p:nvSpPr>
          <p:cNvPr id="44"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1D6552E0-C445-6D49-9280-2F88468888C3}" type="slidenum">
              <a:rPr lang="en-US" sz="1100" smtClean="0">
                <a:latin typeface="Helvetica"/>
                <a:cs typeface="Helvetica"/>
              </a:rPr>
              <a:pPr algn="r"/>
              <a:t>7</a:t>
            </a:fld>
            <a:endParaRPr lang="en-US" sz="1100" dirty="0">
              <a:latin typeface="Helvetica"/>
              <a:cs typeface="Helvetica"/>
            </a:endParaRPr>
          </a:p>
        </p:txBody>
      </p:sp>
      <p:sp>
        <p:nvSpPr>
          <p:cNvPr id="95" name="Rectangle 94">
            <a:hlinkHover r:id="" action="ppaction://noaction" highlightClick="1"/>
          </p:cNvPr>
          <p:cNvSpPr/>
          <p:nvPr/>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a:solidFill>
                  <a:schemeClr val="tx1"/>
                </a:solidFill>
                <a:latin typeface="Helvetica"/>
                <a:cs typeface="Helvetica"/>
              </a:rPr>
              <a:t>Diagnostic Algorithm </a:t>
            </a:r>
          </a:p>
        </p:txBody>
      </p:sp>
      <p:grpSp>
        <p:nvGrpSpPr>
          <p:cNvPr id="4" name="Group 3"/>
          <p:cNvGrpSpPr/>
          <p:nvPr/>
        </p:nvGrpSpPr>
        <p:grpSpPr>
          <a:xfrm>
            <a:off x="3164431" y="6404087"/>
            <a:ext cx="3472637" cy="1104317"/>
            <a:chOff x="-1827340" y="4693631"/>
            <a:chExt cx="3472637" cy="1104317"/>
          </a:xfrm>
        </p:grpSpPr>
        <p:sp>
          <p:nvSpPr>
            <p:cNvPr id="97" name="Rectangle 96"/>
            <p:cNvSpPr/>
            <p:nvPr/>
          </p:nvSpPr>
          <p:spPr>
            <a:xfrm>
              <a:off x="-1133034"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98" name="Rectangle 97"/>
            <p:cNvSpPr/>
            <p:nvPr/>
          </p:nvSpPr>
          <p:spPr>
            <a:xfrm>
              <a:off x="-43872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99" name="Rectangle 98"/>
            <p:cNvSpPr/>
            <p:nvPr/>
          </p:nvSpPr>
          <p:spPr>
            <a:xfrm>
              <a:off x="25557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07" name="Rectangle 106"/>
            <p:cNvSpPr/>
            <p:nvPr/>
          </p:nvSpPr>
          <p:spPr>
            <a:xfrm>
              <a:off x="949885" y="469363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90" name="Rectangle 89"/>
            <p:cNvSpPr/>
            <p:nvPr/>
          </p:nvSpPr>
          <p:spPr>
            <a:xfrm>
              <a:off x="-1827340"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16" name="Rectangle 115"/>
            <p:cNvSpPr/>
            <p:nvPr/>
          </p:nvSpPr>
          <p:spPr>
            <a:xfrm>
              <a:off x="-1827340" y="5040171"/>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17" name="Rectangle 116"/>
            <p:cNvSpPr/>
            <p:nvPr/>
          </p:nvSpPr>
          <p:spPr>
            <a:xfrm>
              <a:off x="-1827340"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18" name="Rectangle 117"/>
            <p:cNvSpPr/>
            <p:nvPr/>
          </p:nvSpPr>
          <p:spPr>
            <a:xfrm>
              <a:off x="-1133203"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19" name="Rectangle 118"/>
            <p:cNvSpPr/>
            <p:nvPr/>
          </p:nvSpPr>
          <p:spPr>
            <a:xfrm>
              <a:off x="-113301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0" name="Rectangle 119"/>
            <p:cNvSpPr/>
            <p:nvPr/>
          </p:nvSpPr>
          <p:spPr>
            <a:xfrm>
              <a:off x="-438685"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1" name="Rectangle 120"/>
            <p:cNvSpPr/>
            <p:nvPr/>
          </p:nvSpPr>
          <p:spPr>
            <a:xfrm>
              <a:off x="-43868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2" name="Rectangle 121"/>
            <p:cNvSpPr/>
            <p:nvPr/>
          </p:nvSpPr>
          <p:spPr>
            <a:xfrm>
              <a:off x="25564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3" name="Rectangle 122"/>
            <p:cNvSpPr/>
            <p:nvPr/>
          </p:nvSpPr>
          <p:spPr>
            <a:xfrm>
              <a:off x="94997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4" name="Rectangle 123"/>
            <p:cNvSpPr/>
            <p:nvPr/>
          </p:nvSpPr>
          <p:spPr>
            <a:xfrm>
              <a:off x="949972"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5" name="Rectangle 124"/>
            <p:cNvSpPr/>
            <p:nvPr/>
          </p:nvSpPr>
          <p:spPr>
            <a:xfrm>
              <a:off x="255833" y="5450476"/>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grpSp>
      <p:grpSp>
        <p:nvGrpSpPr>
          <p:cNvPr id="128" name="Group 127"/>
          <p:cNvGrpSpPr/>
          <p:nvPr/>
        </p:nvGrpSpPr>
        <p:grpSpPr>
          <a:xfrm>
            <a:off x="227013" y="959831"/>
            <a:ext cx="6400800" cy="4140200"/>
            <a:chOff x="227013" y="1096963"/>
            <a:chExt cx="6400800" cy="4140200"/>
          </a:xfrm>
        </p:grpSpPr>
        <p:cxnSp>
          <p:nvCxnSpPr>
            <p:cNvPr id="129" name="Straight Arrow Connector 76"/>
            <p:cNvCxnSpPr/>
            <p:nvPr/>
          </p:nvCxnSpPr>
          <p:spPr>
            <a:xfrm rot="16200000" flipH="1">
              <a:off x="2316957" y="-410369"/>
              <a:ext cx="18923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227013" y="1096963"/>
              <a:ext cx="731837" cy="215900"/>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73152" tIns="0" r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chemeClr val="tx1"/>
                  </a:solidFill>
                  <a:latin typeface="Helvetica"/>
                  <a:cs typeface="Helvetica"/>
                </a:rPr>
                <a:t>Unbehandelte</a:t>
              </a:r>
              <a:r>
                <a:rPr lang="en-US" sz="1100" dirty="0">
                  <a:solidFill>
                    <a:schemeClr val="tx1"/>
                  </a:solidFill>
                  <a:latin typeface="Helvetica"/>
                  <a:cs typeface="Helvetica"/>
                </a:rPr>
                <a:t> Observation </a:t>
              </a:r>
              <a:r>
                <a:rPr lang="en-US" sz="1100" dirty="0" err="1">
                  <a:solidFill>
                    <a:schemeClr val="tx1"/>
                  </a:solidFill>
                  <a:latin typeface="Helvetica"/>
                  <a:cs typeface="Helvetica"/>
                </a:rPr>
                <a:t>ohne</a:t>
              </a:r>
              <a:r>
                <a:rPr lang="en-US" sz="1100" dirty="0">
                  <a:solidFill>
                    <a:schemeClr val="tx1"/>
                  </a:solidFill>
                  <a:latin typeface="Helvetica"/>
                  <a:cs typeface="Helvetica"/>
                </a:rPr>
                <a:t> </a:t>
              </a:r>
              <a:r>
                <a:rPr lang="en-US" sz="1100" dirty="0" err="1">
                  <a:solidFill>
                    <a:schemeClr val="tx1"/>
                  </a:solidFill>
                  <a:latin typeface="Helvetica"/>
                  <a:cs typeface="Helvetica"/>
                </a:rPr>
                <a:t>histologische</a:t>
              </a:r>
              <a:r>
                <a:rPr lang="en-US" sz="1100" dirty="0">
                  <a:solidFill>
                    <a:schemeClr val="tx1"/>
                  </a:solidFill>
                  <a:latin typeface="Helvetica"/>
                  <a:cs typeface="Helvetica"/>
                </a:rPr>
                <a:t> </a:t>
              </a:r>
              <a:r>
                <a:rPr lang="en-US" sz="1100" dirty="0" err="1">
                  <a:solidFill>
                    <a:schemeClr val="tx1"/>
                  </a:solidFill>
                  <a:latin typeface="Helvetica"/>
                  <a:cs typeface="Helvetica"/>
                </a:rPr>
                <a:t>Sicherung</a:t>
              </a:r>
              <a:r>
                <a:rPr lang="en-US" sz="1100" dirty="0">
                  <a:solidFill>
                    <a:schemeClr val="tx1"/>
                  </a:solidFill>
                  <a:latin typeface="Helvetica"/>
                  <a:cs typeface="Helvetica"/>
                </a:rPr>
                <a:t> </a:t>
              </a:r>
              <a:r>
                <a:rPr lang="en-US" sz="1100" dirty="0" err="1">
                  <a:solidFill>
                    <a:schemeClr val="tx1"/>
                  </a:solidFill>
                  <a:latin typeface="Helvetica"/>
                  <a:cs typeface="Helvetica"/>
                </a:rPr>
                <a:t>bei</a:t>
              </a:r>
              <a:r>
                <a:rPr lang="en-US" sz="1100" dirty="0">
                  <a:solidFill>
                    <a:schemeClr val="tx1"/>
                  </a:solidFill>
                  <a:latin typeface="Helvetica"/>
                  <a:cs typeface="Helvetica"/>
                </a:rPr>
                <a:t> </a:t>
              </a:r>
              <a:r>
                <a:rPr lang="en-US" sz="1100" dirty="0">
                  <a:solidFill>
                    <a:schemeClr val="tx1"/>
                  </a:solidFill>
                  <a:latin typeface="Helvetica"/>
                  <a:cs typeface="Helvetica"/>
                  <a:hlinkClick r:id="rId4" action="ppaction://hlinksldjump"/>
                </a:rPr>
                <a:t>Patient </a:t>
              </a:r>
              <a:r>
                <a:rPr lang="en-US" sz="1100" dirty="0" err="1">
                  <a:solidFill>
                    <a:schemeClr val="tx1"/>
                  </a:solidFill>
                  <a:latin typeface="Helvetica"/>
                  <a:cs typeface="Helvetica"/>
                  <a:hlinkClick r:id="rId4" action="ppaction://hlinksldjump"/>
                </a:rPr>
                <a:t>mit</a:t>
              </a:r>
              <a:r>
                <a:rPr lang="en-US" sz="1100" dirty="0">
                  <a:solidFill>
                    <a:schemeClr val="tx1"/>
                  </a:solidFill>
                  <a:latin typeface="Helvetica"/>
                  <a:cs typeface="Helvetica"/>
                  <a:hlinkClick r:id="rId4" action="ppaction://hlinksldjump"/>
                </a:rPr>
                <a:t> </a:t>
              </a:r>
              <a:r>
                <a:rPr lang="en-US" sz="1100" dirty="0" err="1">
                  <a:solidFill>
                    <a:schemeClr val="tx1"/>
                  </a:solidFill>
                  <a:latin typeface="Helvetica"/>
                  <a:cs typeface="Helvetica"/>
                  <a:hlinkClick r:id="rId4" action="ppaction://hlinksldjump"/>
                </a:rPr>
                <a:t>hohem</a:t>
              </a:r>
              <a:r>
                <a:rPr lang="en-US" sz="1100" dirty="0">
                  <a:solidFill>
                    <a:schemeClr val="tx1"/>
                  </a:solidFill>
                  <a:latin typeface="Helvetica"/>
                  <a:cs typeface="Helvetica"/>
                  <a:hlinkClick r:id="rId4" action="ppaction://hlinksldjump"/>
                </a:rPr>
                <a:t> HCC-</a:t>
              </a:r>
              <a:r>
                <a:rPr lang="en-US" sz="1100" dirty="0" err="1">
                  <a:solidFill>
                    <a:schemeClr val="tx1"/>
                  </a:solidFill>
                  <a:latin typeface="Helvetica"/>
                  <a:cs typeface="Helvetica"/>
                  <a:hlinkClick r:id="rId4" action="ppaction://hlinksldjump"/>
                </a:rPr>
                <a:t>Risiko</a:t>
              </a:r>
              <a:endParaRPr lang="en-US" sz="1100" dirty="0">
                <a:solidFill>
                  <a:schemeClr val="tx1"/>
                </a:solidFill>
                <a:latin typeface="Helvetica"/>
                <a:cs typeface="Helvetica"/>
              </a:endParaRPr>
            </a:p>
          </p:txBody>
        </p:sp>
        <p:cxnSp>
          <p:nvCxnSpPr>
            <p:cNvPr id="131" name="Straight Arrow Connector 76"/>
            <p:cNvCxnSpPr/>
            <p:nvPr/>
          </p:nvCxnSpPr>
          <p:spPr>
            <a:xfrm rot="16200000" flipH="1">
              <a:off x="2907507" y="-1000919"/>
              <a:ext cx="7112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2" name="Straight Arrow Connector 76"/>
            <p:cNvCxnSpPr/>
            <p:nvPr/>
          </p:nvCxnSpPr>
          <p:spPr>
            <a:xfrm rot="16200000" flipH="1">
              <a:off x="2708276" y="-801688"/>
              <a:ext cx="1109662" cy="5338763"/>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3" name="Straight Arrow Connector 76"/>
            <p:cNvCxnSpPr/>
            <p:nvPr/>
          </p:nvCxnSpPr>
          <p:spPr>
            <a:xfrm rot="16200000" flipH="1">
              <a:off x="2512219" y="-605631"/>
              <a:ext cx="15017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4" name="Straight Arrow Connector 78"/>
            <p:cNvCxnSpPr/>
            <p:nvPr/>
          </p:nvCxnSpPr>
          <p:spPr>
            <a:xfrm rot="16200000" flipH="1">
              <a:off x="1588294" y="318294"/>
              <a:ext cx="334962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5" name="Straight Arrow Connector 76"/>
            <p:cNvCxnSpPr/>
            <p:nvPr/>
          </p:nvCxnSpPr>
          <p:spPr>
            <a:xfrm rot="16200000" flipH="1">
              <a:off x="1788319" y="118269"/>
              <a:ext cx="29495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6" name="Straight Arrow Connector 76"/>
            <p:cNvCxnSpPr/>
            <p:nvPr/>
          </p:nvCxnSpPr>
          <p:spPr>
            <a:xfrm rot="16200000" flipH="1">
              <a:off x="1388269" y="518319"/>
              <a:ext cx="37496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137" name="Rectangle 136"/>
            <p:cNvSpPr/>
            <p:nvPr/>
          </p:nvSpPr>
          <p:spPr>
            <a:xfrm>
              <a:off x="227013" y="3690938"/>
              <a:ext cx="2551112" cy="219075"/>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73152"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5493"/>
                  </a:solidFill>
                  <a:latin typeface="Helvetica"/>
                  <a:cs typeface="Helvetica"/>
                </a:rPr>
                <a:t>Andernfalls</a:t>
              </a:r>
              <a:r>
                <a:rPr lang="en-US" sz="1100" dirty="0">
                  <a:solidFill>
                    <a:srgbClr val="005493"/>
                  </a:solidFill>
                  <a:latin typeface="Helvetica"/>
                  <a:cs typeface="Helvetica"/>
                </a:rPr>
                <a:t> </a:t>
              </a:r>
              <a:r>
                <a:rPr lang="en-US" sz="1100" dirty="0" err="1">
                  <a:solidFill>
                    <a:srgbClr val="005493"/>
                  </a:solidFill>
                  <a:latin typeface="Helvetica"/>
                  <a:cs typeface="Helvetica"/>
                </a:rPr>
                <a:t>wenden</a:t>
              </a:r>
              <a:r>
                <a:rPr lang="en-US" sz="1100" dirty="0">
                  <a:solidFill>
                    <a:srgbClr val="005493"/>
                  </a:solidFill>
                  <a:latin typeface="Helvetica"/>
                  <a:cs typeface="Helvetica"/>
                </a:rPr>
                <a:t> Sie die CT/MRT-</a:t>
              </a:r>
              <a:r>
                <a:rPr lang="en-US" sz="1100" dirty="0" err="1">
                  <a:solidFill>
                    <a:srgbClr val="005493"/>
                  </a:solidFill>
                  <a:latin typeface="Helvetica"/>
                  <a:cs typeface="Helvetica"/>
                </a:rPr>
                <a:t>Diagnosetabelle</a:t>
              </a:r>
              <a:r>
                <a:rPr lang="en-US" sz="1100" dirty="0">
                  <a:solidFill>
                    <a:srgbClr val="005493"/>
                  </a:solidFill>
                  <a:latin typeface="Helvetica"/>
                  <a:cs typeface="Helvetica"/>
                </a:rPr>
                <a:t> </a:t>
              </a:r>
              <a:r>
                <a:rPr lang="en-US" sz="1100" dirty="0" err="1">
                  <a:solidFill>
                    <a:srgbClr val="005493"/>
                  </a:solidFill>
                  <a:latin typeface="Helvetica"/>
                  <a:cs typeface="Helvetica"/>
                </a:rPr>
                <a:t>unten</a:t>
              </a:r>
              <a:r>
                <a:rPr lang="en-US" sz="1100" dirty="0">
                  <a:solidFill>
                    <a:srgbClr val="005493"/>
                  </a:solidFill>
                  <a:latin typeface="Helvetica"/>
                  <a:cs typeface="Helvetica"/>
                </a:rPr>
                <a:t> an</a:t>
              </a:r>
            </a:p>
          </p:txBody>
        </p:sp>
        <p:sp>
          <p:nvSpPr>
            <p:cNvPr id="138" name="Rectangle 137"/>
            <p:cNvSpPr/>
            <p:nvPr/>
          </p:nvSpPr>
          <p:spPr>
            <a:xfrm>
              <a:off x="5932488" y="4087813"/>
              <a:ext cx="695325" cy="347662"/>
            </a:xfrm>
            <a:prstGeom prst="rect">
              <a:avLst/>
            </a:prstGeom>
            <a:solidFill>
              <a:srgbClr val="FFFF0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LR-3</a:t>
              </a:r>
            </a:p>
          </p:txBody>
        </p:sp>
        <p:sp>
          <p:nvSpPr>
            <p:cNvPr id="139" name="Rectangle 138"/>
            <p:cNvSpPr/>
            <p:nvPr/>
          </p:nvSpPr>
          <p:spPr>
            <a:xfrm>
              <a:off x="754063" y="4186530"/>
              <a:ext cx="3232804"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a:solidFill>
                    <a:srgbClr val="000000"/>
                  </a:solidFill>
                  <a:latin typeface="Helvetica"/>
                  <a:cs typeface="Helvetica"/>
                </a:rPr>
                <a:t>Bei </a:t>
              </a:r>
              <a:r>
                <a:rPr lang="en-US" sz="1100" dirty="0" err="1">
                  <a:solidFill>
                    <a:srgbClr val="000000"/>
                  </a:solidFill>
                  <a:latin typeface="Helvetica"/>
                  <a:cs typeface="Helvetica"/>
                </a:rPr>
                <a:t>mittelgradiger</a:t>
              </a:r>
              <a:r>
                <a:rPr lang="en-US" sz="1100" dirty="0">
                  <a:solidFill>
                    <a:srgbClr val="000000"/>
                  </a:solidFill>
                  <a:latin typeface="Helvetica"/>
                  <a:cs typeface="Helvetica"/>
                </a:rPr>
                <a:t> </a:t>
              </a:r>
              <a:r>
                <a:rPr lang="en-US" sz="1100" dirty="0" err="1">
                  <a:solidFill>
                    <a:srgbClr val="000000"/>
                  </a:solidFill>
                  <a:latin typeface="Helvetica"/>
                  <a:cs typeface="Helvetica"/>
                </a:rPr>
                <a:t>Wahrscheinlichkeit</a:t>
              </a:r>
              <a:r>
                <a:rPr lang="en-US" sz="1100" dirty="0">
                  <a:solidFill>
                    <a:srgbClr val="000000"/>
                  </a:solidFill>
                  <a:latin typeface="Helvetica"/>
                  <a:cs typeface="Helvetica"/>
                </a:rPr>
                <a:t> für </a:t>
              </a:r>
              <a:r>
                <a:rPr lang="en-US" sz="1100" dirty="0" err="1">
                  <a:solidFill>
                    <a:srgbClr val="000000"/>
                  </a:solidFill>
                  <a:latin typeface="Helvetica"/>
                  <a:cs typeface="Helvetica"/>
                </a:rPr>
                <a:t>Malignität</a:t>
              </a:r>
              <a:endParaRPr lang="en-US" sz="1100" dirty="0">
                <a:solidFill>
                  <a:srgbClr val="000000"/>
                </a:solidFill>
                <a:latin typeface="Helvetica"/>
                <a:cs typeface="Helvetica"/>
              </a:endParaRPr>
            </a:p>
          </p:txBody>
        </p:sp>
        <p:sp>
          <p:nvSpPr>
            <p:cNvPr id="140" name="Rectangle 139"/>
            <p:cNvSpPr/>
            <p:nvPr/>
          </p:nvSpPr>
          <p:spPr>
            <a:xfrm>
              <a:off x="5932488" y="4489450"/>
              <a:ext cx="695325" cy="347663"/>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LR-4</a:t>
              </a:r>
            </a:p>
          </p:txBody>
        </p:sp>
        <p:sp>
          <p:nvSpPr>
            <p:cNvPr id="141" name="Rectangle 140"/>
            <p:cNvSpPr/>
            <p:nvPr/>
          </p:nvSpPr>
          <p:spPr>
            <a:xfrm>
              <a:off x="754063" y="4578643"/>
              <a:ext cx="17548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Wenn</a:t>
              </a:r>
              <a:r>
                <a:rPr lang="en-US" sz="1100" dirty="0">
                  <a:solidFill>
                    <a:srgbClr val="000000"/>
                  </a:solidFill>
                  <a:latin typeface="Helvetica"/>
                  <a:cs typeface="Helvetica"/>
                </a:rPr>
                <a:t> </a:t>
              </a:r>
              <a:r>
                <a:rPr lang="en-US" sz="1100" dirty="0" err="1">
                  <a:solidFill>
                    <a:srgbClr val="000000"/>
                  </a:solidFill>
                  <a:latin typeface="Helvetica"/>
                  <a:cs typeface="Helvetica"/>
                </a:rPr>
                <a:t>wahrscheinlich</a:t>
              </a:r>
              <a:r>
                <a:rPr lang="en-US" sz="1100" dirty="0">
                  <a:solidFill>
                    <a:srgbClr val="000000"/>
                  </a:solidFill>
                  <a:latin typeface="Helvetica"/>
                  <a:cs typeface="Helvetica"/>
                </a:rPr>
                <a:t> HCC</a:t>
              </a:r>
            </a:p>
          </p:txBody>
        </p:sp>
        <p:sp>
          <p:nvSpPr>
            <p:cNvPr id="142" name="Rectangle 141"/>
            <p:cNvSpPr/>
            <p:nvPr/>
          </p:nvSpPr>
          <p:spPr>
            <a:xfrm>
              <a:off x="5932488" y="4889500"/>
              <a:ext cx="695325" cy="347663"/>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LR-5</a:t>
              </a:r>
            </a:p>
          </p:txBody>
        </p:sp>
        <p:sp>
          <p:nvSpPr>
            <p:cNvPr id="143" name="Rectangle 142"/>
            <p:cNvSpPr/>
            <p:nvPr/>
          </p:nvSpPr>
          <p:spPr>
            <a:xfrm>
              <a:off x="754063" y="4978693"/>
              <a:ext cx="1384541"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Wenn</a:t>
              </a:r>
              <a:r>
                <a:rPr lang="en-US" sz="1100" dirty="0">
                  <a:solidFill>
                    <a:srgbClr val="000000"/>
                  </a:solidFill>
                  <a:latin typeface="Helvetica"/>
                  <a:cs typeface="Helvetica"/>
                </a:rPr>
                <a:t> definitive HCC</a:t>
              </a:r>
            </a:p>
          </p:txBody>
        </p:sp>
        <p:sp>
          <p:nvSpPr>
            <p:cNvPr id="144" name="Rectangle 143"/>
            <p:cNvSpPr/>
            <p:nvPr/>
          </p:nvSpPr>
          <p:spPr>
            <a:xfrm>
              <a:off x="754063" y="2337887"/>
              <a:ext cx="1467897"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Wenn</a:t>
              </a:r>
              <a:r>
                <a:rPr lang="en-US" sz="1100" dirty="0">
                  <a:solidFill>
                    <a:srgbClr val="000000"/>
                  </a:solidFill>
                  <a:latin typeface="Helvetica"/>
                  <a:cs typeface="Helvetica"/>
                </a:rPr>
                <a:t> </a:t>
              </a:r>
              <a:r>
                <a:rPr lang="en-US" sz="1100" dirty="0" err="1">
                  <a:solidFill>
                    <a:srgbClr val="000000"/>
                  </a:solidFill>
                  <a:latin typeface="Helvetica"/>
                  <a:cs typeface="Helvetica"/>
                </a:rPr>
                <a:t>definitiv</a:t>
              </a:r>
              <a:r>
                <a:rPr lang="en-US" sz="1100" dirty="0">
                  <a:solidFill>
                    <a:srgbClr val="000000"/>
                  </a:solidFill>
                  <a:latin typeface="Helvetica"/>
                  <a:cs typeface="Helvetica"/>
                </a:rPr>
                <a:t> </a:t>
              </a:r>
              <a:r>
                <a:rPr lang="en-US" sz="1100" dirty="0" err="1">
                  <a:solidFill>
                    <a:srgbClr val="000000"/>
                  </a:solidFill>
                  <a:latin typeface="Helvetica"/>
                  <a:cs typeface="Helvetica"/>
                </a:rPr>
                <a:t>gutartig</a:t>
              </a:r>
              <a:endParaRPr lang="en-US" sz="1100" dirty="0">
                <a:solidFill>
                  <a:srgbClr val="000000"/>
                </a:solidFill>
                <a:latin typeface="Helvetica"/>
                <a:cs typeface="Helvetica"/>
              </a:endParaRPr>
            </a:p>
          </p:txBody>
        </p:sp>
        <p:sp>
          <p:nvSpPr>
            <p:cNvPr id="145" name="Rectangle 144"/>
            <p:cNvSpPr/>
            <p:nvPr/>
          </p:nvSpPr>
          <p:spPr>
            <a:xfrm>
              <a:off x="5932488" y="2247900"/>
              <a:ext cx="695325" cy="347663"/>
            </a:xfrm>
            <a:prstGeom prst="rect">
              <a:avLst/>
            </a:prstGeom>
            <a:solidFill>
              <a:srgbClr val="02C00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LR-1</a:t>
              </a:r>
            </a:p>
          </p:txBody>
        </p:sp>
        <p:sp>
          <p:nvSpPr>
            <p:cNvPr id="146" name="Rectangle 145"/>
            <p:cNvSpPr/>
            <p:nvPr/>
          </p:nvSpPr>
          <p:spPr>
            <a:xfrm>
              <a:off x="754063" y="2729205"/>
              <a:ext cx="1916738"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Wenn</a:t>
              </a:r>
              <a:r>
                <a:rPr lang="en-US" sz="1100" dirty="0">
                  <a:solidFill>
                    <a:srgbClr val="000000"/>
                  </a:solidFill>
                  <a:latin typeface="Helvetica"/>
                  <a:cs typeface="Helvetica"/>
                </a:rPr>
                <a:t> </a:t>
              </a:r>
              <a:r>
                <a:rPr lang="en-US" sz="1100" dirty="0" err="1">
                  <a:solidFill>
                    <a:srgbClr val="000000"/>
                  </a:solidFill>
                  <a:latin typeface="Helvetica"/>
                  <a:cs typeface="Helvetica"/>
                </a:rPr>
                <a:t>wahrscheinlich</a:t>
              </a:r>
              <a:r>
                <a:rPr lang="en-US" sz="1100" dirty="0">
                  <a:solidFill>
                    <a:srgbClr val="000000"/>
                  </a:solidFill>
                  <a:latin typeface="Helvetica"/>
                  <a:cs typeface="Helvetica"/>
                </a:rPr>
                <a:t> </a:t>
              </a:r>
              <a:r>
                <a:rPr lang="en-US" sz="1100" dirty="0" err="1">
                  <a:solidFill>
                    <a:srgbClr val="000000"/>
                  </a:solidFill>
                  <a:latin typeface="Helvetica"/>
                  <a:cs typeface="Helvetica"/>
                </a:rPr>
                <a:t>gutartig</a:t>
              </a:r>
              <a:endParaRPr lang="en-US" sz="1100" dirty="0">
                <a:solidFill>
                  <a:srgbClr val="000000"/>
                </a:solidFill>
                <a:latin typeface="Helvetica"/>
                <a:cs typeface="Helvetica"/>
              </a:endParaRPr>
            </a:p>
          </p:txBody>
        </p:sp>
        <p:sp>
          <p:nvSpPr>
            <p:cNvPr id="147" name="Rectangle 146"/>
            <p:cNvSpPr/>
            <p:nvPr/>
          </p:nvSpPr>
          <p:spPr>
            <a:xfrm>
              <a:off x="5932488" y="2640013"/>
              <a:ext cx="695325" cy="347662"/>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LR-2</a:t>
              </a:r>
            </a:p>
          </p:txBody>
        </p:sp>
        <p:sp>
          <p:nvSpPr>
            <p:cNvPr id="148" name="Rectangle 147"/>
            <p:cNvSpPr/>
            <p:nvPr/>
          </p:nvSpPr>
          <p:spPr bwMode="auto">
            <a:xfrm>
              <a:off x="5932488" y="3032125"/>
              <a:ext cx="695325" cy="347663"/>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white"/>
                  </a:solidFill>
                  <a:latin typeface="Helvetica"/>
                  <a:cs typeface="Helvetica"/>
                </a:rPr>
                <a:t>LR-M </a:t>
              </a:r>
            </a:p>
          </p:txBody>
        </p:sp>
        <p:cxnSp>
          <p:nvCxnSpPr>
            <p:cNvPr id="149" name="Straight Arrow Connector 76"/>
            <p:cNvCxnSpPr/>
            <p:nvPr/>
          </p:nvCxnSpPr>
          <p:spPr>
            <a:xfrm rot="16200000" flipH="1">
              <a:off x="3099594" y="-1193799"/>
              <a:ext cx="326232" cy="5339556"/>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sp>
          <p:nvSpPr>
            <p:cNvPr id="150" name="Rectangle 149"/>
            <p:cNvSpPr/>
            <p:nvPr/>
          </p:nvSpPr>
          <p:spPr bwMode="auto">
            <a:xfrm>
              <a:off x="5932488" y="1860378"/>
              <a:ext cx="695325" cy="347662"/>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chemeClr val="bg1"/>
                  </a:solidFill>
                  <a:latin typeface="Helvetica"/>
                  <a:cs typeface="Helvetica"/>
                </a:rPr>
                <a:t>LR-TIV</a:t>
              </a:r>
            </a:p>
          </p:txBody>
        </p:sp>
        <p:sp>
          <p:nvSpPr>
            <p:cNvPr id="151" name="Rectangle 150"/>
            <p:cNvSpPr/>
            <p:nvPr/>
          </p:nvSpPr>
          <p:spPr>
            <a:xfrm>
              <a:off x="754063" y="1938281"/>
              <a:ext cx="3021208"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a:solidFill>
                    <a:schemeClr val="tx1"/>
                  </a:solidFill>
                  <a:latin typeface="Helvetica"/>
                  <a:cs typeface="Helvetica"/>
                </a:rPr>
                <a:t>Bei definitive </a:t>
              </a:r>
              <a:r>
                <a:rPr lang="en-US" sz="1100" dirty="0" err="1">
                  <a:solidFill>
                    <a:schemeClr val="tx1"/>
                  </a:solidFill>
                  <a:latin typeface="Helvetica"/>
                  <a:cs typeface="Helvetica"/>
                  <a:hlinkClick r:id="" action="ppaction://noaction"/>
                </a:rPr>
                <a:t>Tumorinfiltration</a:t>
              </a:r>
              <a:r>
                <a:rPr lang="en-US" sz="1100" dirty="0">
                  <a:solidFill>
                    <a:schemeClr val="tx1"/>
                  </a:solidFill>
                  <a:latin typeface="Helvetica"/>
                  <a:cs typeface="Helvetica"/>
                  <a:hlinkClick r:id="" action="ppaction://noaction"/>
                </a:rPr>
                <a:t> in die </a:t>
              </a:r>
              <a:r>
                <a:rPr lang="en-US" sz="1100" dirty="0" err="1">
                  <a:solidFill>
                    <a:schemeClr val="tx1"/>
                  </a:solidFill>
                  <a:latin typeface="Helvetica"/>
                  <a:cs typeface="Helvetica"/>
                  <a:hlinkClick r:id="" action="ppaction://noaction"/>
                </a:rPr>
                <a:t>Vene</a:t>
              </a:r>
              <a:r>
                <a:rPr lang="en-US" sz="1100" dirty="0">
                  <a:solidFill>
                    <a:schemeClr val="tx1"/>
                  </a:solidFill>
                  <a:latin typeface="Helvetica"/>
                  <a:cs typeface="Helvetica"/>
                  <a:hlinkClick r:id="" action="ppaction://noaction"/>
                </a:rPr>
                <a:t> (TIV)</a:t>
              </a:r>
              <a:endParaRPr lang="en-US" sz="1100" dirty="0">
                <a:solidFill>
                  <a:schemeClr val="tx1"/>
                </a:solidFill>
                <a:latin typeface="Helvetica"/>
                <a:cs typeface="Helvetica"/>
              </a:endParaRPr>
            </a:p>
          </p:txBody>
        </p:sp>
        <p:sp>
          <p:nvSpPr>
            <p:cNvPr id="152" name="Rectangle 151"/>
            <p:cNvSpPr/>
            <p:nvPr/>
          </p:nvSpPr>
          <p:spPr>
            <a:xfrm>
              <a:off x="5932488" y="1465263"/>
              <a:ext cx="695325" cy="347663"/>
            </a:xfrm>
            <a:prstGeom prst="rect">
              <a:avLst/>
            </a:prstGeom>
            <a:solidFill>
              <a:schemeClr val="bg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ysClr val="windowText" lastClr="000000"/>
                  </a:solidFill>
                  <a:latin typeface="Helvetica"/>
                  <a:cs typeface="Helvetica"/>
                </a:rPr>
                <a:t>LR-NC</a:t>
              </a:r>
            </a:p>
          </p:txBody>
        </p:sp>
        <p:sp>
          <p:nvSpPr>
            <p:cNvPr id="153" name="Rectangle 152"/>
            <p:cNvSpPr/>
            <p:nvPr/>
          </p:nvSpPr>
          <p:spPr>
            <a:xfrm>
              <a:off x="754063" y="1554456"/>
              <a:ext cx="4816571"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en-US" sz="1100" dirty="0" err="1">
                  <a:solidFill>
                    <a:srgbClr val="000000"/>
                  </a:solidFill>
                  <a:latin typeface="Helvetica"/>
                  <a:cs typeface="Helvetica"/>
                </a:rPr>
                <a:t>Bei</a:t>
              </a:r>
              <a:r>
                <a:rPr lang="en-US" sz="1100" dirty="0">
                  <a:solidFill>
                    <a:srgbClr val="000000"/>
                  </a:solidFill>
                  <a:latin typeface="Helvetica"/>
                  <a:cs typeface="Helvetica"/>
                </a:rPr>
                <a:t> </a:t>
              </a:r>
              <a:r>
                <a:rPr lang="en-US" sz="1100" dirty="0" err="1">
                  <a:solidFill>
                    <a:srgbClr val="000000"/>
                  </a:solidFill>
                  <a:latin typeface="Helvetica"/>
                  <a:cs typeface="Helvetica"/>
                </a:rPr>
                <a:t>fehlender</a:t>
              </a:r>
              <a:r>
                <a:rPr lang="en-US" sz="1100" dirty="0">
                  <a:solidFill>
                    <a:srgbClr val="000000"/>
                  </a:solidFill>
                  <a:latin typeface="Helvetica"/>
                  <a:cs typeface="Helvetica"/>
                </a:rPr>
                <a:t> </a:t>
              </a:r>
              <a:r>
                <a:rPr lang="en-US" sz="1100" dirty="0" err="1">
                  <a:solidFill>
                    <a:srgbClr val="000000"/>
                  </a:solidFill>
                  <a:latin typeface="Helvetica"/>
                  <a:cs typeface="Helvetica"/>
                </a:rPr>
                <a:t>Beurteilbarkeit</a:t>
              </a:r>
              <a:r>
                <a:rPr lang="en-US" sz="1100" dirty="0">
                  <a:solidFill>
                    <a:srgbClr val="000000"/>
                  </a:solidFill>
                  <a:latin typeface="Helvetica"/>
                  <a:cs typeface="Helvetica"/>
                </a:rPr>
                <a:t> </a:t>
              </a:r>
              <a:r>
                <a:rPr lang="en-US" sz="1100" dirty="0" err="1">
                  <a:solidFill>
                    <a:srgbClr val="000000"/>
                  </a:solidFill>
                  <a:latin typeface="Helvetica"/>
                  <a:cs typeface="Helvetica"/>
                </a:rPr>
                <a:t>aufgrund</a:t>
              </a:r>
              <a:r>
                <a:rPr lang="en-US" sz="1100" dirty="0">
                  <a:solidFill>
                    <a:srgbClr val="000000"/>
                  </a:solidFill>
                  <a:latin typeface="Helvetica"/>
                  <a:cs typeface="Helvetica"/>
                </a:rPr>
                <a:t> </a:t>
              </a:r>
              <a:r>
                <a:rPr lang="en-US" sz="1100" dirty="0" err="1">
                  <a:solidFill>
                    <a:srgbClr val="000000"/>
                  </a:solidFill>
                  <a:latin typeface="Helvetica"/>
                  <a:cs typeface="Helvetica"/>
                </a:rPr>
                <a:t>fehlender</a:t>
              </a:r>
              <a:r>
                <a:rPr lang="en-US" sz="1100" dirty="0">
                  <a:solidFill>
                    <a:srgbClr val="000000"/>
                  </a:solidFill>
                  <a:latin typeface="Helvetica"/>
                  <a:cs typeface="Helvetica"/>
                </a:rPr>
                <a:t> </a:t>
              </a:r>
              <a:r>
                <a:rPr lang="en-US" sz="1100" dirty="0" err="1">
                  <a:solidFill>
                    <a:srgbClr val="000000"/>
                  </a:solidFill>
                  <a:latin typeface="Helvetica"/>
                  <a:cs typeface="Helvetica"/>
                </a:rPr>
                <a:t>oder</a:t>
              </a:r>
              <a:r>
                <a:rPr lang="en-US" sz="1100" dirty="0">
                  <a:solidFill>
                    <a:srgbClr val="000000"/>
                  </a:solidFill>
                  <a:latin typeface="Helvetica"/>
                  <a:cs typeface="Helvetica"/>
                </a:rPr>
                <a:t> </a:t>
              </a:r>
              <a:r>
                <a:rPr lang="en-US" sz="1100" dirty="0" err="1">
                  <a:solidFill>
                    <a:srgbClr val="000000"/>
                  </a:solidFill>
                  <a:latin typeface="Helvetica"/>
                  <a:cs typeface="Helvetica"/>
                </a:rPr>
                <a:t>schlechter</a:t>
              </a:r>
              <a:r>
                <a:rPr lang="en-US" sz="1100" dirty="0">
                  <a:solidFill>
                    <a:srgbClr val="000000"/>
                  </a:solidFill>
                  <a:latin typeface="Helvetica"/>
                  <a:cs typeface="Helvetica"/>
                </a:rPr>
                <a:t> </a:t>
              </a:r>
              <a:r>
                <a:rPr lang="en-US" sz="1100" dirty="0" err="1">
                  <a:solidFill>
                    <a:srgbClr val="000000"/>
                  </a:solidFill>
                  <a:latin typeface="Helvetica"/>
                  <a:cs typeface="Helvetica"/>
                </a:rPr>
                <a:t>Bildgebung</a:t>
              </a:r>
              <a:endParaRPr lang="en-US" sz="1100" dirty="0">
                <a:solidFill>
                  <a:srgbClr val="000000"/>
                </a:solidFill>
                <a:latin typeface="Helvetica"/>
                <a:cs typeface="Helvetica"/>
              </a:endParaRPr>
            </a:p>
          </p:txBody>
        </p:sp>
        <p:sp>
          <p:nvSpPr>
            <p:cNvPr id="154" name="Rectangle 153"/>
            <p:cNvSpPr/>
            <p:nvPr/>
          </p:nvSpPr>
          <p:spPr>
            <a:xfrm>
              <a:off x="753286" y="2990205"/>
              <a:ext cx="3435163" cy="430887"/>
            </a:xfrm>
            <a:prstGeom prst="rect">
              <a:avLst/>
            </a:prstGeom>
            <a:solidFill>
              <a:schemeClr val="bg1"/>
            </a:solidFill>
          </p:spPr>
          <p:txBody>
            <a:bodyPr wrap="none" lIns="36576" rIns="36576" anchor="ctr">
              <a:spAutoFit/>
            </a:bodyPr>
            <a:lstStyle/>
            <a:p>
              <a:pPr fontAlgn="auto">
                <a:spcBef>
                  <a:spcPts val="0"/>
                </a:spcBef>
                <a:spcAft>
                  <a:spcPts val="0"/>
                </a:spcAft>
                <a:defRPr/>
              </a:pPr>
              <a:r>
                <a:rPr lang="en-US" sz="1100" dirty="0" err="1">
                  <a:latin typeface="Helvetica"/>
                  <a:cs typeface="Helvetica"/>
                </a:rPr>
                <a:t>Wenn</a:t>
              </a:r>
              <a:r>
                <a:rPr lang="en-US" sz="1100" dirty="0">
                  <a:latin typeface="Helvetica"/>
                  <a:cs typeface="Helvetica"/>
                </a:rPr>
                <a:t> </a:t>
              </a:r>
              <a:r>
                <a:rPr lang="en-US" sz="1100" dirty="0" err="1">
                  <a:latin typeface="Helvetica"/>
                  <a:cs typeface="Helvetica"/>
                </a:rPr>
                <a:t>wahrscheinlich</a:t>
              </a:r>
              <a:r>
                <a:rPr lang="en-US" sz="1100" dirty="0">
                  <a:latin typeface="Helvetica"/>
                  <a:cs typeface="Helvetica"/>
                </a:rPr>
                <a:t> </a:t>
              </a:r>
              <a:r>
                <a:rPr lang="en-US" sz="1100" dirty="0" err="1">
                  <a:latin typeface="Helvetica"/>
                  <a:cs typeface="Helvetica"/>
                </a:rPr>
                <a:t>oder</a:t>
              </a:r>
              <a:r>
                <a:rPr lang="en-US" sz="1100" dirty="0">
                  <a:latin typeface="Helvetica"/>
                  <a:cs typeface="Helvetica"/>
                </a:rPr>
                <a:t> </a:t>
              </a:r>
              <a:r>
                <a:rPr lang="en-US" sz="1100" dirty="0" err="1">
                  <a:latin typeface="Helvetica"/>
                  <a:cs typeface="Helvetica"/>
                </a:rPr>
                <a:t>definitiv</a:t>
              </a:r>
              <a:r>
                <a:rPr lang="en-US" sz="1100" dirty="0">
                  <a:latin typeface="Helvetica"/>
                  <a:cs typeface="Helvetica"/>
                </a:rPr>
                <a:t> </a:t>
              </a:r>
              <a:r>
                <a:rPr lang="en-US" sz="1100" dirty="0" err="1">
                  <a:latin typeface="Helvetica"/>
                  <a:cs typeface="Helvetica"/>
                </a:rPr>
                <a:t>maligne</a:t>
              </a:r>
              <a:r>
                <a:rPr lang="en-US" sz="1100" dirty="0">
                  <a:latin typeface="Helvetica"/>
                  <a:cs typeface="Helvetica"/>
                </a:rPr>
                <a:t> </a:t>
              </a:r>
              <a:r>
                <a:rPr lang="en-US" sz="1100" dirty="0" err="1">
                  <a:latin typeface="Helvetica"/>
                  <a:cs typeface="Helvetica"/>
                </a:rPr>
                <a:t>aber</a:t>
              </a:r>
              <a:r>
                <a:rPr lang="en-US" sz="1100" dirty="0">
                  <a:latin typeface="Helvetica"/>
                  <a:cs typeface="Helvetica"/>
                </a:rPr>
                <a:t> </a:t>
              </a:r>
              <a:r>
                <a:rPr lang="en-US" sz="1100" dirty="0" err="1">
                  <a:latin typeface="Helvetica"/>
                  <a:cs typeface="Helvetica"/>
                </a:rPr>
                <a:t>nicht</a:t>
              </a:r>
              <a:r>
                <a:rPr lang="en-US" sz="1100" dirty="0">
                  <a:latin typeface="Helvetica"/>
                  <a:cs typeface="Helvetica"/>
                </a:rPr>
                <a:t> </a:t>
              </a:r>
            </a:p>
            <a:p>
              <a:pPr fontAlgn="auto">
                <a:spcBef>
                  <a:spcPts val="0"/>
                </a:spcBef>
                <a:spcAft>
                  <a:spcPts val="0"/>
                </a:spcAft>
                <a:defRPr/>
              </a:pPr>
              <a:r>
                <a:rPr lang="en-US" sz="1100" dirty="0">
                  <a:latin typeface="Helvetica"/>
                  <a:cs typeface="Helvetica"/>
                </a:rPr>
                <a:t>HCC-</a:t>
              </a:r>
              <a:r>
                <a:rPr lang="en-US" sz="1100" dirty="0" err="1">
                  <a:latin typeface="Helvetica"/>
                  <a:cs typeface="Helvetica"/>
                </a:rPr>
                <a:t>spezifisch</a:t>
              </a:r>
              <a:r>
                <a:rPr lang="en-US" sz="1100" dirty="0">
                  <a:latin typeface="Helvetica"/>
                  <a:cs typeface="Helvetica"/>
                </a:rPr>
                <a:t> (z. B. </a:t>
              </a:r>
              <a:r>
                <a:rPr lang="en-US" sz="1100" dirty="0" err="1">
                  <a:latin typeface="Helvetica"/>
                  <a:cs typeface="Helvetica"/>
                </a:rPr>
                <a:t>Schießscheibenzeichen</a:t>
              </a:r>
              <a:r>
                <a:rPr lang="en-US" sz="1100" dirty="0" smtClean="0">
                  <a:latin typeface="Helvetica"/>
                  <a:cs typeface="Helvetica"/>
                </a:rPr>
                <a:t>)</a:t>
              </a:r>
              <a:endParaRPr lang="en-US" sz="1100" dirty="0">
                <a:latin typeface="Helvetica"/>
                <a:cs typeface="Helvetica"/>
              </a:endParaRPr>
            </a:p>
          </p:txBody>
        </p:sp>
      </p:grpSp>
      <p:sp>
        <p:nvSpPr>
          <p:cNvPr id="156" name="Rectangle 155">
            <a:hlinkClick r:id="" action="ppaction://noaction"/>
            <a:hlinkHover r:id="" action="ppaction://noaction" highlightClick="1"/>
          </p:cNvPr>
          <p:cNvSpPr/>
          <p:nvPr/>
        </p:nvSpPr>
        <p:spPr>
          <a:xfrm>
            <a:off x="222190" y="6056615"/>
            <a:ext cx="2944368"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59" name="Rectangle 158">
            <a:hlinkClick r:id="" action="ppaction://noaction"/>
            <a:hlinkHover r:id="" action="ppaction://noaction" highlightClick="1"/>
          </p:cNvPr>
          <p:cNvSpPr/>
          <p:nvPr/>
        </p:nvSpPr>
        <p:spPr>
          <a:xfrm>
            <a:off x="4561243" y="5771265"/>
            <a:ext cx="2075688" cy="275019"/>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65" name="TextBox 53"/>
          <p:cNvSpPr txBox="1"/>
          <p:nvPr/>
        </p:nvSpPr>
        <p:spPr>
          <a:xfrm>
            <a:off x="5581834" y="6866277"/>
            <a:ext cx="356616" cy="187744"/>
          </a:xfrm>
          <a:prstGeom prst="rect">
            <a:avLst/>
          </a:prstGeom>
          <a:noFill/>
          <a:ln>
            <a:noFill/>
          </a:ln>
        </p:spPr>
        <p:txBody>
          <a:bodyPr wrap="none" lIns="0" tIns="0" rIns="45720" bIns="18288" rtlCol="0" anchor="b">
            <a:noAutofit/>
          </a:bodyPr>
          <a:lstStyle/>
          <a:p>
            <a:pPr algn="r"/>
            <a:r>
              <a:rPr lang="en-US" sz="1100" dirty="0">
                <a:latin typeface="Helvetica"/>
                <a:cs typeface="Helvetica"/>
              </a:rPr>
              <a:t>LR-5</a:t>
            </a:r>
          </a:p>
        </p:txBody>
      </p:sp>
    </p:spTree>
    <p:extLst>
      <p:ext uri="{BB962C8B-B14F-4D97-AF65-F5344CB8AC3E}">
        <p14:creationId xmlns:p14="http://schemas.microsoft.com/office/powerpoint/2010/main" val="1509794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794140614"/>
              </p:ext>
            </p:extLst>
          </p:nvPr>
        </p:nvGraphicFramePr>
        <p:xfrm>
          <a:off x="228600" y="-15240"/>
          <a:ext cx="6400801" cy="9206640"/>
        </p:xfrm>
        <a:graphic>
          <a:graphicData uri="http://schemas.openxmlformats.org/drawingml/2006/table">
            <a:tbl>
              <a:tblPr firstRow="1" bandRow="1">
                <a:tableStyleId>{5C22544A-7EE6-4342-B048-85BDC9FD1C3A}</a:tableStyleId>
              </a:tblPr>
              <a:tblGrid>
                <a:gridCol w="3100388">
                  <a:extLst>
                    <a:ext uri="{9D8B030D-6E8A-4147-A177-3AD203B41FA5}">
                      <a16:colId xmlns:a16="http://schemas.microsoft.com/office/drawing/2014/main" xmlns="" val="20000"/>
                    </a:ext>
                  </a:extLst>
                </a:gridCol>
                <a:gridCol w="133400">
                  <a:extLst>
                    <a:ext uri="{9D8B030D-6E8A-4147-A177-3AD203B41FA5}">
                      <a16:colId xmlns:a16="http://schemas.microsoft.com/office/drawing/2014/main" xmlns="" val="20001"/>
                    </a:ext>
                  </a:extLst>
                </a:gridCol>
                <a:gridCol w="3167013">
                  <a:extLst>
                    <a:ext uri="{9D8B030D-6E8A-4147-A177-3AD203B41FA5}">
                      <a16:colId xmlns:a16="http://schemas.microsoft.com/office/drawing/2014/main" xmlns="" val="20002"/>
                    </a:ext>
                  </a:extLst>
                </a:gridCol>
              </a:tblGrid>
              <a:tr h="788080">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endParaRPr lang="en-US" sz="1600" b="1" baseline="0" dirty="0" smtClean="0">
                        <a:solidFill>
                          <a:srgbClr val="000000"/>
                        </a:solidFill>
                        <a:latin typeface="Helvetica"/>
                        <a:cs typeface="Helvetica"/>
                      </a:endParaRPr>
                    </a:p>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600" b="1" baseline="0" dirty="0" err="1" smtClean="0">
                          <a:solidFill>
                            <a:srgbClr val="000000"/>
                          </a:solidFill>
                          <a:latin typeface="Helvetica"/>
                          <a:cs typeface="Helvetica"/>
                        </a:rPr>
                        <a:t>Schritt</a:t>
                      </a:r>
                      <a:r>
                        <a:rPr lang="en-US" sz="1600" b="1" baseline="0" dirty="0" smtClean="0">
                          <a:solidFill>
                            <a:srgbClr val="000000"/>
                          </a:solidFill>
                          <a:latin typeface="Helvetica"/>
                          <a:cs typeface="Helvetica"/>
                        </a:rPr>
                        <a:t> </a:t>
                      </a:r>
                      <a:r>
                        <a:rPr lang="en-US" sz="1600" b="1" baseline="0" dirty="0">
                          <a:solidFill>
                            <a:srgbClr val="000000"/>
                          </a:solidFill>
                          <a:latin typeface="Helvetica"/>
                          <a:cs typeface="Helvetica"/>
                        </a:rPr>
                        <a:t>2. Optional: </a:t>
                      </a:r>
                      <a:r>
                        <a:rPr lang="en-US" sz="1600" b="1" dirty="0" err="1">
                          <a:solidFill>
                            <a:srgbClr val="000000"/>
                          </a:solidFill>
                          <a:latin typeface="Helvetica"/>
                          <a:cs typeface="Helvetica"/>
                        </a:rPr>
                        <a:t>Anwendung</a:t>
                      </a:r>
                      <a:r>
                        <a:rPr lang="en-US" sz="1600" b="1" dirty="0">
                          <a:solidFill>
                            <a:srgbClr val="000000"/>
                          </a:solidFill>
                          <a:latin typeface="Helvetica"/>
                          <a:cs typeface="Helvetica"/>
                        </a:rPr>
                        <a:t> </a:t>
                      </a:r>
                      <a:r>
                        <a:rPr lang="en-US" sz="1600" b="1" dirty="0" err="1">
                          <a:solidFill>
                            <a:srgbClr val="000000"/>
                          </a:solidFill>
                          <a:latin typeface="Helvetica"/>
                          <a:cs typeface="Helvetica"/>
                        </a:rPr>
                        <a:t>zusätzlicher</a:t>
                      </a:r>
                      <a:r>
                        <a:rPr lang="en-US" sz="1600" b="1" dirty="0">
                          <a:solidFill>
                            <a:srgbClr val="000000"/>
                          </a:solidFill>
                          <a:latin typeface="Helvetica"/>
                          <a:cs typeface="Helvetica"/>
                        </a:rPr>
                        <a:t> </a:t>
                      </a:r>
                      <a:r>
                        <a:rPr lang="en-US" sz="1600" b="1" dirty="0" err="1">
                          <a:solidFill>
                            <a:srgbClr val="000000"/>
                          </a:solidFill>
                          <a:latin typeface="Helvetica"/>
                          <a:cs typeface="Helvetica"/>
                        </a:rPr>
                        <a:t>Merkmale</a:t>
                      </a:r>
                      <a:r>
                        <a:rPr lang="en-US" sz="1600" b="1" dirty="0">
                          <a:solidFill>
                            <a:srgbClr val="000000"/>
                          </a:solidFill>
                          <a:latin typeface="Helvetica"/>
                          <a:cs typeface="Helvetica"/>
                        </a:rPr>
                        <a:t> (</a:t>
                      </a:r>
                      <a:r>
                        <a:rPr lang="en-US" sz="1600" b="1" dirty="0" err="1" smtClean="0">
                          <a:solidFill>
                            <a:srgbClr val="000000"/>
                          </a:solidFill>
                          <a:latin typeface="Helvetica"/>
                          <a:cs typeface="Helvetica"/>
                        </a:rPr>
                        <a:t>ancilliary</a:t>
                      </a:r>
                      <a:r>
                        <a:rPr lang="en-US" sz="1600" b="1" dirty="0" smtClean="0">
                          <a:solidFill>
                            <a:srgbClr val="000000"/>
                          </a:solidFill>
                          <a:latin typeface="Helvetica"/>
                          <a:cs typeface="Helvetica"/>
                        </a:rPr>
                        <a:t> </a:t>
                      </a:r>
                      <a:r>
                        <a:rPr lang="en-US" sz="1600" b="1" dirty="0">
                          <a:solidFill>
                            <a:srgbClr val="000000"/>
                          </a:solidFill>
                          <a:latin typeface="Helvetica"/>
                          <a:cs typeface="Helvetica"/>
                        </a:rPr>
                        <a:t>features, AFs)</a:t>
                      </a:r>
                      <a:endParaRPr lang="en-US" sz="1600" b="1" i="1" dirty="0">
                        <a:solidFill>
                          <a:srgbClr val="000000"/>
                        </a:solidFill>
                        <a:latin typeface="Helvetica"/>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28605">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100" b="0" dirty="0" err="1">
                          <a:solidFill>
                            <a:srgbClr val="005493"/>
                          </a:solidFill>
                          <a:latin typeface="Helvetica"/>
                          <a:cs typeface="Helvetica"/>
                        </a:rPr>
                        <a:t>Zusätzliche</a:t>
                      </a:r>
                      <a:r>
                        <a:rPr lang="en-US" sz="1100" b="0" dirty="0">
                          <a:solidFill>
                            <a:srgbClr val="005493"/>
                          </a:solidFill>
                          <a:latin typeface="Helvetica"/>
                          <a:cs typeface="Helvetica"/>
                        </a:rPr>
                        <a:t> </a:t>
                      </a:r>
                      <a:r>
                        <a:rPr lang="en-US" sz="1100" b="0" dirty="0" err="1">
                          <a:solidFill>
                            <a:srgbClr val="005493"/>
                          </a:solidFill>
                          <a:latin typeface="Helvetica"/>
                          <a:cs typeface="Helvetica"/>
                        </a:rPr>
                        <a:t>Merkmale</a:t>
                      </a:r>
                      <a:r>
                        <a:rPr lang="en-US" sz="1100" b="0" dirty="0">
                          <a:solidFill>
                            <a:srgbClr val="005493"/>
                          </a:solidFill>
                          <a:latin typeface="Helvetica"/>
                          <a:cs typeface="Helvetica"/>
                        </a:rPr>
                        <a:t> </a:t>
                      </a:r>
                      <a:r>
                        <a:rPr lang="en-US" sz="1100" b="0" dirty="0" err="1">
                          <a:solidFill>
                            <a:srgbClr val="005493"/>
                          </a:solidFill>
                          <a:latin typeface="Helvetica"/>
                          <a:cs typeface="Helvetica"/>
                        </a:rPr>
                        <a:t>können</a:t>
                      </a:r>
                      <a:r>
                        <a:rPr lang="en-US" sz="1100" b="0" dirty="0">
                          <a:solidFill>
                            <a:srgbClr val="005493"/>
                          </a:solidFill>
                          <a:latin typeface="Helvetica"/>
                          <a:cs typeface="Helvetica"/>
                        </a:rPr>
                        <a:t> von </a:t>
                      </a:r>
                      <a:r>
                        <a:rPr lang="en-US" sz="1100" b="0" dirty="0" err="1">
                          <a:solidFill>
                            <a:srgbClr val="005493"/>
                          </a:solidFill>
                          <a:latin typeface="Helvetica"/>
                          <a:cs typeface="Helvetica"/>
                        </a:rPr>
                        <a:t>Radiologen</a:t>
                      </a:r>
                      <a:r>
                        <a:rPr lang="en-US" sz="1100" b="0" dirty="0">
                          <a:solidFill>
                            <a:srgbClr val="005493"/>
                          </a:solidFill>
                          <a:latin typeface="Helvetica"/>
                          <a:cs typeface="Helvetica"/>
                        </a:rPr>
                        <a:t> </a:t>
                      </a:r>
                      <a:r>
                        <a:rPr lang="en-US" sz="1100" b="0" dirty="0" err="1">
                          <a:solidFill>
                            <a:srgbClr val="005493"/>
                          </a:solidFill>
                          <a:latin typeface="Helvetica"/>
                          <a:cs typeface="Helvetica"/>
                        </a:rPr>
                        <a:t>angewendet</a:t>
                      </a:r>
                      <a:r>
                        <a:rPr lang="en-US" sz="1100" b="0" dirty="0">
                          <a:solidFill>
                            <a:srgbClr val="005493"/>
                          </a:solidFill>
                          <a:latin typeface="Helvetica"/>
                          <a:cs typeface="Helvetica"/>
                        </a:rPr>
                        <a:t> </a:t>
                      </a:r>
                      <a:r>
                        <a:rPr lang="en-US" sz="1100" b="0" dirty="0" err="1">
                          <a:solidFill>
                            <a:srgbClr val="005493"/>
                          </a:solidFill>
                          <a:latin typeface="Helvetica"/>
                          <a:cs typeface="Helvetica"/>
                        </a:rPr>
                        <a:t>werden</a:t>
                      </a:r>
                      <a:r>
                        <a:rPr lang="en-US" sz="1100" b="0" dirty="0">
                          <a:solidFill>
                            <a:srgbClr val="005493"/>
                          </a:solidFill>
                          <a:latin typeface="Helvetica"/>
                          <a:cs typeface="Helvetica"/>
                        </a:rPr>
                        <a:t> </a:t>
                      </a:r>
                      <a:r>
                        <a:rPr lang="en-US" sz="1100" b="0" dirty="0" err="1">
                          <a:solidFill>
                            <a:srgbClr val="005493"/>
                          </a:solidFill>
                          <a:latin typeface="Helvetica"/>
                          <a:cs typeface="Helvetica"/>
                        </a:rPr>
                        <a:t>zur</a:t>
                      </a:r>
                      <a:r>
                        <a:rPr lang="en-US" sz="1100" b="0" dirty="0">
                          <a:solidFill>
                            <a:srgbClr val="005493"/>
                          </a:solidFill>
                          <a:latin typeface="Helvetica"/>
                          <a:cs typeface="Helvetica"/>
                        </a:rPr>
                        <a:t>: </a:t>
                      </a:r>
                    </a:p>
                    <a:p>
                      <a:pPr marL="0" marR="0" indent="-171450" algn="ctr" defTabSz="457200" rtl="0" eaLnBrk="1" fontAlgn="base" latinLnBrk="0" hangingPunct="1">
                        <a:lnSpc>
                          <a:spcPct val="100000"/>
                        </a:lnSpc>
                        <a:spcBef>
                          <a:spcPts val="0"/>
                        </a:spcBef>
                        <a:spcAft>
                          <a:spcPts val="0"/>
                        </a:spcAft>
                        <a:buClrTx/>
                        <a:buSzTx/>
                        <a:buFont typeface="Arial" charset="0"/>
                        <a:buNone/>
                        <a:tabLst/>
                        <a:defRPr/>
                      </a:pPr>
                      <a:r>
                        <a:rPr lang="en-US" sz="1100" b="0" dirty="0" err="1">
                          <a:solidFill>
                            <a:schemeClr val="tx1"/>
                          </a:solidFill>
                          <a:latin typeface="Helvetica"/>
                          <a:cs typeface="Helvetica"/>
                        </a:rPr>
                        <a:t>Verbesserten</a:t>
                      </a:r>
                      <a:r>
                        <a:rPr lang="en-US" sz="1100" b="0" dirty="0">
                          <a:solidFill>
                            <a:schemeClr val="tx1"/>
                          </a:solidFill>
                          <a:latin typeface="Helvetica"/>
                          <a:cs typeface="Helvetica"/>
                        </a:rPr>
                        <a:t> </a:t>
                      </a:r>
                      <a:r>
                        <a:rPr lang="en-US" sz="1100" b="0" dirty="0" err="1">
                          <a:solidFill>
                            <a:schemeClr val="tx1"/>
                          </a:solidFill>
                          <a:latin typeface="Helvetica"/>
                          <a:cs typeface="Helvetica"/>
                        </a:rPr>
                        <a:t>Detektion</a:t>
                      </a:r>
                      <a:r>
                        <a:rPr lang="en-US" sz="1100" b="0" dirty="0">
                          <a:solidFill>
                            <a:schemeClr val="tx1"/>
                          </a:solidFill>
                          <a:latin typeface="Helvetica"/>
                          <a:cs typeface="Helvetica"/>
                        </a:rPr>
                        <a:t>, </a:t>
                      </a:r>
                      <a:r>
                        <a:rPr lang="en-US" sz="1100" b="0" dirty="0" err="1">
                          <a:solidFill>
                            <a:schemeClr val="tx1"/>
                          </a:solidFill>
                          <a:latin typeface="Helvetica"/>
                          <a:cs typeface="Helvetica"/>
                        </a:rPr>
                        <a:t>Erhöhung</a:t>
                      </a:r>
                      <a:r>
                        <a:rPr lang="en-US" sz="1100" b="0" dirty="0">
                          <a:solidFill>
                            <a:schemeClr val="tx1"/>
                          </a:solidFill>
                          <a:latin typeface="Helvetica"/>
                          <a:cs typeface="Helvetica"/>
                        </a:rPr>
                        <a:t> der </a:t>
                      </a:r>
                      <a:r>
                        <a:rPr lang="en-US" sz="1100" b="0" dirty="0" err="1">
                          <a:solidFill>
                            <a:schemeClr val="tx1"/>
                          </a:solidFill>
                          <a:latin typeface="Helvetica"/>
                          <a:cs typeface="Helvetica"/>
                        </a:rPr>
                        <a:t>Zuverlässigkeit</a:t>
                      </a:r>
                      <a:r>
                        <a:rPr lang="en-US" sz="1100" b="0" dirty="0">
                          <a:solidFill>
                            <a:schemeClr val="tx1"/>
                          </a:solidFill>
                          <a:latin typeface="Helvetica"/>
                          <a:cs typeface="Helvetica"/>
                        </a:rPr>
                        <a:t> </a:t>
                      </a:r>
                      <a:r>
                        <a:rPr lang="en-US" sz="1100" b="0" dirty="0" err="1">
                          <a:solidFill>
                            <a:schemeClr val="tx1"/>
                          </a:solidFill>
                          <a:latin typeface="Helvetica"/>
                          <a:cs typeface="Helvetica"/>
                        </a:rPr>
                        <a:t>oder</a:t>
                      </a:r>
                      <a:r>
                        <a:rPr lang="en-US" sz="1100" b="0" dirty="0">
                          <a:solidFill>
                            <a:schemeClr val="tx1"/>
                          </a:solidFill>
                          <a:latin typeface="Helvetica"/>
                          <a:cs typeface="Helvetica"/>
                        </a:rPr>
                        <a:t> </a:t>
                      </a:r>
                      <a:r>
                        <a:rPr lang="en-US" sz="1100" b="0" dirty="0" err="1">
                          <a:solidFill>
                            <a:schemeClr val="tx1"/>
                          </a:solidFill>
                          <a:latin typeface="Helvetica"/>
                          <a:cs typeface="Helvetica"/>
                        </a:rPr>
                        <a:t>Kategorienanpassung</a:t>
                      </a:r>
                      <a:r>
                        <a:rPr lang="en-US" sz="1100" b="0" dirty="0">
                          <a:solidFill>
                            <a:schemeClr val="tx1"/>
                          </a:solidFill>
                          <a:latin typeface="Helvetica"/>
                          <a:cs typeface="Helvetica"/>
                        </a:rPr>
                        <a:t>.</a:t>
                      </a:r>
                    </a:p>
                  </a:txBody>
                  <a:tcPr marL="0" marR="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en-US" sz="1100" b="0" dirty="0">
                          <a:solidFill>
                            <a:srgbClr val="005493"/>
                          </a:solidFill>
                          <a:latin typeface="Helvetica"/>
                          <a:cs typeface="Helvetica"/>
                        </a:rPr>
                        <a:t>Wenden Sie </a:t>
                      </a:r>
                      <a:r>
                        <a:rPr lang="en-US" sz="1100" b="0" dirty="0" err="1">
                          <a:solidFill>
                            <a:srgbClr val="005493"/>
                          </a:solidFill>
                          <a:latin typeface="Helvetica"/>
                          <a:cs typeface="Helvetica"/>
                        </a:rPr>
                        <a:t>zusätzliche</a:t>
                      </a:r>
                      <a:r>
                        <a:rPr lang="en-US" sz="1100" b="0" dirty="0">
                          <a:solidFill>
                            <a:srgbClr val="005493"/>
                          </a:solidFill>
                          <a:latin typeface="Helvetica"/>
                          <a:cs typeface="Helvetica"/>
                        </a:rPr>
                        <a:t> </a:t>
                      </a:r>
                      <a:r>
                        <a:rPr lang="en-US" sz="1100" b="0" dirty="0" err="1">
                          <a:solidFill>
                            <a:srgbClr val="005493"/>
                          </a:solidFill>
                          <a:latin typeface="Helvetica"/>
                          <a:cs typeface="Helvetica"/>
                        </a:rPr>
                        <a:t>Merkmale</a:t>
                      </a:r>
                      <a:r>
                        <a:rPr lang="en-US" sz="1100" b="0" dirty="0">
                          <a:solidFill>
                            <a:srgbClr val="005493"/>
                          </a:solidFill>
                          <a:latin typeface="Helvetica"/>
                          <a:cs typeface="Helvetica"/>
                        </a:rPr>
                        <a:t> </a:t>
                      </a:r>
                      <a:r>
                        <a:rPr lang="en-US" sz="1100" b="0" dirty="0" err="1">
                          <a:solidFill>
                            <a:srgbClr val="005493"/>
                          </a:solidFill>
                          <a:latin typeface="Helvetica"/>
                          <a:cs typeface="Helvetica"/>
                        </a:rPr>
                        <a:t>zur</a:t>
                      </a:r>
                      <a:r>
                        <a:rPr lang="en-US" sz="1100" b="0" dirty="0">
                          <a:solidFill>
                            <a:srgbClr val="005493"/>
                          </a:solidFill>
                          <a:latin typeface="Helvetica"/>
                          <a:cs typeface="Helvetica"/>
                        </a:rPr>
                        <a:t> </a:t>
                      </a:r>
                      <a:r>
                        <a:rPr lang="en-US" sz="1100" b="0" dirty="0" err="1">
                          <a:solidFill>
                            <a:srgbClr val="005493"/>
                          </a:solidFill>
                          <a:latin typeface="Helvetica"/>
                          <a:cs typeface="Helvetica"/>
                        </a:rPr>
                        <a:t>Kategorienanpassung</a:t>
                      </a:r>
                      <a:r>
                        <a:rPr lang="en-US" sz="1100" b="0" dirty="0">
                          <a:solidFill>
                            <a:srgbClr val="005493"/>
                          </a:solidFill>
                          <a:latin typeface="Helvetica"/>
                          <a:cs typeface="Helvetica"/>
                        </a:rPr>
                        <a:t> (upgrading, downgrading </a:t>
                      </a:r>
                      <a:r>
                        <a:rPr lang="en-US" sz="1100" b="0" dirty="0" err="1">
                          <a:solidFill>
                            <a:srgbClr val="005493"/>
                          </a:solidFill>
                          <a:latin typeface="Helvetica"/>
                          <a:cs typeface="Helvetica"/>
                        </a:rPr>
                        <a:t>wie</a:t>
                      </a:r>
                      <a:r>
                        <a:rPr lang="en-US" sz="1100" b="0" dirty="0">
                          <a:solidFill>
                            <a:srgbClr val="005493"/>
                          </a:solidFill>
                          <a:latin typeface="Helvetica"/>
                          <a:cs typeface="Helvetica"/>
                        </a:rPr>
                        <a:t> </a:t>
                      </a:r>
                      <a:r>
                        <a:rPr lang="en-US" sz="1100" b="0" dirty="0" err="1">
                          <a:solidFill>
                            <a:srgbClr val="005493"/>
                          </a:solidFill>
                          <a:latin typeface="Helvetica"/>
                          <a:cs typeface="Helvetica"/>
                        </a:rPr>
                        <a:t>folgt</a:t>
                      </a:r>
                      <a:r>
                        <a:rPr lang="en-US" sz="1100" b="0" dirty="0">
                          <a:solidFill>
                            <a:srgbClr val="005493"/>
                          </a:solidFill>
                          <a:latin typeface="Helvetica"/>
                          <a:cs typeface="Helvetica"/>
                        </a:rPr>
                        <a:t> </a:t>
                      </a:r>
                      <a:r>
                        <a:rPr lang="en-US" sz="1100" b="0" dirty="0" smtClean="0">
                          <a:solidFill>
                            <a:srgbClr val="005493"/>
                          </a:solidFill>
                          <a:latin typeface="Helvetica"/>
                          <a:cs typeface="Helvetica"/>
                        </a:rPr>
                        <a:t>an</a:t>
                      </a:r>
                      <a:r>
                        <a:rPr lang="en-US" sz="1100" b="1" dirty="0" smtClean="0">
                          <a:solidFill>
                            <a:srgbClr val="005493"/>
                          </a:solidFill>
                          <a:latin typeface="Helvetica"/>
                          <a:cs typeface="Helvetica"/>
                        </a:rPr>
                        <a:t>)</a:t>
                      </a:r>
                      <a:r>
                        <a:rPr lang="en-US" sz="1100" b="0" dirty="0" smtClean="0">
                          <a:solidFill>
                            <a:srgbClr val="005493"/>
                          </a:solidFill>
                          <a:latin typeface="Helvetica"/>
                          <a:cs typeface="Helvetica"/>
                        </a:rPr>
                        <a:t>:</a:t>
                      </a:r>
                      <a:endParaRPr lang="en-US" sz="1100" b="0" dirty="0">
                        <a:solidFill>
                          <a:srgbClr val="005493"/>
                        </a:solidFill>
                        <a:latin typeface="Helvetica"/>
                        <a:cs typeface="Helvetica"/>
                      </a:endParaRPr>
                    </a:p>
                  </a:txBody>
                  <a:tcPr marL="0" marR="0" marT="91440" marB="180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788080">
                <a:tc gridSpan="3">
                  <a:txBody>
                    <a:bodyPr/>
                    <a:lstStyle/>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en-US" sz="1100" b="0" i="0" baseline="0" dirty="0">
                          <a:solidFill>
                            <a:schemeClr val="tx1"/>
                          </a:solidFill>
                          <a:latin typeface="Helvetica"/>
                          <a:cs typeface="Helvetica"/>
                        </a:rPr>
                        <a:t>Bei </a:t>
                      </a:r>
                      <a:r>
                        <a:rPr lang="en-US" sz="1100" b="0" i="0" baseline="0" dirty="0" err="1">
                          <a:solidFill>
                            <a:schemeClr val="tx1"/>
                          </a:solidFill>
                          <a:latin typeface="Helvetica"/>
                          <a:cs typeface="Helvetica"/>
                        </a:rPr>
                        <a:t>Vorliegen</a:t>
                      </a:r>
                      <a:r>
                        <a:rPr lang="en-US" sz="1100" b="0" i="0" baseline="0" dirty="0">
                          <a:solidFill>
                            <a:schemeClr val="tx1"/>
                          </a:solidFill>
                          <a:latin typeface="Helvetica"/>
                          <a:cs typeface="Helvetica"/>
                        </a:rPr>
                        <a:t> </a:t>
                      </a:r>
                      <a:r>
                        <a:rPr lang="en-US" sz="1100" b="0" i="0" baseline="0" dirty="0" err="1">
                          <a:solidFill>
                            <a:schemeClr val="tx1"/>
                          </a:solidFill>
                          <a:latin typeface="Helvetica"/>
                          <a:cs typeface="Helvetica"/>
                        </a:rPr>
                        <a:t>widersprüchlicher</a:t>
                      </a:r>
                      <a:r>
                        <a:rPr lang="en-US" sz="1100" b="0" i="0" baseline="0" dirty="0">
                          <a:solidFill>
                            <a:schemeClr val="tx1"/>
                          </a:solidFill>
                          <a:latin typeface="Helvetica"/>
                          <a:cs typeface="Helvetica"/>
                        </a:rPr>
                        <a:t> </a:t>
                      </a:r>
                      <a:r>
                        <a:rPr lang="en-US" sz="1100" b="0" i="0" baseline="0" dirty="0" err="1">
                          <a:solidFill>
                            <a:schemeClr val="tx1"/>
                          </a:solidFill>
                          <a:latin typeface="Helvetica"/>
                          <a:cs typeface="Helvetica"/>
                        </a:rPr>
                        <a:t>Zusatzmerkmale</a:t>
                      </a:r>
                      <a:r>
                        <a:rPr lang="en-US" sz="1100" b="0" i="0" baseline="0" dirty="0">
                          <a:solidFill>
                            <a:schemeClr val="tx1"/>
                          </a:solidFill>
                          <a:latin typeface="Helvetica"/>
                          <a:cs typeface="Helvetica"/>
                        </a:rPr>
                        <a:t> (z. B. </a:t>
                      </a:r>
                      <a:r>
                        <a:rPr lang="en-US" sz="1100" b="0" i="0" baseline="0" dirty="0" err="1">
                          <a:solidFill>
                            <a:schemeClr val="tx1"/>
                          </a:solidFill>
                          <a:latin typeface="Helvetica"/>
                          <a:cs typeface="Helvetica"/>
                        </a:rPr>
                        <a:t>ein</a:t>
                      </a:r>
                      <a:r>
                        <a:rPr lang="en-US" sz="1100" b="0" i="0" baseline="0" dirty="0">
                          <a:solidFill>
                            <a:schemeClr val="tx1"/>
                          </a:solidFill>
                          <a:latin typeface="Helvetica"/>
                          <a:cs typeface="Helvetica"/>
                        </a:rPr>
                        <a:t> </a:t>
                      </a:r>
                      <a:r>
                        <a:rPr lang="en-US" sz="1100" b="0" i="0" baseline="0" dirty="0" err="1">
                          <a:solidFill>
                            <a:schemeClr val="tx1"/>
                          </a:solidFill>
                          <a:latin typeface="Helvetica"/>
                          <a:cs typeface="Helvetica"/>
                        </a:rPr>
                        <a:t>oder</a:t>
                      </a:r>
                      <a:r>
                        <a:rPr lang="en-US" sz="1100" b="0" i="0" baseline="0" dirty="0">
                          <a:solidFill>
                            <a:schemeClr val="tx1"/>
                          </a:solidFill>
                          <a:latin typeface="Helvetica"/>
                          <a:cs typeface="Helvetica"/>
                        </a:rPr>
                        <a:t> </a:t>
                      </a:r>
                      <a:r>
                        <a:rPr lang="en-US" sz="1100" b="0" i="0" baseline="0" dirty="0" err="1">
                          <a:solidFill>
                            <a:schemeClr val="tx1"/>
                          </a:solidFill>
                          <a:latin typeface="Helvetica"/>
                          <a:cs typeface="Helvetica"/>
                        </a:rPr>
                        <a:t>mehrere</a:t>
                      </a:r>
                      <a:r>
                        <a:rPr lang="en-US" sz="1100" b="0" i="0" baseline="0" dirty="0">
                          <a:solidFill>
                            <a:schemeClr val="tx1"/>
                          </a:solidFill>
                          <a:latin typeface="Helvetica"/>
                          <a:cs typeface="Helvetica"/>
                        </a:rPr>
                        <a:t> </a:t>
                      </a:r>
                      <a:r>
                        <a:rPr lang="en-US" sz="1100" b="0" i="0" baseline="0" dirty="0" err="1" smtClean="0">
                          <a:solidFill>
                            <a:schemeClr val="tx1"/>
                          </a:solidFill>
                          <a:latin typeface="Helvetica"/>
                          <a:cs typeface="Helvetica"/>
                        </a:rPr>
                        <a:t>Merkmale</a:t>
                      </a:r>
                      <a:r>
                        <a:rPr lang="en-US" sz="1100" b="1" i="0" baseline="0" dirty="0" smtClean="0">
                          <a:solidFill>
                            <a:schemeClr val="tx1"/>
                          </a:solidFill>
                          <a:latin typeface="Helvetica"/>
                          <a:cs typeface="Helvetica"/>
                        </a:rPr>
                        <a:t>,</a:t>
                      </a:r>
                      <a:r>
                        <a:rPr lang="en-US" sz="1100" b="0" i="0" baseline="0" dirty="0" smtClean="0">
                          <a:solidFill>
                            <a:schemeClr val="tx1"/>
                          </a:solidFill>
                          <a:latin typeface="Helvetica"/>
                          <a:cs typeface="Helvetica"/>
                        </a:rPr>
                        <a:t> </a:t>
                      </a:r>
                      <a:r>
                        <a:rPr lang="en-US" sz="1100" b="0" i="0" baseline="0" dirty="0">
                          <a:solidFill>
                            <a:schemeClr val="tx1"/>
                          </a:solidFill>
                          <a:latin typeface="Helvetica"/>
                          <a:cs typeface="Helvetica"/>
                        </a:rPr>
                        <a:t>die für </a:t>
                      </a:r>
                      <a:r>
                        <a:rPr lang="en-US" sz="1100" b="0" i="0" baseline="0" dirty="0" err="1">
                          <a:solidFill>
                            <a:schemeClr val="tx1"/>
                          </a:solidFill>
                          <a:latin typeface="Helvetica"/>
                          <a:cs typeface="Helvetica"/>
                        </a:rPr>
                        <a:t>Bösartigkeit</a:t>
                      </a:r>
                      <a:r>
                        <a:rPr lang="en-US" sz="1100" b="0" i="0" baseline="0" dirty="0">
                          <a:solidFill>
                            <a:schemeClr val="tx1"/>
                          </a:solidFill>
                          <a:latin typeface="Helvetica"/>
                          <a:cs typeface="Helvetica"/>
                        </a:rPr>
                        <a:t> </a:t>
                      </a:r>
                      <a:r>
                        <a:rPr lang="en-US" sz="1100" b="0" i="0" baseline="0" dirty="0" err="1">
                          <a:solidFill>
                            <a:schemeClr val="tx1"/>
                          </a:solidFill>
                          <a:latin typeface="Helvetica"/>
                          <a:cs typeface="Helvetica"/>
                        </a:rPr>
                        <a:t>sprechen</a:t>
                      </a:r>
                      <a:r>
                        <a:rPr lang="en-US" sz="1100" b="0" i="0" baseline="0" dirty="0">
                          <a:solidFill>
                            <a:schemeClr val="tx1"/>
                          </a:solidFill>
                          <a:latin typeface="Helvetica"/>
                          <a:cs typeface="Helvetica"/>
                        </a:rPr>
                        <a:t> </a:t>
                      </a:r>
                      <a:r>
                        <a:rPr lang="en-US" sz="1100" b="0" i="0" u="sng" baseline="0" dirty="0">
                          <a:solidFill>
                            <a:schemeClr val="tx1"/>
                          </a:solidFill>
                          <a:latin typeface="Helvetica"/>
                          <a:cs typeface="Helvetica"/>
                        </a:rPr>
                        <a:t>und </a:t>
                      </a:r>
                      <a:r>
                        <a:rPr lang="en-US" sz="1100" b="0" i="0" baseline="0" dirty="0" err="1" smtClean="0">
                          <a:solidFill>
                            <a:schemeClr val="tx1"/>
                          </a:solidFill>
                          <a:latin typeface="Helvetica"/>
                          <a:cs typeface="Helvetica"/>
                        </a:rPr>
                        <a:t>ein</a:t>
                      </a:r>
                      <a:r>
                        <a:rPr lang="en-US" sz="1100" b="0" i="0" baseline="0" dirty="0" smtClean="0">
                          <a:solidFill>
                            <a:schemeClr val="tx1"/>
                          </a:solidFill>
                          <a:latin typeface="Helvetica"/>
                          <a:cs typeface="Helvetica"/>
                        </a:rPr>
                        <a:t> </a:t>
                      </a:r>
                      <a:r>
                        <a:rPr lang="en-US" sz="1100" b="0" i="0" baseline="0" dirty="0" err="1">
                          <a:solidFill>
                            <a:schemeClr val="tx1"/>
                          </a:solidFill>
                          <a:latin typeface="Helvetica"/>
                          <a:cs typeface="Helvetica"/>
                        </a:rPr>
                        <a:t>oder</a:t>
                      </a:r>
                      <a:r>
                        <a:rPr lang="en-US" sz="1100" b="0" i="0" baseline="0" dirty="0">
                          <a:solidFill>
                            <a:schemeClr val="tx1"/>
                          </a:solidFill>
                          <a:latin typeface="Helvetica"/>
                          <a:cs typeface="Helvetica"/>
                        </a:rPr>
                        <a:t> </a:t>
                      </a:r>
                      <a:r>
                        <a:rPr lang="en-US" sz="1100" b="0" i="0" baseline="0" dirty="0" err="1">
                          <a:solidFill>
                            <a:schemeClr val="tx1"/>
                          </a:solidFill>
                          <a:latin typeface="Helvetica"/>
                          <a:cs typeface="Helvetica"/>
                        </a:rPr>
                        <a:t>mehrere</a:t>
                      </a:r>
                      <a:r>
                        <a:rPr lang="en-US" sz="1100" b="0" i="0" baseline="0" dirty="0">
                          <a:solidFill>
                            <a:schemeClr val="tx1"/>
                          </a:solidFill>
                          <a:latin typeface="Helvetica"/>
                          <a:cs typeface="Helvetica"/>
                        </a:rPr>
                        <a:t> </a:t>
                      </a:r>
                      <a:r>
                        <a:rPr lang="en-US" sz="1100" b="0" i="0" baseline="0" dirty="0" err="1" smtClean="0">
                          <a:solidFill>
                            <a:schemeClr val="tx1"/>
                          </a:solidFill>
                          <a:latin typeface="Helvetica"/>
                          <a:cs typeface="Helvetica"/>
                        </a:rPr>
                        <a:t>Merkmale</a:t>
                      </a:r>
                      <a:r>
                        <a:rPr lang="en-US" sz="1100" b="1" i="0" baseline="0" dirty="0" smtClean="0">
                          <a:solidFill>
                            <a:schemeClr val="tx1"/>
                          </a:solidFill>
                          <a:latin typeface="Helvetica"/>
                          <a:cs typeface="Helvetica"/>
                        </a:rPr>
                        <a:t>,</a:t>
                      </a:r>
                      <a:r>
                        <a:rPr lang="en-US" sz="1100" b="0" i="0" baseline="0" dirty="0" smtClean="0">
                          <a:solidFill>
                            <a:schemeClr val="tx1"/>
                          </a:solidFill>
                          <a:latin typeface="Helvetica"/>
                          <a:cs typeface="Helvetica"/>
                        </a:rPr>
                        <a:t> </a:t>
                      </a:r>
                      <a:r>
                        <a:rPr lang="en-US" sz="1100" b="0" i="0" baseline="0" dirty="0">
                          <a:solidFill>
                            <a:schemeClr val="tx1"/>
                          </a:solidFill>
                          <a:latin typeface="Helvetica"/>
                          <a:cs typeface="Helvetica"/>
                        </a:rPr>
                        <a:t>die für </a:t>
                      </a:r>
                      <a:r>
                        <a:rPr lang="en-US" sz="1100" b="0" i="0" baseline="0" dirty="0" err="1">
                          <a:solidFill>
                            <a:schemeClr val="tx1"/>
                          </a:solidFill>
                          <a:latin typeface="Helvetica"/>
                          <a:cs typeface="Helvetica"/>
                        </a:rPr>
                        <a:t>Gutartigkeit</a:t>
                      </a:r>
                      <a:r>
                        <a:rPr lang="en-US" sz="1100" b="0" i="0" baseline="0" dirty="0">
                          <a:solidFill>
                            <a:schemeClr val="tx1"/>
                          </a:solidFill>
                          <a:latin typeface="Helvetica"/>
                          <a:cs typeface="Helvetica"/>
                        </a:rPr>
                        <a:t> </a:t>
                      </a:r>
                      <a:r>
                        <a:rPr lang="en-US" sz="1100" b="0" i="0" baseline="0" dirty="0" err="1">
                          <a:solidFill>
                            <a:schemeClr val="tx1"/>
                          </a:solidFill>
                          <a:latin typeface="Helvetica"/>
                          <a:cs typeface="Helvetica"/>
                        </a:rPr>
                        <a:t>sprechen</a:t>
                      </a:r>
                      <a:r>
                        <a:rPr lang="en-US" sz="1100" b="0" i="0" baseline="0" dirty="0">
                          <a:solidFill>
                            <a:schemeClr val="tx1"/>
                          </a:solidFill>
                          <a:latin typeface="Helvetica"/>
                          <a:cs typeface="Helvetica"/>
                        </a:rPr>
                        <a:t>):</a:t>
                      </a:r>
                    </a:p>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en-US" sz="1100" b="0" i="0" baseline="0" dirty="0" err="1">
                          <a:solidFill>
                            <a:schemeClr val="tx1"/>
                          </a:solidFill>
                          <a:latin typeface="Helvetica"/>
                          <a:cs typeface="Helvetica"/>
                        </a:rPr>
                        <a:t>Keine</a:t>
                      </a:r>
                      <a:r>
                        <a:rPr lang="en-US" sz="1100" b="0" i="0" baseline="0" dirty="0">
                          <a:solidFill>
                            <a:schemeClr val="tx1"/>
                          </a:solidFill>
                          <a:latin typeface="Helvetica"/>
                          <a:cs typeface="Helvetica"/>
                        </a:rPr>
                        <a:t> </a:t>
                      </a:r>
                      <a:r>
                        <a:rPr lang="en-US" sz="1100" b="0" i="0" baseline="0" dirty="0" err="1">
                          <a:solidFill>
                            <a:schemeClr val="tx1"/>
                          </a:solidFill>
                          <a:latin typeface="Helvetica"/>
                          <a:cs typeface="Helvetica"/>
                        </a:rPr>
                        <a:t>Anpassung</a:t>
                      </a:r>
                      <a:r>
                        <a:rPr lang="en-US" sz="1100" b="0" i="0" baseline="0" dirty="0">
                          <a:solidFill>
                            <a:schemeClr val="tx1"/>
                          </a:solidFill>
                          <a:latin typeface="Helvetica"/>
                          <a:cs typeface="Helvetica"/>
                        </a:rPr>
                        <a:t> der </a:t>
                      </a:r>
                      <a:r>
                        <a:rPr lang="en-US" sz="1100" b="0" i="0" baseline="0" dirty="0" err="1">
                          <a:solidFill>
                            <a:schemeClr val="tx1"/>
                          </a:solidFill>
                          <a:latin typeface="Helvetica"/>
                          <a:cs typeface="Helvetica"/>
                        </a:rPr>
                        <a:t>Kategorie</a:t>
                      </a:r>
                      <a:endParaRPr lang="en-US" sz="1100" b="0" i="0" baseline="0" dirty="0">
                        <a:solidFill>
                          <a:schemeClr val="tx1"/>
                        </a:solidFill>
                        <a:latin typeface="Helvetica"/>
                        <a:cs typeface="Helvetica"/>
                      </a:endParaRPr>
                    </a:p>
                  </a:txBody>
                  <a:tcPr marL="0" marR="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3"/>
                  </a:ext>
                </a:extLst>
              </a:tr>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en-US" sz="1100" b="0" i="1" baseline="0" dirty="0" err="1">
                          <a:solidFill>
                            <a:srgbClr val="FF0000"/>
                          </a:solidFill>
                          <a:latin typeface="Helvetica"/>
                          <a:cs typeface="Helvetica"/>
                        </a:rPr>
                        <a:t>Zusätzliche</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Merkmale</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können</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nicht</a:t>
                      </a:r>
                      <a:r>
                        <a:rPr lang="en-US" sz="1100" b="0" i="1" baseline="0" dirty="0">
                          <a:solidFill>
                            <a:srgbClr val="FF0000"/>
                          </a:solidFill>
                          <a:latin typeface="Helvetica"/>
                          <a:cs typeface="Helvetica"/>
                        </a:rPr>
                        <a:t> </a:t>
                      </a:r>
                      <a:r>
                        <a:rPr lang="en-US" sz="1100" b="0" i="1" baseline="0" dirty="0" err="1">
                          <a:solidFill>
                            <a:srgbClr val="FF0000"/>
                          </a:solidFill>
                          <a:latin typeface="Helvetica"/>
                          <a:cs typeface="Helvetica"/>
                        </a:rPr>
                        <a:t>zum</a:t>
                      </a:r>
                      <a:r>
                        <a:rPr lang="en-US" sz="1100" b="0" i="1" baseline="0" dirty="0">
                          <a:solidFill>
                            <a:srgbClr val="FF0000"/>
                          </a:solidFill>
                          <a:latin typeface="Helvetica"/>
                          <a:cs typeface="Helvetica"/>
                        </a:rPr>
                        <a:t> Upgrading </a:t>
                      </a:r>
                      <a:r>
                        <a:rPr lang="en-US" sz="1100" b="0" i="1" baseline="0" dirty="0" err="1">
                          <a:solidFill>
                            <a:srgbClr val="FF0000"/>
                          </a:solidFill>
                          <a:latin typeface="Helvetica"/>
                          <a:cs typeface="Helvetica"/>
                        </a:rPr>
                        <a:t>nach</a:t>
                      </a:r>
                      <a:r>
                        <a:rPr lang="en-US" sz="1100" b="0" i="1" baseline="0" dirty="0">
                          <a:solidFill>
                            <a:srgbClr val="FF0000"/>
                          </a:solidFill>
                          <a:latin typeface="Helvetica"/>
                          <a:cs typeface="Helvetica"/>
                        </a:rPr>
                        <a:t> LR-5 </a:t>
                      </a:r>
                      <a:r>
                        <a:rPr lang="en-US" sz="1100" b="0" i="1" baseline="0" dirty="0" err="1" smtClean="0">
                          <a:solidFill>
                            <a:srgbClr val="FF0000"/>
                          </a:solidFill>
                          <a:latin typeface="Helvetica"/>
                          <a:cs typeface="Helvetica"/>
                        </a:rPr>
                        <a:t>genutzt</a:t>
                      </a:r>
                      <a:r>
                        <a:rPr lang="en-US" sz="1100" b="0" i="1" baseline="0" dirty="0" smtClean="0">
                          <a:solidFill>
                            <a:srgbClr val="FF0000"/>
                          </a:solidFill>
                          <a:latin typeface="Helvetica"/>
                          <a:cs typeface="Helvetica"/>
                        </a:rPr>
                        <a:t> </a:t>
                      </a:r>
                      <a:r>
                        <a:rPr lang="en-US" sz="1100" b="0" i="1" baseline="0" dirty="0" err="1" smtClean="0">
                          <a:solidFill>
                            <a:srgbClr val="FF0000"/>
                          </a:solidFill>
                          <a:latin typeface="Helvetica"/>
                          <a:cs typeface="Helvetica"/>
                        </a:rPr>
                        <a:t>werden</a:t>
                      </a:r>
                      <a:r>
                        <a:rPr lang="en-US" sz="1100" b="0" i="1" baseline="0" dirty="0" smtClean="0">
                          <a:solidFill>
                            <a:srgbClr val="FF0000"/>
                          </a:solidFill>
                          <a:latin typeface="Helvetica"/>
                          <a:cs typeface="Helvetica"/>
                        </a:rPr>
                        <a:t>.</a:t>
                      </a:r>
                      <a:endParaRPr lang="en-US" sz="1100" b="0" i="1" baseline="0" dirty="0">
                        <a:solidFill>
                          <a:srgbClr val="FF0000"/>
                        </a:solidFill>
                        <a:latin typeface="Helvetica"/>
                        <a:cs typeface="Helvetica"/>
                      </a:endParaRPr>
                    </a:p>
                  </a:txBody>
                  <a:tcPr marL="0" marR="0" marT="9144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4"/>
                  </a:ext>
                </a:extLst>
              </a:tr>
              <a:tr h="553038">
                <a:tc>
                  <a:txBody>
                    <a:bodyPr/>
                    <a:lstStyle/>
                    <a:p>
                      <a:pPr algn="ctr">
                        <a:lnSpc>
                          <a:spcPct val="100000"/>
                        </a:lnSpc>
                        <a:spcAft>
                          <a:spcPts val="600"/>
                        </a:spcAft>
                      </a:pPr>
                      <a:r>
                        <a:rPr lang="en-US" sz="1100" b="1" dirty="0" err="1">
                          <a:solidFill>
                            <a:schemeClr val="tx1"/>
                          </a:solidFill>
                          <a:latin typeface="Helvetica"/>
                          <a:cs typeface="Helvetica"/>
                        </a:rPr>
                        <a:t>Zusatzmerkmale</a:t>
                      </a:r>
                      <a:r>
                        <a:rPr lang="en-US" sz="1100" b="1" dirty="0">
                          <a:solidFill>
                            <a:schemeClr val="tx1"/>
                          </a:solidFill>
                          <a:latin typeface="Helvetica"/>
                          <a:cs typeface="Helvetica"/>
                        </a:rPr>
                        <a:t>, die für </a:t>
                      </a:r>
                      <a:r>
                        <a:rPr lang="en-US" sz="1100" b="1" dirty="0" err="1">
                          <a:solidFill>
                            <a:schemeClr val="tx1"/>
                          </a:solidFill>
                          <a:latin typeface="Helvetica"/>
                          <a:cs typeface="Helvetica"/>
                        </a:rPr>
                        <a:t>Bösartigkeit</a:t>
                      </a:r>
                      <a:r>
                        <a:rPr lang="en-US" sz="1100" b="1" dirty="0">
                          <a:solidFill>
                            <a:schemeClr val="tx1"/>
                          </a:solidFill>
                          <a:latin typeface="Helvetica"/>
                          <a:cs typeface="Helvetica"/>
                        </a:rPr>
                        <a:t> </a:t>
                      </a:r>
                      <a:r>
                        <a:rPr lang="en-US" sz="1100" b="1" dirty="0" err="1">
                          <a:solidFill>
                            <a:schemeClr val="tx1"/>
                          </a:solidFill>
                          <a:latin typeface="Helvetica"/>
                          <a:cs typeface="Helvetica"/>
                        </a:rPr>
                        <a:t>sprechen</a:t>
                      </a:r>
                      <a:endParaRPr lang="en-US" sz="1100" b="1" baseline="30000" dirty="0">
                        <a:solidFill>
                          <a:schemeClr val="tx1"/>
                        </a:solidFill>
                        <a:latin typeface="Helvetica"/>
                        <a:cs typeface="Helvetica"/>
                      </a:endParaRPr>
                    </a:p>
                  </a:txBody>
                  <a:tcPr marL="72000" marR="36000"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a:lnSpc>
                          <a:spcPct val="100000"/>
                        </a:lnSpc>
                        <a:spcAft>
                          <a:spcPts val="600"/>
                        </a:spcAft>
                      </a:pPr>
                      <a:endParaRPr lang="en-US" sz="1100" b="1" dirty="0">
                        <a:solidFill>
                          <a:schemeClr val="tx1"/>
                        </a:solidFill>
                        <a:latin typeface="Helvetica"/>
                        <a:cs typeface="Helvetica"/>
                      </a:endParaRPr>
                    </a:p>
                  </a:txBody>
                  <a:tcPr marL="0" marR="0"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ctr">
                        <a:lnSpc>
                          <a:spcPct val="100000"/>
                        </a:lnSpc>
                        <a:spcAft>
                          <a:spcPts val="600"/>
                        </a:spcAft>
                      </a:pPr>
                      <a:r>
                        <a:rPr lang="en-US" sz="1100" b="1" dirty="0" err="1">
                          <a:solidFill>
                            <a:schemeClr val="tx1"/>
                          </a:solidFill>
                          <a:latin typeface="Helvetica"/>
                          <a:cs typeface="Helvetica"/>
                        </a:rPr>
                        <a:t>Zusatzmerkmale</a:t>
                      </a:r>
                      <a:r>
                        <a:rPr lang="en-US" sz="1100" b="1" dirty="0">
                          <a:solidFill>
                            <a:schemeClr val="tx1"/>
                          </a:solidFill>
                          <a:latin typeface="Helvetica"/>
                          <a:cs typeface="Helvetica"/>
                        </a:rPr>
                        <a:t>, die für </a:t>
                      </a:r>
                      <a:r>
                        <a:rPr lang="en-US" sz="1100" b="1" dirty="0" err="1">
                          <a:solidFill>
                            <a:schemeClr val="tx1"/>
                          </a:solidFill>
                          <a:latin typeface="Helvetica"/>
                          <a:cs typeface="Helvetica"/>
                        </a:rPr>
                        <a:t>Gutartigkeit</a:t>
                      </a:r>
                      <a:r>
                        <a:rPr lang="en-US" sz="1100" b="1" dirty="0">
                          <a:solidFill>
                            <a:schemeClr val="tx1"/>
                          </a:solidFill>
                          <a:latin typeface="Helvetica"/>
                          <a:cs typeface="Helvetica"/>
                        </a:rPr>
                        <a:t> </a:t>
                      </a:r>
                      <a:r>
                        <a:rPr lang="en-US" sz="1100" b="1" dirty="0" err="1">
                          <a:solidFill>
                            <a:schemeClr val="tx1"/>
                          </a:solidFill>
                          <a:latin typeface="Helvetica"/>
                          <a:cs typeface="Helvetica"/>
                        </a:rPr>
                        <a:t>sprechen</a:t>
                      </a:r>
                      <a:endParaRPr lang="en-US" sz="1100" b="1" baseline="30000" dirty="0">
                        <a:solidFill>
                          <a:schemeClr val="tx1"/>
                        </a:solidFill>
                        <a:latin typeface="Helvetica"/>
                        <a:cs typeface="Helvetica"/>
                      </a:endParaRPr>
                    </a:p>
                  </a:txBody>
                  <a:tcPr marL="72000" marR="36000"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3124667">
                <a:tc>
                  <a:txBody>
                    <a:bodyPr/>
                    <a:lstStyle/>
                    <a:p>
                      <a:pPr marL="0" indent="0" algn="l">
                        <a:lnSpc>
                          <a:spcPct val="100000"/>
                        </a:lnSpc>
                        <a:spcBef>
                          <a:spcPts val="600"/>
                        </a:spcBef>
                        <a:spcAft>
                          <a:spcPts val="0"/>
                        </a:spcAft>
                        <a:buFont typeface="Arial" charset="0"/>
                        <a:buNone/>
                      </a:pPr>
                      <a:r>
                        <a:rPr lang="en-US" sz="1100" b="1" u="none" dirty="0">
                          <a:solidFill>
                            <a:schemeClr val="tx1"/>
                          </a:solidFill>
                          <a:latin typeface="Helvetica"/>
                          <a:cs typeface="Helvetica"/>
                        </a:rPr>
                        <a:t>Für </a:t>
                      </a:r>
                      <a:r>
                        <a:rPr lang="en-US" sz="1100" b="1" u="none" dirty="0" err="1">
                          <a:solidFill>
                            <a:schemeClr val="tx1"/>
                          </a:solidFill>
                          <a:latin typeface="Helvetica"/>
                          <a:cs typeface="Helvetica"/>
                        </a:rPr>
                        <a:t>Bösartigkeit</a:t>
                      </a:r>
                      <a:r>
                        <a:rPr lang="en-US" sz="1100" b="1" u="none" dirty="0">
                          <a:solidFill>
                            <a:schemeClr val="tx1"/>
                          </a:solidFill>
                          <a:latin typeface="Helvetica"/>
                          <a:cs typeface="Helvetica"/>
                        </a:rPr>
                        <a:t> </a:t>
                      </a:r>
                      <a:r>
                        <a:rPr lang="en-US" sz="1100" b="1" u="none" dirty="0" err="1">
                          <a:solidFill>
                            <a:schemeClr val="tx1"/>
                          </a:solidFill>
                          <a:latin typeface="Helvetica"/>
                          <a:cs typeface="Helvetica"/>
                        </a:rPr>
                        <a:t>im</a:t>
                      </a:r>
                      <a:r>
                        <a:rPr lang="en-US" sz="1100" b="1" u="none" dirty="0">
                          <a:solidFill>
                            <a:schemeClr val="tx1"/>
                          </a:solidFill>
                          <a:latin typeface="Helvetica"/>
                          <a:cs typeface="Helvetica"/>
                        </a:rPr>
                        <a:t> </a:t>
                      </a:r>
                      <a:r>
                        <a:rPr lang="en-US" sz="1100" b="1" u="none" dirty="0" err="1">
                          <a:solidFill>
                            <a:schemeClr val="tx1"/>
                          </a:solidFill>
                          <a:latin typeface="Helvetica"/>
                          <a:cs typeface="Helvetica"/>
                        </a:rPr>
                        <a:t>Allgemeinen</a:t>
                      </a:r>
                      <a:r>
                        <a:rPr lang="en-US" sz="1100" b="1" u="none" dirty="0">
                          <a:solidFill>
                            <a:schemeClr val="tx1"/>
                          </a:solidFill>
                          <a:latin typeface="Helvetica"/>
                          <a:cs typeface="Helvetica"/>
                        </a:rPr>
                        <a:t>, </a:t>
                      </a:r>
                      <a:r>
                        <a:rPr lang="en-US" sz="1100" b="1" u="none" dirty="0" err="1">
                          <a:solidFill>
                            <a:schemeClr val="tx1"/>
                          </a:solidFill>
                          <a:latin typeface="Helvetica"/>
                          <a:cs typeface="Helvetica"/>
                        </a:rPr>
                        <a:t>nicht</a:t>
                      </a:r>
                      <a:r>
                        <a:rPr lang="en-US" sz="1100" b="1" u="none" dirty="0">
                          <a:solidFill>
                            <a:schemeClr val="tx1"/>
                          </a:solidFill>
                          <a:latin typeface="Helvetica"/>
                          <a:cs typeface="Helvetica"/>
                        </a:rPr>
                        <a:t> HCC </a:t>
                      </a:r>
                      <a:r>
                        <a:rPr lang="en-US" sz="1100" b="1" u="none" dirty="0" err="1">
                          <a:solidFill>
                            <a:schemeClr val="tx1"/>
                          </a:solidFill>
                          <a:latin typeface="Helvetica"/>
                          <a:cs typeface="Helvetica"/>
                        </a:rPr>
                        <a:t>im</a:t>
                      </a:r>
                      <a:r>
                        <a:rPr lang="en-US" sz="1100" b="1" u="none" dirty="0">
                          <a:solidFill>
                            <a:schemeClr val="tx1"/>
                          </a:solidFill>
                          <a:latin typeface="Helvetica"/>
                          <a:cs typeface="Helvetica"/>
                        </a:rPr>
                        <a:t> </a:t>
                      </a:r>
                      <a:r>
                        <a:rPr lang="en-US" sz="1100" b="1" u="none" dirty="0" err="1">
                          <a:solidFill>
                            <a:schemeClr val="tx1"/>
                          </a:solidFill>
                          <a:latin typeface="Helvetica"/>
                          <a:cs typeface="Helvetica"/>
                        </a:rPr>
                        <a:t>Besonderen</a:t>
                      </a:r>
                      <a:endParaRPr lang="en-US" sz="1100" b="1" u="none"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dirty="0" err="1" smtClean="0">
                          <a:solidFill>
                            <a:schemeClr val="tx1"/>
                          </a:solidFill>
                          <a:latin typeface="Helvetica"/>
                          <a:cs typeface="Helvetica"/>
                        </a:rPr>
                        <a:t>Darstellbarkeit</a:t>
                      </a:r>
                      <a:r>
                        <a:rPr lang="en-US" sz="1100" dirty="0" smtClean="0">
                          <a:solidFill>
                            <a:schemeClr val="tx1"/>
                          </a:solidFill>
                          <a:latin typeface="Helvetica"/>
                          <a:cs typeface="Helvetica"/>
                        </a:rPr>
                        <a:t> </a:t>
                      </a:r>
                      <a:r>
                        <a:rPr lang="en-US" sz="1100" dirty="0" err="1">
                          <a:solidFill>
                            <a:schemeClr val="tx1"/>
                          </a:solidFill>
                          <a:latin typeface="Helvetica"/>
                          <a:cs typeface="Helvetica"/>
                        </a:rPr>
                        <a:t>im</a:t>
                      </a:r>
                      <a:r>
                        <a:rPr lang="en-US" sz="1100" dirty="0">
                          <a:solidFill>
                            <a:schemeClr val="tx1"/>
                          </a:solidFill>
                          <a:latin typeface="Helvetica"/>
                          <a:cs typeface="Helvetica"/>
                        </a:rPr>
                        <a:t> </a:t>
                      </a:r>
                      <a:r>
                        <a:rPr lang="en-US" sz="1100" dirty="0" err="1">
                          <a:solidFill>
                            <a:schemeClr val="tx1"/>
                          </a:solidFill>
                          <a:latin typeface="Helvetica"/>
                          <a:cs typeface="Helvetica"/>
                        </a:rPr>
                        <a:t>Ultraschall</a:t>
                      </a:r>
                      <a:r>
                        <a:rPr lang="en-US" sz="1100" dirty="0">
                          <a:solidFill>
                            <a:schemeClr val="tx1"/>
                          </a:solidFill>
                          <a:latin typeface="Helvetica"/>
                          <a:cs typeface="Helvetica"/>
                        </a:rPr>
                        <a:t> </a:t>
                      </a:r>
                      <a:r>
                        <a:rPr lang="en-US" sz="1100" dirty="0" err="1">
                          <a:solidFill>
                            <a:schemeClr val="tx1"/>
                          </a:solidFill>
                          <a:latin typeface="Helvetica"/>
                          <a:cs typeface="Helvetica"/>
                        </a:rPr>
                        <a:t>als</a:t>
                      </a:r>
                      <a:r>
                        <a:rPr lang="en-US" sz="1100" dirty="0">
                          <a:solidFill>
                            <a:schemeClr val="tx1"/>
                          </a:solidFill>
                          <a:latin typeface="Helvetica"/>
                          <a:cs typeface="Helvetica"/>
                        </a:rPr>
                        <a:t> </a:t>
                      </a:r>
                      <a:r>
                        <a:rPr lang="en-US" sz="1100" dirty="0" err="1">
                          <a:solidFill>
                            <a:schemeClr val="tx1"/>
                          </a:solidFill>
                          <a:latin typeface="Helvetica"/>
                          <a:cs typeface="Helvetica"/>
                        </a:rPr>
                        <a:t>begrenzter</a:t>
                      </a:r>
                      <a:r>
                        <a:rPr lang="en-US" sz="1100" dirty="0">
                          <a:solidFill>
                            <a:schemeClr val="tx1"/>
                          </a:solidFill>
                          <a:latin typeface="Helvetica"/>
                          <a:cs typeface="Helvetica"/>
                        </a:rPr>
                        <a:t> </a:t>
                      </a:r>
                      <a:r>
                        <a:rPr lang="en-US" sz="1100" dirty="0" err="1">
                          <a:solidFill>
                            <a:schemeClr val="tx1"/>
                          </a:solidFill>
                          <a:latin typeface="Helvetica"/>
                          <a:cs typeface="Helvetica"/>
                        </a:rPr>
                        <a:t>Knoten</a:t>
                      </a:r>
                      <a:endParaRPr lang="en-US" sz="110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0" baseline="0" dirty="0" err="1" smtClean="0">
                          <a:solidFill>
                            <a:schemeClr val="tx1"/>
                          </a:solidFill>
                          <a:latin typeface="Helvetica"/>
                          <a:cs typeface="Helvetica"/>
                        </a:rPr>
                        <a:t>Signifikantes</a:t>
                      </a:r>
                      <a:r>
                        <a:rPr lang="en-US" sz="1100" b="0" baseline="0" dirty="0" smtClean="0">
                          <a:solidFill>
                            <a:schemeClr val="tx1"/>
                          </a:solidFill>
                          <a:latin typeface="Helvetica"/>
                          <a:cs typeface="Helvetica"/>
                        </a:rPr>
                        <a:t> </a:t>
                      </a:r>
                      <a:r>
                        <a:rPr lang="en-US" sz="1100" b="0" baseline="0" dirty="0" err="1" smtClean="0">
                          <a:solidFill>
                            <a:schemeClr val="tx1"/>
                          </a:solidFill>
                          <a:latin typeface="Helvetica"/>
                          <a:cs typeface="Helvetica"/>
                        </a:rPr>
                        <a:t>Wachstum</a:t>
                      </a:r>
                      <a:r>
                        <a:rPr lang="en-US" sz="1100" b="0" baseline="0" dirty="0" smtClean="0">
                          <a:solidFill>
                            <a:schemeClr val="tx1"/>
                          </a:solidFill>
                          <a:latin typeface="Helvetica"/>
                          <a:cs typeface="Helvetica"/>
                        </a:rPr>
                        <a:t> </a:t>
                      </a:r>
                      <a:endParaRPr lang="en-US" sz="1100" b="0"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0" baseline="0" dirty="0" err="1">
                          <a:solidFill>
                            <a:schemeClr val="tx1"/>
                          </a:solidFill>
                          <a:latin typeface="Helvetica"/>
                          <a:cs typeface="Helvetica"/>
                        </a:rPr>
                        <a:t>Begrenzte</a:t>
                      </a:r>
                      <a:r>
                        <a:rPr lang="en-US" sz="1100" b="0" baseline="0" dirty="0">
                          <a:solidFill>
                            <a:schemeClr val="tx1"/>
                          </a:solidFill>
                          <a:latin typeface="Helvetica"/>
                          <a:cs typeface="Helvetica"/>
                        </a:rPr>
                        <a:t> Diffusion</a:t>
                      </a:r>
                    </a:p>
                    <a:p>
                      <a:pPr marL="171450" indent="-171450" algn="l">
                        <a:lnSpc>
                          <a:spcPct val="100000"/>
                        </a:lnSpc>
                        <a:spcAft>
                          <a:spcPts val="0"/>
                        </a:spcAft>
                        <a:buFont typeface="Arial" charset="0"/>
                        <a:buChar char="•"/>
                      </a:pPr>
                      <a:r>
                        <a:rPr lang="en-US" sz="1100" b="0" baseline="0" dirty="0" err="1">
                          <a:solidFill>
                            <a:schemeClr val="tx1"/>
                          </a:solidFill>
                          <a:latin typeface="Helvetica"/>
                          <a:cs typeface="Helvetica"/>
                        </a:rPr>
                        <a:t>Leichte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bis</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mittelmäßige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Hyperintensität</a:t>
                      </a:r>
                      <a:endParaRPr lang="en-US" sz="1100" b="0"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0" baseline="0" dirty="0" smtClean="0">
                          <a:solidFill>
                            <a:schemeClr val="tx1"/>
                          </a:solidFill>
                          <a:latin typeface="Helvetica"/>
                          <a:cs typeface="Helvetica"/>
                        </a:rPr>
                        <a:t>Corona-</a:t>
                      </a:r>
                      <a:r>
                        <a:rPr lang="en-US" sz="1100" b="0" baseline="0" dirty="0" err="1" smtClean="0">
                          <a:solidFill>
                            <a:schemeClr val="tx1"/>
                          </a:solidFill>
                          <a:latin typeface="Helvetica"/>
                          <a:cs typeface="Helvetica"/>
                        </a:rPr>
                        <a:t>Anreicherung</a:t>
                      </a:r>
                      <a:endParaRPr lang="en-US" sz="1100" b="0"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0" baseline="0" dirty="0" err="1">
                          <a:solidFill>
                            <a:schemeClr val="tx1"/>
                          </a:solidFill>
                          <a:latin typeface="Helvetica"/>
                          <a:cs typeface="Helvetica"/>
                        </a:rPr>
                        <a:t>Fettarmut</a:t>
                      </a:r>
                      <a:r>
                        <a:rPr lang="en-US" sz="1100" b="0" baseline="0" dirty="0">
                          <a:solidFill>
                            <a:schemeClr val="tx1"/>
                          </a:solidFill>
                          <a:latin typeface="Helvetica"/>
                          <a:cs typeface="Helvetica"/>
                        </a:rPr>
                        <a:t> in </a:t>
                      </a:r>
                      <a:r>
                        <a:rPr lang="en-US" sz="1100" b="0" baseline="0" dirty="0" err="1">
                          <a:solidFill>
                            <a:schemeClr val="tx1"/>
                          </a:solidFill>
                          <a:latin typeface="Helvetica"/>
                          <a:cs typeface="Helvetica"/>
                        </a:rPr>
                        <a:t>solidem</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Knoten</a:t>
                      </a:r>
                      <a:endParaRPr lang="en-US" sz="1100" b="0"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0" baseline="0" dirty="0" err="1">
                          <a:solidFill>
                            <a:schemeClr val="tx1"/>
                          </a:solidFill>
                          <a:latin typeface="Helvetica"/>
                          <a:cs typeface="Helvetica"/>
                        </a:rPr>
                        <a:t>Fehlender</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Eisennachweis</a:t>
                      </a:r>
                      <a:r>
                        <a:rPr lang="en-US" sz="1100" b="0" baseline="0" dirty="0">
                          <a:solidFill>
                            <a:schemeClr val="tx1"/>
                          </a:solidFill>
                          <a:latin typeface="Helvetica"/>
                          <a:cs typeface="Helvetica"/>
                        </a:rPr>
                        <a:t> in </a:t>
                      </a:r>
                      <a:r>
                        <a:rPr lang="en-US" sz="1100" b="0" baseline="0" dirty="0" err="1">
                          <a:solidFill>
                            <a:schemeClr val="tx1"/>
                          </a:solidFill>
                          <a:latin typeface="Helvetica"/>
                          <a:cs typeface="Helvetica"/>
                        </a:rPr>
                        <a:t>solidem</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Knoten</a:t>
                      </a:r>
                      <a:endParaRPr lang="en-US" sz="1100" b="0"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0" baseline="0" dirty="0" err="1">
                          <a:solidFill>
                            <a:schemeClr val="tx1"/>
                          </a:solidFill>
                          <a:latin typeface="Helvetica"/>
                          <a:cs typeface="Helvetica"/>
                        </a:rPr>
                        <a:t>Hypointensität</a:t>
                      </a:r>
                      <a:r>
                        <a:rPr lang="en-US" sz="1100" b="0" baseline="0" dirty="0">
                          <a:solidFill>
                            <a:schemeClr val="tx1"/>
                          </a:solidFill>
                          <a:latin typeface="Helvetica"/>
                          <a:cs typeface="Helvetica"/>
                        </a:rPr>
                        <a:t> in </a:t>
                      </a:r>
                      <a:r>
                        <a:rPr lang="en-US" sz="1100" b="0" baseline="0" dirty="0" err="1">
                          <a:solidFill>
                            <a:schemeClr val="tx1"/>
                          </a:solidFill>
                          <a:latin typeface="Helvetica"/>
                          <a:cs typeface="Helvetica"/>
                        </a:rPr>
                        <a:t>Transitionalphase</a:t>
                      </a:r>
                      <a:endParaRPr lang="en-US" sz="1100" b="0"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0" baseline="0" dirty="0" err="1">
                          <a:solidFill>
                            <a:schemeClr val="tx1"/>
                          </a:solidFill>
                          <a:latin typeface="Helvetica"/>
                          <a:cs typeface="Helvetica"/>
                        </a:rPr>
                        <a:t>Hypointensität</a:t>
                      </a:r>
                      <a:r>
                        <a:rPr lang="en-US" sz="1100" b="0" baseline="0" dirty="0">
                          <a:solidFill>
                            <a:schemeClr val="tx1"/>
                          </a:solidFill>
                          <a:latin typeface="Helvetica"/>
                          <a:cs typeface="Helvetica"/>
                        </a:rPr>
                        <a:t> in </a:t>
                      </a:r>
                      <a:r>
                        <a:rPr lang="en-US" sz="1100" b="0" baseline="0" dirty="0" err="1">
                          <a:solidFill>
                            <a:schemeClr val="tx1"/>
                          </a:solidFill>
                          <a:latin typeface="Helvetica"/>
                          <a:cs typeface="Helvetica"/>
                        </a:rPr>
                        <a:t>hepatobiliärer</a:t>
                      </a:r>
                      <a:r>
                        <a:rPr lang="en-US" sz="1100" b="0" baseline="0" dirty="0">
                          <a:solidFill>
                            <a:schemeClr val="tx1"/>
                          </a:solidFill>
                          <a:latin typeface="Helvetica"/>
                          <a:cs typeface="Helvetica"/>
                        </a:rPr>
                        <a:t> Phase</a:t>
                      </a:r>
                    </a:p>
                    <a:p>
                      <a:pPr marL="0" indent="0" algn="l">
                        <a:lnSpc>
                          <a:spcPct val="100000"/>
                        </a:lnSpc>
                        <a:spcBef>
                          <a:spcPts val="600"/>
                        </a:spcBef>
                        <a:spcAft>
                          <a:spcPts val="0"/>
                        </a:spcAft>
                        <a:buFont typeface="Arial" charset="0"/>
                        <a:buNone/>
                      </a:pPr>
                      <a:r>
                        <a:rPr lang="en-US" sz="1100" b="1" u="none" baseline="0" dirty="0">
                          <a:solidFill>
                            <a:schemeClr val="tx1"/>
                          </a:solidFill>
                          <a:latin typeface="Helvetica"/>
                          <a:cs typeface="Helvetica"/>
                        </a:rPr>
                        <a:t>Für HCC </a:t>
                      </a:r>
                      <a:r>
                        <a:rPr lang="en-US" sz="1100" b="1" u="none" baseline="0" dirty="0" err="1">
                          <a:solidFill>
                            <a:schemeClr val="tx1"/>
                          </a:solidFill>
                          <a:latin typeface="Helvetica"/>
                          <a:cs typeface="Helvetica"/>
                        </a:rPr>
                        <a:t>im</a:t>
                      </a:r>
                      <a:r>
                        <a:rPr lang="en-US" sz="1100" b="1" u="none" baseline="0" dirty="0">
                          <a:solidFill>
                            <a:schemeClr val="tx1"/>
                          </a:solidFill>
                          <a:latin typeface="Helvetica"/>
                          <a:cs typeface="Helvetica"/>
                        </a:rPr>
                        <a:t> </a:t>
                      </a:r>
                      <a:r>
                        <a:rPr lang="en-US" sz="1100" b="1" u="none" baseline="0" dirty="0" err="1">
                          <a:solidFill>
                            <a:schemeClr val="tx1"/>
                          </a:solidFill>
                          <a:latin typeface="Helvetica"/>
                          <a:cs typeface="Helvetica"/>
                        </a:rPr>
                        <a:t>Besonderen</a:t>
                      </a:r>
                      <a:endParaRPr lang="en-US" sz="1100" b="1" u="none"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0" baseline="0" dirty="0" err="1">
                          <a:solidFill>
                            <a:schemeClr val="tx1"/>
                          </a:solidFill>
                          <a:latin typeface="Helvetica"/>
                          <a:cs typeface="Helvetica"/>
                        </a:rPr>
                        <a:t>Nichtanreichernde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Kapsel</a:t>
                      </a:r>
                      <a:r>
                        <a:rPr lang="en-US" sz="1100" b="0" baseline="0" dirty="0">
                          <a:solidFill>
                            <a:schemeClr val="tx1"/>
                          </a:solidFill>
                          <a:latin typeface="Helvetica"/>
                          <a:cs typeface="Helvetica"/>
                        </a:rPr>
                        <a:t>”</a:t>
                      </a:r>
                    </a:p>
                    <a:p>
                      <a:pPr marL="171450" indent="-171450" algn="l">
                        <a:lnSpc>
                          <a:spcPct val="100000"/>
                        </a:lnSpc>
                        <a:spcAft>
                          <a:spcPts val="0"/>
                        </a:spcAft>
                        <a:buFont typeface="Arial" charset="0"/>
                        <a:buChar char="•"/>
                      </a:pPr>
                      <a:r>
                        <a:rPr lang="en-US" sz="1100" b="0" baseline="0" dirty="0" err="1">
                          <a:solidFill>
                            <a:schemeClr val="tx1"/>
                          </a:solidFill>
                          <a:latin typeface="Helvetica"/>
                          <a:cs typeface="Helvetica"/>
                        </a:rPr>
                        <a:t>Knoten</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im</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Knoten</a:t>
                      </a:r>
                      <a:endParaRPr lang="en-US" sz="1100" b="0"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0" baseline="0" dirty="0" err="1">
                          <a:solidFill>
                            <a:schemeClr val="tx1"/>
                          </a:solidFill>
                          <a:latin typeface="Helvetica"/>
                          <a:cs typeface="Helvetica"/>
                        </a:rPr>
                        <a:t>Mosaik-Architektur</a:t>
                      </a:r>
                      <a:endParaRPr lang="en-US" sz="1100" b="0" baseline="0" dirty="0">
                        <a:solidFill>
                          <a:schemeClr val="tx1"/>
                        </a:solidFill>
                        <a:latin typeface="Helvetica"/>
                        <a:cs typeface="Helvetica"/>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100" b="0" baseline="0" dirty="0" err="1">
                          <a:solidFill>
                            <a:schemeClr val="tx1"/>
                          </a:solidFill>
                          <a:latin typeface="Helvetica"/>
                          <a:cs typeface="Helvetica"/>
                        </a:rPr>
                        <a:t>Blutprodukte</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im</a:t>
                      </a:r>
                      <a:r>
                        <a:rPr lang="en-US" sz="1100" b="0" baseline="0" dirty="0">
                          <a:solidFill>
                            <a:schemeClr val="tx1"/>
                          </a:solidFill>
                          <a:latin typeface="Helvetica"/>
                          <a:cs typeface="Helvetica"/>
                        </a:rPr>
                        <a:t> </a:t>
                      </a:r>
                      <a:r>
                        <a:rPr lang="en-US" sz="1100" b="0" baseline="0" dirty="0" err="1">
                          <a:solidFill>
                            <a:schemeClr val="tx1"/>
                          </a:solidFill>
                          <a:latin typeface="Helvetica"/>
                          <a:cs typeface="Helvetica"/>
                        </a:rPr>
                        <a:t>Knoten</a:t>
                      </a:r>
                      <a:endParaRPr lang="en-US" sz="1100" b="0" baseline="0" dirty="0">
                        <a:solidFill>
                          <a:schemeClr val="tx1"/>
                        </a:solidFill>
                        <a:latin typeface="Helvetica"/>
                        <a:cs typeface="Helvetica"/>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100" b="0" baseline="0" dirty="0" err="1" smtClean="0">
                          <a:solidFill>
                            <a:schemeClr val="tx1"/>
                          </a:solidFill>
                          <a:latin typeface="Helvetica"/>
                          <a:cs typeface="Helvetica"/>
                        </a:rPr>
                        <a:t>Vermehrter</a:t>
                      </a:r>
                      <a:r>
                        <a:rPr lang="en-US" sz="1100" b="0" baseline="0" dirty="0" smtClean="0">
                          <a:solidFill>
                            <a:schemeClr val="tx1"/>
                          </a:solidFill>
                          <a:latin typeface="Helvetica"/>
                          <a:cs typeface="Helvetica"/>
                        </a:rPr>
                        <a:t> </a:t>
                      </a:r>
                      <a:r>
                        <a:rPr lang="en-US" sz="1100" b="0" baseline="0" dirty="0" err="1" smtClean="0">
                          <a:solidFill>
                            <a:schemeClr val="tx1"/>
                          </a:solidFill>
                          <a:latin typeface="Helvetica"/>
                          <a:cs typeface="Helvetica"/>
                        </a:rPr>
                        <a:t>Fettnachweis</a:t>
                      </a:r>
                      <a:r>
                        <a:rPr lang="en-US" sz="1100" b="0" baseline="0" dirty="0" smtClean="0">
                          <a:solidFill>
                            <a:schemeClr val="tx1"/>
                          </a:solidFill>
                          <a:latin typeface="Helvetica"/>
                          <a:cs typeface="Helvetica"/>
                        </a:rPr>
                        <a:t> </a:t>
                      </a:r>
                      <a:r>
                        <a:rPr lang="en-US" sz="1100" b="0" baseline="0" dirty="0" err="1">
                          <a:solidFill>
                            <a:schemeClr val="tx1"/>
                          </a:solidFill>
                          <a:latin typeface="Helvetica"/>
                          <a:cs typeface="Helvetica"/>
                        </a:rPr>
                        <a:t>im</a:t>
                      </a:r>
                      <a:r>
                        <a:rPr lang="en-US" sz="1100" b="0" baseline="0" dirty="0">
                          <a:solidFill>
                            <a:schemeClr val="tx1"/>
                          </a:solidFill>
                          <a:latin typeface="Helvetica"/>
                          <a:cs typeface="Helvetica"/>
                        </a:rPr>
                        <a:t> </a:t>
                      </a:r>
                      <a:r>
                        <a:rPr lang="en-US" sz="1100" b="0" baseline="0" dirty="0" err="1" smtClean="0">
                          <a:solidFill>
                            <a:schemeClr val="tx1"/>
                          </a:solidFill>
                          <a:latin typeface="Helvetica"/>
                          <a:cs typeface="Helvetica"/>
                        </a:rPr>
                        <a:t>Knoten</a:t>
                      </a:r>
                      <a:r>
                        <a:rPr lang="en-US" sz="1100" b="0" baseline="0" dirty="0" smtClean="0">
                          <a:solidFill>
                            <a:schemeClr val="tx1"/>
                          </a:solidFill>
                          <a:latin typeface="Helvetica"/>
                          <a:cs typeface="Helvetica"/>
                        </a:rPr>
                        <a:t> </a:t>
                      </a:r>
                      <a:r>
                        <a:rPr lang="en-US" sz="1100" b="0" baseline="0" dirty="0" err="1">
                          <a:solidFill>
                            <a:schemeClr val="tx1"/>
                          </a:solidFill>
                          <a:latin typeface="Helvetica"/>
                          <a:cs typeface="Helvetica"/>
                        </a:rPr>
                        <a:t>hinausgehende</a:t>
                      </a:r>
                      <a:endParaRPr lang="en-US" sz="1100" b="0" baseline="0" dirty="0">
                        <a:solidFill>
                          <a:schemeClr val="tx1"/>
                        </a:solidFill>
                        <a:latin typeface="Helvetica"/>
                        <a:cs typeface="Helvetica"/>
                      </a:endParaRPr>
                    </a:p>
                  </a:txBody>
                  <a:tcPr marL="72000" marR="3600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a:lnSpc>
                          <a:spcPct val="100000"/>
                        </a:lnSpc>
                        <a:spcAft>
                          <a:spcPts val="0"/>
                        </a:spcAft>
                      </a:pPr>
                      <a:endParaRPr lang="en-US" sz="1100" b="1" dirty="0">
                        <a:solidFill>
                          <a:schemeClr val="tx1"/>
                        </a:solidFill>
                        <a:latin typeface="Helvetica"/>
                        <a:cs typeface="Helvetica"/>
                      </a:endParaRPr>
                    </a:p>
                  </a:txBody>
                  <a:tcPr marL="0" marR="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71450" indent="-171450" algn="l">
                        <a:lnSpc>
                          <a:spcPct val="100000"/>
                        </a:lnSpc>
                        <a:spcAft>
                          <a:spcPts val="0"/>
                        </a:spcAft>
                        <a:buFont typeface="Arial" charset="0"/>
                        <a:buChar char="•"/>
                      </a:pPr>
                      <a:r>
                        <a:rPr lang="en-US" sz="1100" dirty="0" err="1">
                          <a:solidFill>
                            <a:schemeClr val="tx1"/>
                          </a:solidFill>
                          <a:latin typeface="Helvetica"/>
                          <a:cs typeface="Helvetica"/>
                        </a:rPr>
                        <a:t>Größenstabilität</a:t>
                      </a:r>
                      <a:r>
                        <a:rPr lang="en-US" sz="1100" dirty="0">
                          <a:solidFill>
                            <a:schemeClr val="tx1"/>
                          </a:solidFill>
                          <a:latin typeface="Helvetica"/>
                          <a:cs typeface="Helvetica"/>
                        </a:rPr>
                        <a:t> </a:t>
                      </a:r>
                      <a:r>
                        <a:rPr lang="en-US" sz="1100" baseline="0" dirty="0">
                          <a:solidFill>
                            <a:schemeClr val="tx1"/>
                          </a:solidFill>
                          <a:latin typeface="Helvetica"/>
                          <a:cs typeface="Helvetica"/>
                        </a:rPr>
                        <a:t>&gt; 2 Jahre</a:t>
                      </a:r>
                    </a:p>
                    <a:p>
                      <a:pPr marL="171450" indent="-171450" algn="l">
                        <a:lnSpc>
                          <a:spcPct val="100000"/>
                        </a:lnSpc>
                        <a:spcAft>
                          <a:spcPts val="0"/>
                        </a:spcAft>
                        <a:buFont typeface="Arial" charset="0"/>
                        <a:buChar char="•"/>
                      </a:pPr>
                      <a:r>
                        <a:rPr lang="en-US" sz="1100" baseline="0" dirty="0" err="1">
                          <a:solidFill>
                            <a:schemeClr val="tx1"/>
                          </a:solidFill>
                          <a:latin typeface="Helvetica"/>
                          <a:cs typeface="Helvetica"/>
                        </a:rPr>
                        <a:t>Größenreduktion</a:t>
                      </a:r>
                      <a:endParaRPr lang="en-US" sz="1100"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aseline="0" dirty="0" err="1">
                          <a:solidFill>
                            <a:schemeClr val="tx1"/>
                          </a:solidFill>
                          <a:latin typeface="Helvetica"/>
                          <a:cs typeface="Helvetica"/>
                        </a:rPr>
                        <a:t>Simultane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Anreicherung</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zu</a:t>
                      </a:r>
                      <a:r>
                        <a:rPr lang="en-US" sz="1100" baseline="0" dirty="0">
                          <a:solidFill>
                            <a:schemeClr val="tx1"/>
                          </a:solidFill>
                          <a:latin typeface="Helvetica"/>
                          <a:cs typeface="Helvetica"/>
                        </a:rPr>
                        <a:t> den </a:t>
                      </a:r>
                      <a:r>
                        <a:rPr lang="en-US" sz="1100" baseline="0" dirty="0" err="1">
                          <a:solidFill>
                            <a:schemeClr val="tx1"/>
                          </a:solidFill>
                          <a:latin typeface="Helvetica"/>
                          <a:cs typeface="Helvetica"/>
                        </a:rPr>
                        <a:t>Blutgefäßen</a:t>
                      </a:r>
                      <a:endParaRPr lang="en-US" sz="1100"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aseline="0" dirty="0" err="1">
                          <a:solidFill>
                            <a:schemeClr val="tx1"/>
                          </a:solidFill>
                          <a:latin typeface="Helvetica"/>
                          <a:cs typeface="Helvetica"/>
                        </a:rPr>
                        <a:t>Nicht</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gestörte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Blutgefäße</a:t>
                      </a:r>
                      <a:endParaRPr lang="en-US" sz="1100"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aseline="0" dirty="0" err="1">
                          <a:solidFill>
                            <a:schemeClr val="tx1"/>
                          </a:solidFill>
                          <a:latin typeface="Helvetica"/>
                          <a:cs typeface="Helvetica"/>
                        </a:rPr>
                        <a:t>Höheres</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Eisensignal</a:t>
                      </a:r>
                      <a:r>
                        <a:rPr lang="en-US" sz="1100" baseline="0" dirty="0">
                          <a:solidFill>
                            <a:schemeClr val="tx1"/>
                          </a:solidFill>
                          <a:latin typeface="Helvetica"/>
                          <a:cs typeface="Helvetica"/>
                        </a:rPr>
                        <a:t> in der </a:t>
                      </a:r>
                      <a:r>
                        <a:rPr lang="en-US" sz="1100" baseline="0" dirty="0" err="1">
                          <a:solidFill>
                            <a:schemeClr val="tx1"/>
                          </a:solidFill>
                          <a:latin typeface="Helvetica"/>
                          <a:cs typeface="Helvetica"/>
                        </a:rPr>
                        <a:t>Läsion</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als</a:t>
                      </a:r>
                      <a:r>
                        <a:rPr lang="en-US" sz="1100" baseline="0" dirty="0">
                          <a:solidFill>
                            <a:schemeClr val="tx1"/>
                          </a:solidFill>
                          <a:latin typeface="Helvetica"/>
                          <a:cs typeface="Helvetica"/>
                        </a:rPr>
                        <a:t> in der </a:t>
                      </a:r>
                      <a:r>
                        <a:rPr lang="en-US" sz="1100" baseline="0" dirty="0" err="1">
                          <a:solidFill>
                            <a:schemeClr val="tx1"/>
                          </a:solidFill>
                          <a:latin typeface="Helvetica"/>
                          <a:cs typeface="Helvetica"/>
                        </a:rPr>
                        <a:t>Leber</a:t>
                      </a:r>
                      <a:endParaRPr lang="en-US" sz="1100" baseline="0" dirty="0">
                        <a:solidFill>
                          <a:schemeClr val="tx1"/>
                        </a:solidFill>
                        <a:latin typeface="Helvetica"/>
                        <a:cs typeface="Helvetica"/>
                      </a:endParaRPr>
                    </a:p>
                    <a:p>
                      <a:pPr marL="171450" indent="-171450" algn="l">
                        <a:lnSpc>
                          <a:spcPct val="100000"/>
                        </a:lnSpc>
                        <a:spcAft>
                          <a:spcPts val="0"/>
                        </a:spcAft>
                        <a:buFont typeface="Arial" charset="0"/>
                        <a:buChar char="•"/>
                      </a:pPr>
                      <a:r>
                        <a:rPr lang="en-US" sz="1100" baseline="0" dirty="0" err="1">
                          <a:solidFill>
                            <a:schemeClr val="tx1"/>
                          </a:solidFill>
                          <a:latin typeface="Helvetica"/>
                          <a:cs typeface="Helvetica"/>
                        </a:rPr>
                        <a:t>Betonte</a:t>
                      </a:r>
                      <a:r>
                        <a:rPr lang="en-US" sz="1100" baseline="0" dirty="0">
                          <a:solidFill>
                            <a:schemeClr val="tx1"/>
                          </a:solidFill>
                          <a:latin typeface="Helvetica"/>
                          <a:cs typeface="Helvetica"/>
                        </a:rPr>
                        <a:t> </a:t>
                      </a:r>
                      <a:r>
                        <a:rPr lang="en-US" sz="1100" baseline="0" dirty="0" err="1">
                          <a:solidFill>
                            <a:schemeClr val="tx1"/>
                          </a:solidFill>
                          <a:latin typeface="Helvetica"/>
                          <a:cs typeface="Helvetica"/>
                        </a:rPr>
                        <a:t>Hyperintensität</a:t>
                      </a:r>
                      <a:r>
                        <a:rPr lang="en-US" sz="1100" baseline="0" dirty="0">
                          <a:solidFill>
                            <a:schemeClr val="tx1"/>
                          </a:solidFill>
                          <a:latin typeface="Helvetica"/>
                          <a:cs typeface="Helvetica"/>
                        </a:rPr>
                        <a:t> in T2</a:t>
                      </a:r>
                    </a:p>
                    <a:p>
                      <a:pPr marL="171450" indent="-171450" algn="l">
                        <a:lnSpc>
                          <a:spcPct val="100000"/>
                        </a:lnSpc>
                        <a:spcAft>
                          <a:spcPts val="0"/>
                        </a:spcAft>
                        <a:buFont typeface="Arial" charset="0"/>
                        <a:buChar char="•"/>
                      </a:pPr>
                      <a:r>
                        <a:rPr lang="en-US" sz="1100" b="0" baseline="0" dirty="0" err="1">
                          <a:solidFill>
                            <a:schemeClr val="tx1"/>
                          </a:solidFill>
                          <a:latin typeface="Helvetica"/>
                          <a:cs typeface="Helvetica"/>
                        </a:rPr>
                        <a:t>Isointensität</a:t>
                      </a:r>
                      <a:r>
                        <a:rPr lang="en-US" sz="1100" b="0" baseline="0" dirty="0">
                          <a:solidFill>
                            <a:schemeClr val="tx1"/>
                          </a:solidFill>
                          <a:latin typeface="Helvetica"/>
                          <a:cs typeface="Helvetica"/>
                        </a:rPr>
                        <a:t> in der </a:t>
                      </a:r>
                      <a:r>
                        <a:rPr lang="en-US" sz="1100" b="0" baseline="0" dirty="0" err="1">
                          <a:solidFill>
                            <a:schemeClr val="tx1"/>
                          </a:solidFill>
                          <a:latin typeface="Helvetica"/>
                          <a:cs typeface="Helvetica"/>
                        </a:rPr>
                        <a:t>hepatobiliären</a:t>
                      </a:r>
                      <a:r>
                        <a:rPr lang="en-US" sz="1100" b="0" baseline="0" dirty="0">
                          <a:solidFill>
                            <a:schemeClr val="tx1"/>
                          </a:solidFill>
                          <a:latin typeface="Helvetica"/>
                          <a:cs typeface="Helvetica"/>
                        </a:rPr>
                        <a:t> Phase</a:t>
                      </a:r>
                      <a:endParaRPr lang="en-US" sz="1100" baseline="30000" dirty="0">
                        <a:solidFill>
                          <a:schemeClr val="tx1"/>
                        </a:solidFill>
                        <a:latin typeface="Helvetica"/>
                        <a:cs typeface="Helvetica"/>
                      </a:endParaRPr>
                    </a:p>
                  </a:txBody>
                  <a:tcPr marL="72000" marR="3600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400953">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i="1" baseline="0" dirty="0" err="1" smtClean="0">
                          <a:solidFill>
                            <a:srgbClr val="FF0000"/>
                          </a:solidFill>
                          <a:latin typeface="Helvetica"/>
                          <a:cs typeface="Helvetica"/>
                        </a:rPr>
                        <a:t>Bei</a:t>
                      </a:r>
                      <a:r>
                        <a:rPr lang="en-US" sz="1100" b="0" i="1" baseline="0" dirty="0" smtClean="0">
                          <a:solidFill>
                            <a:srgbClr val="FF0000"/>
                          </a:solidFill>
                          <a:latin typeface="Helvetica"/>
                          <a:cs typeface="Helvetica"/>
                        </a:rPr>
                        <a:t> </a:t>
                      </a:r>
                      <a:r>
                        <a:rPr lang="en-US" sz="1100" b="0" i="1" baseline="0" dirty="0" err="1" smtClean="0">
                          <a:solidFill>
                            <a:srgbClr val="FF0000"/>
                          </a:solidFill>
                          <a:latin typeface="Helvetica"/>
                          <a:cs typeface="Helvetica"/>
                        </a:rPr>
                        <a:t>Unklarheit</a:t>
                      </a:r>
                      <a:r>
                        <a:rPr lang="en-US" sz="1100" b="0" i="1" baseline="0" dirty="0" smtClean="0">
                          <a:solidFill>
                            <a:srgbClr val="FF0000"/>
                          </a:solidFill>
                          <a:latin typeface="Helvetica"/>
                          <a:cs typeface="Helvetica"/>
                        </a:rPr>
                        <a:t> </a:t>
                      </a:r>
                      <a:r>
                        <a:rPr lang="en-US" sz="1100" b="0" i="1" baseline="0" dirty="0" err="1" smtClean="0">
                          <a:solidFill>
                            <a:srgbClr val="FF0000"/>
                          </a:solidFill>
                          <a:latin typeface="Helvetica"/>
                          <a:cs typeface="Helvetica"/>
                        </a:rPr>
                        <a:t>gelten</a:t>
                      </a:r>
                      <a:r>
                        <a:rPr lang="en-US" sz="1100" b="0" i="1" baseline="0" dirty="0" smtClean="0">
                          <a:solidFill>
                            <a:srgbClr val="FF0000"/>
                          </a:solidFill>
                          <a:latin typeface="Helvetica"/>
                          <a:cs typeface="Helvetica"/>
                        </a:rPr>
                        <a:t> AF-</a:t>
                      </a:r>
                      <a:r>
                        <a:rPr lang="en-US" sz="1100" b="0" i="1" baseline="0" dirty="0" err="1" smtClean="0">
                          <a:solidFill>
                            <a:srgbClr val="FF0000"/>
                          </a:solidFill>
                          <a:latin typeface="Helvetica"/>
                          <a:cs typeface="Helvetica"/>
                        </a:rPr>
                        <a:t>Merkmale</a:t>
                      </a:r>
                      <a:r>
                        <a:rPr lang="en-US" sz="1100" b="0" i="1" baseline="0" dirty="0" smtClean="0">
                          <a:solidFill>
                            <a:srgbClr val="FF0000"/>
                          </a:solidFill>
                          <a:latin typeface="Helvetica"/>
                          <a:cs typeface="Helvetica"/>
                        </a:rPr>
                        <a:t> </a:t>
                      </a:r>
                      <a:r>
                        <a:rPr lang="en-US" sz="1100" b="0" i="1" baseline="0" dirty="0" err="1" smtClean="0">
                          <a:solidFill>
                            <a:srgbClr val="FF0000"/>
                          </a:solidFill>
                          <a:latin typeface="Helvetica"/>
                          <a:cs typeface="Helvetica"/>
                        </a:rPr>
                        <a:t>als</a:t>
                      </a:r>
                      <a:r>
                        <a:rPr lang="en-US" sz="1100" b="0" i="1" baseline="0" dirty="0" smtClean="0">
                          <a:solidFill>
                            <a:srgbClr val="FF0000"/>
                          </a:solidFill>
                          <a:latin typeface="Helvetica"/>
                          <a:cs typeface="Helvetica"/>
                        </a:rPr>
                        <a:t> </a:t>
                      </a:r>
                      <a:r>
                        <a:rPr lang="en-US" sz="1100" b="0" i="1" baseline="0" dirty="0" err="1" smtClean="0">
                          <a:solidFill>
                            <a:srgbClr val="FF0000"/>
                          </a:solidFill>
                          <a:latin typeface="Helvetica"/>
                          <a:cs typeface="Helvetica"/>
                        </a:rPr>
                        <a:t>nicht</a:t>
                      </a:r>
                      <a:r>
                        <a:rPr lang="en-US" sz="1100" b="0" i="1" baseline="0" dirty="0" smtClean="0">
                          <a:solidFill>
                            <a:srgbClr val="FF0000"/>
                          </a:solidFill>
                          <a:latin typeface="Helvetica"/>
                          <a:cs typeface="Helvetica"/>
                        </a:rPr>
                        <a:t> </a:t>
                      </a:r>
                      <a:r>
                        <a:rPr lang="en-US" sz="1100" b="0" i="1" baseline="0" dirty="0" err="1" smtClean="0">
                          <a:solidFill>
                            <a:srgbClr val="FF0000"/>
                          </a:solidFill>
                          <a:latin typeface="Helvetica"/>
                          <a:cs typeface="Helvetica"/>
                        </a:rPr>
                        <a:t>präsent</a:t>
                      </a:r>
                      <a:r>
                        <a:rPr lang="en-US" sz="1100" b="0" i="1" baseline="0" dirty="0" smtClean="0">
                          <a:solidFill>
                            <a:srgbClr val="FF0000"/>
                          </a:solidFill>
                          <a:latin typeface="Helvetica"/>
                          <a:cs typeface="Helvetica"/>
                        </a:rPr>
                        <a:t>.</a:t>
                      </a:r>
                      <a:endParaRPr lang="en-US" sz="1100" b="0" i="1" baseline="0" dirty="0">
                        <a:solidFill>
                          <a:srgbClr val="FF0000"/>
                        </a:solidFill>
                        <a:latin typeface="Helvetica"/>
                        <a:cs typeface="Helvetica"/>
                      </a:endParaRPr>
                    </a:p>
                  </a:txBody>
                  <a:tcPr marL="72000" marR="36000" marT="18288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algn="ctr">
                        <a:lnSpc>
                          <a:spcPct val="100000"/>
                        </a:lnSpc>
                        <a:spcAft>
                          <a:spcPts val="600"/>
                        </a:spcAft>
                      </a:pPr>
                      <a:endParaRPr lang="en-US" sz="1200" b="1" dirty="0">
                        <a:solidFill>
                          <a:schemeClr val="tx1"/>
                        </a:solidFill>
                        <a:latin typeface="Helvetica"/>
                        <a:cs typeface="Helvetica"/>
                      </a:endParaRPr>
                    </a:p>
                  </a:txBody>
                  <a:tcPr marL="0" marR="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marL="0" marR="0" indent="0" algn="ctr" defTabSz="457200" rtl="0" eaLnBrk="1" fontAlgn="auto" latinLnBrk="0" hangingPunct="1">
                        <a:lnSpc>
                          <a:spcPct val="100000"/>
                        </a:lnSpc>
                        <a:spcBef>
                          <a:spcPts val="0"/>
                        </a:spcBef>
                        <a:spcAft>
                          <a:spcPts val="600"/>
                        </a:spcAft>
                        <a:buClrTx/>
                        <a:buSzTx/>
                        <a:buFontTx/>
                        <a:buNone/>
                        <a:tabLst/>
                        <a:defRPr/>
                      </a:pPr>
                      <a:endParaRPr lang="en-US" sz="1200" b="1" dirty="0">
                        <a:solidFill>
                          <a:schemeClr val="tx1"/>
                        </a:solidFill>
                        <a:latin typeface="Helvetica"/>
                        <a:cs typeface="Helvetica"/>
                      </a:endParaRPr>
                    </a:p>
                  </a:txBody>
                  <a:tcPr marL="72000" marR="360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920590782"/>
              </p:ext>
            </p:extLst>
          </p:nvPr>
        </p:nvGraphicFramePr>
        <p:xfrm>
          <a:off x="-1" y="8833104"/>
          <a:ext cx="6858000" cy="310896"/>
        </p:xfrm>
        <a:graphic>
          <a:graphicData uri="http://schemas.openxmlformats.org/drawingml/2006/table">
            <a:tbl>
              <a:tblPr firstRow="1" bandRow="1">
                <a:tableStyleId>{5C22544A-7EE6-4342-B048-85BDC9FD1C3A}</a:tableStyleId>
              </a:tblPr>
              <a:tblGrid>
                <a:gridCol w="2011550">
                  <a:extLst>
                    <a:ext uri="{9D8B030D-6E8A-4147-A177-3AD203B41FA5}">
                      <a16:colId xmlns:a16="http://schemas.microsoft.com/office/drawing/2014/main" xmlns="" val="20000"/>
                    </a:ext>
                  </a:extLst>
                </a:gridCol>
                <a:gridCol w="2098321">
                  <a:extLst>
                    <a:ext uri="{9D8B030D-6E8A-4147-A177-3AD203B41FA5}">
                      <a16:colId xmlns:a16="http://schemas.microsoft.com/office/drawing/2014/main" xmlns="" val="20001"/>
                    </a:ext>
                  </a:extLst>
                </a:gridCol>
                <a:gridCol w="2469077">
                  <a:extLst>
                    <a:ext uri="{9D8B030D-6E8A-4147-A177-3AD203B41FA5}">
                      <a16:colId xmlns:a16="http://schemas.microsoft.com/office/drawing/2014/main" xmlns="" val="20002"/>
                    </a:ext>
                  </a:extLst>
                </a:gridCol>
                <a:gridCol w="279052">
                  <a:extLst>
                    <a:ext uri="{9D8B030D-6E8A-4147-A177-3AD203B41FA5}">
                      <a16:colId xmlns:a16="http://schemas.microsoft.com/office/drawing/2014/main" xmlns="" val="20003"/>
                    </a:ext>
                  </a:extLst>
                </a:gridCol>
              </a:tblGrid>
              <a:tr h="310896">
                <a:tc>
                  <a:txBody>
                    <a:bodyPr/>
                    <a:lstStyle/>
                    <a:p>
                      <a:pPr algn="ctr"/>
                      <a:r>
                        <a:rPr lang="en-US" sz="900" b="0" i="1" dirty="0">
                          <a:solidFill>
                            <a:schemeClr val="tx1"/>
                          </a:solidFill>
                          <a:latin typeface="Helvetica" charset="0"/>
                          <a:ea typeface="Helvetica" charset="0"/>
                          <a:cs typeface="Helvetica" charset="0"/>
                          <a:hlinkClick r:id="" action="ppaction://noaction"/>
                        </a:rPr>
                        <a:t>Definition der </a:t>
                      </a:r>
                      <a:r>
                        <a:rPr lang="en-US" sz="900" b="0" i="1" dirty="0" err="1">
                          <a:solidFill>
                            <a:schemeClr val="tx1"/>
                          </a:solidFill>
                          <a:latin typeface="Helvetica" charset="0"/>
                          <a:ea typeface="Helvetica" charset="0"/>
                          <a:cs typeface="Helvetica" charset="0"/>
                          <a:hlinkClick r:id="" action="ppaction://noaction"/>
                        </a:rPr>
                        <a:t>Bildgebungsphasen</a:t>
                      </a:r>
                      <a:endParaRPr lang="en-US" sz="900" b="0" i="1" baseline="0" dirty="0">
                        <a:solidFill>
                          <a:schemeClr val="tx1"/>
                        </a:solidFill>
                        <a:latin typeface="Helvetica" charset="0"/>
                        <a:ea typeface="Helvetica" charset="0"/>
                        <a:cs typeface="Helvetica" charset="0"/>
                      </a:endParaRPr>
                    </a:p>
                    <a:p>
                      <a:pPr algn="ctr"/>
                      <a:r>
                        <a:rPr lang="en-US" sz="900" b="0" i="1" baseline="0" dirty="0">
                          <a:solidFill>
                            <a:schemeClr val="tx1"/>
                          </a:solidFill>
                          <a:latin typeface="Helvetica" charset="0"/>
                          <a:ea typeface="Helvetica" charset="0"/>
                          <a:cs typeface="Helvetica" charset="0"/>
                        </a:rPr>
                        <a:t>(</a:t>
                      </a:r>
                      <a:r>
                        <a:rPr lang="en-US" sz="900" b="0" i="1" baseline="0" dirty="0" err="1">
                          <a:solidFill>
                            <a:schemeClr val="tx1"/>
                          </a:solidFill>
                          <a:latin typeface="Helvetica" charset="0"/>
                          <a:ea typeface="Helvetica" charset="0"/>
                          <a:cs typeface="Helvetica" charset="0"/>
                        </a:rPr>
                        <a:t>Seite</a:t>
                      </a:r>
                      <a:r>
                        <a:rPr lang="en-US" sz="900" b="0" i="1" baseline="0" dirty="0">
                          <a:solidFill>
                            <a:schemeClr val="tx1"/>
                          </a:solidFill>
                          <a:latin typeface="Helvetica" charset="0"/>
                          <a:ea typeface="Helvetica" charset="0"/>
                          <a:cs typeface="Helvetica" charset="0"/>
                        </a:rPr>
                        <a:t> 17)</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1" dirty="0">
                          <a:solidFill>
                            <a:schemeClr val="tx1"/>
                          </a:solidFill>
                          <a:latin typeface="Helvetica" charset="0"/>
                          <a:ea typeface="Helvetica" charset="0"/>
                          <a:cs typeface="Helvetica" charset="0"/>
                          <a:hlinkClick r:id="" action="ppaction://noaction"/>
                        </a:rPr>
                        <a:t>Definition </a:t>
                      </a:r>
                      <a:r>
                        <a:rPr lang="en-US" sz="900" b="0" i="1" dirty="0" err="1">
                          <a:solidFill>
                            <a:schemeClr val="tx1"/>
                          </a:solidFill>
                          <a:latin typeface="Helvetica" charset="0"/>
                          <a:ea typeface="Helvetica" charset="0"/>
                          <a:cs typeface="Helvetica" charset="0"/>
                          <a:hlinkClick r:id="" action="ppaction://noaction"/>
                        </a:rPr>
                        <a:t>zusätzlicher</a:t>
                      </a:r>
                      <a:r>
                        <a:rPr lang="en-US" sz="900" b="0" i="1" dirty="0">
                          <a:solidFill>
                            <a:schemeClr val="tx1"/>
                          </a:solidFill>
                          <a:latin typeface="Helvetica" charset="0"/>
                          <a:ea typeface="Helvetica" charset="0"/>
                          <a:cs typeface="Helvetica" charset="0"/>
                          <a:hlinkClick r:id="" action="ppaction://noaction"/>
                        </a:rPr>
                        <a:t> </a:t>
                      </a:r>
                      <a:r>
                        <a:rPr lang="en-US" sz="900" b="0" i="1" dirty="0" err="1">
                          <a:solidFill>
                            <a:schemeClr val="tx1"/>
                          </a:solidFill>
                          <a:latin typeface="Helvetica" charset="0"/>
                          <a:ea typeface="Helvetica" charset="0"/>
                          <a:cs typeface="Helvetica" charset="0"/>
                          <a:hlinkClick r:id="" action="ppaction://noaction"/>
                        </a:rPr>
                        <a:t>Merkmale</a:t>
                      </a:r>
                      <a:r>
                        <a:rPr lang="en-US" sz="900" b="0" i="1" dirty="0">
                          <a:solidFill>
                            <a:schemeClr val="tx1"/>
                          </a:solidFill>
                          <a:latin typeface="Helvetica" charset="0"/>
                          <a:ea typeface="Helvetica" charset="0"/>
                          <a:cs typeface="Helvetica" charset="0"/>
                          <a:hlinkClick r:id="" action="ppaction://noaction"/>
                        </a:rPr>
                        <a:t> die für </a:t>
                      </a:r>
                      <a:r>
                        <a:rPr lang="en-US" sz="900" b="0" i="1" dirty="0" err="1">
                          <a:solidFill>
                            <a:schemeClr val="tx1"/>
                          </a:solidFill>
                          <a:latin typeface="Helvetica" charset="0"/>
                          <a:ea typeface="Helvetica" charset="0"/>
                          <a:cs typeface="Helvetica" charset="0"/>
                          <a:hlinkClick r:id="" action="ppaction://noaction"/>
                        </a:rPr>
                        <a:t>Bösartigkeit</a:t>
                      </a:r>
                      <a:r>
                        <a:rPr lang="en-US" sz="900" b="0" i="1" dirty="0">
                          <a:solidFill>
                            <a:schemeClr val="tx1"/>
                          </a:solidFill>
                          <a:latin typeface="Helvetica" charset="0"/>
                          <a:ea typeface="Helvetica" charset="0"/>
                          <a:cs typeface="Helvetica" charset="0"/>
                          <a:hlinkClick r:id="" action="ppaction://noaction"/>
                        </a:rPr>
                        <a:t> </a:t>
                      </a:r>
                      <a:r>
                        <a:rPr lang="en-US" sz="900" b="0" i="1" dirty="0" err="1">
                          <a:solidFill>
                            <a:schemeClr val="tx1"/>
                          </a:solidFill>
                          <a:latin typeface="Helvetica" charset="0"/>
                          <a:ea typeface="Helvetica" charset="0"/>
                          <a:cs typeface="Helvetica" charset="0"/>
                          <a:hlinkClick r:id="" action="ppaction://noaction"/>
                        </a:rPr>
                        <a:t>sprechen</a:t>
                      </a:r>
                      <a:r>
                        <a:rPr lang="en-US" sz="900" b="0" i="1" dirty="0">
                          <a:solidFill>
                            <a:schemeClr val="tx1"/>
                          </a:solidFill>
                          <a:latin typeface="Helvetica" charset="0"/>
                          <a:ea typeface="Helvetica" charset="0"/>
                          <a:cs typeface="Helvetica" charset="0"/>
                        </a:rPr>
                        <a:t> </a:t>
                      </a:r>
                      <a:r>
                        <a:rPr lang="en-US" sz="900" b="0" i="1" baseline="0" dirty="0">
                          <a:solidFill>
                            <a:schemeClr val="tx1"/>
                          </a:solidFill>
                          <a:latin typeface="Helvetica" charset="0"/>
                          <a:ea typeface="Helvetica" charset="0"/>
                          <a:cs typeface="Helvetica" charset="0"/>
                        </a:rPr>
                        <a:t>(</a:t>
                      </a:r>
                      <a:r>
                        <a:rPr lang="en-US" sz="900" b="0" i="1" baseline="0" dirty="0" err="1">
                          <a:solidFill>
                            <a:schemeClr val="tx1"/>
                          </a:solidFill>
                          <a:latin typeface="Helvetica" charset="0"/>
                          <a:ea typeface="Helvetica" charset="0"/>
                          <a:cs typeface="Helvetica" charset="0"/>
                        </a:rPr>
                        <a:t>Seite</a:t>
                      </a:r>
                      <a:r>
                        <a:rPr lang="en-US" sz="900" b="0" i="1" baseline="0" dirty="0">
                          <a:solidFill>
                            <a:schemeClr val="tx1"/>
                          </a:solidFill>
                          <a:latin typeface="Helvetica" charset="0"/>
                          <a:ea typeface="Helvetica" charset="0"/>
                          <a:cs typeface="Helvetica" charset="0"/>
                        </a:rPr>
                        <a:t> 21)</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1" dirty="0">
                          <a:solidFill>
                            <a:schemeClr val="tx1"/>
                          </a:solidFill>
                          <a:latin typeface="Helvetica" charset="0"/>
                          <a:ea typeface="Helvetica" charset="0"/>
                          <a:cs typeface="Helvetica" charset="0"/>
                          <a:hlinkClick r:id="" action="ppaction://noaction"/>
                        </a:rPr>
                        <a:t>Definition </a:t>
                      </a:r>
                      <a:r>
                        <a:rPr lang="en-US" sz="900" b="0" i="1" dirty="0" err="1">
                          <a:solidFill>
                            <a:schemeClr val="tx1"/>
                          </a:solidFill>
                          <a:latin typeface="Helvetica" charset="0"/>
                          <a:ea typeface="Helvetica" charset="0"/>
                          <a:cs typeface="Helvetica" charset="0"/>
                          <a:hlinkClick r:id="" action="ppaction://noaction"/>
                        </a:rPr>
                        <a:t>zusätzlicher</a:t>
                      </a:r>
                      <a:r>
                        <a:rPr lang="en-US" sz="900" b="0" i="1" dirty="0">
                          <a:solidFill>
                            <a:schemeClr val="tx1"/>
                          </a:solidFill>
                          <a:latin typeface="Helvetica" charset="0"/>
                          <a:ea typeface="Helvetica" charset="0"/>
                          <a:cs typeface="Helvetica" charset="0"/>
                          <a:hlinkClick r:id="" action="ppaction://noaction"/>
                        </a:rPr>
                        <a:t> </a:t>
                      </a:r>
                      <a:r>
                        <a:rPr lang="en-US" sz="900" b="0" i="1" dirty="0" err="1">
                          <a:solidFill>
                            <a:schemeClr val="tx1"/>
                          </a:solidFill>
                          <a:latin typeface="Helvetica" charset="0"/>
                          <a:ea typeface="Helvetica" charset="0"/>
                          <a:cs typeface="Helvetica" charset="0"/>
                          <a:hlinkClick r:id="" action="ppaction://noaction"/>
                        </a:rPr>
                        <a:t>Merkmale</a:t>
                      </a:r>
                      <a:r>
                        <a:rPr lang="en-US" sz="900" b="0" i="1" dirty="0">
                          <a:solidFill>
                            <a:schemeClr val="tx1"/>
                          </a:solidFill>
                          <a:latin typeface="Helvetica" charset="0"/>
                          <a:ea typeface="Helvetica" charset="0"/>
                          <a:cs typeface="Helvetica" charset="0"/>
                          <a:hlinkClick r:id="" action="ppaction://noaction"/>
                        </a:rPr>
                        <a:t> die für </a:t>
                      </a:r>
                      <a:r>
                        <a:rPr lang="en-US" sz="900" b="0" i="1" dirty="0" err="1">
                          <a:solidFill>
                            <a:schemeClr val="tx1"/>
                          </a:solidFill>
                          <a:latin typeface="Helvetica" charset="0"/>
                          <a:ea typeface="Helvetica" charset="0"/>
                          <a:cs typeface="Helvetica" charset="0"/>
                          <a:hlinkClick r:id="" action="ppaction://noaction"/>
                        </a:rPr>
                        <a:t>Gutartigkeit</a:t>
                      </a:r>
                      <a:r>
                        <a:rPr lang="en-US" sz="900" b="0" i="1" dirty="0">
                          <a:solidFill>
                            <a:schemeClr val="tx1"/>
                          </a:solidFill>
                          <a:latin typeface="Helvetica" charset="0"/>
                          <a:ea typeface="Helvetica" charset="0"/>
                          <a:cs typeface="Helvetica" charset="0"/>
                          <a:hlinkClick r:id="" action="ppaction://noaction"/>
                        </a:rPr>
                        <a:t> </a:t>
                      </a:r>
                      <a:r>
                        <a:rPr lang="en-US" sz="900" b="0" i="1" dirty="0" err="1">
                          <a:solidFill>
                            <a:schemeClr val="tx1"/>
                          </a:solidFill>
                          <a:latin typeface="Helvetica" charset="0"/>
                          <a:ea typeface="Helvetica" charset="0"/>
                          <a:cs typeface="Helvetica" charset="0"/>
                          <a:hlinkClick r:id="" action="ppaction://noaction"/>
                        </a:rPr>
                        <a:t>sprechen</a:t>
                      </a:r>
                      <a:r>
                        <a:rPr lang="en-US" sz="900" b="0" i="1" dirty="0">
                          <a:solidFill>
                            <a:schemeClr val="tx1"/>
                          </a:solidFill>
                          <a:latin typeface="Helvetica" charset="0"/>
                          <a:ea typeface="Helvetica" charset="0"/>
                          <a:cs typeface="Helvetica" charset="0"/>
                        </a:rPr>
                        <a:t> </a:t>
                      </a:r>
                      <a:r>
                        <a:rPr lang="en-US" sz="900" b="0" i="1" baseline="0" dirty="0">
                          <a:solidFill>
                            <a:schemeClr val="tx1"/>
                          </a:solidFill>
                          <a:latin typeface="Helvetica" charset="0"/>
                          <a:ea typeface="Helvetica" charset="0"/>
                          <a:cs typeface="Helvetica" charset="0"/>
                        </a:rPr>
                        <a:t>(</a:t>
                      </a:r>
                      <a:r>
                        <a:rPr lang="en-US" sz="900" b="0" i="1" baseline="0" dirty="0" err="1">
                          <a:solidFill>
                            <a:schemeClr val="tx1"/>
                          </a:solidFill>
                          <a:latin typeface="Helvetica" charset="0"/>
                          <a:ea typeface="Helvetica" charset="0"/>
                          <a:cs typeface="Helvetica" charset="0"/>
                        </a:rPr>
                        <a:t>Seite</a:t>
                      </a:r>
                      <a:r>
                        <a:rPr lang="en-US" sz="900" b="0" i="1" baseline="0" dirty="0">
                          <a:solidFill>
                            <a:schemeClr val="tx1"/>
                          </a:solidFill>
                          <a:latin typeface="Helvetica" charset="0"/>
                          <a:ea typeface="Helvetica" charset="0"/>
                          <a:cs typeface="Helvetica" charset="0"/>
                        </a:rPr>
                        <a:t> 22)</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bl>
          </a:graphicData>
        </a:graphic>
      </p:graphicFrame>
      <p:sp>
        <p:nvSpPr>
          <p:cNvPr id="28" name="Slide Number Placeholder 7"/>
          <p:cNvSpPr>
            <a:spLocks noGrp="1"/>
          </p:cNvSpPr>
          <p:nvPr>
            <p:ph type="sldNum" sz="quarter" idx="12"/>
          </p:nvPr>
        </p:nvSpPr>
        <p:spPr>
          <a:xfrm>
            <a:off x="6542570" y="8882390"/>
            <a:ext cx="315430" cy="261610"/>
          </a:xfrm>
          <a:noFill/>
        </p:spPr>
        <p:txBody>
          <a:bodyPr wrap="none" anchor="ctr">
            <a:noAutofit/>
          </a:bodyPr>
          <a:lstStyle/>
          <a:p>
            <a:pPr algn="r"/>
            <a:fld id="{D56B9877-E22C-824B-BC8C-6DB7D673C458}" type="slidenum">
              <a:rPr lang="en-US" sz="1100" smtClean="0">
                <a:latin typeface="Helvetica"/>
                <a:cs typeface="Helvetica"/>
              </a:rPr>
              <a:pPr algn="r"/>
              <a:t>8</a:t>
            </a:fld>
            <a:endParaRPr lang="en-US" sz="1100" dirty="0">
              <a:latin typeface="Helvetica"/>
              <a:cs typeface="Helvetica"/>
            </a:endParaRPr>
          </a:p>
        </p:txBody>
      </p:sp>
      <p:sp>
        <p:nvSpPr>
          <p:cNvPr id="49" name="Freeform 48"/>
          <p:cNvSpPr/>
          <p:nvPr/>
        </p:nvSpPr>
        <p:spPr>
          <a:xfrm>
            <a:off x="1141927" y="2118461"/>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0" name="Rectangle 49"/>
          <p:cNvSpPr/>
          <p:nvPr/>
        </p:nvSpPr>
        <p:spPr>
          <a:xfrm>
            <a:off x="5347107" y="2376815"/>
            <a:ext cx="1282293" cy="347472"/>
          </a:xfrm>
          <a:prstGeom prst="rect">
            <a:avLst/>
          </a:prstGeom>
          <a:solidFill>
            <a:srgbClr val="FF00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a:solidFill>
                  <a:schemeClr val="tx1"/>
                </a:solidFill>
                <a:latin typeface="Helvetica"/>
                <a:cs typeface="Helvetica"/>
              </a:rPr>
              <a:t>LR-5</a:t>
            </a:r>
          </a:p>
        </p:txBody>
      </p:sp>
      <p:sp>
        <p:nvSpPr>
          <p:cNvPr id="51" name="Rectangle 50"/>
          <p:cNvSpPr/>
          <p:nvPr/>
        </p:nvSpPr>
        <p:spPr>
          <a:xfrm>
            <a:off x="2787032" y="2376815"/>
            <a:ext cx="1279215" cy="347472"/>
          </a:xfrm>
          <a:prstGeom prst="rect">
            <a:avLst/>
          </a:prstGeom>
          <a:solidFill>
            <a:srgbClr val="FFFF0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a:solidFill>
                  <a:schemeClr val="tx1"/>
                </a:solidFill>
                <a:latin typeface="Helvetica"/>
                <a:cs typeface="Helvetica"/>
              </a:rPr>
              <a:t>LR-3</a:t>
            </a:r>
          </a:p>
        </p:txBody>
      </p:sp>
      <p:sp>
        <p:nvSpPr>
          <p:cNvPr id="52" name="Rectangle 51"/>
          <p:cNvSpPr/>
          <p:nvPr/>
        </p:nvSpPr>
        <p:spPr>
          <a:xfrm>
            <a:off x="1507815" y="2376815"/>
            <a:ext cx="1279215" cy="347472"/>
          </a:xfrm>
          <a:prstGeom prst="rect">
            <a:avLst/>
          </a:prstGeom>
          <a:solidFill>
            <a:srgbClr val="80FF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a:solidFill>
                  <a:schemeClr val="tx1"/>
                </a:solidFill>
                <a:latin typeface="Helvetica"/>
                <a:cs typeface="Helvetica"/>
              </a:rPr>
              <a:t>LR-2</a:t>
            </a:r>
          </a:p>
        </p:txBody>
      </p:sp>
      <p:sp>
        <p:nvSpPr>
          <p:cNvPr id="53" name="Rectangle 52"/>
          <p:cNvSpPr/>
          <p:nvPr/>
        </p:nvSpPr>
        <p:spPr>
          <a:xfrm>
            <a:off x="4066247" y="2376815"/>
            <a:ext cx="1280860" cy="347472"/>
          </a:xfrm>
          <a:prstGeom prst="rect">
            <a:avLst/>
          </a:prstGeom>
          <a:solidFill>
            <a:srgbClr val="FF93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a:solidFill>
                  <a:schemeClr val="tx1"/>
                </a:solidFill>
                <a:latin typeface="Helvetica"/>
                <a:cs typeface="Helvetica"/>
              </a:rPr>
              <a:t>LR-4</a:t>
            </a:r>
          </a:p>
        </p:txBody>
      </p:sp>
      <p:sp>
        <p:nvSpPr>
          <p:cNvPr id="54" name="Rectangle 53"/>
          <p:cNvSpPr/>
          <p:nvPr/>
        </p:nvSpPr>
        <p:spPr>
          <a:xfrm>
            <a:off x="228600" y="2376815"/>
            <a:ext cx="1279215" cy="347472"/>
          </a:xfrm>
          <a:prstGeom prst="rect">
            <a:avLst/>
          </a:prstGeom>
          <a:solidFill>
            <a:srgbClr val="02C00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a:solidFill>
                  <a:schemeClr val="tx1"/>
                </a:solidFill>
                <a:latin typeface="Helvetica"/>
                <a:cs typeface="Helvetica"/>
              </a:rPr>
              <a:t>LR-1</a:t>
            </a:r>
          </a:p>
        </p:txBody>
      </p:sp>
      <p:sp>
        <p:nvSpPr>
          <p:cNvPr id="55" name="Freeform 54"/>
          <p:cNvSpPr/>
          <p:nvPr/>
        </p:nvSpPr>
        <p:spPr>
          <a:xfrm>
            <a:off x="2396250" y="2118461"/>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6" name="Freeform 55"/>
          <p:cNvSpPr/>
          <p:nvPr/>
        </p:nvSpPr>
        <p:spPr>
          <a:xfrm>
            <a:off x="3650893" y="2118461"/>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7" name="Freeform 56"/>
          <p:cNvSpPr/>
          <p:nvPr/>
        </p:nvSpPr>
        <p:spPr>
          <a:xfrm rot="10800000">
            <a:off x="3650893"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8" name="Freeform 57"/>
          <p:cNvSpPr/>
          <p:nvPr/>
        </p:nvSpPr>
        <p:spPr>
          <a:xfrm rot="10800000">
            <a:off x="2396570"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9" name="Freeform 58"/>
          <p:cNvSpPr/>
          <p:nvPr/>
        </p:nvSpPr>
        <p:spPr>
          <a:xfrm rot="10800000">
            <a:off x="1141927"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60" name="Freeform 59"/>
          <p:cNvSpPr/>
          <p:nvPr/>
        </p:nvSpPr>
        <p:spPr>
          <a:xfrm rot="10800000">
            <a:off x="4917081"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47" name="TextBox 46"/>
          <p:cNvSpPr txBox="1"/>
          <p:nvPr/>
        </p:nvSpPr>
        <p:spPr>
          <a:xfrm>
            <a:off x="388960" y="1657193"/>
            <a:ext cx="6080079" cy="430887"/>
          </a:xfrm>
          <a:prstGeom prst="rect">
            <a:avLst/>
          </a:prstGeom>
          <a:noFill/>
        </p:spPr>
        <p:txBody>
          <a:bodyPr wrap="square" rtlCol="0" anchor="ctr">
            <a:spAutoFit/>
          </a:bodyPr>
          <a:lstStyle/>
          <a:p>
            <a:pPr algn="ctr"/>
            <a:r>
              <a:rPr lang="en-US" sz="1100" dirty="0">
                <a:latin typeface="Helvetica"/>
                <a:cs typeface="Helvetica"/>
              </a:rPr>
              <a:t>Ein </a:t>
            </a:r>
            <a:r>
              <a:rPr lang="en-US" sz="1100" dirty="0" err="1">
                <a:latin typeface="Helvetica"/>
                <a:cs typeface="Helvetica"/>
              </a:rPr>
              <a:t>oder</a:t>
            </a:r>
            <a:r>
              <a:rPr lang="en-US" sz="1100" dirty="0">
                <a:latin typeface="Helvetica"/>
                <a:cs typeface="Helvetica"/>
              </a:rPr>
              <a:t> </a:t>
            </a:r>
            <a:r>
              <a:rPr lang="en-US" sz="1100" dirty="0" err="1">
                <a:latin typeface="Helvetica"/>
                <a:cs typeface="Helvetica"/>
              </a:rPr>
              <a:t>mehrere</a:t>
            </a:r>
            <a:r>
              <a:rPr lang="en-US" sz="1100" dirty="0">
                <a:latin typeface="Helvetica"/>
                <a:cs typeface="Helvetica"/>
              </a:rPr>
              <a:t> </a:t>
            </a:r>
            <a:r>
              <a:rPr lang="en-US" sz="1100" dirty="0" err="1">
                <a:latin typeface="Helvetica"/>
                <a:cs typeface="Helvetica"/>
              </a:rPr>
              <a:t>zusätzliche</a:t>
            </a:r>
            <a:r>
              <a:rPr lang="en-US" sz="1100" dirty="0">
                <a:latin typeface="Helvetica"/>
                <a:cs typeface="Helvetica"/>
              </a:rPr>
              <a:t> </a:t>
            </a:r>
            <a:r>
              <a:rPr lang="en-US" sz="1100" dirty="0" err="1" smtClean="0">
                <a:latin typeface="Helvetica"/>
                <a:cs typeface="Helvetica"/>
              </a:rPr>
              <a:t>Merkmale</a:t>
            </a:r>
            <a:r>
              <a:rPr lang="en-US" sz="1100" b="1" dirty="0" smtClean="0">
                <a:latin typeface="Helvetica"/>
                <a:cs typeface="Helvetica"/>
              </a:rPr>
              <a:t>, </a:t>
            </a:r>
            <a:r>
              <a:rPr lang="en-US" sz="1100" dirty="0">
                <a:latin typeface="Helvetica"/>
                <a:cs typeface="Helvetica"/>
              </a:rPr>
              <a:t>die für </a:t>
            </a:r>
            <a:r>
              <a:rPr lang="en-US" sz="1100" dirty="0" err="1">
                <a:latin typeface="Helvetica"/>
                <a:cs typeface="Helvetica"/>
              </a:rPr>
              <a:t>Malignität</a:t>
            </a:r>
            <a:r>
              <a:rPr lang="en-US" sz="1100" dirty="0">
                <a:latin typeface="Helvetica"/>
                <a:cs typeface="Helvetica"/>
              </a:rPr>
              <a:t> </a:t>
            </a:r>
            <a:r>
              <a:rPr lang="en-US" sz="1100" dirty="0" err="1">
                <a:latin typeface="Helvetica"/>
                <a:cs typeface="Helvetica"/>
              </a:rPr>
              <a:t>sprechen</a:t>
            </a:r>
            <a:r>
              <a:rPr lang="en-US" sz="1100" dirty="0">
                <a:latin typeface="Helvetica"/>
                <a:cs typeface="Helvetica"/>
              </a:rPr>
              <a:t>: upgrading von 1 </a:t>
            </a:r>
            <a:r>
              <a:rPr lang="en-US" sz="1100" dirty="0" err="1">
                <a:latin typeface="Helvetica"/>
                <a:cs typeface="Helvetica"/>
              </a:rPr>
              <a:t>Kategorie</a:t>
            </a:r>
            <a:r>
              <a:rPr lang="en-US" sz="1100" dirty="0">
                <a:latin typeface="Helvetica"/>
                <a:cs typeface="Helvetica"/>
              </a:rPr>
              <a:t> </a:t>
            </a:r>
            <a:r>
              <a:rPr lang="en-US" sz="1100" dirty="0" err="1">
                <a:latin typeface="Helvetica"/>
                <a:cs typeface="Helvetica"/>
              </a:rPr>
              <a:t>bis</a:t>
            </a:r>
            <a:r>
              <a:rPr lang="en-US" sz="1100" dirty="0">
                <a:latin typeface="Helvetica"/>
                <a:cs typeface="Helvetica"/>
              </a:rPr>
              <a:t> LR-4 (die </a:t>
            </a:r>
            <a:r>
              <a:rPr lang="en-US" sz="1100" dirty="0" err="1">
                <a:latin typeface="Helvetica"/>
                <a:cs typeface="Helvetica"/>
              </a:rPr>
              <a:t>Abwesenheit</a:t>
            </a:r>
            <a:r>
              <a:rPr lang="en-US" sz="1100" dirty="0">
                <a:latin typeface="Helvetica"/>
                <a:cs typeface="Helvetica"/>
              </a:rPr>
              <a:t> </a:t>
            </a:r>
            <a:r>
              <a:rPr lang="en-US" sz="1100" dirty="0" err="1">
                <a:latin typeface="Helvetica"/>
                <a:cs typeface="Helvetica"/>
              </a:rPr>
              <a:t>dieser</a:t>
            </a:r>
            <a:r>
              <a:rPr lang="en-US" sz="1100" dirty="0">
                <a:latin typeface="Helvetica"/>
                <a:cs typeface="Helvetica"/>
              </a:rPr>
              <a:t> </a:t>
            </a:r>
            <a:r>
              <a:rPr lang="en-US" sz="1100" dirty="0" err="1">
                <a:latin typeface="Helvetica"/>
                <a:cs typeface="Helvetica"/>
              </a:rPr>
              <a:t>zusätzlichen</a:t>
            </a:r>
            <a:r>
              <a:rPr lang="en-US" sz="1100" dirty="0">
                <a:latin typeface="Helvetica"/>
                <a:cs typeface="Helvetica"/>
              </a:rPr>
              <a:t> </a:t>
            </a:r>
            <a:r>
              <a:rPr lang="en-US" sz="1100" dirty="0" err="1">
                <a:latin typeface="Helvetica"/>
                <a:cs typeface="Helvetica"/>
              </a:rPr>
              <a:t>Merkmale</a:t>
            </a:r>
            <a:r>
              <a:rPr lang="en-US" sz="1100" dirty="0">
                <a:latin typeface="Helvetica"/>
                <a:cs typeface="Helvetica"/>
              </a:rPr>
              <a:t> </a:t>
            </a:r>
            <a:r>
              <a:rPr lang="en-US" sz="1100" dirty="0" err="1">
                <a:latin typeface="Helvetica"/>
                <a:cs typeface="Helvetica"/>
              </a:rPr>
              <a:t>soll</a:t>
            </a:r>
            <a:r>
              <a:rPr lang="en-US" sz="1100" dirty="0">
                <a:latin typeface="Helvetica"/>
                <a:cs typeface="Helvetica"/>
              </a:rPr>
              <a:t> </a:t>
            </a:r>
            <a:r>
              <a:rPr lang="en-US" sz="1100" dirty="0" err="1">
                <a:latin typeface="Helvetica"/>
                <a:cs typeface="Helvetica"/>
              </a:rPr>
              <a:t>nicht</a:t>
            </a:r>
            <a:r>
              <a:rPr lang="en-US" sz="1100" dirty="0">
                <a:latin typeface="Helvetica"/>
                <a:cs typeface="Helvetica"/>
              </a:rPr>
              <a:t> </a:t>
            </a:r>
            <a:r>
              <a:rPr lang="en-US" sz="1100" dirty="0" err="1">
                <a:latin typeface="Helvetica"/>
                <a:cs typeface="Helvetica"/>
              </a:rPr>
              <a:t>zum</a:t>
            </a:r>
            <a:r>
              <a:rPr lang="en-US" sz="1100" dirty="0">
                <a:latin typeface="Helvetica"/>
                <a:cs typeface="Helvetica"/>
              </a:rPr>
              <a:t> Downgrading </a:t>
            </a:r>
            <a:r>
              <a:rPr lang="en-US" sz="1100" dirty="0" err="1">
                <a:latin typeface="Helvetica"/>
                <a:cs typeface="Helvetica"/>
              </a:rPr>
              <a:t>führen</a:t>
            </a:r>
            <a:r>
              <a:rPr lang="en-US" sz="1100" dirty="0">
                <a:latin typeface="Helvetica"/>
                <a:cs typeface="Helvetica"/>
              </a:rPr>
              <a:t>)</a:t>
            </a:r>
          </a:p>
        </p:txBody>
      </p:sp>
      <p:sp>
        <p:nvSpPr>
          <p:cNvPr id="48" name="TextBox 47"/>
          <p:cNvSpPr txBox="1"/>
          <p:nvPr/>
        </p:nvSpPr>
        <p:spPr>
          <a:xfrm>
            <a:off x="388621" y="3068646"/>
            <a:ext cx="6080760" cy="430887"/>
          </a:xfrm>
          <a:prstGeom prst="rect">
            <a:avLst/>
          </a:prstGeom>
          <a:noFill/>
        </p:spPr>
        <p:txBody>
          <a:bodyPr wrap="square" rtlCol="0" anchor="ctr">
            <a:spAutoFit/>
          </a:bodyPr>
          <a:lstStyle/>
          <a:p>
            <a:pPr algn="ctr"/>
            <a:r>
              <a:rPr lang="en-US" sz="1100" dirty="0">
                <a:latin typeface="Helvetica"/>
                <a:cs typeface="Helvetica"/>
              </a:rPr>
              <a:t>Ein </a:t>
            </a:r>
            <a:r>
              <a:rPr lang="en-US" sz="1100" dirty="0" err="1">
                <a:latin typeface="Helvetica"/>
                <a:cs typeface="Helvetica"/>
              </a:rPr>
              <a:t>oder</a:t>
            </a:r>
            <a:r>
              <a:rPr lang="en-US" sz="1100" dirty="0">
                <a:latin typeface="Helvetica"/>
                <a:cs typeface="Helvetica"/>
              </a:rPr>
              <a:t> </a:t>
            </a:r>
            <a:r>
              <a:rPr lang="en-US" sz="1100" dirty="0" err="1">
                <a:latin typeface="Helvetica"/>
                <a:cs typeface="Helvetica"/>
              </a:rPr>
              <a:t>mehrere</a:t>
            </a:r>
            <a:r>
              <a:rPr lang="en-US" sz="1100" dirty="0">
                <a:latin typeface="Helvetica"/>
                <a:cs typeface="Helvetica"/>
              </a:rPr>
              <a:t> </a:t>
            </a:r>
            <a:r>
              <a:rPr lang="en-US" sz="1100" dirty="0" err="1">
                <a:latin typeface="Helvetica"/>
                <a:cs typeface="Helvetica"/>
              </a:rPr>
              <a:t>zusätzliche</a:t>
            </a:r>
            <a:r>
              <a:rPr lang="en-US" sz="1100" dirty="0">
                <a:latin typeface="Helvetica"/>
                <a:cs typeface="Helvetica"/>
              </a:rPr>
              <a:t> </a:t>
            </a:r>
            <a:r>
              <a:rPr lang="en-US" sz="1100" dirty="0" err="1">
                <a:latin typeface="Helvetica"/>
                <a:cs typeface="Helvetica"/>
              </a:rPr>
              <a:t>Merkmale</a:t>
            </a:r>
            <a:r>
              <a:rPr lang="en-US" sz="1100" dirty="0">
                <a:latin typeface="Helvetica"/>
                <a:cs typeface="Helvetica"/>
              </a:rPr>
              <a:t>, die für </a:t>
            </a:r>
            <a:r>
              <a:rPr lang="en-US" sz="1100" dirty="0" err="1">
                <a:latin typeface="Helvetica"/>
                <a:cs typeface="Helvetica"/>
              </a:rPr>
              <a:t>Benignität</a:t>
            </a:r>
            <a:r>
              <a:rPr lang="en-US" sz="1100" dirty="0">
                <a:latin typeface="Helvetica"/>
                <a:cs typeface="Helvetica"/>
              </a:rPr>
              <a:t> </a:t>
            </a:r>
            <a:r>
              <a:rPr lang="en-US" sz="1100" dirty="0" err="1">
                <a:latin typeface="Helvetica"/>
                <a:cs typeface="Helvetica"/>
              </a:rPr>
              <a:t>sprechen</a:t>
            </a:r>
            <a:r>
              <a:rPr lang="en-US" sz="1100" dirty="0">
                <a:latin typeface="Helvetica"/>
                <a:cs typeface="Helvetica"/>
              </a:rPr>
              <a:t>: downgrading </a:t>
            </a:r>
            <a:r>
              <a:rPr lang="en-US" sz="1100" dirty="0" smtClean="0">
                <a:latin typeface="Helvetica"/>
                <a:cs typeface="Helvetica"/>
              </a:rPr>
              <a:t>um </a:t>
            </a:r>
            <a:r>
              <a:rPr lang="en-US" sz="1100" dirty="0" err="1" smtClean="0">
                <a:latin typeface="Helvetica"/>
                <a:cs typeface="Helvetica"/>
              </a:rPr>
              <a:t>eine</a:t>
            </a:r>
            <a:r>
              <a:rPr lang="en-US" sz="1100" dirty="0" smtClean="0">
                <a:latin typeface="Helvetica"/>
                <a:cs typeface="Helvetica"/>
              </a:rPr>
              <a:t>  </a:t>
            </a:r>
            <a:r>
              <a:rPr lang="en-US" sz="1100" dirty="0" err="1">
                <a:latin typeface="Helvetica"/>
                <a:cs typeface="Helvetica"/>
              </a:rPr>
              <a:t>Kategorie</a:t>
            </a:r>
            <a:r>
              <a:rPr lang="en-US" sz="1100" dirty="0">
                <a:latin typeface="Helvetica"/>
                <a:cs typeface="Helvetica"/>
              </a:rPr>
              <a:t> (die </a:t>
            </a:r>
            <a:r>
              <a:rPr lang="en-US" sz="1100" dirty="0" err="1">
                <a:latin typeface="Helvetica"/>
                <a:cs typeface="Helvetica"/>
              </a:rPr>
              <a:t>Abwesenheit</a:t>
            </a:r>
            <a:r>
              <a:rPr lang="en-US" sz="1100" dirty="0">
                <a:latin typeface="Helvetica"/>
                <a:cs typeface="Helvetica"/>
              </a:rPr>
              <a:t> </a:t>
            </a:r>
            <a:r>
              <a:rPr lang="en-US" sz="1100" dirty="0" err="1">
                <a:latin typeface="Helvetica"/>
                <a:cs typeface="Helvetica"/>
              </a:rPr>
              <a:t>dieser</a:t>
            </a:r>
            <a:r>
              <a:rPr lang="en-US" sz="1100" dirty="0">
                <a:latin typeface="Helvetica"/>
                <a:cs typeface="Helvetica"/>
              </a:rPr>
              <a:t> </a:t>
            </a:r>
            <a:r>
              <a:rPr lang="en-US" sz="1100" dirty="0" err="1">
                <a:latin typeface="Helvetica"/>
                <a:cs typeface="Helvetica"/>
              </a:rPr>
              <a:t>zusätzlichen</a:t>
            </a:r>
            <a:r>
              <a:rPr lang="en-US" sz="1100" dirty="0">
                <a:latin typeface="Helvetica"/>
                <a:cs typeface="Helvetica"/>
              </a:rPr>
              <a:t> </a:t>
            </a:r>
            <a:r>
              <a:rPr lang="en-US" sz="1100" dirty="0" err="1">
                <a:latin typeface="Helvetica"/>
                <a:cs typeface="Helvetica"/>
              </a:rPr>
              <a:t>Merkmale</a:t>
            </a:r>
            <a:r>
              <a:rPr lang="en-US" sz="1100" dirty="0">
                <a:latin typeface="Helvetica"/>
                <a:cs typeface="Helvetica"/>
              </a:rPr>
              <a:t> </a:t>
            </a:r>
            <a:r>
              <a:rPr lang="en-US" sz="1100" dirty="0" err="1">
                <a:latin typeface="Helvetica"/>
                <a:cs typeface="Helvetica"/>
              </a:rPr>
              <a:t>soll</a:t>
            </a:r>
            <a:r>
              <a:rPr lang="en-US" sz="1100" dirty="0">
                <a:latin typeface="Helvetica"/>
                <a:cs typeface="Helvetica"/>
              </a:rPr>
              <a:t> </a:t>
            </a:r>
            <a:r>
              <a:rPr lang="en-US" sz="1100" dirty="0" err="1">
                <a:latin typeface="Helvetica"/>
                <a:cs typeface="Helvetica"/>
              </a:rPr>
              <a:t>nicht</a:t>
            </a:r>
            <a:r>
              <a:rPr lang="en-US" sz="1100" dirty="0">
                <a:latin typeface="Helvetica"/>
                <a:cs typeface="Helvetica"/>
              </a:rPr>
              <a:t> </a:t>
            </a:r>
            <a:r>
              <a:rPr lang="en-US" sz="1100" dirty="0" err="1">
                <a:latin typeface="Helvetica"/>
                <a:cs typeface="Helvetica"/>
              </a:rPr>
              <a:t>zum</a:t>
            </a:r>
            <a:r>
              <a:rPr lang="en-US" sz="1100" dirty="0">
                <a:latin typeface="Helvetica"/>
                <a:cs typeface="Helvetica"/>
              </a:rPr>
              <a:t> Upgrading </a:t>
            </a:r>
            <a:r>
              <a:rPr lang="en-US" sz="1100" dirty="0" err="1">
                <a:latin typeface="Helvetica"/>
                <a:cs typeface="Helvetica"/>
              </a:rPr>
              <a:t>führen</a:t>
            </a:r>
            <a:r>
              <a:rPr lang="en-US" sz="1100" dirty="0" smtClean="0">
                <a:latin typeface="Helvetica"/>
                <a:cs typeface="Helvetica"/>
              </a:rPr>
              <a:t>).</a:t>
            </a:r>
            <a:endParaRPr lang="en-US" sz="1100" dirty="0">
              <a:latin typeface="Helvetica"/>
              <a:cs typeface="Helvetica"/>
            </a:endParaRPr>
          </a:p>
        </p:txBody>
      </p:sp>
      <p:sp>
        <p:nvSpPr>
          <p:cNvPr id="26" name="Right Triangle 2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9" name="TextBox 28"/>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Diagnose</a:t>
            </a:r>
            <a:endParaRPr lang="en-US" sz="1400" dirty="0">
              <a:latin typeface="Helvetica"/>
              <a:cs typeface="Helvetica"/>
            </a:endParaRPr>
          </a:p>
        </p:txBody>
      </p:sp>
      <p:sp>
        <p:nvSpPr>
          <p:cNvPr id="25" name="Rectangle 24">
            <a:hlinkClick r:id="rId3" action="ppaction://hlinksldjump"/>
            <a:hlinkHover r:id="" action="ppaction://noaction" highlightClick="1"/>
          </p:cNvPr>
          <p:cNvSpPr/>
          <p:nvPr/>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a:solidFill>
                  <a:schemeClr val="tx1"/>
                </a:solidFill>
                <a:latin typeface="Helvetica"/>
                <a:cs typeface="Helvetica"/>
              </a:rPr>
              <a:t>Diagnostic Algorithm </a:t>
            </a:r>
          </a:p>
        </p:txBody>
      </p:sp>
    </p:spTree>
    <p:extLst>
      <p:ext uri="{BB962C8B-B14F-4D97-AF65-F5344CB8AC3E}">
        <p14:creationId xmlns:p14="http://schemas.microsoft.com/office/powerpoint/2010/main" val="29940142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Office Theme">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32FF"/>
      </a:hlink>
      <a:folHlink>
        <a:srgbClr val="0432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9969</Words>
  <Application>Microsoft Macintosh PowerPoint</Application>
  <PresentationFormat>Letter Paper (8.5x11 in)</PresentationFormat>
  <Paragraphs>1307</Paragraphs>
  <Slides>34</Slides>
  <Notes>34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34</vt:i4>
      </vt:variant>
    </vt:vector>
  </HeadingPairs>
  <TitlesOfParts>
    <vt:vector size="45" baseType="lpstr">
      <vt:lpstr>Calibri</vt:lpstr>
      <vt:lpstr>Cambria</vt:lpstr>
      <vt:lpstr>Helvetica</vt:lpstr>
      <vt:lpstr>MS Mincho</vt:lpstr>
      <vt:lpstr>ＭＳ Ｐゴシック</vt:lpstr>
      <vt:lpstr>ＭＳ 明朝</vt:lpstr>
      <vt:lpstr>Times New Roman</vt:lpstr>
      <vt:lpstr>Wingdings</vt:lpstr>
      <vt:lpstr>Arial</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2017-06-07T20:28:30Z</cp:lastPrinted>
  <dcterms:created xsi:type="dcterms:W3CDTF">2017-01-11T18:04:04Z</dcterms:created>
  <dcterms:modified xsi:type="dcterms:W3CDTF">2018-06-18T08:49:14Z</dcterms:modified>
</cp:coreProperties>
</file>