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4" r:id="rId1"/>
  </p:sldMasterIdLst>
  <p:notesMasterIdLst>
    <p:notesMasterId r:id="rId24"/>
  </p:notesMasterIdLst>
  <p:sldIdLst>
    <p:sldId id="281" r:id="rId2"/>
    <p:sldId id="300" r:id="rId3"/>
    <p:sldId id="409" r:id="rId4"/>
    <p:sldId id="406" r:id="rId5"/>
    <p:sldId id="381" r:id="rId6"/>
    <p:sldId id="387" r:id="rId7"/>
    <p:sldId id="382" r:id="rId8"/>
    <p:sldId id="411" r:id="rId9"/>
    <p:sldId id="312" r:id="rId10"/>
    <p:sldId id="418" r:id="rId11"/>
    <p:sldId id="407" r:id="rId12"/>
    <p:sldId id="303" r:id="rId13"/>
    <p:sldId id="412" r:id="rId14"/>
    <p:sldId id="302" r:id="rId15"/>
    <p:sldId id="415" r:id="rId16"/>
    <p:sldId id="410" r:id="rId17"/>
    <p:sldId id="398" r:id="rId18"/>
    <p:sldId id="413" r:id="rId19"/>
    <p:sldId id="417" r:id="rId20"/>
    <p:sldId id="416" r:id="rId21"/>
    <p:sldId id="402" r:id="rId22"/>
    <p:sldId id="404" r:id="rId23"/>
  </p:sldIdLst>
  <p:sldSz cx="9144000" cy="6858000" type="screen4x3"/>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6897"/>
    <a:srgbClr val="1273AE"/>
    <a:srgbClr val="0564BB"/>
    <a:srgbClr val="0070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AA169A-D906-487E-8DC9-1104303A0512}">
  <a:tblStyle styleId="{F4AA169A-D906-487E-8DC9-1104303A051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DE8"/>
          </a:solidFill>
        </a:fill>
      </a:tcStyle>
    </a:wholeTbl>
    <a:band1H>
      <a:tcStyle>
        <a:tcBdr/>
        <a:fill>
          <a:solidFill>
            <a:srgbClr val="CFDACD"/>
          </a:solidFill>
        </a:fill>
      </a:tcStyle>
    </a:band1H>
    <a:band1V>
      <a:tcStyle>
        <a:tcBdr/>
        <a:fill>
          <a:solidFill>
            <a:srgbClr val="CFDACD"/>
          </a:solidFill>
        </a:fill>
      </a:tcStyle>
    </a:band1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3"/>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26" autoAdjust="0"/>
  </p:normalViewPr>
  <p:slideViewPr>
    <p:cSldViewPr>
      <p:cViewPr varScale="1">
        <p:scale>
          <a:sx n="63" d="100"/>
          <a:sy n="63" d="100"/>
        </p:scale>
        <p:origin x="1364"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1804"/>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1804"/>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95387" y="692150"/>
            <a:ext cx="4619625" cy="3463924"/>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387135"/>
            <a:ext cx="5608319" cy="4156234"/>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772668"/>
            <a:ext cx="3037839" cy="461804"/>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772668"/>
            <a:ext cx="3037839" cy="461804"/>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ubs.rsna.org/doi/full/10.1148/radiol.10100063#r8"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ubs.rsna.org/doi/full/10.1148/radiol.10100063#r1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Introduction….</a:t>
            </a:r>
          </a:p>
          <a:p>
            <a:endParaRPr lang="en-US" dirty="0"/>
          </a:p>
          <a:p>
            <a:r>
              <a:rPr lang="en-US" dirty="0"/>
              <a:t>Welcome from the Radiology-TEACHES team.</a:t>
            </a:r>
          </a:p>
          <a:p>
            <a:endParaRPr lang="en-US" dirty="0"/>
          </a:p>
          <a:p>
            <a:r>
              <a:rPr lang="en-US" dirty="0"/>
              <a:t>First, I would like to share with you WHY Radiology-TEACHES was created.</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334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The product of all of this work in an AC table, a template is displayed here.</a:t>
            </a:r>
          </a:p>
          <a:p>
            <a:endParaRPr lang="en-US" dirty="0"/>
          </a:p>
          <a:p>
            <a:r>
              <a:rPr lang="en-US" dirty="0"/>
              <a:t>These AC tables are freely available on-line and are published twice per year in the Journal of the American College of Radiology.</a:t>
            </a:r>
          </a:p>
          <a:p>
            <a:endParaRPr lang="en-US" dirty="0"/>
          </a:p>
          <a:p>
            <a:r>
              <a:rPr lang="en-US" dirty="0"/>
              <a:t>I should point-out that patient-friendly summaries of these topics began being published in the JACR in 2018.</a:t>
            </a:r>
          </a:p>
          <a:p>
            <a:endParaRPr lang="en-US" dirty="0"/>
          </a:p>
          <a:p>
            <a:r>
              <a:rPr lang="en-US" dirty="0"/>
              <a:t>This evidence-based information is fantastic, the problem can be </a:t>
            </a:r>
            <a:r>
              <a:rPr lang="en-US" dirty="0" err="1"/>
              <a:t>consumability</a:t>
            </a:r>
            <a:r>
              <a:rPr lang="en-US" dirty="0"/>
              <a:t>.  In the middle of a busy clinic, it can be impossible for a medical provider to stop what they are doing and look up the AC panel relevant to the patient they are seeing.</a:t>
            </a:r>
          </a:p>
          <a:p>
            <a:endParaRPr lang="en-US" dirty="0"/>
          </a:p>
          <a:p>
            <a:endParaRPr lang="en-US" dirty="0"/>
          </a:p>
        </p:txBody>
      </p:sp>
      <p:sp>
        <p:nvSpPr>
          <p:cNvPr id="4" name="Slide Number Placeholder 3"/>
          <p:cNvSpPr>
            <a:spLocks noGrp="1"/>
          </p:cNvSpPr>
          <p:nvPr>
            <p:ph type="sldNum" sz="quarter" idx="10"/>
          </p:nvPr>
        </p:nvSpPr>
        <p:spPr/>
        <p:txBody>
          <a:bodyPr/>
          <a:lstStyle/>
          <a:p>
            <a:fld id="{7CA0D870-48F0-4EB1-995F-29020D1B4EB4}" type="slidenum">
              <a:rPr lang="en-US" smtClean="0"/>
              <a:pPr/>
              <a:t>10</a:t>
            </a:fld>
            <a:endParaRPr lang="en-US" dirty="0"/>
          </a:p>
        </p:txBody>
      </p:sp>
    </p:spTree>
    <p:extLst>
      <p:ext uri="{BB962C8B-B14F-4D97-AF65-F5344CB8AC3E}">
        <p14:creationId xmlns:p14="http://schemas.microsoft.com/office/powerpoint/2010/main" val="952105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In 2014 the PAMA law was passed.</a:t>
            </a:r>
          </a:p>
          <a:p>
            <a:r>
              <a:rPr lang="en-US" dirty="0"/>
              <a:t>2020 is an educational and operations year.</a:t>
            </a:r>
          </a:p>
          <a:p>
            <a:r>
              <a:rPr lang="en-US" dirty="0"/>
              <a:t>2021 CDS consultation and reporting is required or Medicare reimbursement will be impacted.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45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In 2013, I saw what was going on in the clinical environment with CDS and it gave me an idea.</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692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Efforts to provide CDS at the point of order entry was great, but to have a meaningful impact at the magnitude needed, I believed was needed to address the issue on multiple fronts.  To me, it didn’t make sense to keep educating physicians and advanced practice providers in many cases the same way we have been teaching for over a hundred years.  In large auditoriums and the apprenticeship style of “see one, do one, teach one”.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4400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a:noFill/>
          <a:ln>
            <a:noFill/>
          </a:ln>
        </p:spPr>
        <p:txBody>
          <a:bodyPr lIns="91768" tIns="45872" rIns="91768" bIns="45872" anchor="t" anchorCtr="0">
            <a:noAutofit/>
          </a:bodyPr>
          <a:lstStyle/>
          <a:p>
            <a:pPr>
              <a:buSzPct val="25000"/>
            </a:pPr>
            <a:r>
              <a:rPr lang="en-US" dirty="0">
                <a:solidFill>
                  <a:schemeClr val="dk1"/>
                </a:solidFill>
                <a:latin typeface="Calibri"/>
                <a:ea typeface="Calibri"/>
                <a:cs typeface="Calibri"/>
                <a:sym typeface="Calibri"/>
              </a:rPr>
              <a:t>I asked myself how we can we do the following….</a:t>
            </a:r>
          </a:p>
          <a:p>
            <a:pPr>
              <a:buSzPct val="25000"/>
            </a:pPr>
            <a:r>
              <a:rPr lang="en-US" dirty="0">
                <a:solidFill>
                  <a:schemeClr val="dk1"/>
                </a:solidFill>
                <a:latin typeface="Calibri"/>
                <a:ea typeface="Calibri"/>
                <a:cs typeface="Calibri"/>
                <a:sym typeface="Calibri"/>
              </a:rPr>
              <a:t>Provide EBM</a:t>
            </a:r>
          </a:p>
          <a:p>
            <a:pPr>
              <a:buSzPct val="25000"/>
            </a:pPr>
            <a:r>
              <a:rPr lang="en-US" dirty="0">
                <a:solidFill>
                  <a:schemeClr val="dk1"/>
                </a:solidFill>
                <a:latin typeface="Calibri"/>
                <a:ea typeface="Calibri"/>
                <a:cs typeface="Calibri"/>
                <a:sym typeface="Calibri"/>
              </a:rPr>
              <a:t>Familiarize students to CDS</a:t>
            </a:r>
          </a:p>
          <a:p>
            <a:pPr>
              <a:buSzPct val="25000"/>
            </a:pPr>
            <a:r>
              <a:rPr lang="en-US" dirty="0">
                <a:solidFill>
                  <a:schemeClr val="dk1"/>
                </a:solidFill>
                <a:latin typeface="Calibri"/>
                <a:ea typeface="Calibri"/>
                <a:cs typeface="Calibri"/>
                <a:sym typeface="Calibri"/>
              </a:rPr>
              <a:t>Do so in a low-stakes simulation learning environment</a:t>
            </a:r>
          </a:p>
          <a:p>
            <a:pPr>
              <a:buSzPct val="25000"/>
            </a:pPr>
            <a:r>
              <a:rPr lang="en-US" dirty="0">
                <a:solidFill>
                  <a:schemeClr val="dk1"/>
                </a:solidFill>
                <a:latin typeface="Calibri"/>
                <a:ea typeface="Calibri"/>
                <a:cs typeface="Calibri"/>
                <a:sym typeface="Calibri"/>
              </a:rPr>
              <a:t>Help students learning it right the first time</a:t>
            </a:r>
          </a:p>
          <a:p>
            <a:pPr>
              <a:buSzPct val="25000"/>
            </a:pPr>
            <a:r>
              <a:rPr lang="en-US" dirty="0">
                <a:solidFill>
                  <a:schemeClr val="dk1"/>
                </a:solidFill>
                <a:latin typeface="Calibri"/>
                <a:ea typeface="Calibri"/>
                <a:cs typeface="Calibri"/>
                <a:sym typeface="Calibri"/>
              </a:rPr>
              <a:t>Allow for self-paces and self-directed learning </a:t>
            </a:r>
          </a:p>
          <a:p>
            <a:pPr>
              <a:buSzPct val="25000"/>
            </a:pPr>
            <a:r>
              <a:rPr lang="en-US" dirty="0">
                <a:solidFill>
                  <a:schemeClr val="dk1"/>
                </a:solidFill>
                <a:latin typeface="Calibri"/>
                <a:ea typeface="Calibri"/>
                <a:cs typeface="Calibri"/>
                <a:sym typeface="Calibri"/>
              </a:rPr>
              <a:t>And provide feedback immediately to students.</a:t>
            </a:r>
            <a:endParaRPr dirty="0">
              <a:solidFill>
                <a:schemeClr val="dk1"/>
              </a:solidFill>
              <a:latin typeface="Calibri"/>
              <a:ea typeface="Calibri"/>
              <a:cs typeface="Calibri"/>
              <a:sym typeface="Calibri"/>
            </a:endParaRPr>
          </a:p>
        </p:txBody>
      </p:sp>
      <p:sp>
        <p:nvSpPr>
          <p:cNvPr id="64" name="Shape 64"/>
          <p:cNvSpPr txBox="1">
            <a:spLocks noGrp="1"/>
          </p:cNvSpPr>
          <p:nvPr>
            <p:ph type="sldNum" idx="12"/>
          </p:nvPr>
        </p:nvSpPr>
        <p:spPr>
          <a:xfrm>
            <a:off x="3884613" y="8685213"/>
            <a:ext cx="2971799" cy="457200"/>
          </a:xfrm>
          <a:prstGeom prst="rect">
            <a:avLst/>
          </a:prstGeom>
          <a:noFill/>
          <a:ln>
            <a:noFill/>
          </a:ln>
        </p:spPr>
        <p:txBody>
          <a:bodyPr lIns="91768" tIns="45872" rIns="91768" bIns="45872" anchor="b" anchorCtr="0">
            <a:noAutofit/>
          </a:bodyPr>
          <a:lstStyle/>
          <a:p>
            <a:pPr marL="0" marR="0" lvl="0" indent="0" algn="r" defTabSz="914400" rtl="0" eaLnBrk="1" fontAlgn="base" latinLnBrk="0" hangingPunct="1">
              <a:lnSpc>
                <a:spcPct val="100000"/>
              </a:lnSpc>
              <a:spcBef>
                <a:spcPct val="0"/>
              </a:spcBef>
              <a:spcAft>
                <a:spcPct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base" latinLnBrk="0" hangingPunct="1">
                <a:lnSpc>
                  <a:spcPct val="100000"/>
                </a:lnSpc>
                <a:spcBef>
                  <a:spcPct val="0"/>
                </a:spcBef>
                <a:spcAft>
                  <a:spcPct val="0"/>
                </a:spcAft>
                <a:buClrTx/>
                <a:buSzPct val="25000"/>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4296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This led to Radiology-TEACHES, an original collaboration between the ACR, NDSC, and my former institution Baylor College of Medicine.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76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Let me share with you a demonstration of the portal.</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9766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We published the results of our pilot at Baylor in 2016.</a:t>
            </a:r>
          </a:p>
          <a:p>
            <a:r>
              <a:rPr lang="en-US" dirty="0"/>
              <a:t>You can refer to the article in Academic Radiology if you would like more details, but I will highlight that all of our participating students found Radiology-TEACHES valuable for their education.</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170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We subsequently received a grant from the Radiology Society of North America to evaluate integration of the modules into our 7 core required clinical clerkships.  These modules we developed are freely available through Radiology TEACHES.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9874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Our efforts extend beyond medical student education.  In this study we partnered with our PA program and again saw positive results.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189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The cost of </a:t>
            </a:r>
            <a:r>
              <a:rPr lang="en-US" sz="1200" b="0" i="0" u="none" strike="noStrike" kern="1200" cap="none" dirty="0" err="1">
                <a:solidFill>
                  <a:schemeClr val="dk1"/>
                </a:solidFill>
                <a:effectLst/>
                <a:latin typeface="Calibri"/>
                <a:ea typeface="Calibri"/>
                <a:cs typeface="Calibri"/>
                <a:sym typeface="Calibri"/>
              </a:rPr>
              <a:t>healtcare</a:t>
            </a: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2018 - $3.6 trillion and accounted for 18% of the GDP.</a:t>
            </a:r>
          </a:p>
          <a:p>
            <a:endParaRPr lang="en-US" sz="1200" b="0" i="0" u="none" strike="noStrike" kern="1200" cap="none" dirty="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2B60B3-B9C8-419A-A2B9-CC52E987341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59062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We wanted to ensure that what we were experiencing at Baylor was transferable to other schools; therefore we partnered with 8 other medical schools around the country to implement Radiology-TEACHES.  We assessed 199 learners experience with the portal and found similarly encouraging results.  This figure highlights students improvement in being able to appropriately request chest </a:t>
            </a:r>
            <a:r>
              <a:rPr lang="en-US" dirty="0" err="1"/>
              <a:t>xrays</a:t>
            </a:r>
            <a:r>
              <a:rPr lang="en-US" dirty="0"/>
              <a:t> for pre-op and pre-admission as well as for adnexal cysts.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4874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I have shared with you a summary of some of our studies, but you don’t have to just take my word for it.</a:t>
            </a:r>
          </a:p>
          <a:p>
            <a:r>
              <a:rPr lang="en-US" dirty="0"/>
              <a:t>In 2017, Costs of Care and the ABIM Foundation, two organizations helping lead the volume to value transition in health care named Radiology TEACHES their Teaching Value Innovator.</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8161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I sincerely hope you find Radiology-TEACHES valuable for your education.</a:t>
            </a:r>
          </a:p>
          <a:p>
            <a:r>
              <a:rPr lang="en-US" dirty="0"/>
              <a:t>Currently, we are partnering </a:t>
            </a:r>
            <a:r>
              <a:rPr lang="en-US"/>
              <a:t>with &gt;40 </a:t>
            </a:r>
            <a:r>
              <a:rPr lang="en-US" dirty="0"/>
              <a:t>schools from around the 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time and attention.</a:t>
            </a:r>
          </a:p>
          <a:p>
            <a:r>
              <a:rPr lang="en-US" dirty="0"/>
              <a:t>Together, I believe we can all help reduce waste and improve value in health care.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761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dk1"/>
                </a:solidFill>
                <a:effectLst/>
                <a:latin typeface="Calibri"/>
                <a:ea typeface="Calibri"/>
                <a:cs typeface="Calibri"/>
                <a:sym typeface="Calibri"/>
              </a:rPr>
              <a:t>Healthcare 20-40% WASTE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dk1"/>
                </a:solidFill>
                <a:effectLst/>
                <a:latin typeface="Calibri"/>
                <a:ea typeface="Calibri"/>
                <a:cs typeface="Calibri"/>
                <a:sym typeface="Calibri"/>
              </a:rPr>
              <a:t>JAMA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dk1"/>
                </a:solidFill>
                <a:effectLst/>
                <a:latin typeface="Calibri"/>
                <a:ea typeface="Calibri"/>
                <a:cs typeface="Calibri"/>
                <a:sym typeface="Calibri"/>
              </a:rPr>
              <a:t>“It was stated that estimates of 30% or more of imaging examinations may be unnecessary, costing approximately $30 billion annually in the United States.”</a:t>
            </a:r>
          </a:p>
          <a:p>
            <a:endParaRPr lang="en-US" sz="1200" b="1" i="0" u="none" strike="noStrike" kern="1200" cap="none" dirty="0">
              <a:solidFill>
                <a:schemeClr val="dk1"/>
              </a:solidFill>
              <a:effectLst/>
              <a:latin typeface="Calibri"/>
              <a:ea typeface="Calibri"/>
              <a:cs typeface="Calibri"/>
              <a:sym typeface="Calibri"/>
            </a:endParaRPr>
          </a:p>
          <a:p>
            <a:endParaRPr lang="en-US" sz="1200" b="1" i="0" u="none" strike="noStrike" kern="1200" cap="none" dirty="0">
              <a:solidFill>
                <a:schemeClr val="dk1"/>
              </a:solidFill>
              <a:effectLst/>
              <a:latin typeface="Calibri"/>
              <a:ea typeface="Calibri"/>
              <a:cs typeface="Calibri"/>
              <a:sym typeface="Calibri"/>
            </a:endParaRPr>
          </a:p>
          <a:p>
            <a:r>
              <a:rPr lang="en-US" dirty="0"/>
              <a:t>Trends in Use of Medical Imaging in US Health Care Systems and in Ontario, Canada, 2000-2016 Rebecca Smith-Bindman, MD; Marilyn L. Kwan, PhD; Emily C. Marlow, MS; Mary Kay </a:t>
            </a:r>
            <a:r>
              <a:rPr lang="en-US" dirty="0" err="1"/>
              <a:t>Theis</a:t>
            </a:r>
            <a:r>
              <a:rPr lang="en-US" dirty="0"/>
              <a:t>, MSc; Wesley </a:t>
            </a:r>
            <a:r>
              <a:rPr lang="en-US" dirty="0" err="1"/>
              <a:t>Bolch</a:t>
            </a:r>
            <a:r>
              <a:rPr lang="en-US" dirty="0"/>
              <a:t>, PhD; Stephanie Y. Cheng, MSc; Erin J. A. Bowles, MPH; James R. Duncan, MD, PhD; Robert T. Greenlee, PhD; Lawrence H. </a:t>
            </a:r>
            <a:r>
              <a:rPr lang="en-US" dirty="0" err="1"/>
              <a:t>Kushi</a:t>
            </a:r>
            <a:r>
              <a:rPr lang="en-US" dirty="0"/>
              <a:t>, ScD; Jason D. Pole, PhD; Alanna K. Rahm, PhD; Natasha K. Stout, PhD; Sheila </a:t>
            </a:r>
            <a:r>
              <a:rPr lang="en-US" dirty="0" err="1"/>
              <a:t>Weinmann</a:t>
            </a:r>
            <a:r>
              <a:rPr lang="en-US" dirty="0"/>
              <a:t>, PhD; Diana L. </a:t>
            </a:r>
            <a:r>
              <a:rPr lang="en-US" dirty="0" err="1"/>
              <a:t>Miglioretti</a:t>
            </a:r>
            <a:r>
              <a:rPr lang="en-US" dirty="0"/>
              <a:t>, PhD</a:t>
            </a: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Rebecca Smith-Bindman, MD, department of radiology and biomedical imaging at the University of California San Francisco, and colleagues. </a:t>
            </a:r>
          </a:p>
          <a:p>
            <a:r>
              <a:rPr lang="en-US" sz="1200" b="0" i="0" u="none" strike="noStrike" kern="1200" cap="none" dirty="0">
                <a:solidFill>
                  <a:schemeClr val="dk1"/>
                </a:solidFill>
                <a:effectLst/>
                <a:latin typeface="Calibri"/>
                <a:ea typeface="Calibri"/>
                <a:cs typeface="Calibri"/>
                <a:sym typeface="Calibri"/>
              </a:rPr>
              <a:t>Some publications have suggested that anywhere from </a:t>
            </a:r>
            <a:r>
              <a:rPr lang="en-US" sz="1200" b="1" i="0" u="none" strike="noStrike" kern="1200" cap="none" dirty="0">
                <a:solidFill>
                  <a:schemeClr val="dk1"/>
                </a:solidFill>
                <a:effectLst/>
                <a:latin typeface="Calibri"/>
                <a:ea typeface="Calibri"/>
                <a:cs typeface="Calibri"/>
                <a:sym typeface="Calibri"/>
              </a:rPr>
              <a:t>20%–50% </a:t>
            </a:r>
            <a:r>
              <a:rPr lang="en-US" sz="1200" b="0" i="0" u="none" strike="noStrike" kern="1200" cap="none" dirty="0">
                <a:solidFill>
                  <a:schemeClr val="dk1"/>
                </a:solidFill>
                <a:effectLst/>
                <a:latin typeface="Calibri"/>
                <a:ea typeface="Calibri"/>
                <a:cs typeface="Calibri"/>
                <a:sym typeface="Calibri"/>
              </a:rPr>
              <a:t>of high-tech imaging procedures fail to provide information that improves patient welfare and therefore may represent, at least in part, unnecessary imaging services (</a:t>
            </a:r>
            <a:r>
              <a:rPr lang="en-US" sz="1200" b="1" i="0" u="none" strike="noStrike" kern="1200" cap="none" dirty="0">
                <a:solidFill>
                  <a:schemeClr val="dk1"/>
                </a:solidFill>
                <a:effectLst/>
                <a:latin typeface="Calibri"/>
                <a:ea typeface="Calibri"/>
                <a:cs typeface="Calibri"/>
                <a:sym typeface="Calibri"/>
                <a:hlinkClick r:id="rId3"/>
              </a:rPr>
              <a:t>8</a:t>
            </a:r>
            <a:r>
              <a:rPr lang="en-US" sz="1200" b="0" i="0" u="none" strike="noStrike" kern="1200" cap="none" dirty="0">
                <a:solidFill>
                  <a:schemeClr val="dk1"/>
                </a:solidFill>
                <a:effectLst/>
                <a:latin typeface="Calibri"/>
                <a:ea typeface="Calibri"/>
                <a:cs typeface="Calibri"/>
                <a:sym typeface="Calibri"/>
              </a:rPr>
              <a:t>–</a:t>
            </a:r>
            <a:r>
              <a:rPr lang="en-US" sz="1200" b="1" i="0" u="none" strike="noStrike" kern="1200" cap="none" dirty="0">
                <a:solidFill>
                  <a:schemeClr val="dk1"/>
                </a:solidFill>
                <a:effectLst/>
                <a:latin typeface="Calibri"/>
                <a:ea typeface="Calibri"/>
                <a:cs typeface="Calibri"/>
                <a:sym typeface="Calibri"/>
                <a:hlinkClick r:id="rId4"/>
              </a:rPr>
              <a:t>11</a:t>
            </a:r>
            <a:r>
              <a:rPr lang="en-US" sz="1200" b="0" i="0" u="none" strike="noStrike" kern="1200" cap="none" dirty="0">
                <a:solidFill>
                  <a:schemeClr val="dk1"/>
                </a:solidFill>
                <a:effectLst/>
                <a:latin typeface="Calibri"/>
                <a:ea typeface="Calibri"/>
                <a:cs typeface="Calibri"/>
                <a:sym typeface="Calibri"/>
              </a:rPr>
              <a:t>).</a:t>
            </a:r>
          </a:p>
          <a:p>
            <a:endParaRPr lang="en-US" baseline="0" dirty="0"/>
          </a:p>
          <a:p>
            <a:r>
              <a:rPr lang="en-US" baseline="0" dirty="0"/>
              <a:t>20-40% waste</a:t>
            </a:r>
          </a:p>
          <a:p>
            <a:r>
              <a:rPr lang="en-US" baseline="0" dirty="0"/>
              <a:t>Burnout, patient over diagnosis and over treatment</a:t>
            </a:r>
          </a:p>
          <a:p>
            <a:r>
              <a:rPr lang="en-US" baseline="0" dirty="0"/>
              <a:t>Morale residue</a:t>
            </a:r>
          </a:p>
          <a:p>
            <a:r>
              <a:rPr lang="en-US" baseline="0" dirty="0"/>
              <a:t>Surveys:</a:t>
            </a:r>
          </a:p>
          <a:p>
            <a:r>
              <a:rPr lang="en-US" baseline="0" dirty="0"/>
              <a:t>Forbes 6% of doctors are happy with their jobs</a:t>
            </a:r>
          </a:p>
          <a:p>
            <a:r>
              <a:rPr lang="en-US" baseline="0" dirty="0"/>
              <a:t>Suicide rate 2x general population</a:t>
            </a:r>
          </a:p>
          <a:p>
            <a:r>
              <a:rPr lang="en-US" baseline="0" dirty="0"/>
              <a:t>&gt;50% unsure if they would recommend medicine to young people</a:t>
            </a:r>
          </a:p>
          <a:p>
            <a:r>
              <a:rPr lang="en-US" baseline="0" dirty="0"/>
              <a:t>49% of radiologist burned-out</a:t>
            </a:r>
          </a:p>
          <a:p>
            <a:r>
              <a:rPr lang="en-US" baseline="0" dirty="0"/>
              <a:t>46% of physician report being burned-out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2B60B3-B9C8-419A-A2B9-CC52E987341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26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American College of Radiology has recognized this developing problem any year ago.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Specifically, 27 years ago the ACR launched a Task Force formed late 1993 to address this issue and currently collaborates with over 40 Societies and 170 physicians in the effort to address appropriate utilization of medical imaging.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43 societies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 170 physicians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35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Expert panels define appropriateness based upon the RAND/UCLA Appropriateness Method Users Manual (2001).</a:t>
            </a:r>
          </a:p>
          <a:p>
            <a:endParaRPr lang="en-US" dirty="0"/>
          </a:p>
          <a:p>
            <a:r>
              <a:rPr lang="en-US" dirty="0"/>
              <a:t>These reviews are performed annually and the current strength of evidence is summarized for a recommendation.</a:t>
            </a:r>
          </a:p>
        </p:txBody>
      </p:sp>
      <p:sp>
        <p:nvSpPr>
          <p:cNvPr id="4" name="Slide Number Placeholder 3"/>
          <p:cNvSpPr>
            <a:spLocks noGrp="1"/>
          </p:cNvSpPr>
          <p:nvPr>
            <p:ph type="sldNum" sz="quarter" idx="10"/>
          </p:nvPr>
        </p:nvSpPr>
        <p:spPr/>
        <p:txBody>
          <a:bodyPr/>
          <a:lstStyle/>
          <a:p>
            <a:fld id="{7CA0D870-48F0-4EB1-995F-29020D1B4EB4}" type="slidenum">
              <a:rPr lang="en-US" smtClean="0"/>
              <a:pPr/>
              <a:t>5</a:t>
            </a:fld>
            <a:endParaRPr lang="en-US"/>
          </a:p>
        </p:txBody>
      </p:sp>
    </p:spTree>
    <p:extLst>
      <p:ext uri="{BB962C8B-B14F-4D97-AF65-F5344CB8AC3E}">
        <p14:creationId xmlns:p14="http://schemas.microsoft.com/office/powerpoint/2010/main" val="2899733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The appropriateness recommendation is rated and then categorized into three levels of appropriateness.</a:t>
            </a:r>
          </a:p>
        </p:txBody>
      </p:sp>
      <p:sp>
        <p:nvSpPr>
          <p:cNvPr id="4" name="Slide Number Placeholder 3"/>
          <p:cNvSpPr>
            <a:spLocks noGrp="1"/>
          </p:cNvSpPr>
          <p:nvPr>
            <p:ph type="sldNum" sz="quarter" idx="10"/>
          </p:nvPr>
        </p:nvSpPr>
        <p:spPr/>
        <p:txBody>
          <a:bodyPr/>
          <a:lstStyle/>
          <a:p>
            <a:fld id="{7CA0D870-48F0-4EB1-995F-29020D1B4EB4}" type="slidenum">
              <a:rPr lang="en-US" smtClean="0"/>
              <a:pPr/>
              <a:t>6</a:t>
            </a:fld>
            <a:endParaRPr lang="en-US"/>
          </a:p>
        </p:txBody>
      </p:sp>
    </p:spTree>
    <p:extLst>
      <p:ext uri="{BB962C8B-B14F-4D97-AF65-F5344CB8AC3E}">
        <p14:creationId xmlns:p14="http://schemas.microsoft.com/office/powerpoint/2010/main" val="2113956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Separately the relative radiation dose of each examination is considered.  It does not impact the appropriateness category, but should be considered when considering the risk/benefit analysis of an examination.</a:t>
            </a:r>
          </a:p>
        </p:txBody>
      </p:sp>
      <p:sp>
        <p:nvSpPr>
          <p:cNvPr id="4" name="Slide Number Placeholder 3"/>
          <p:cNvSpPr>
            <a:spLocks noGrp="1"/>
          </p:cNvSpPr>
          <p:nvPr>
            <p:ph type="sldNum" sz="quarter" idx="10"/>
          </p:nvPr>
        </p:nvSpPr>
        <p:spPr/>
        <p:txBody>
          <a:bodyPr/>
          <a:lstStyle/>
          <a:p>
            <a:fld id="{7CA0D870-48F0-4EB1-995F-29020D1B4EB4}" type="slidenum">
              <a:rPr lang="en-US" smtClean="0"/>
              <a:pPr/>
              <a:t>7</a:t>
            </a:fld>
            <a:endParaRPr lang="en-US" dirty="0"/>
          </a:p>
        </p:txBody>
      </p:sp>
    </p:spTree>
    <p:extLst>
      <p:ext uri="{BB962C8B-B14F-4D97-AF65-F5344CB8AC3E}">
        <p14:creationId xmlns:p14="http://schemas.microsoft.com/office/powerpoint/2010/main" val="167411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The product of all of this work in an AC table, a template is displayed here.</a:t>
            </a:r>
          </a:p>
          <a:p>
            <a:endParaRPr lang="en-US" dirty="0"/>
          </a:p>
          <a:p>
            <a:r>
              <a:rPr lang="en-US" dirty="0"/>
              <a:t>These AC tables are freely available on-line and are published twice per year in the Journal of the American College of Radiology.</a:t>
            </a:r>
          </a:p>
          <a:p>
            <a:endParaRPr lang="en-US" dirty="0"/>
          </a:p>
          <a:p>
            <a:r>
              <a:rPr lang="en-US" dirty="0"/>
              <a:t>I should point-out that patient-friendly summaries of these topics began being published in the JACR in 2018.</a:t>
            </a:r>
          </a:p>
          <a:p>
            <a:endParaRPr lang="en-US" dirty="0"/>
          </a:p>
          <a:p>
            <a:r>
              <a:rPr lang="en-US" dirty="0"/>
              <a:t>This evidence-based information is fantastic, the problem can be </a:t>
            </a:r>
            <a:r>
              <a:rPr lang="en-US" dirty="0" err="1"/>
              <a:t>consumability</a:t>
            </a:r>
            <a:r>
              <a:rPr lang="en-US" dirty="0"/>
              <a:t>.  In the middle of a busy clinic, it can be impossible for a medical provider to stop what they are doing and look up the AC panel relevant to the patient they are seeing.</a:t>
            </a:r>
          </a:p>
          <a:p>
            <a:endParaRPr lang="en-US" dirty="0"/>
          </a:p>
          <a:p>
            <a:endParaRPr lang="en-US" dirty="0"/>
          </a:p>
        </p:txBody>
      </p:sp>
      <p:sp>
        <p:nvSpPr>
          <p:cNvPr id="4" name="Slide Number Placeholder 3"/>
          <p:cNvSpPr>
            <a:spLocks noGrp="1"/>
          </p:cNvSpPr>
          <p:nvPr>
            <p:ph type="sldNum" sz="quarter" idx="10"/>
          </p:nvPr>
        </p:nvSpPr>
        <p:spPr/>
        <p:txBody>
          <a:bodyPr/>
          <a:lstStyle/>
          <a:p>
            <a:fld id="{7CA0D870-48F0-4EB1-995F-29020D1B4EB4}" type="slidenum">
              <a:rPr lang="en-US" smtClean="0"/>
              <a:pPr/>
              <a:t>8</a:t>
            </a:fld>
            <a:endParaRPr lang="en-US" dirty="0"/>
          </a:p>
        </p:txBody>
      </p:sp>
    </p:spTree>
    <p:extLst>
      <p:ext uri="{BB962C8B-B14F-4D97-AF65-F5344CB8AC3E}">
        <p14:creationId xmlns:p14="http://schemas.microsoft.com/office/powerpoint/2010/main" val="269154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r>
              <a:rPr lang="en-US" dirty="0"/>
              <a:t>Recognizing this challenge, the ACR began partnering with National Decision Support Company in 2013 to provide a digitally consumable version of the Appropriateness Criteria.  This product is called </a:t>
            </a:r>
            <a:r>
              <a:rPr lang="en-US" dirty="0" err="1"/>
              <a:t>ACRSelect</a:t>
            </a:r>
            <a:r>
              <a:rPr lang="en-US" dirty="0"/>
              <a:t>.</a:t>
            </a:r>
          </a:p>
          <a:p>
            <a:endParaRPr lang="en-US" dirty="0"/>
          </a:p>
          <a:p>
            <a:r>
              <a:rPr lang="en-US" dirty="0" err="1"/>
              <a:t>ACRSelect</a:t>
            </a:r>
            <a:r>
              <a:rPr lang="en-US" dirty="0"/>
              <a:t> can be integrated with leading electronic health records (EHRs) to provide point-of-order entry clinical decision support.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8649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5" name="Rectangle 3"/>
          <p:cNvSpPr>
            <a:spLocks noGrp="1" noChangeArrowheads="1"/>
          </p:cNvSpPr>
          <p:nvPr>
            <p:ph type="ctrTitle"/>
          </p:nvPr>
        </p:nvSpPr>
        <p:spPr>
          <a:xfrm>
            <a:off x="685800" y="2130425"/>
            <a:ext cx="7772400" cy="1470025"/>
          </a:xfrm>
        </p:spPr>
        <p:txBody>
          <a:bodyPr/>
          <a:lstStyle>
            <a:lvl1pPr algn="ctr">
              <a:defRPr sz="3200">
                <a:solidFill>
                  <a:schemeClr val="tx1"/>
                </a:solidFill>
              </a:defRPr>
            </a:lvl1pPr>
          </a:lstStyle>
          <a:p>
            <a:pPr lvl="0"/>
            <a:r>
              <a:rPr lang="en-US" noProof="0"/>
              <a:t>Click to edit Master title style</a:t>
            </a:r>
            <a:endParaRPr lang="en-US" noProof="0" dirty="0"/>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sz="2400">
                <a:solidFill>
                  <a:schemeClr val="tx1"/>
                </a:solidFill>
              </a:defRPr>
            </a:lvl1pPr>
          </a:lstStyle>
          <a:p>
            <a:pPr lvl="0"/>
            <a:r>
              <a:rPr lang="en-US" noProof="0"/>
              <a:t>Click to edit Master subtitle style</a:t>
            </a:r>
            <a:endParaRPr lang="en-US" noProof="0" dirty="0"/>
          </a:p>
        </p:txBody>
      </p:sp>
    </p:spTree>
    <p:extLst>
      <p:ext uri="{BB962C8B-B14F-4D97-AF65-F5344CB8AC3E}">
        <p14:creationId xmlns:p14="http://schemas.microsoft.com/office/powerpoint/2010/main" val="3141017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2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417626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Imag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5" name="Title 1"/>
          <p:cNvSpPr>
            <a:spLocks noGrp="1"/>
          </p:cNvSpPr>
          <p:nvPr>
            <p:ph type="ctrTitle"/>
          </p:nvPr>
        </p:nvSpPr>
        <p:spPr>
          <a:xfrm>
            <a:off x="685800" y="1371600"/>
            <a:ext cx="7848600" cy="1927225"/>
          </a:xfrm>
        </p:spPr>
        <p:txBody>
          <a:bodyPr anchor="b">
            <a:noAutofit/>
          </a:bodyPr>
          <a:lstStyle>
            <a:lvl1pPr>
              <a:defRPr sz="5400" cap="all" baseline="0">
                <a:solidFill>
                  <a:srgbClr val="FFFFFF"/>
                </a:solidFill>
              </a:defRPr>
            </a:lvl1pPr>
          </a:lstStyle>
          <a:p>
            <a:r>
              <a:rPr lang="en-US" dirty="0"/>
              <a:t>Click to edit Master title style</a:t>
            </a:r>
          </a:p>
        </p:txBody>
      </p:sp>
      <p:sp>
        <p:nvSpPr>
          <p:cNvPr id="6" name="Subtitle 2"/>
          <p:cNvSpPr>
            <a:spLocks noGrp="1"/>
          </p:cNvSpPr>
          <p:nvPr>
            <p:ph type="subTitle" idx="1"/>
          </p:nvPr>
        </p:nvSpPr>
        <p:spPr>
          <a:xfrm>
            <a:off x="685800" y="3505200"/>
            <a:ext cx="640080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7" name="Straight Connector 6"/>
          <p:cNvCxnSpPr/>
          <p:nvPr userDrawn="1"/>
        </p:nvCxnSpPr>
        <p:spPr>
          <a:xfrm>
            <a:off x="685800" y="3398520"/>
            <a:ext cx="7848600" cy="1588"/>
          </a:xfrm>
          <a:prstGeom prst="line">
            <a:avLst/>
          </a:prstGeom>
          <a:ln w="19050">
            <a:solidFill>
              <a:srgbClr val="5A7122"/>
            </a:solidFill>
          </a:ln>
        </p:spPr>
        <p:style>
          <a:lnRef idx="1">
            <a:schemeClr val="accent1"/>
          </a:lnRef>
          <a:fillRef idx="0">
            <a:schemeClr val="accent1"/>
          </a:fillRef>
          <a:effectRef idx="0">
            <a:schemeClr val="accent1"/>
          </a:effectRef>
          <a:fontRef idx="minor">
            <a:schemeClr val="tx1"/>
          </a:fontRef>
        </p:style>
      </p:cxnSp>
      <p:pic>
        <p:nvPicPr>
          <p:cNvPr id="2" name="Picture 1" descr="shutterstock_26939920-scaled.jpg"/>
          <p:cNvPicPr>
            <a:picLocks noChangeAspect="1"/>
          </p:cNvPicPr>
          <p:nvPr userDrawn="1"/>
        </p:nvPicPr>
        <p:blipFill rotWithShape="1">
          <a:blip r:embed="rId2">
            <a:alphaModFix amt="36000"/>
            <a:extLst>
              <a:ext uri="{28A0092B-C50C-407E-A947-70E740481C1C}">
                <a14:useLocalDpi xmlns:a14="http://schemas.microsoft.com/office/drawing/2010/main" val="0"/>
              </a:ext>
            </a:extLst>
          </a:blip>
          <a:srcRect l="7162" r="3963"/>
          <a:stretch/>
        </p:blipFill>
        <p:spPr>
          <a:xfrm>
            <a:off x="0" y="0"/>
            <a:ext cx="9144000" cy="6860647"/>
          </a:xfrm>
          <a:prstGeom prst="rect">
            <a:avLst/>
          </a:prstGeom>
        </p:spPr>
      </p:pic>
      <p:grpSp>
        <p:nvGrpSpPr>
          <p:cNvPr id="8" name="Group 7"/>
          <p:cNvGrpSpPr/>
          <p:nvPr userDrawn="1"/>
        </p:nvGrpSpPr>
        <p:grpSpPr>
          <a:xfrm>
            <a:off x="5511103" y="6002697"/>
            <a:ext cx="3029344" cy="527772"/>
            <a:chOff x="5853166" y="6238670"/>
            <a:chExt cx="2792821" cy="486565"/>
          </a:xfrm>
        </p:grpSpPr>
        <p:pic>
          <p:nvPicPr>
            <p:cNvPr id="9" name="Picture 8" descr="ACRSelect_logo_KO_PP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3166" y="6322086"/>
              <a:ext cx="1271984" cy="279836"/>
            </a:xfrm>
            <a:prstGeom prst="rect">
              <a:avLst/>
            </a:prstGeom>
          </p:spPr>
        </p:pic>
        <p:pic>
          <p:nvPicPr>
            <p:cNvPr id="10" name="Picture 9" descr="NDSC_logo_KO_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4003" y="6308129"/>
              <a:ext cx="1271984" cy="375235"/>
            </a:xfrm>
            <a:prstGeom prst="rect">
              <a:avLst/>
            </a:prstGeom>
          </p:spPr>
        </p:pic>
        <p:cxnSp>
          <p:nvCxnSpPr>
            <p:cNvPr id="11" name="Straight Connector 10"/>
            <p:cNvCxnSpPr/>
            <p:nvPr userDrawn="1"/>
          </p:nvCxnSpPr>
          <p:spPr>
            <a:xfrm>
              <a:off x="7250745" y="6238670"/>
              <a:ext cx="0" cy="486565"/>
            </a:xfrm>
            <a:prstGeom prst="line">
              <a:avLst/>
            </a:prstGeom>
            <a:ln w="12700" cmpd="sng">
              <a:solidFill>
                <a:srgbClr val="BEC0C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1201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1361425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173002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285872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127448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201176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402069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312792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US" dirty="0"/>
              <a:t>2</a:t>
            </a:r>
          </a:p>
        </p:txBody>
      </p:sp>
    </p:spTree>
    <p:extLst>
      <p:ext uri="{BB962C8B-B14F-4D97-AF65-F5344CB8AC3E}">
        <p14:creationId xmlns:p14="http://schemas.microsoft.com/office/powerpoint/2010/main" val="407129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r="77" b="3226"/>
          <a:stretch/>
        </p:blipFill>
        <p:spPr>
          <a:xfrm>
            <a:off x="-2" y="0"/>
            <a:ext cx="9144002" cy="6858000"/>
          </a:xfrm>
          <a:prstGeom prst="rect">
            <a:avLst/>
          </a:prstGeom>
        </p:spPr>
      </p:pic>
      <p:sp>
        <p:nvSpPr>
          <p:cNvPr id="1026" name="Rectangle 2"/>
          <p:cNvSpPr>
            <a:spLocks noGrp="1" noChangeArrowheads="1"/>
          </p:cNvSpPr>
          <p:nvPr>
            <p:ph type="title"/>
          </p:nvPr>
        </p:nvSpPr>
        <p:spPr bwMode="auto">
          <a:xfrm>
            <a:off x="6858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9" name="Rectangle 5"/>
          <p:cNvSpPr>
            <a:spLocks noGrp="1" noChangeArrowheads="1"/>
          </p:cNvSpPr>
          <p:nvPr>
            <p:ph type="ftr" sz="quarter" idx="3"/>
          </p:nvPr>
        </p:nvSpPr>
        <p:spPr bwMode="auto">
          <a:xfrm>
            <a:off x="381000" y="6479771"/>
            <a:ext cx="914400" cy="3810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050">
                <a:solidFill>
                  <a:srgbClr val="00446A"/>
                </a:solidFill>
              </a:defRPr>
            </a:lvl1pPr>
          </a:lstStyle>
          <a:p>
            <a:r>
              <a:rPr lang="en-US" dirty="0"/>
              <a:t>2</a:t>
            </a:r>
          </a:p>
        </p:txBody>
      </p:sp>
    </p:spTree>
    <p:extLst>
      <p:ext uri="{BB962C8B-B14F-4D97-AF65-F5344CB8AC3E}">
        <p14:creationId xmlns:p14="http://schemas.microsoft.com/office/powerpoint/2010/main" val="27783985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lvl1pPr algn="l"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600">
          <a:solidFill>
            <a:schemeClr val="tx1"/>
          </a:solidFill>
          <a:latin typeface="Arial" charset="0"/>
        </a:defRPr>
      </a:lvl2pPr>
      <a:lvl3pPr algn="ctr" rtl="0" eaLnBrk="1" fontAlgn="base" hangingPunct="1">
        <a:spcBef>
          <a:spcPct val="0"/>
        </a:spcBef>
        <a:spcAft>
          <a:spcPct val="0"/>
        </a:spcAft>
        <a:defRPr sz="3600">
          <a:solidFill>
            <a:schemeClr val="tx1"/>
          </a:solidFill>
          <a:latin typeface="Arial" charset="0"/>
        </a:defRPr>
      </a:lvl3pPr>
      <a:lvl4pPr algn="ctr" rtl="0" eaLnBrk="1" fontAlgn="base" hangingPunct="1">
        <a:spcBef>
          <a:spcPct val="0"/>
        </a:spcBef>
        <a:spcAft>
          <a:spcPct val="0"/>
        </a:spcAft>
        <a:defRPr sz="3600">
          <a:solidFill>
            <a:schemeClr val="tx1"/>
          </a:solidFill>
          <a:latin typeface="Arial" charset="0"/>
        </a:defRPr>
      </a:lvl4pPr>
      <a:lvl5pPr algn="ctr" rtl="0" eaLnBrk="1" fontAlgn="base" hangingPunct="1">
        <a:spcBef>
          <a:spcPct val="0"/>
        </a:spcBef>
        <a:spcAft>
          <a:spcPct val="0"/>
        </a:spcAft>
        <a:defRPr sz="3600">
          <a:solidFill>
            <a:schemeClr val="tx1"/>
          </a:solidFill>
          <a:latin typeface="Arial" charset="0"/>
        </a:defRPr>
      </a:lvl5pPr>
      <a:lvl6pPr marL="457200" algn="ctr" rtl="0" eaLnBrk="1" fontAlgn="base" hangingPunct="1">
        <a:spcBef>
          <a:spcPct val="0"/>
        </a:spcBef>
        <a:spcAft>
          <a:spcPct val="0"/>
        </a:spcAft>
        <a:defRPr sz="3600">
          <a:solidFill>
            <a:schemeClr val="tx1"/>
          </a:solidFill>
          <a:latin typeface="Arial" charset="0"/>
        </a:defRPr>
      </a:lvl6pPr>
      <a:lvl7pPr marL="914400" algn="ctr" rtl="0" eaLnBrk="1" fontAlgn="base" hangingPunct="1">
        <a:spcBef>
          <a:spcPct val="0"/>
        </a:spcBef>
        <a:spcAft>
          <a:spcPct val="0"/>
        </a:spcAft>
        <a:defRPr sz="3600">
          <a:solidFill>
            <a:schemeClr val="tx1"/>
          </a:solidFill>
          <a:latin typeface="Arial" charset="0"/>
        </a:defRPr>
      </a:lvl7pPr>
      <a:lvl8pPr marL="1371600" algn="ctr" rtl="0" eaLnBrk="1" fontAlgn="base" hangingPunct="1">
        <a:spcBef>
          <a:spcPct val="0"/>
        </a:spcBef>
        <a:spcAft>
          <a:spcPct val="0"/>
        </a:spcAft>
        <a:defRPr sz="3600">
          <a:solidFill>
            <a:schemeClr val="tx1"/>
          </a:solidFill>
          <a:latin typeface="Arial" charset="0"/>
        </a:defRPr>
      </a:lvl8pPr>
      <a:lvl9pPr marL="1828800" algn="ctr" rtl="0" eaLnBrk="1" fontAlgn="base" hangingPunct="1">
        <a:spcBef>
          <a:spcPct val="0"/>
        </a:spcBef>
        <a:spcAft>
          <a:spcPct val="0"/>
        </a:spcAft>
        <a:defRPr sz="3600">
          <a:solidFill>
            <a:schemeClr val="tx1"/>
          </a:solidFill>
          <a:latin typeface="Arial" charset="0"/>
        </a:defRPr>
      </a:lvl9pPr>
    </p:titleStyle>
    <p:bodyStyle>
      <a:lvl1pPr marL="342900" indent="-342900" algn="l" rtl="0" eaLnBrk="1" fontAlgn="base" hangingPunct="1">
        <a:spcBef>
          <a:spcPct val="20000"/>
        </a:spcBef>
        <a:spcAft>
          <a:spcPct val="0"/>
        </a:spcAft>
        <a:buClr>
          <a:srgbClr val="92D050"/>
        </a:buClr>
        <a:buFont typeface="Wingdings" pitchFamily="2" charset="2"/>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92D050"/>
        </a:buClr>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rgbClr val="92D050"/>
        </a:buClr>
        <a:buFont typeface="Wingdings" pitchFamily="2" charset="2"/>
        <a:buChar char="§"/>
        <a:defRPr sz="2000">
          <a:solidFill>
            <a:schemeClr val="tx1"/>
          </a:solidFill>
          <a:latin typeface="+mn-lt"/>
        </a:defRPr>
      </a:lvl3pPr>
      <a:lvl4pPr marL="1600200" indent="-228600" algn="l" rtl="0" eaLnBrk="1" fontAlgn="base" hangingPunct="1">
        <a:spcBef>
          <a:spcPct val="20000"/>
        </a:spcBef>
        <a:spcAft>
          <a:spcPct val="0"/>
        </a:spcAft>
        <a:buClr>
          <a:srgbClr val="92D050"/>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rgbClr val="92D050"/>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10.m4a"/><Relationship Id="rId7" Type="http://schemas.openxmlformats.org/officeDocument/2006/relationships/image" Target="../media/image20.jpeg"/><Relationship Id="rId12" Type="http://schemas.openxmlformats.org/officeDocument/2006/relationships/image" Target="../media/image9.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10.xml"/><Relationship Id="rId10" Type="http://schemas.openxmlformats.org/officeDocument/2006/relationships/image" Target="../media/image23.png"/><Relationship Id="rId4" Type="http://schemas.openxmlformats.org/officeDocument/2006/relationships/slideLayout" Target="../slideLayouts/slideLayout2.xml"/><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2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2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16.m4a"/><Relationship Id="rId7" Type="http://schemas.openxmlformats.org/officeDocument/2006/relationships/image" Target="../media/image31.png"/><Relationship Id="rId12" Type="http://schemas.openxmlformats.org/officeDocument/2006/relationships/image" Target="../media/image9.png"/><Relationship Id="rId2" Type="http://schemas.microsoft.com/office/2007/relationships/media" Target="../media/media16.m4a"/><Relationship Id="rId1" Type="http://schemas.openxmlformats.org/officeDocument/2006/relationships/tags" Target="../tags/tag4.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notesSlide" Target="../notesSlides/notesSlide16.xml"/><Relationship Id="rId10" Type="http://schemas.openxmlformats.org/officeDocument/2006/relationships/image" Target="../media/image34.png"/><Relationship Id="rId4" Type="http://schemas.openxmlformats.org/officeDocument/2006/relationships/slideLayout" Target="../slideLayouts/slideLayout6.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stats.oecd.org/Index.aspx?DataSetCode=SHA"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2.png"/><Relationship Id="rId11" Type="http://schemas.openxmlformats.org/officeDocument/2006/relationships/image" Target="../media/image9.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notesSlide" Target="../notesSlides/notesSlide21.xm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2.m4a"/><Relationship Id="rId7" Type="http://schemas.openxmlformats.org/officeDocument/2006/relationships/image" Target="../media/image7.png"/><Relationship Id="rId2" Type="http://schemas.microsoft.com/office/2007/relationships/media" Target="../media/media22.m4a"/><Relationship Id="rId1" Type="http://schemas.openxmlformats.org/officeDocument/2006/relationships/tags" Target="../tags/tag5.xml"/><Relationship Id="rId6" Type="http://schemas.openxmlformats.org/officeDocument/2006/relationships/image" Target="../media/image47.png"/><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sAAAFICAIAAADPoy1mAAAAAXNSR0IArs4c6QAAAARnQU1BAACxjwv8YQUAAAAJcEhZcwAADsMAAA7DAcdvqGQAAAAYdEVYdFNvZnR3YXJlAHBhaW50Lm5ldCA0LjAuNWWFMmUAALl0SURBVHhe7J0FXBbJH4e9u/91n55nx6lnd3crIiAhKDZnInaiqCAgItKtoGJid3d3o2JhoAiKgdKl/+/uzDsu+wYvCCfiPJ+Bz/vOzsa7Mc/8dmd3i7zjcDgcDqcwwg3H4XA4nMIJNxyHw+FwCifccBwOh8MpnHDDcTgcDqdwwg3H4XA4nMIJNxyHw+FwCifccBwOh8MpnHDDcTgcDqdwwg3H4XA4nMIJNxyHw+FwCifccBwOh8MpnHDDcTgcDqdwwg3H4XA4nMIJNxyHw+FwCifccBwOh8MpnHDDcTgcDqdwwg3H4XA4nMIJNxyHw+FwCifccBwOh8MpnHDDcTgcDqdwwg3H4XA4nMIJNxyHw+FwCifccBwOh8MpnHDDcTgcDqdwwg3H4XA4nMIJNxyHw+FwCifccBwOh8MpnHDD5QGZmZlLliwZP368g4NDbGwszS2Q7N+/v3///gMHDgwJCaFZnxnR0dFOTk7YWD4+PvHx8TSXkxOWL18+YcIEOzu7mJgYmsXhFEi44fKAlJSUMmXKFBHZsmULzVWQnJy8bdu2TZs2PXjwgGZ9PCwtLcly/v333zTrM2PdunVkDfz+++/Xr1+nuZycUKJECbIOsVfTrM+Ahw8f4vfu27cPxzvN+nQICwsjC4/mOM36PPhohktPT0cj2szMzMjIyMLCwsXFJTIykg7Tmjdv3nh6eiIowURMTEz8/f0zMjLosP8Q7PGlS5dWd8xPmjSJDPryyy+vXr1Kcz8SzHAVK1akWTkBv3Tnzp3Dhw9v3759uXLlvvvuu5IlS7Zt29bGxubQoUOfxJG/du1asgYKseEQp44ePRoHhTKGhob0k5GRsbHxokWL6Dg5oXjx4mQdbtiwgWYVdq5du/a///2P/OoZM2bQ3E+EkydP/vDDD2ThHRwcaO7nwUcz3P79+8kaJ3zxxRelSpWCsehgLUBjpGPHjhiRTkJUyIkTJ+jg/xDNhoMAyCCwevVqmvuR+BDD3bp1q1GjRt9++y2ZggzkY2hUVBQtXVD5HAw3Z84c8huzpU6dOnScnPAZGm7x4sXkJ4MmTZrQ3E8EVDt00YsU6du3L839PPhohvPz86OrXAKCsLdv39IS2XHkyJGvvvqKjqngo5w20Ww47FJkEECgQ3M/Erk23P3796tVq0bGBT/++CO+NmzYEJHc119/TTLR2lCp8K1bt2IlINSGXWjWx6OAGw7OGDBggLm5+Yc0hkaMGEF+Y7Z07tyZjpMTCpnhYC/snwMHDjx16hTNUmLfvn3kJwPsyTT3E2HXrl3sIB0zZgzN/Tz4+Ib7+eefixYtSj536dIlLS2NlsiOyZMnk7E6depEPoACaLjw8HAcP3p6eqhbP/pJ8NwZLjk5GeEyGREaMzU1ffHiRboItldERESfPn1Ia2PFihV0HAkWFhZk3Hbt2tGsj0cBN1yLFi3I4unr69OsnMMMV6JECeycGsAWpOPkhEJmuAYNGpCfY29vT7OUwJHr4eGBBsG4ceOePXtGcz8RcPw6Ojp27drVysrq6dOnNPfz4OMb7rfffmMnVX755ZdHjx7REhrBNitbtixG+eabby5cuEBGBwXQcAWK3Bnu8uXL3333HRlx+PDhqampdIACRN5Xr16dOXPmpUuXaJYEbjjtad68OVm8PDFcyZIlaVae8hkajvOJUiAMd+vWLaIrMHr0aG1OVHp7e5Pybdq0SUpKIp8BN5xmcme4efPmkbHAnTt3aK7WcMNpDzfcfw83XCGmoBjOzs6OfP3xxx+jo6NpITW8evWqUqVKpLybm1tODZeRkYFQHTONjIzEuDRXOzBuTEzM3bt3X79+TbPy1HCw+4sXL+7fvy+dvmbi4+PxW0BsbGy2XUlzZ7gxY8aQsb744ouEhASaqzUfy3CINR89ehQRESHdyjk13Js3b+7duwevv3z5kmblHOwzZAPR7+opUIbD3oiD8fbt27Lf/h8bDpvvwYMHOGa1PKeK4zEqKgorHGMpn29QJj8MhyPx2bNnWAYcy3Fxcdp3L5CB5cfuJ9uH/xsSExMx34cPH/73s85DCorhTp8+DbeRnKCgIFpIDXv37iU9+r788kuMiw1ARgQaBIN97saNG2PHji1WrBgtLfYAHDRoUFhYmOYjATso6kpbW1t2bIOuXbuePXsWI2o23PHjx6tVq1a+fPmePXuqO0TT0tLCw8MnTJjA7jQCVatWdXZ2xrGqfHjgJ6PesbGxqVKlCi0tghpt3LhxOLDVXfDLneHYJU9w5MgRmqsR/FJra+tmIn/++ScZ95dffiE5BNlF73Xr1mGp/v777+nTp9MsJVDVdujQoUyZMp07d1bX8xYb+sqVK9Dq999/T+aLD8OHD8eugjWppeGeP38eHBzcuHFjUphQv3791atXo/GhssLCOjc1NS1btix2DCgNZbCE69evr1y5Mh2/SJFGjRpt3LgxOTmZjqMgICAAbsM6+emnn0hJLB5ZS4R+/fqhoqSls+MDDYclh4xnz56NZSDTAW3atDl27Bh2dRTQYLgLFy7UqlWrXLlyo0aNollKoE2GVYSNiNV77do1mqsEtnVgYGCTJk3IvAC2I9bDxYsXlVcgNjoUuGzZMkxZ2t3366+/7tix4+HDh2XVNI44HG5k3bKaB4tEcjSABXjy5AmdSlaw3rBg+EVWVlbY1ck0Aaqppk2bLlmyBI1XdQfmmTNnatasiVrC3d0d08HPQYUzfvx41pkOCzls2DC0tHJxLR9r0sjICL+uXr16ODRoroLNmzdjF8WhR24dwZGLuaBWZN3U8VumTJmSi7u5CgIFxXBoL9SoUYPkZNt6xZYmJeEM7A3aGA77Vt++faVHrBRUK6gBsQy0dFawS4WEhGDno6Ul4PgZMmQIRtRgOFSUZBBA9ElzJSATv+iPP/6ghbKCGtPT0xN7PC0t3t2Cg5ZdGFPmr7/+8vHxkY7CyJ3h2F3SALs+qeY0gx8l7XupEhxCtLQIWzbUjzRLCdRupAwOeJXXzLGxIMhff/2VFJOC1WJnZ7dq1SryVZ3hMAVUlOoWHsuMOlfl5UbsY6QMpnz16lU02li3ESnYZ/T09GQLD3fSwWrAYXL58mVaOjs+0HDwlsq9Hebo1asXQhMNhkMFTQZhbdMsJe7evUvK/O9//9u1axfNzQraAdWrVyfFZMBzvXv3lvkejTDU4KxSlgHHoK6QehGWlbUOtWfbtm10KlnBNkXdJfWrFCwbdqrFixfT0llBW5YU69GjBxyDaFJlhYANCuvnVHLYz7H/kCngWKa5CmbMmEEGDRw4EIc2msismSUFNQZcSMf5dCgohkPOggULSM4PP/yg4Rwd2iNkA2BPQgSNnGwNh82GJgwpgP0MR2+DBg2QU7t27VKlSpF8AM2orLsPHTrEakyMjvqrUqVKqIXZTZRofbPdMaeGw8Kj4U8Hi67F4iF6w/TZfoZVxG4VR1jwzz//kPxvvvkGRzUqgnbt2tWtW7dChQrsptSff/5Z5a2BuTMcmm8sDkNlMXfu3GxPvCQkJHTq1AkhKWCxFBaY5BCw5LS0CKuXc204SJ0drgDtX9TFWF3YylhskslOSakzHFozrOGMcB8LaWBg0Lp1a1SIWH6Sjy2ifD0SYR8bip2ZtOIxX/xSBKb4z0YHcC0dTcTMzExcJSVYr27s3iSHgH01IiKCls6ODzEcwh0W0wD8Fuzt2LXY3t6qVSt2OCgbztXVlQz6EMOFhoay7YWVhklhI2IxsBMyh0GltLSk6gA4EhGRoMWAABFjSStrEh6RUdAqbd++PVm37KhBYZKjjPTkDeJyMhEpN27cYMcIFhJ7DuaOrQarYXS22Pg5y5cvV1YUjilSoHPnzqwFj3WO2gArH/sqmwLmgnnR0bQDYSW2Ixldg+FQJcLQ5DNWBeaLuWPWJAdgQ2Db0dE+EQqQ4VDXs0ho7NixpJgyU6dOJWWwg5KTfpoNh51p1KhRZP/A7oW9PDo6msQ3aWlpDx48GDp0KDucAgICZBV3bGys1IJz5swJCwtDa/3JkycHDhxQbqTnyHBYNmtrazqsSBEck6dOncKU0cCMiopCEGBhYYFlhiGOHz9ORkE1ij0PVTDapKgdHj16REJP/JaYmBgvLy86LTWhcO4Mh9UlXU6sLvzwo0eP0sGqwGqEgXA8ABMTEzJi06ZNSQ5BpqgPN9zNmzfZkYyKYM2aNbdv30ZrCVsZMYGsza7ScMhhhzRiNTQsyHVH/BxIHfEfG4pYVnbOmRkO64dIHdvOzc0NZsJehP/SPQHukV7RxI5B1gkL5hCmkxzC48ePNTcppOTacDg0IGMyLg4ZLPyVK1ewt2PXOnLkCBpSZBAjPwyHZUC7jRTAmgwKCkJ5bEQsBioKf39/TBmDrKys6Ajv3jk4OCAHW9zX1xdbEI1g7LFYXRjr7Nmz7NImNgprKWIoZiSu2rs1a9YkBRC+kBxlzp07R8oAlYZj9yxhmYcPHx4eHo65Yw/BVr537x4ExhSFtovyjXfMcBhKqiPUBvv27cNCYuVjK7A2OsDBSEfTDi0Nh/VDZo0mHdrHOL5QF2HWXbp0IQXwEzw8POhonwgFyHBg9OjRJBO7PrYryZTy7Nkz1O+kjIuLCznmNRsOuziLIZydnWmuBERF7HJL27ZtpRfkMH0nJycyCI3rWbNm0QEKcCD179+fFCDkyHCotlCbk0FoGitHeFAgqmm4nK0izNHT01PD8+UGDhxIJogwTrlM7gwHsJKxGCy4IfTo0ePYsWMaAm6Clj1NPtBw2FiGhoZkKFqgynfmodKpU6cOKQCUDYcInu0JCNpIM0gG68SLRrosqGKGI6C5dvDgQTpMAZRAKhGgsl9D3vY0wT4A5ajEx8dHeX9DeMEWT/lCGtbP4MGDWcQD8txwWOfsCQlY+D179tABEtCqQ/NO+uhwaAA/R92l9EOHDrEaYMmSJTRXgjY9TVDzkDJA2XDLli0jg+CACRMmKF8mBLAvO3ywGmmuAmY4guycKsCvY8uJn6NNryWGloYjoOkmmzV2bBaeIpJWV/MUTAqW4bBDs7M02GlIppSdO3eSAjgOsaOTTM2GY8FH0aJF0QykuVnBYUbK/PDDD9LnzWNLo6Yjg6pWrYotTQdIQHkWo4AcGQ6/kbXsEGTQXCUQpRGXa8OFCxfYNHHk01wFuTYcgMnQyCWjMxCmIDI7fPgwLaSK/8Zw2ItYDTJy5EiVawyt+0aNGpEyyoZDY4idoFOuuwnYJWrXrk3KTJs2jeaKSA1HzhIrLwNqh7p165IyKh/+lLeG08zChQvpCAp0dXXJIKxJlf0pcKwNGDCAlAF5bji0QlhdbG5uTnOVSEtLU9n+UAnkxE7DqHwq4wcaDjUAEwC2qboFg6Lq1atHiuE3ynwsNRwaaip7Ue3evZsd2qgJaa4WaG+4sWPHquwsjUialihS5EEBeIK89hQsw8XFxbF90dTUlGRKYaG6tBGk2XCsRpNd+ZDBrg9Ldx0IiZ1/R3xJc5WAgdguniPDGRgYkPzq1avLTnnlGqxMdu3h9OnTNFfBhxiOsHnzZkS6EBuZDgEHHmpV5dOGhP/GcGiek0HYlBqejsaa28qGW7RoERmEVhQ596sSdu9Ep06daJaI1HBubm40VwkWZONnKjf2/0vDhYaG0hEUsB6AWEiapQQiOVZd5rnhtm/fztq4a/PoGW84stiJH5U9PD/QcMeOHSPiwX+E+DRXFfixTFEHDhyguSLMcCVLllR3HD18+JBVR/7+/jRXC7Q0XJUqVdTNOiYmhsXB+/bto7mfAgXLcICdFcQKRYub5oqwRjoiLRwkNFej4TCIteuVq3spiL5JMU9PT5r17t3t27fZHqnhmXU45nPRlxJjsf6QGvSZUyIiIli3F9lRBD7ccIhLUPsfOXKENUgJWFE4QlT2hvhvDMduacC2IF2QVKLhboGhQ4eSQS1atKBZqmAXO9GsoVkiUsNpeP3elClTSJmyZcsqt5fz1nCoEO+rQflesdjYWDIWwHqmuapg9WyeG04ayuTi2QLqYBcXsWZoloQPNBy2NcmHm0+ePElzVYEInt2qNHXqVJorwn44FlVW7zGww7M7T6TVVLZoabjatWurO8uFfZtt9B07dtDcT4ECZziE/OwxldL7pRD7DxkyhOQjhoC66ACNhsOmpQPEK7f0lhZVsBaK9CoudmWSCdTdBANyZzhMkOYWKYJ6gebmhKioKFQQq1at8vX1nT59OuJa8iIhFmDlh+GkbNy4sX379tILM+bm5spnaf4Dw6Hu6NevHxmEOkLdgQo0GE5HR4cMQjVEdwtVsOoSSM8maWk41lXqPzBcjnqaoA1HxsIGVXmWjJF/hmPxMZCd8NAGrM+zZ8+iEg8KCkJb2crKCkcEYGc18sNwrFH+7bffZmtldgtEz549aZaIloZjvaX+e8Nhg5Ji3HBaoc5wgF1qRh3EajHU5qiUSb601y/QYDjpE8G1BPsrHfndOx8fH5L55ZdfargSljvDoXqluUWKbN26leZqR0xMjKmpKayMCJVFmcrkt+GwTtLS0tgtUAALo3x15z8wHLTKuplUq1ZN2gCSocFwrJuJ9khPZn7qhlu6dCkZC7GphhUI8s9wsBEZ9MMPP2g44lQC8WCVonnHOssokx+GYycPsMzZWrlly5akcP369WmWCDdcPlEQDRcaGkoG4QBghxD2KnK+Ec0xWQcKDYbbuXMnHSA+MhhtOs3Y2NhIOykFBATQkYsUQVVOc5XIneGk8WWOLjncvHmT9VYAv/76KxqGLVq00BPp0KEDu5KR34YjpKenu7m5MdEaGxvTAQr+G8NhvmRQ1apVVV4tJ2gwHOupD0fSHUI948aNk23rT91wrDcB1oyGy5Ag/wxnZmZGBv388880SwtSU1PNzc3JiAD7P3bvRo0ade7cmRwUcA8ZlB+GYz3AMRd1cmI0a9aMFMZxSrNEuOHyiYJoOGxgVl2S/lRozbGH94wfP54UY2gw3OnTp+mAIkWwmWmu1mzfvp2OXKQIgkiaq0TuDPf48WOaW6TIvHnzaG52YDHY8yYg+1mzZsk66+f3dTiVSNcA9ICvdIDIf3OWkvXgyPVZSvauWlkXEi351A0n3dulPYqV0WA4tHXIIJShWUpoMByaoWQQyNYWBFQOgwYNouMUKQKFKB/p7MRyfhgOzWKS/913392/f5/mqoGdiMIy0ywRbrh8oiAaDkyaNIkMRUUGExw6dIh8/eWXX9g9mwwNhkPtz05ZKPccyxbYgowLjh07RnOVyJ3h0ExmHTiV749Rh7+/P9P/tm3blM/kfBTDIYxr1aoVmzKOBzpAREvDSWsKmqWEOsMBdrKoVKlSGjo0azAcO0VWokQJmpUTPnXD4TAkY4Fz587RXFVoMBx7KNo333xDs5TQYDjpgwVu375NczWC6psd42jlqDzXkq+Gmz9/PsnHT9a83jIyMljnMtnJfG64fKKAGg61PzuxgJqLnbto0aKFcqWgwXAAIQUZNGzYsJye2cd2ZYsB6aobHcVYFyntDQfwc0g+KjsNZ0Gl9O7dm4yC30WzsvJRDJeamorDg0xZ+TIYMxyOT5qlCvZ+CaDyIMf6P3z4MCmgbDgWPaAS0dAcYZtD2XAuLi5kENAQBaojTwzHGgq6uro0K+fkznDYiKzxpNIEBLQaNTy1C7U/GQTUdc5CI5UUUDYcmqFsGZQnrpLVq1eTUTC1vXv30tysaDZcw4YNyVANT4vWYLgtW7aQBcD/gIAAmquKxYsXkylAyZggzRXhhssnCqjhUJd1796dFPjpp59Yle3j40NLSNBsOHa0f/3117IaLVsgWnZtpm7duio7mEVGRkqviuXIcORpQ4SlS5fSXCWio6PZdZHOnTuT8np6eiRHRlhY2M8//0zK5InhMjMzw8PD8Z9+VwW2IJRDpozmiKwwi66wCTRMR1q7bd++neZKQGTGuqIpG056RnrmzJk0Nys3b94sp3iIjLLh9uzZw7qhomFOc7UmTwzH7lho3Lgxzco5uTMcYHU9DjrZvkpADcie4QSUJYTAi0VUKu/ZSk5ORihPCigbTnrTPXYkmqtEfHw81jb5zLSBbYcQn2RKQf3ANrpKwyFcJkONjIxolhIaDHfv3j12S1Lbtm1prhLwFra4umLccPlEATUc8PX1JQUYKKny8oBmw+3evZv1vBgzZoy6G6vh1Li4OOxb0kANn6dNm0bGxdGIBpqsgsY+Jz3gQY4MB3Owe2wbNWr0+PFjOkABxIZqAnEke2gI6079559/yoyLpX348CFzAMgTw+3btw8HcP/+/REdyu6gIqCpzu6oxVpSftKS9GmZ+Mk0V4lz586xXt19+vSRbin8NNQjrLUBlA0H2ANovv32W6wx2cZC7ckicqBsOBze7BrnP//8A6Eq3/lASElJQZUnm36eGI51TMWOwZo1OSXXhnN0dCQjgunTp8uOhdjYWHY2haBsOJRh9TgkLXsDANpq0o2obDisWPZkte+///7QoUOycxvYK9BMgYn79etHchC3kYYR9lLl5cE6tLe3Z9JVabjx48eToUWLFlW+B5+gwXBA2s/F2tpaecMhx9bWli1GYGAgHaCAGy6fKLiGi4qKYmYiqHttmGbDYd9i9zmhlWdiYnL8+HHpYYPPp06dQpxRr149tKBlldqdO3fYfvndd9/Nnj2b7L4otmTJEtSDyMcBxqrmHBkOxzPrAQiqVq26cuXKR48eoeq8f/8+GqfNmzdHZS09/bJixQpaWjxc2Q/Bkb927Vrpq8hAnhgOv4iMguO/a9euQUFBiJZwwOO3nD9/HnUiOw8MBg4cKK0WCZgCa+TClKRrDHwp0wDWBjtHh03fu3fvu+J9/dAAHEma4diCpE2g0nAnTpxgMypVqhRWJpEQjk9EdSXEd++xM2zKhgPSZ2oUK1YMkZys4y5aIaieEEljb5HVRHliOPwEMhQgtoAwsD5xgOB4kdlCA8xwOLiww2hAdt3oxo0bbP2gNcC6FmPvWrp0aa1atcggFmYpGwXHBev3gW2hq6t79epVbAVsXMyOPOMY+zM5K6NsOHDmzBkWSWPnnzRpEnYzjI51dfToUexg5H5ZQ0NDUh5NH3aE1q1bF7U5yQfYfwwMDDAXMhSoNBwWjA5WPLYKC3z58mXpg/Q0Gw5D2SMj8KshPIzODoRLly6hCmJ7JsSvfDaIGy6fKLiGA4MHDyZlwM8//6z87j6CZsMBRH6yW52wtzVo0AD1NSIn1HQ0V/FyJjqaArQB2SFHwMaWas/Kyordw5cjwwFZ1EVgt58TUB2wF5LFxMRIT4piSeBsaIO4FpQpU4Z1BMgTw6HJzGo9DUDzLVu2VPe8bAQTtJwIqyJpCQXHjh1jgwjYOkw5WAxULuSCn0rDYU/AFiSFCdhw7MgEGCvb98OhWpfWiQCrFJE67IuVxuop7JDSG0tAnhgOMM0DrFVSoeMwycX74bIFFqfjKHBxcWG9IQAWACuQ7f/YFmgFjho1inxVeakMsTK7rEDAhmO7NFbgvHnzyG1hKg0Hpk2bRsIyhuyIwESk7V00RNgmw4f27dsPGDCgU6dOJBM/h53bV2m4yMhIFncSSCsKBxotkZ3hADTJzscA1A9Yt9hXSbuKgRAW+wkdRwI3XD5RoA2H+IkdbFCRcuxPyNZw4MmTJ5AQ05JK0GhdtmyZcgiSmpqK/U/luDjwsGdDiqyrek4NB9DSZP3UlUGEdPDgQal3oRxSyyvToUMH1Npt2rQhX/PEcFghaFazPn4qQX00ZcoUdUcm2LJlCzvGGNi4dLACzGvBggXMIlKwHo4cOYL1oMFwAIeihYWFrH4koMK6ePEiggzyVZ3hkpOTEa/IlKwMQkzZGa28MhwqfdbJloHqEtudlsgO1hU5W+AAOo4ChC/e3t4qNwEOEGwdHG7sVLlKw2EjIhJl53ullC5dGlEyAjLNhsNqcXJyklmNgbFmzZolDYOwTZl0ZcA6ixcvRsuJfFVpOIwOYRAdSpFeCs3WcFhviDVZmKsMpo/olj0vXgY3XD7x0QyHhp6uri6axnCDrC3MgFpwrKIMYnwNz9JOS0tDdYNiBgYGmu9HwYE3fPhwHF01atRAFV+5cmXUemgy//vvvxCV5nuAUL1iLvXq1atUqRICpoYNG06ePJn0FsMhvXDhQrKcym9/Pn78OPIxtF+/fiqvYwFyzlNPTw/Lg+ljwRBiGhkZ+fv7q+zegsw5c+agrUrKIwpEKzUwMBC1DxYGTVrMrnv37sovnofCMQhgt6ZZ2oEDeP/+/ahHIGMyUxyKNWvWxDLAberaKFJw/GORYEq4ChUBNEzemq/M6dOn+/Tpw1Y1thfCaNbyxZJj+bEtZDcCMlCBQlHdunXDEYuFxMrBvFAjsIoDFQ2mYGZmpnzhk4HaxNnZGRPBYqBaQX2NH4sqD/uYo6Oj9FQYA/ZFMI0p42di96a5SqANJGyALl3gCdlFJkZERIS5uTnWFXZUgOV3dXVVV1gZbPfBgwcbaoG6x5EfPnwYByYCDuyK+PnY29E2Yt33N27c2LVrV6ycsLAwkqMMmqeYAhqmGB0Tadq06cSJE+/du0eGYu/FGsDKVLkmCefOncOBiRGrVq2KoxXrH/seJqLuyVhoCBobG6M85giwscaNG0eMgg2Ngwtz1NCf69ChQz169GjSpAn2T+w52LGl/sbGxfGLKWDjqjuZBNAKxzGL6ZDdpkKFCljsFi1aWFlZwbI4Nmk5JVA1YX1i+qNHj8ZRTHOzAvFjKMqgJKojmqsFqGDJwmNE5QoKxiIVFCpbdZch8btQc6IMVqM2B3vB4aMZDqBax0GL//S7KlCxoow0glGJNpMiYCfD1kJTBVUY2mUIqvBVw54nBdOPi4vDWNhjUL1Kx8JnDcuJQSDbuWB0LA+mDzD9bH81qnJSHj8Hn2muxoUhgwD9nnNwDJCZYgXK5pstWIE4SuEqyIbImA5QQrqqZbG7lrsEymAuWEjMTraJNawfGShGFiMmJgY/Fg0LzfuYllNGGaDh5wOyrjBToK7Ky1ewANgJySZQt7dr/gnYUlhjGB0TQfNR5RTod/WQbpPYjtia6upfAqaJCaI85ggwa+kcMSjbdU5GJ/un8o7NllnzRADKYLfBMmC3waS0rGGwwjF9rDT6XRVa7vzKaB4R+VrOWvP+XwD5mIbjcDgcDif/4IbjcDgcTuGEG47D4XA4hRNuOA6Hw+EUTrjhOBwOh1M44YbjcDgcTuGEG47D4XA4hRNuOA6Hw+EUTrjhOBwOh1M44YbjcDgcTuGEG47D4XA4hRNuOA6Hw+EUTrjhOBwOh1M44YbjcDgcTuGEG47D4XA4hRNuOA6Hw+EUTrjhOBwOh1M44YbjcDgcTuGEG47D4XA4hRNuOA6Hw+EUTrjhOBwOh1M44YbjcDgcTuHkszBcWlpadHR0ZGRkXFwczfo8iIiIcHZ2trOz2717d3p6Os39BMnMzIyNjX0g8vz5c3ylAzgfA6z/EydOYL8Cly5devv2LR3A4RQwPgvD+fj4VKpUqXTp0rq6ujTr86B79+5FRL788svTp0/T3E+QCxcuVK9evaRI3bp1b9y4QQdwPgZoZ5QqVYrsWk2bNs3IyKADOJwCxmdhuFGjRpGjsWLFijTr86BmzZrkh4M9e/bQ3E8Qc3Nz+jNEsEHpAM7H4MqVK7/99hvZFhUqVMjb0wMpKSlPnjyJjo7+pM86cAoI3HCFmd69e5MfDm7evElzPzUeP3789ddf058h8v333798+ZIO5vznwEClS5cm26Jdu3Z5GMPBajo6OuXLl4c43dzcaC6Hk1u44QozUVFRPj4+8+fPv3z5Ms361Hj79q2XlxfZfD/88MO3335LPgcHB9MSnI/BmTNnXFxcsHc9fPiQZuUF8fHxJUqUIJt49OjRNJfDyS3ccJwCTUpKChr1ZPMNHz68evXq5HOPHj3S0tJoIU5hgRuOk7dww3EKNE+fPv3zzz+x7b7++uubN29aWlqSTVm6dOnnz5/TQpzCAjccJ2/hhlPN27dvY2Jijh49GhkZSbNUgTLHjh27desWQg2apQUojFEw8dOnT79+/Zrmak1UVNSFCxfy6UJUenr67du3sWwPHjzI6aX+2NjYK1euYPHo97zA19eXbLsOHTpgo1y8eJF8BatXr6aFcsiLFy9OnjwJX+Y6CiT7RkRERC4uQSUlJV2+fBmbPjExkWapAZvg1KlTx48fxwealXOwhNjZTpw4oXlPVsebN28w7oec5U5OTr527RpW1/nz57O9XSfXhsO+ev/+fczl0qVLuTimCNgi586dw6bBHkKztAZLjh+IBbh3716OagNsIKxejIjGHM3SCI4C7A8of+fOHZrFUQ833LuDBw/ioCpWrJi7uzu+pqament7N2zY8IsvviBj/f7774MGDcKuT8qDV69ezZ07t3bt2qQAwBSGDRuGio+WUAIHz7Zt21Cmbt2633zzDR2tSBHMpXLlyjiYr169quG+IvgMS9WyZUssJ1uw4sWL4xdJadGihbTWXrVq1V9//fXHH3+0atWKZinAAdm9e/fffvutatWqpN7BYTZ06FDWCxyUKVMGMROOWDKKSlCzBAcHt27dumTJkmQsLB4Wki6Qglq1aoWHh9NxtAaVY4UKFTDNL7/8MigoiGQ2bdqUzKhOnToaHIwVbmBggB9YqVIlIl0IadKkSf/88w8ZHfz0008os2vXLjKKjMzMTH19fUwBq53kwP1jxozBz6Hji/uGsbHx4cOHSQFlsJCYQufOnfFb4DZnZ+eyZcuScbEbeHp60nIKYBR/f/+uXbuyzooErFIs6sqVK9V5ERPHT8PyTJgwgeRgx+7du3fRokXpJMTAF3uguj5HaD2UK1cO88XeiN8eHR2NrY+dh4yL/AMHDtCi79716dMHU8ZSOTo6Ku+3+LEbNmywsLCoWbPm//73PzIF8NVXX2F/Gz9+vLKzdXR0sGLLly+PMqTwL7/8Iu47FGwLrBxaWkFCQoKPj0+nTp1+/vlnMhbAHLGTYFU/e/aMlsvK7t27ccBi+Xv16oWvENLy5cuxztmBiQ/NmjULCAjI9s5LrEzsVPXq1cMuSsYFWFdY2nXr1mloAD1+/Bgj4thnM8UUqlSpgsoKLRJaSAJ+e2BgIJZKumNg/WP32759u4aq4zOHG+4ddm4ydOzYsc+fP8fOSr7KwCGBCg57Ena15s2b09ysNGjQQPkgBDhOUMfRQmqAip48eUJHyAryUU3TctkhDaHs7e1pbhH5hoYya9SoQQahLgsNDZX1V2TgIFTXKMZRiiqJlssOVHl0NK1BlUrGRcUdFhZGMv38/EgmQIhDMpVBK6RatWqkGOR69uxZcrZTJU5OTsp1BKonsopQj+ArKixp00QKKuWtW7eqrGVIAdRcaFKMGzeOfGVYWVnRciKIQqQtDJXAc2iE0REkYPqkgImJCcQ/a9Ys8lUZ7GnYz5WXdvPmzaQAucbZpk0b8pUh7d3D1u2///4rmxRCeTQQyVB1wF6yepwOUA+aULIw9NGjR5pXF3ZdlWcUoC5WACsTa4x8VcbMzEydpfCroRbW9UklaGGo3FhnzpxhIgeszUpAQ4SWU4BmDRqpdLCIdJTvvvtOg0o/c7jh3hsOzVI0BslnVG04dHv27Ik4huQAHPPXrl1joRuiseHDh6PGkVadaAkq79NsFmim4eAfOXIk6Yc2efJkaSCop6enHJRAmayuQUMVoyxdujQkJGTmzJmsxzYmi8XA4YQgTNrq1NJwaIb/+OOP+IDDpkOHDmi5I7z79ddfyVDQrVs3lSde+vbtSwqg1YyxUAPil86ePRuhAMnHsWdoaIgF69+/f0473aEGQWOfTKdRo0aIUUj+pUuX2LJNnz5dpVeA1HA2NjbkBwJMCl7BkmNnYNUEJrh//346pgJmOMQxHh4eqJTxGaMgpIOr0PyXVq/ff//9kSNH6JgSyFDUpAj6iSCxTrDnkC4z2DNpOTEaYP1oAHYMLCfUi4VHFSyNUWAg5YYUMxz2YewGpL2CeaHwxIkTdXV1yfITEO0pn7RkhsMUEBmQz4gYGjduTDYomkG0qEbD2drakkGoxFu0aIHf6Obm5u3tjV0XoTwZBLDD0BFEcCjh2MGsmTMwU+QwED2zfQCg2Ve/fn1SEvs/Dt558+bhuMB6xi5H8gHEgICSjqOAGa548eLsqQgQv7m5OX5OkyZNmH6wuTdu3EhHywrWBgunsC9hl0CMFRQUNG3aNHYfKo6LGTNm0BEUoPWAXYgUQPXi4OCA0HzZsmXY1m3btiWxIC0qgiMaq47sqz/99BPWJ34m5o5ViiMLmxj5Gk5mfOZww73XDwE7NzvPA2JiYqTx0w8//ID/OAidnZ1Zu+nFixesDKKNq1evknwGjijUgDi8T5w4QbMUYCLDhg0j4wKEAnSACOoOHCFkUNGiRS9cuEAHiKAVTJYHRwUOEporQUvDESpUqICmJR387h0CO3KGEEAAFy9epAMU4BgjQ3GMyWIp1L+IWjAIhyVWL83NIVgzLJ729/enueIZMLbkCKbVtV6lhiNAVNLVixGxoZnkUOnLLsuhgGwVIYyQnqkDkBAdJkZXNFcCGcTmgjqRndJEeME0g7q7WbNmpAyqxYEDB8raSXfv3mX7GKaGQJYOUMAMx4AAZK2K1q1b02FFiqCNRXMVMMORpcV/mJidTkQMLe3ao8FwqOKxt6Oyxu4qG4SF7NKlCxkRO63yCXAU0OY6HFYOa4ziuDh69CgdoGDhwoWk6gc4+mSLwQxHwJKYmppih6GD371zd3cnpgFoXtBcCRERETAiKYANJ2v/4VdgZ2AbXXbUHzx4kOSjZazcWwq/ZezYsfSLCDYBKY9Wy9q1a2mugmfPnllbW2d7NvWzhRsui+EgDBwbssoFxpK2f1EBYRRpxYrjZ82aNWQodmscP3SAgsTERDhAXV18584ddrQgnKK5IjhyUFOQQUOGDFFuqaHNSIai8qJZErQ3HFSBGEJaEeDzhg0b6GDxPB4dIIIjCsEQGTRgwACaK2HHjh2kMQ7lS+sO7bl8+TJWNZmCrIcCamdxzkJTQ931dpnhEBBIr6QSsF0QOtASRYps2bKFDhCRGQ7t7uvXr8vqStRQ7dq1IwVQASnHqWQQASEapkAHZGX37t3sFCgMobyrYL7h4eEsyEObQ3aRSWo47ISDBg1SvgqFKbDwF5OiuQqY4Qj6+voaOoZoMBzaRtjb1fW2QHOQnfNYvHgxzVWgpeGOHz/OgnJEP7IFADiEe/bsSQqgnSTbA2WGw2GSkJBAh4ngQEPsS4ZiH1O+vj579mwyFLH1/fv3aa4ErATWIkF7RbpBEYyS/BEjRtAsjWzatImUL1269OPHj2kuRzu44bIYztbWVrk1hHqQnVVANbRo0SI6QAICC3YeadKkSTRXO9B+Z6c1oDHp4cqCIYAdneZKQAHSVIQGaJYELQ1XtWpVlZcrcJwz9aK+oLkiqPuKFStGBikbHaAyZQXOnj1Lc7UGK4Gda+rbty/NVfD69WtECWQoImCamxWp4VA1qKyGAJTDNhxsJ135UsOVL1/+9u3bdEBWrly5wtr7snYAIPkAZdavX09zlWDVMSpuVI40VwnU5iwykK12qeHatGmj7tLp5MmTaaEiRbDkNFdEajisE81d9TQYLlvY0aTsMC0Nx05fI8pUd4IOESQpg2NWFiwyw2GjSE/YSMEOwzarrOkDfbJ9W8OTB9hlVyhW2lbo378/yVcZHSrDKqjixYsjlKe5HO3ghstiOJUNTxzArEEHFSmfWCCwPn59+vShWdqB6Xfs2JGMa2RkJG3u4cBg17SkpxClkCsuOIzpdwlaGs7BwUFdJYX6i5RBpUmzRJ4+fcp62a1atYrmSkCdwnpXauhqqA6MTq6F4L/K6ZuampKJo4mtUglSw6HVrO4Hohi7FNq9e3fpiUqp4ebMmaOhHmczwuajWQpIPkB9LTsLykAThwnb2dmZ5qoiIiKCrdXBgwdLF0lqOA1PpkY4wi4yse6pBGY47FHq+pcyPsRwrGdH586daZYCLQ3Hruf5+vrSLCWw+cg5fHDo0CGaK8IM99tvvylfU2CwXlSklzXjyJEjJB/tgNjYWJqrxMqVK0mxokWLSmMvdmrkp59+Qpls197ly5dJeWw4WFNaP3CyhRsui+FolhJDhw4lBerUqQM30NysmJmZkTKdOnWiWerBbo2WICaFGgcVNLuoYGBgIG2TJiQksMvpaL/TXAkIQchQ1MU0S4KWhps/fz7NVQLxKCmDOoVmiWDhWT8Xlc8PvHjxIju1qyEoUQcCZTIuJqKy3YqqgTWxVV6DlBpuypQpNFcVXbt2JcVat24t7csgNZyPjw/NVQXrl4GQgmYpIPlAwy1lrMsokMVVMhCZMR9jsaWn06WG03wuC0cBKSZbLcxwpUqVkq4HleTUcGg7YotgTwAsOpc1m4A2hkOzjxQAW7duvake9ktlm48ZDq00Da0BdhlYdoCgRUjyK1SogEiRzkyJpUuXkmIQrfT0dWJiIrtjBO0zGxubW7duSTelDAySdqREs+Do0aNYCTltWHyecMP9p4bDuNjvMTXspg0bNqxevXolEdbYlBkOrX49PT0yCHGe7GoBdv0WLVqQoYgyaa6E/DMcQLxCBrVr145mSRg/fjw5n4bqMheXwdlZO/xqlY3W27dvM4OqvBCoveEGDRpEikEe0rNJ2huORboIsGRuIPlAg+GCg4NJme+++06znLBvsFMFqPWk89LecKzilp15znPDPX/+HGEiCrRv375BgwZsb0fsQsbNneHQCCAFAMKjP9XDolXsjXRkkQ803JAhQ0g+pl+sWDE6MyV+//13UkxmOLB48WIyiIDC2M93796tLj579OgRu1oBfvzxRywbIkusLlqCowZuuP/IcNhHra2t2XV+dcgMB/bs2UM6XHzzzTeTJ08ODw9H3Q1QxbOugIhmVD7gI18Nd+/ePRyZZChqMdTgmCYMgZDLzs6OBFhYZg0XKtQBkbNToFOnTsWRr8zOnTtZEIkaWfn0svaGY9dL/v77b+kpaO0Nh7qYFMMKkT2ZguQDDYabO3cuKVO8ePFsH2zBIk40bnJnOHYZTCaYPDRcZGTkmDFjWG9GdeTOcNKQVxtw+Mi6nn6g4VjbTkvwi5Svc+/duxdtXHYeAuBYRmNx//79Kj2Hw6pbt26sfw2hXLlyCxculDbLODK44f4Lw0FaaMOSoQCHXPPmzXv37j19+nTUboDVF8qGQ13DqnKARmtZETQeWacDCwsLldd48tVwQFdXlwwFv/32G5YKhxxqeXbcIgBVvhspWzw8PMjoAM1krC6VsJ8PQkJC6MgKtDcca5JjhWAsmpsTw7HdA3WZ7E41kg80GM7Z2ZmUwTrUfEYXLmE9/nNtuCZNmpBi+WS4+/fvs9ODAJ5r3Lhx3759bW1tyd5et25dMih3hjt+/DgpgB1g48aNB7Pj/Pnzsp3wAw3HTkpXrlwZLS06G/WofLobVhp2NrRfpTUDQMCnfCMHAb8iLCxswIABaDjS0mLrFsvD7xZQBzdcvhsO7mGX1r///nsEJdjj6TAF7LZTmeFwYEybNo0MqlKlCqp18plRsmTJGTNmqLNI/hkORxTaxcQx5cuXlzZFCag7UENp+ag9KdKrFNqD3yK7kqGl4VDRsKgIGzd3ZynZhSVsDtm2IPlAg+GWLFlCymD7ar4vHtEtq3Z1dHRydx2One/q378/zRLJE8MhmGYhzk8//TRz5kzlX4S2HSmQO8OFh4eTAkBd9yvNfKDhRo4cSfIR9Of6GZgMHEpHjhwxNzdn8RmOJtltlzIQz2GXZg+jwGGoToocbrh8NxyaXewyG3Qla/AS1BkO8yJnAmvWrImDf8eOHWgLo9rF10GDBi1cuBD1uIbmW/4ZDu10diLxwYMH+I2o6erXr1+9enXUX76+vlFRUblrV+JoZyLHNKEWDXTo0IGUxCiyexK0NBzWKmtEY8NJz3Zqbzg2hXbt2sm2L8kHGgx37NgxWqhIkb1799JcVaDFwPw0bNgw6by0Nxy7fil7KmaeGA4xKHvSh42Njcp94AMNhzYEa1Ep31GnDR9oOHd3d5L/+++/q+tZnVNw1G/bto11qZXduKIMVmxMTAy7ywgrJNtN9nnCDZfvhtu+fTursrET09ysqDMcu+QwZswYmpUT8s9wuxV3KKs8e/khsHtpcdCqfAStlLVr17JzlbJmrNRwxsbG6nrqIyBgPQJkNyNKDYf2hLoa5ObNm+SGDWBnZ0dzFZB8oMFwmDKr2tq2bat8Rouxf/9+dnFr6dKlNFdEargVK1aoa154e3uTMlhvstvP88Rw7BQiuHTpEs3NigbDoYWBuZOhOOhorhKsSaGnp6dhdanjAw139epVkv/VV1/t3LmT5n4w2EXbt29Ppqyrqyu7WqESbGgmew072OcMN1y+Gw4VB+vTpfLkQ0JCAntSrcxw2INJPsIjbfZ4GflnuC1bthBtf/vtt5pPrOUUrGEyR6wTmqUeBCus9SB7f4LUcED2sBgGe4E4kD0yTWo4bEGVd/oD9nBO1DXKZ2XJIKC5AmI7D1B+9gqDXfj84YcfZB1rpYb7+eefT58+TQdISE1NZf0YNTzT5EMMhxiU5APlh3IRWN93ZcOBxo0bk6GGhoY0Swn2KDuQi7stP9BwoHLlymTQn3/+qa7xlAtYPdOjRw9tzL1v3z52TU72SD8OgRsu3w135coVdpZSuZ599uyZqakpa4jJDBcTE8PO+ZQoUQJDR44cOXny5OnTpzs5Obm5uYWGhp48eVL5ObyE/DMcAhd2sgsHebdu3YYPHz5lypRp06bNnTsX4RTWqvavvGKcOnWKrQp18a4Mdus3AilpUCIzHBg/fry0MkKUExISwkKi2rVryy6hSQ0H4HJbW1uZV3x9fVkQqbJGJoOAZsOhqmJhHCpW5Yd7YRNjNybzgm6Vz5pKDQdKliy5cuVK6b6E38v61ADEynSAgjwx3JMnT9iOMW/ePNmptgcPHrATy0Cl4QYMGECGlilTRrmLLEF6t2WLFi2uXbtGB2QFWxDxFsJK2WJ8uOH8/PzYjoo1KZs+A6sRyn/06BH9Lt5BYWVlpfx8WhAbG8tOQeO4I9PEfzStEK/LdjwCMz3aebm45v05wA2X74Z7/fo1e/YVGtfr1q1DZYRdH7vs+fPnSWNQneFQK8FkLExRx48//rh69Wrl6iD/DAcgV1YpqwPVkLe3N8yhrgqQgjLs2TGoZGludoSFhTHHoHJkM5Iajq3esmXLHjx4EIPQsHB2dmbX9tEQVvlQbLaK2CZo0qTJmTNnMAWEj9A5mzL8iinTMSWQoUCz4RBdsTPVgISMcXFx2HkwLywbi2wA6nTlNo3UcGRpsVr69et3//59TAEtEtahBvz+++/KAVaeGA7LzLpKFi1adPv27WRvx380X8jezraXSsOxG6VBy5YtHz58+OLFi/Xr1+MYTJS8G2/MmDFsOgC7GeSK1YLDCv9hizVr1mD6KNO2bVvZz/lww2GREASToQBb5NChQ1jP+JlYAGw1uBxNPdILWtqYwG5ARkGjEJ5GSfwojIXNoa+vTwZh67NH9GEnJA88wq6IlYBZYPoAO/DMmTNJefzGcePGkfIcGdxw+W44cPbsWXaxB7tjhQoVcPDgaCf146+//jpx4kQyVGY4EB0dLX2DjzowWYyLA4COJpKvhoNQ2WUDzaBuxTFJR1MPKgXUiWQUlTdxq4NVqWhJsN72WBWsFjYxMWHPiQYIqWWNBhsbG+X2gdRwCJ3ZXACmwM48A4R3np6eKk8j0xJaXCZBvM4ET/jpp58QH6NVxDwKsM6hKzqOBKnh/P392YMTMS5ELpUBql2VZ/byxHD4jNqZzQ5zr1SpEvZ2HHokE+vK3NycDFVpOKx29hwfgClgFHzAUkmDITSbhg8fLl0zoESJEjis8APZWROAqFG2cT/ccABxNrv7noDlxKGN34uVL909pE9iu3PnDs0VGyLYY2vXro2VQ34jQFMJtmaXUfGBPf0AK/C3335DnFe1alVWnwDsNnl4prSQ8VkYbsKECWRXwM5BsySsWrWKDMVOSbOUYP2DsdPLLMJAe5mUQYVOsyTAoyVLlpQdkNibsbMeOHDg0qVLJMfQ0FBaUaJ9x5rezZs3RyWI9imO84iICEQS27ZtmzVrFnt6Hg4A2VMNEf+RQZgRzVIAw7GOWLLH7kmZPn06KYMfTrNEUAOyBUPVT9qhWDC0uE+fPr1z504sGOoaVtPJOnGoZM+ePeyigspHlKmDafi7775jTyCUGm7KlClYq7169ZIFnVg8VDEeHh5kFBlSw/n4+Dx9+rRz586yu5ixzxQvXlzdJTrAajrNj+MiYJlHjBghvdORgT0H+sdQdd3TpYZDfHny5EkEGTKRY/WiMpW96oixY8cOUgwtqmwNhxYPKaxyyy5YsEC5WYa5N2zYEGJgD2ZEdEJHyMq+ffvgM9lKkD1xBmCburi4IC7H7k0LScCahw+wkyvH1uyNHFil4epfPc+ujqs7QBA1krfAK28vAGlh7+rTp4+svyV8CRNLFUhADn419CZrKh0/fhzilO14BBgaLQzll0hwGJ+F4e7evYs6CA031KE0SwK0QYbKOhpIQas5ODgYZWAjlU11gEMXRw6ObXU1SFRU1IoVK6ytrRFSIN4aO3Ys6hQSEaJBijod0z9x4oS0vpgzZw6RYpMmTdSdZ8dkWYCCDzRX5P79+1ikwMDA3bt30ywF+BW7du3CHPHbETzRXCXu3buHAvhRslY/MskhighDXSsYBzakQhYMVa3me5kBfiBZyatXr1ZXj6sEZl24cCFGxOjsaJcZDjmotY8dOzZz5kysfz09PcTlISEht2/fZu1lGTLDIQdTwHqYPHkyWs2YAmKI0NBQrGRSXiUbN27Egqm7jqISNPPhgHHjxpmZmXXp0qV3796YIwIjzT1LZYZDDnatLVu2QIqYCOIAtPOwxTU8/wKD0A7D0iKYU7dOGFiTKAlgbmXDIQerZfHixVjzRiJoheDoI3t7bGws2dAaXjoRGRmJrYPRYYhBgwZ5eXkpX5skYL/ClB0dHfv27dutWze0EbFl7ezscDhfvXpVdm2VADMtWbIEC4CtIz3zKWP//v0og11d+W2xDKwozGXdunXYXqampmgDYXtZWVlhh4FZMaLKNYmGIJqnWEj8Oh0dHQsLCzRGsYlRF9ESWcHOfOTIEawE/DRUHdgxbGxssHpx6GW7pT5zPgvDfaKgxiGNU7hE3YuGCaxNijYjzcpn2JOfNN8ohsOYha0qH6CcfygbLqcoG64go2w4DofDDVdwYS+4+umnnzQ/u4E996R27do0K59hnc41vHwEoBlOigEN7xnJD7jhOBwON1zB5d69e6TC+uKLLxYsWEBzlQgPD2d3FEzK4ctXc01FxYMHbWxs1F3ljomJadasGSmGmI/m/ldww3E4HG64gktmZiYTyS+//DJ9+nTZpbjU1NSAgADW0+Tnn3/+z+76ZN3hvv3221GjRilfP9i0aRPrTv3jjz+qu4iSf3DDcTgcbrgCzfnz5ytUqEDrLbFLZJ06dTp27NitW7fatWtLewwXK1YsKCgo2/6KecW1a9eYfQGizFq1arVt2xYLVrduXdZVHXz//ffS3s//GdxwHA6HG65AA2NduXKF1bPqqFevXlhY2H+mN4B5oRqVvnpYJTVr1rx69SpUQUf7D+GG43A43HCfAKmpqXv27LGxsenbt29nBfr6+gMHDpw7d+6xY8douf+clJSUw4cP29vb9+/fX0dHhywYwrh+/frZ2tru3bv3I96IimWbPn06WZ4tW7bQ3JyAuHPatGmYgoGBwcmTJ2luQQU7CVY7lrZ3796wHc3lcD5vuOE+GRA2oc5FYEHA5/8yaNMMloQulkgBWTC2VLleHjKFArWqNUB2D/yn3zmczx5uOA6Hw+EUTrjhOBwOh1M44YbjcDgcTuGEG47D4XA4hRNuOA6Hw+EUTrjhOBwOh1M44YbjcDgcTuGEG47D4XA4hRNuOA6Hw+EUTrjhOBwOh1M44YbjcDgcTuGEG47D4XA4hRNuOA6Hw+EUTrjhOBwOh1M44YbjcPKMD39fD4fDyUO44TicPGPNmjV16tTp1q3b8+fPaRaHw/l4cMNxOELsBSctXbrUU8GKFSt27Njx4MGDN2/eKL9TNC0trX379kWKFLG0tJSGa/r6+sisWrUqf8s2h1MQ4IbjcN7FxsbWrVsXcpLxv//9r1atWvPnz6flFKxbt44UMDAwYP6D9n755RdkGhoakhwOh/Nx4YbjcN5dvnz5119/hZzKlStXQ6RatWr4DMOJIitiZ2cnjeRWrlxZvHjxv/76KyAggMVw4eHhpDBCQJKTO44cOfLDDz98//33L1++pFkcDidXcMNxOO927tz5pciNGzdITkZGxrNnz+AqIi3I7O7du2QQSE9Pv3PnTkREBIrRLPEiHCl8/vx5mpUrEDJiIjAo/c7hcHILNxyH887R0RFSKVGixNOnT2mWgg4dOmAQIqpjx47RLFUgkps5cyZK/vTTT1Lt5YIBAwZgOq1ataLfORxObuGG43De6erqQiqNGjV68+YNzVLg4uKCQV9//fW+fftIDmSGKG337t1xcXEkB2RmZpqZmaFkmzZtaFZWXrx4gSl4eHi4u7vv379fubMlvHjp0qULFy7UrFkT09HT08NncPHixdevX9NCHA4nJ3DDcT53oJY///wTUtHX109LS6O5CsaNG4dBP/zww8mTJ0lOeHh40aJFkblo0SKSA1JTUxs3bozMsWPH0iwR6PDOnTtTpkxhl/QIv/zyy9y5c6E9Wu7duzlz5tBhSvj7+9NCHA4nJ3DDcT53WA+RyZMnS7v+g/T09BIlSmBQyZIlHz16RDIPHTr0zTfffPHFF1AXyQFJSUlEk0uXLqVZIgjCypUrJ06+SLFixfr169exY0eMjq+YAuZIy717N2zYsNKlS//xxx+sML6Cv//++8yZM7QQh8PJCdxwnM8dhGJEKmvWrKFZIrCdn58fGTRw4EAmvwULFiAHzpP2dSSa/O677+A/mvXuXURERJ06dZBfsWLFxYsXw5ck//79+w0aNCDlUYZkEmxtbZEPWJ8XDoeTa7jhOJ87Q4YMIVK5ffs2zRI5fPjwjz/+iHwEYYmJiTT33bvBgwcjs3HjxtJMNzc3ZP7222+3bt0iOfCZjo6OMN0iRfbv3y+NDvF5yZIlZJAs5mvevDkyv/32W6ZDDoeTa7jhOJ81KSkpzZo1g1S++uorRGyBgYH+/v6zZ8/W09MTBVTkjz/+2LlzJy0tQnqC9OzZU9pnsmPHjsgsVaoUe5rJhQsXIDxkTps2jeRIQagnTL1IkYkTJ9Ksd+9evXr1119/IVNXV5dmcTicD4AbjvNZExMTU7lyZSIbZSpVqhQVFUWLirx584YMsrW1pVmiJklmly5daJai5wgEyS7gSTl69CgZxc7Ojma9e3ft2jXyVBSIlmZxOJwPgBuO81lz8+ZNEmnVq1evkwiit6FDh0I8u3btkp6HJCBTFFORrVu30qx3765evUoypc/3ql27NnKaNm2q8hmVoaGhZBQEjjTr3bvdu3d//fXXX3755YMHD2gWh8P5ALjhOJ815GwhpHLx4kWapRHWEyQyMpJmvXu3du1akhkWFkZyoEaS079/f5Ij5e3btzY2NqTApUuXaO67dwEBAcgpVapUUlISzeJwOB8ANxzns8bJyQlS+euvv+7fv0+z1JOZmdmlSxeUL1u2rLTniL29PTJ///13dmXu1q1byAHjx48nOVLS0tLIdKpUqSJ93KWFhQUyW7ZsqXxbHofDyQXccJzPmm7dukEqtWrVkt58rY5Xr16RbiaDBg2iWSL9+vVDZuvWrel38VHOyAHSO94Yjx8//umnnzDU2tqaZomQ9xv07dtXqj0Oh5NruOE4ny/p6emkZ0fnzp216Z0fERFRsmRJlF+yZAnNEiFPM7G0tKTf372Lj49HDujRo4dsys+fP2/atCkG/fHHH+Hh4TRXhNwJLtMeh8PJNdxwnM+XsLAwUUNFJk2aRLM0cvbs2W+//fbrr7+W3o6dkZFB+qp4e3vTLBHS06REiRKnTp0iMRlU9+jRIxMTE+RjOtJelODZs2fCohQp0qtXr9TUVEw2JiaG3xXH4XwI3HCcz5fFixcTqWzcuJFmaYTcpl2mTBnpLQSXLl1C5ldffbVjxw6aJbJ161ZoDIOKFi3asWPHYcOGtWvXrnz58sj58ssv582bJ72djlCsWDEM/emnn1q2bNm+ffuqVaveu3ePDuNwODmHG47z+TJ69GgYBTGZ7KY3dQwdOhTlGzduLH3YP+mr8t133928eZNmiSQlJc2cObN06dIYysC8GjZsuGbNGpXBmbu7+w8//ECLiv1QVN5pwOFwtIQbjvP5EhERsWfPngsXLkg7RmoADkN5/JeWj4yMROb58+eVpYVijx49Onz4sIeHx9SpU9euXRseHi59546MlJSUa9euBQYGOjo6onBMTAwdwOFwcgU3HIfD4XAKJ9xwHA6HwymccMNxOBwOp3DCDcfhcDicwgk3HIfD4XAKJ9xwHA6HwymccMNxOBwOp3DCDcfhcDicwgk3HIfD4XAKJ9xwHA6HwymccMNxOBwOp3DCDcfhcDicwgk3HIfD4XAKJ9xwHA6HwymccMNxOBwOp3DCDcfhcDicwgk3HIfD4XAKJ9xwHA6HwymccMNxOBwOp3DCDcfhcDicwgk3HIfD4XAKJ9xwHA6HwymccMNxOBwOp3DCDcfhcDicwgk3HIfD4XAKJ9xwHA6HwymccMNxOBwOp3DCDcfhcDicwgk3HIfD4XAKJ3lsuIdPXnYesaD9UP8OQ/3xn6YhQmqHNNi/rZD82v3r1+Zfv7YWvq0tfNuI/0lqNcin9SCfVoO8Ww0UUkshebUY4NWiP0mezZH6ebbo59m8r4eY3D+HNNg2lK5fDofD4WhNHhvubmRsNaN5lQ3mCknfqZKY/tZDmoNUsbsi6ToiVejmgFSeJB0hletqL6bZZbsIqQxJne2QSnciybYUUkfb0h1tS3WYJaaZhT7pjAig65fD4XA4WpPXhnv0vJrxvCrEcGIikqskSE70XHchMc9VED0Hw1HVvffc7LJdZ5cTPSeoTpRcmc9VcrojA+n65XA4HI7W5L3hqhu7ML0JSRHJiZKT6E00nNaRnGg4tZGcXAmFLHHDcTgcTi7IF8NV6eFcuYdEclkiuaynK0XPsUiOea6cjkJy7z1HJfcZRnLccBwOh5ML8t5wNUTDCZKTGE4SyQmGy9tIjhuOw+FwOMrkg+FM5v8jGk5dJCfteKLymtx7ybFIjl2Q+ywjOW44DofDyQV5b7iaPQXDvZecxHDySC5r70piOCI54b/2kRz0xg3H4XA4nKzkj+EM5wlJZSSnkByL5NT1ruSRHEvccBwOh5ML8thwEYLhXKsqDKc5kqOGUx/JvZecaDiVkiOGK9yRHDcch8Ph5IK8N1wtGM5oHtIHRXIaOp68P2MplVxhjuS44TgcDicX5MNZSlNquLyN5JjhSCRXTnpNTmG4whrJccNxOBxOLsiHGE4wnIuYVEVyqiUneK6iVHLds7uF4H0kV/gf68UNx+FwOLkg7w1X29StmvF7wylFchLDKUlOUySX1XDSSK5sYY/kuOE4HA4nF+SX4RSSy3EkJ6T31+SyieSI58TTlYU5kuOG43A4nFyQ94arYwbDzZdITozkiOSyvyanIpLLIjliOMX9A8RwRHKFOJLjhuNwOJxckNeGeywYrrpgOKnkJJGc1pLTPpIjkqOqK4yRHDcch8Ph5IK8N1zdXu41TOYjiZITPFdV4jn56Urxshx7245UcrKOJ6rvk8v6gGYxkkMSgznFrXLvJdfxU5VcITbciWsRRTqPVE7WizbTErklJS39TWKy18aD3+uNlU081+lng/Hemw6+TkhOTUuns1Hgs/mQrHAepjLm01cfOh+flJyekUHnp+BVfOJvhhN/1B/3k/74hduPZWZm0gEcDidfDZcnkRz0RiM5TQ9oznIzuKA6TZGc3B8FPxVWw6E6LtnLWlabk4T8t2/f0nI5BCPCN/WGO8mmmYep3ginkL2npEuYr4ZjSWea7+1HT+ks3707Fnanp/3CO4+fXbj98HVCUtDO45ZeoZm5XW8FB6xYRmpaUmam3OscjpbkueFe1OvlUbOnK5KaSE5Vx5PsHtDMIjnBcxpOV2qO5Dp9qqcrC6XhUHmN8Vsrq8GlSX+mP8rQ0jnhyJXbsknlU7p6L4rO8r8yHNJXXa0Qt2GOGZmZxU2nxsbF/9lzcsC2o3+ZTj1w8eZwz1XbT4eRRfp0QdMnIyMjOSUuNu5h6L5Zz15F0gEcTg7JB8P1zmK4bCM54jmp4VgkV0mPPqP5veTESE4mOZUdT5R7Vwqe+zTPVRZKwz179aZCvxmy6luavugy8ujVO7R0TijVe5psUvmUihpPprP8Dw2H1M85BO6//fjpLz0mYNYw3Jnw+63GuV68E3k36tmqg+fIIn2aIARNf/E6+ujlNUt2WY/3beGzyfJ14nM6kMPJIfliuFo93ZBUR3IyyUkiuSy3yjHJCcGcikiOnK6knlMTyYnBXJZIjkjuk4vkCqXhnFfvkVXcymmw23JaWmuinr+STSRf09V7j8l8/0vD1Rri8OJNwp3Hz5jhHFbu/EFv3JvE5E/dcM9fP9p0xM17veVY7yaW7rUt3esevLw88638qieHoyV5b7j6MJzpe8PVzItITpDce8NpewsBjedkkZwQxn1ikVzhM9zlu4++UKq4ldMXXayuP3hCx9EOK+/Vsonka5oVso3M97803E/642CyzMzMcn1srt1/AsOlpKVbuC5bdfCsoW3ggUs3ySJ9iqzcaz/Ko8EIt9qWbnUs3etMDex4497J3J2s5nBAHhvunmA4z9ownCg5WSQnes6luqpIriqL5AS9ORG94T/1nJprcipetZMXkVzJ9jNkOR83FTLDZWRmmjkGy2ptdamoyeTE5FQ6phaYOy2WTYGkacGbF+44lutkv3yHbIIkTQhcT+arznDBu048eR6Xi7Tr7LWu03y+6jpKNkGSiPgjn70c6LIUJV8nJj95EQfd4itZnk8OaOzpi0cuof1GuNWE28RU13/TWKFzKBccJ7fkveEamHvBcExy0kiuhjGVnCySq9Dd8a9OdiU62pXoNLtk59mluswu1Wl2iY62f3awLdHJrpyOg+A50XC5i+SyXpMTDKchkvuj1bRfmk2RZX7cVMgMFxsX/133MbIqGwkW+dlgvCzzyy5Waw9foGNqgTrDnQm/T0vkihsPo2UTJGms/zpSQJ3hNhy7SArkAlT6/Z1DZBMkiYW2kJzr2n3dpvvCbXvP3yCZnyL4sVtP+I7yFAM40XATAxrvOB0gxG/ccJzcki+Gq2PqLpVclkhOSXJVDJ0Nxy12CTnkv/bEgvWnQraeW7bt3NKtZ1dsPx+08fRkj206VgsR2JXVsVcbySkkJ/xXH8mRFxG8P11JO568j+RKtLMp3XFWtxGBjgv2FGs9reBEcoXJcGnpGTWH2Mvqa6Q2E9xRx5k6BMnykWoOcUDYR8fPjsJkODAuYJ1sgiTl9ORtQQbbHSSlvAneOXmEcO0NeqsNz81ZYRgX//7WCA4nF+S94Rr18apj5lHH1EPbSM5wXstBPiOdNmw+GJaalo59fdGmM036ef1ru9pj+ZGrt568SUg5fO5Oj7GLSneejWAud5EclZwskpP0rizRfkaLfh5Hzt2JT0yJehr3e4upJdoVFMN1L0SG896k2gTnbz3E0OTUNFk+SYNdte1ywg33yUEMd//JtSkBHUbQ85MwXK2QHVMzM3kfE84HkfeGa9jHqy4MJ0hOVSSnJLlqRi6VDOaW7mJfssvsdXsvY1+fH3Lop5bTkVOik101I+dJblufPHuN1GfaitJdZquI5GSS0xzJyTqeKCK5ku1n1jScu+d4OBbgccyrP1pYFxzDFaYYruVYV1lljaRr48fuU563Zq9sKFJx06kRT2JJAc1ww31y4IhLz0g9GbZplGcDS8UpyhEe1W9Gnub3enM+kPyI4bzr9fJQSE5lJKd0ulJMpXXsZy/Ym5GZ6b78SPEOdqyP5V8dbUc5bUR4F3b7Se2eLhW7O2p5TS6L5LSI5Eq0m1nXeF5SSho3XD5x4vpdWU1N0uuEJFri3Tt8/kFvnKwAUsieU7SERv5jw3luPEgKcMPlGhjudfwL64BO4u0Bot7c6kwL1H/89O7bt/whZJwPIh8M11c0nJgEyZm5y4K5mpJgTpSc6DkjlzI6DnYB1HB/wnCG8xS9K50Rt524dD89I7OP9fLyug7kLgISycFzCtWJkhM9J43kFJ7Lrnel6LlKug6v4pK44fKDx7Gq71SzW7adllAQtPO4rAxJMS9f0xLqySfDYdZTgjbZLNmKdOTqnYTkFNTLdJgIN1yuyXyb+eDZjZEeDYjeiOGOX92clpZCS3A4uSWfDOeJBMNBdaLk5GcsVUquTDcH24A9guFWHCneSTAckdw/BnNLdrYL2XoW07dy2lCum9i1kkqOXpZ7H89llZzwQRLMZZWc/IwlJFdFz/FlXKJouGkaDFey/YySHXLsv1x3XSkchnMK3S2rppHK9bWB+WgJCY2snGUlkZqNmS/zijL5ZLhs4YbLHdigySkJqw7YWXrQAA6R3OSA9ncfXc7M5H0oOR9K3huuST+fer0Fw6mM5ATDqZFc2W6Os4jhlh8p3tGO3SqHGK5k59krdwo1xb+2a8rrOr6/T06M5CrpzYHVSnS0+7P9rOIdZpXXsSeSQyrd2e7PdjOLialo2xlF29jAZERyxdvP/KP1dKTfW03/rdX0P1oJgzQbDor6vYX1z00n/9psys/NJv/cdEqx1tNkZVgq0c7m1+ZT/2wznXz9rcXUX5pNwX9WQPtUCAyXkZH5m+FEWTWNNGflLloiK2sOn5eVRPpRf9zFO9k8orAwGQ7HQtPRLrIJklSYDPfqTbRdiP77U5TutRdun5CY/EZDawaD2FDyGZCvWkLHEcein7J+BmJBOXRYdrOjhRTQ3I8KXRSxSZGW/jHjY7ocbzMzMtIz8vlSa74YroG5l0Jygue0jOTKdHMkMZzH8qPFO84WDCdKrorB3BrGLmF3op88e93mX1/EbeShJ8Rw0FuJjraQmeH4xWPnbeo/fRWch1gNOeW6zm410LvP1OU9xi7qMWYR/ve1Xl6v5/wyXezKdrFra+Hbe/LSHqOD9EctNBq32GB0cKmOtv8oDFe05fQS7WAXdrfcDLgKetMZ7u8QuDtgzTGfVUfHOq+vY+T8c7MpJdvZoAATEtQIBUJ+/ayXtR3kVbSV9U9NJxuNDXZfeqj3pMV/5vw+hE/dcNiXy5hPl9XRSL8bTaQlVPGH8SRZeaSK/WdiarSEKgqa4dzW7790JzIXKXDbUdmkpOnGw2g6408cVHMnwzZM9Gs50qMuEgw3yrP+5mPuml8DhAZTeno6yoCMjIy0tBT8p8O0Q6xh32L0tLS0169fP3sW+0Lk1ctXyckpZMoq9zQySBuwSPhPZkRH/qhgiTIz098kvthywOvqrcM09z8Ha0NcOekv30TdjQqLeZ6/j9XOe8M1FQ0nkVyWSK62+kiunCKG81hx9K9Os0kfy5JdZv/TY97qXZfeJKRM99lJTlGyJ3uV7Wpfq6fL3EX71+657LniSPCGUzfuxVwMf9xlRCAiuXI69i0HeLks3h/7Mv7l68SY529m+uys03M+YjgYrt1gX++VR6NjX796nbT/1M2+U5eX7DDrH705NIaD4drDLsRwM35vaW0wauHxixH7Tt4c6bBW32ph70lLQjadjnoaF7rjfP2eLn+0si4t2gh6q2noNDdo7+WbjzHTIbNWlWs/c9P+q6/eJGI/f/4qoc1AbxbYaZk+dcMdvHTr626jZXX0l12sVuw/Q0uoIuJJ7FddrWRjIaHqpyVUUdAMlx+pqMnkBzEv6Iw/cTLfZq47PB9iY4abtVjv5ZunyKclsoL6EeI4depsaOja0NViCl27Y+fulJRU7UUiTiTjzp27mzZtCQwMGjlyrGlP855iGjhgsJub95o168+dPZ+QkKjcmTMxMfHA/kPv564uha5dHbpu7doN69dv3L/vwMuXrz667VJSEw9cWD5vVb+xnvXC7tIeUv89WANvEl4eubTOOqCD75axT+Me0QH5Q14bLkowXEPRcDmN5MrpOtoGCoZzWXro9zYzqvRwbmDuMdJpw8nLD8JuP7Gau6FC9zmwGnmyF1J5XceG5u7HLt57+TqptYXvH21m/Nbapt1QP1jk2IV7lQ3mVNB1KN159i8tpy1YdxxHxZHzEb+3tkEO6XjyV4eZf7WbgSnffvD0724Ov7eaVrqzbVV9heFaTS/ZflapjrNKdpgJIcFnz1682Xzg6l9tbRCQ/dFq2q8tpv7cdPI4542Jyan3Hj1v3s+DnLEs0c6mmp4jlIk5xiemGI4JCtl85lHMqxdxCVg/MGLjXq7FPzPDjVT1rMiqFnbJqWm0hCpwJFjMXyYbC6nFWNfEFLXP8focDNdsjEtC8iffC0Os7d/efXxpzjJTZrhRng28N44QIiA1JsAoFy9cthw5Vt/AhCQ9fWPzPgOPHz9JFELLqUGc59uoqKjQ0NVjx0w06NGzu54Rm9T7pG8yZMhIL0+/6OhoBIvSyT5//tzaeqa+nrF8FPWpd6/+trPst2/bGRcXp81C5hNxibHjfdtYute1cqsednc/zf3Pwc9/8CTMYakJNrrXxhFP8/nVSHlsuPswXH9fGE5JctJIzkNlJFe++xxiuMu3opZuO7fv9K27kbHwx42IGCunDfBZWR0HxHPMcLVN518Kj8L+4rhwL4I58YylU6nOdmeuPoh6FtdioHc5HYeKGKvr7NomLi9eJUBdtUxcynV937uyip7jrftPZ/nt+qvDLER1pTvb/aMwXNFW00sggOtoCwvWNnYOvxcT8TC2hp6jNPzCoB+bTFqy6TS2GZSGQfCfkN/Wpmp3h/CI6Lg3SZv3XbFyXFe+s227Qd7r917uZ73sz9bTS31OZykRwMkqaJJOa6Gcq/cey8ZC+qLLyA3HLtESSnwOhpu9fAed66cMjpqMzPQjl0NHuguhGzHc1AUd78VcxSBAy2UFsdfq0LU9evTMYhF946CgJSkp8g6uymD0yIeRM2fORrgGNZKUZVIs6Zv0MDSdMGHqqVNnUiVNsVwYjszF3HzApInW9+/fh+TotP5bRMO1LAiGi4i6NHtpD0uPT9NwzWC4Pt6qJCf0rmSSk0VySOW7O9mK98Mt2nS2bm/3VhZ+7YcFTnDbCuG9jk8+eeWB2ZRl5bs5CnoT7yJo3MfjbuTz8zceNerjgXANhqus71Sqy+wDZ+6gvMHYReV07MldBD+3mLbnhHArt8XMULiQ9K7Ehxb9Pe89fv6PvlOZTnakg2VVA2Y4m5KC4WYVbztjhvd2BGQBa47/0VLer6RY6+k6wwPS0jNS09KHz179RytrZJbuMLNoy2nbD1/DHDfuvQzzlWw/AyXxQUPPFA3p0zXcm8RklS+BM7ZbQEtkx1D3FbJxkb7WGRUbF09LZKVwG+7LLlbtJnrQWRZUYBns+SJof2YK31Q9WRKDk1Pjlu2dOcyttuJRJnXmrjRLTHpJS2RFmFxmJgRjY2ML/WSxiL7x8GEjIyM1ne/C6IjGIiMfjxw5tnt3w266PbJMQVWClhDhjRg+6vadu+w6Xy4Mp0g9Md/x4yc+fhyFhSFT+y9RGK7OSNePaThsCcFwIT2EGG7Dp2e4lzBcIxhOteSEc5XqIrkKCsORvpRiR0rnivpO1Y1dvEOPwTEIiay9dpTTdVS8asepcV/P+r3doTGiN/wv03X2obN3EhJTek5cygxXpovdZPetmZlvQ3ddRGRGDIcPUz22uYUcKtZ2hnhlbnZpwXBOr14zwwkPaK6oY3/pxmNM0HxyiBB+KemnQle7SzeEQ2vzgSvFxRgOqVir6dsOX0vPyBg/b8NvzaeSfigl2s3I3Q0Dn67htp0OQ6Usq6a/1R1zLOwuLZEdL+MTS/ZS8UZT9jARGflkOAh1/dGLGlrf/4HhftAbu+rA2YJ/fjIzM+NRTMTVW8fD751+FHMn850gOTpMAmr5l69jrBd0HuFWhxnuwIVlaZnJtERWiOEiIu6ZmvWVyUMPwtM3Dgu7jmOcllYCoz99+nTChEmQlqbQTZJIMSQ49dkz+kidDzCckHoYmO3atYf58r+EGy4PgOGaD/CD4eSS6w0VqZCcNJKD4exEw3muPFqyi30N8b2p0FsVQ+fyunNCNp9Lz8h8FP2q3RD/it2diOTITd+I6qC3irqO5XQcinecdfDsbQjJdNLSct3s2X1yrS18k5LTnsS+rqI3B+Yrr2NfuvPs45futbXwhdvIQ08Qw1VTGK5YG8FwpTrYNjCbn5yS9uTZ63omLojnZO5BKt5meugO4eH38Fz5znYkkxjuTUKy6YTFubtDQJo+UcNB8H+ZTZVV00hdpnrTEtoxffEW2RSQSphZqwzj8slw7JkmfxhP6j1n0epD57efDrsS8TgljT44UZ3hdKb5jPReLUvDPVdpeBF5VYvZll6hrPCclbvWHbnw8GlB71oChaDiTkx6cz3i9OGz649eWHfsIhZ83amw7Y9j7qamJssCl8y3mUcvrRnn05y4DWmiX6uwu0fV1f4YPSUlxdvLz9DITKYNSAjemjEDHnqGgnSErGDcvXv2Q4TEbURdBj16Dhg4eOZMu23bdpw9e2Hnzj12do5Dh40kFmTTNzHuvX37TvgVKBvOyMjM0nK01cgxsjTScjTye/cewEqSNHSo5Z3b2rbw8pD3hvuoZymJ4exCDD5hwzUWDaccyamUHInkkCroOdkFUsOVEg3HbgavbOjcoLdwThJD5y89XE6HhnFI//SYW6qLXdG2MxuYe0xy2xK49kTU0zhiuPKi4Ugqq2N/4fqjt5lvp3ttK93ZrmxX+64jAs/fiKwo3FQgXJMjkpMajjzKq0V/TxxakdGvqug6KHpXslsIhFS01TSPZULHpIjIWJQhmcRwmJS+1YLfP1fDqTzB+J3umJxGIfFJKV/rqHhNWo9ZKlZLfhuOJcSmvxlOZJfE1BlO5f1w2KNuP34qK8nS93pjR/msoUU/GQTBPX8ZdSX86IHTa0S3rdlzKmT13vl+Gya6Lx9x9MJGQV2KGBil09KTZwV3G+FeS2G4uqEH575Jeq4uDsMor1696tt3ECxFVEEsRT7ASTBNePgtFKMjSEDm/XsP+vQZyE5vCqN0N4TPzp67EB8fn5qahsVLS0uLj094+DByypTpenpGQmF9EyursW6ung8ePFRnuDFjJrx6Fffmzev4eEl68xo5r16+3LJlW//+/7JlRtLrbnTp0hWyYIS3QpibmZKWHBEVdu7GrrM3d527ufvSrQOv4qMzM4WFF4pkBZnkHHBKWtKdRxfP3dx+7uau8+G770VdyXybgXyUkI2UjeGEMbDuM548v3fh1t7zt7afv7nj2r0TGe/EpomqZXiPUCAtPSPt4dMb58J3n7u543z49qt3jiYkv8Qaw46hKPU27W1i+tu0u1EXYDjE7h4bhkW/up/xDnsGTfKF/mDy3nAtBvo17uuDlNNIriIMJ8ZwXjBcV4eaPd/fDI7/5bs7hWwRXs+/8cDVv/WdRLc5V+g2p46p63jXLcu2nvVZdWzU3I1tB/uduHQvISnFdDIM54AIj8RwpTrbDZ29Fhvh3qPnVQ3mwmr+q4+PnbcJkRzreFK26+xqPajh/kS4Jj7Hq2lfD2yk6NjX9U3n/9VuJnkRgVQ/MJzvyiNYsCs3H1fokiWG+5wN9zDmhcp74OxX7KQlcsLe8zdUvhP8xDV5W/g/MxxJH/Lk5cinL1RepCQJkWJ6xsfpkpALUlNTN21e7+bj5Oxlt3bboiMX1m47uiBk+2zXVcOnLzAY5dV0ol/LfecXJaXEI3QTKufM9PtPwib6t7T0oAHcKM8Gh86vxAA6xaxgFEho9eo1xsa9iC2gKIt/hw8ZYsk8h/zFi0JQEtDRFOAQXrliNSI2WlIcfeJE6+hoKCRLyIhxobr79x9MnDBl7JgJG9ZvCr8RjhxACoiGmyE13PjxkzMy8KPI8CyQhVmzZp2xJO7U0zPZsZ0+6ABDsWypaclnr29ddcBxdojJCNdaI9xrI432ahK4bfSGw+6IidPSs3SiIWOlpCSdvrZ1xX6HWcH6I9yqCy8ecq1tH2K07rBLWMTRtDSMkmVlqjOcODUIKiXy6bXNJzzc1lpYedQb6V7N0q3qJL/Wq486Hbuy+nX8M6wBUVdZficyhCVJS7x4c/u6I85zVppauta1dK1p6VZrgm/bkL3W20/6PH52E/JDsYz0jB0X3NccnRO8c9JE/1Yj3GpbB3UK2Ttj9RFnkradCcAeQiedR+Sj4VRGcjCcOsn9rTfXfuE+0XDHSnd1rJnlzeDzK+o7OSzch1lsPXytsoFzVSPnCt3ntLHwvXI76sTlexBb+W7C87pKdZl98OwdYrgKuoLhqOR0HYu3n/XgyUu01YzGLy6vY4/plBX0RjueEMlV7+H0ksRwbWeQR3nVNJr3/GV8YlLqQJsVxdrNgPNKU8lRz5Voa7PpgNAi23n0OulLicQNN23RZlmVTVJiri4jpadndJ7qLZsUUi/HRTjGaCGRT8hwqCxeJyTJykvTnz2nvIpPpKULNmvWrjcz7zvo3yG9zftOnDwp/P7phZumOi4ZMDmgK5rqlm51hqPW9my05qBDUmI8fjiipeAtNpZuQi9KkhyWmcTGPZJVygzkJyUlT54yTVCUwnD29k7zXNzeS0tPuGCGilhWCwPkODjMRZxHSoqFjbZtE048opamhURQEpng9evXcXGvxQI0kxTIheGuXbvRs6c5K49Ze3n5sAKpGSlHw9ZY+TQRFCW4rRaqfiGJL8lDGuPXcPWR2YhuySgAYyWlxruGDh/p1QArVli9brUshcIIiGvj8xjfpgcurkpOff9Ac6DuOhymhsXffWbp1AXtMTtxGTBNTBCurTUcjQ+vhk4r+0fG3EnPkPdWRXWdmpmy7vDcsV6NxQWuNcIVohW2uLhZa490r4t2zKnb21MzUtPT0+yW6Ax3ryn9gcORhLkIaXpw17j4Z3TSeUS+GK5JP58mRHIqIznJ6UoYjknubz1nx4X7scq8Vx0v3cVBvIuA3gxew8S1QnenVTsvYP0GbThdQXdONfFxJ0fPRzx+GtdykE/Zbg7irXLCi1KFniZJKWaI4cQOllRyenOKtZ25ZvclTMFv9fFG5h4zfHaU7GgrfUBz2a721XvMffVaePKyGMORp1barhbnu2TT6aKtp5PAThHJCZKrZeiE8imp6WPmrid9KZE+c8NdiXisMuQq2WvavDV7tUxu67KcSFm+77RsakiYy9V7j2kJkU/IcITIZy/L9bGRjcVSzSH2Wr5U4eOyeElI/4EWJj3N9PQMxo4dn5AYfzH8sNPSASM96g13E2o0Ut+N9m60YOv4iMdXXr6JcV1jQdwm9jSpG7B5dFJqgmpRiLXwuXPn+w/4l/msV+9+Bw8eXr58pZlpH+a8vn0Hbd++Q1YLg9Onzg4ZLER7ZFwkmxl2iYmJyiUJyIfS8E+5gPJZSg2GI8gN193Ix9uPDMJcrtw5NM67GVbRBN9WAZtH7T698Fz4zv3nli/aOsV19aDhbjVGetTyWj/8eRx9Tlvm24wXcdHLd9sKLxtyrztzUbeAzWN2nAg4emld6J55HusGj/ZsjKlNXdDm6LXQzLfp+DFkRJUxHH5gckr80csbJvi2gJ8mBrTw2jB81R77A2dXbj3qF7hlnMMyY2w4K48GLisHPH8lhLzSdfIm8fmGY/PGeDcZNr/e5IA23ustNxxyPRG2Hv/9N42evazHCLca0OTC7WPjk16kp6eE7nFEvuuaAeN8mmK7Twpo67luiN+m0SQt22ObkBxHJ51H5Ifh/AXDSST3PphTklx9RTAnGE7feU7wAWzyRZvO/NV5NrtPDgn2atzX61FM3Ks3SaZTlsFw1Y1dmg7wjol9fT0ipqaJCxxWpYcztPd7mxl7T94UrsOJMZxwk5z4gOZKouRGOK7HfnvrwVOXJQfaD/GvqHjbjvAfYZyOQ3VD5/jE5KincX+1nUluISjRfqbR2GBM8FHMq8qIEWE1UXKlxfRzsynDZ6/GDz995X7RVtZ/CY/vEpxUrPW0nUdvCIYb+TkaTmear6ymzkX6qqvVo2dZOo6X7GUtK0MSHSzyyRmO8IPeWNmI0hSyt6BLLigoWN/AUFdPT0enm+Vwy5SUFITWYXdP+m8aN9yjhuX7i20IUGq6rxmyap/TeN8W1HDutcf5Nbn18FxGRpZ7qxmoE8D69RvfS0LP2MJiODJjYmImjJ/CrnLBYV6ePtKJ4DOKhYQs19cXhrIpIKTDIGlJLcmR4cjcr127LovhNm3cSgokpyYs2jFtmGt1RGC7Ty1MSU14m5mGcQS5Zqa/io/eeNh1yY6pj2PfX19MSUvadWrxCNe6kN+MBd3CIo5kZKQRGWO8+MRX248GWi9A6FxjZojO5btHMISMqM5wj5/dswkyxHaZ6N/iyNVViA6FoE48/YgpP3x2zX+zJeLC0d6N1x2en5aWivmQETMz07efCBjlWXeER60R8+sdv7IRURrGwugYiM/3Y64EbZk0PUDv+v3jGfhdwkIKZ6nRxJkd0mOEcMe35bOXkcKlN2nKU/LJcL4yyWmO5GqbulUzcimn67R27xWsuKu3n1TWd67QfW7VHvMq6TuX7ebYZcTCE5fvp6ZlIPyqYjivqtE8lG/U1xPOS05Jm+qxvayOQ8nOdo37etr6777/+EVCUqrBuMXF2s9qZO5e1XAueZ8c/tfv5fY6IRlbDxb8uzt9CwGRXHkd+xIdbev2nJ+UkvYiLqFsZ7tibWbgf+nOduW6zF686TR24vV7r5TpMEu46RsxXEfb31pY1+gx9+rtKMRw3UYE/NFKuNetZPsZxdva/NXC+lzYQyyG6YTFPzWemLubBFj6tAx37f6TH/VVvOAtF8kh60U7hGs/GYyXlUFatOsELaHecJ4bD+w8cy3XacH2Y7IJkpRXhoPLm4yaJxtXmuas2p2k/kkuHx1fXz+dbt07d+nSpnXrYUOGwnDIzMjIePry8dbTXkKDXTwFR5SGwG6MdyPyWUx17Rbpp6bJO1sycOjduBE+ZvREA4UkDA3N5s1zE6vgDEfHuWKXEEE5cJiFxdCbtwQfkKnhP4oFBy/R7W7IDDdw0NCDhzQ9+00DKs9SpqcLkQ1mmDW9TUxMiol5Onv2nB49TElhLAMMd/483Svik17NXmKIMNfKo/6T2DtwBsknYApp6clx8c/IxUJxFm9jXt13WGYw3KX2GM9ml24fwq8jhQkokJKSvP6QhxDJuddZvNsaK5YMUjYcVlByauLindbk1Oi2kz4pqVnOimNqWKTwB6fsRCHZBHW5++gSmSNE9vJNlP3SHnAzIr8LN3anpMpv88DoL+Oe3n14JSklAZ9Z7qfdl7LloADRcHLJkUhOheTMPJr19zGbvGLb4RspaUIjDmvw0s0oi1mru1oF97cJhVcQukU9ez3aeVNlAwRq4pvBjV0q6jlt2Hc1PSMzNS39/PVHRy9EnLh0v8e4xX6rT6SlZ5wJe7j31K0zVx/UM3MT9CZGctBV6K6LMFyvycvIE0+o5HTsIbxm/T1X7biAuWPjIQJr3t+zQld7QXLik5r9Vx9PSk47ev5uk97ucNuvza2Nxix6+iL+wrXIBj3nF1XoDemf7g62vjsTk4QH5Z0Ne9jewrtMp1kfIrlPyHBYdZUHzpLVzrlOfxhNIocTQ+XVuH8G2bEmtDrD5VOaErSRzPcDDUdoN9FDNro0tRg7Pz6pgN4M5+Pj0759+5bNW7Rp1dpy+AhiOCAczm8z1h/xGO/XRKK0LGmMd5NDF9eoC+AANHbw4BFmFKS+fQc9ffqM1BVnzpztYdCTKAf+MOjR8+jRY+xRW6QMDCcdfcyYCXFx2b9rUCXKMdyoUeOiop5ER8fIUmRk1ObN28169ZPGjvhsbGx67do1MrX4pJe2i/UgGCvPegjU0rMaToYQV2Vknryxabx/m1GeDdYeclH5BgbEbGkZaZ7rBovnKjs+eELnxQzHnmmCcePiY+yXdhvu8c8Er2b3osIwC1JYCjZh6P45lsJTQ2vvO7eEzFFYq9vGY7Gx8Mv22Kala938+tTvh4Phmvb3Uyk5dZGc1dyNLksO+64+4bPquG/oCShqwfrT/mtPeocem7/08Azf3f2mhzbp7y2EbsYuYscTwXBVDJ1rm7lO8di2eNMZn9XHrZw2IIaDzGqYzJ/ktjV44+mZfjub9feG29irdhDq6Y5ceO7aw7I69tCb9KWpjc3dp3ltdwrePyd435ygfU6LDuBrxyF+pYS37QgvkCvbZXY3ywVzg/ev3nVp2Zazizee8ll5dKDNyirdHYu3gdgEFUFjZTrOGm6/xj5wN0mOC/dM99rWvJ8764SSi/QJGc5382FZvfyBSRbGPXkeJytA0li/taTA4t0nZYPyNQXtPE7mmyeGe/46YbjHStkUpKli/5kF8705Li4urVq2hN7at21nZTlSajgoJj097fzNnV4bh4xwq4mIjblNTLUn+rV6EH1d6OOuxnBJSclznVyYJJAmT57+8uUrYdKZmffvPxAe4iXeBgB/dNczmjhx6osXL8nUhPm/zQxeFCIdffz4KSm5DYiVDWegL9wSpzKR3psywwUHLX79mvoVinJbPWyEWz3YaONR99eJsfhF4jILkDIMDElPz5wfajHCQ+h6+vDpNdlVMQIkhYks3DxhhHv9kR51b9w/jjWAYso9TbD6DpxbNsGv2Qj3mltOeAk9XVUZDmINf3BiZnC34e611h9xTU4VArL0jFTPdcKVVCz5gQtLMUdaOluo4T7ZGK6VRUDTAX45kFxvzzpm7jVN3Goau9U0cUWqbuxa3ci1mtF8hGtVDV3Ec5JCZxNZ70pI7h+jeZX05/4tJCd2C0EVg7kVus9BKq/rWIm9akc4UelUuov9aKeNwnMs6eNOaDdLSK68+DI5mKyUmEp2tCvV0a5MFztyn5xwP3hnZM76q93MEu1nCsU62BZvN+NP4R1ys0p3tGUdTyC54m1t/mw9naRiracXbzNdw8tUtUmfiuESklOaqXqfWZep3puOX8pd2nkmjE5dgco3gH+rO4a8STUjI1M2KF8TWSSQJ4YjIC6UTUSWTt+4l6F9hfKf4Ooyv23rNh3ate/csdNoq1HMcIyMjLTol7eCd1hbKfpPkgdRjnCvs3zvzKSUN7RcVoRq/u3b589fWFgMpZIQ71Fbt34zojRSJjExcd26DXoK5QhG0TOKfBiJERVTyJAZbty4yUm5jYaVDZdtIpIjnrO1dYiJeUqnhdWSmX4ibOMoj3pYIWO9W3itG37h5t74hDgS0TJIYVgkNT1t7kpzS486NkGdn718gN+nMqHkuds7JwS0tfSsefXuASJCheHeP5cS4lu8Y/JIbA632ifDNoszUpEgyKTUOOdV5thYLqEWT2IjkPU09oFjiNEIt1r2IcYRj8/n2HCf7HMpYbhAYjjVkhMNJ5Ncfck1OaF3pdi1kj7Tq2eWpzPTrpXiHXIkkqsqWHCekIyE/8KzvkTJka6VRG9lutq3G+JfopMdgraHT152GBqAUI/cCS5K7n0kp7gmJ3Y86ZrlZnDmOfI2cMFqHW3JZ9LxhEkuz9OnYrjQg+dkdTFJl+7m5QsyHj59UUrVc7xmLKFX7+2WbZcNyqdkL3kCch4aDg0F59A9sulI0y89JkxbtJmWLhi4u7kRvel06TpuzFhlw6FOREX56s2zkO0zJvm3G+5WixhulEf9A+eXYhgtlxXUmxkZGUFBS0wUPTXgCXPzAUeOHE9TkJqadvXqNXaJTnBJd2N3N6/EBOGSkjDXTMRwWc5Sjh41PjY2l8+IyZ3hdLsbGhqZTZ06AxGn9Mfic+yryNUHZlu5NxjhVmeke13rBZ1cVvx7NeLAs5eR6YouJKQwfsjT1/dnLzVEDOe4zPTq3UMRjy+qS+dv752yoJ2VR93955enpCRhGsqGQ8S2YNtEeAtx2JajPrIpSNKFmw9OOSwzsvSoP8m/ze1H57FUp8O2jvUS7nAI3DKBRHVkIbPnUzdca4vAZgP8m0FyOYrksr5qR3YzOHs6M+laKYvkBMkJKavkFAmRXK8py2Jfxq/ZfWnptnNbDl2r2J3eQiCRHI3k3kvuvecgOfF+cGI4kjoLNxKUEW6Yo8KTSE7upw9Pn4Thnr16I6uISeppH0RL5B1j/NbK5kISlgFDn8XFt5uk6YJWnqTWE9zeJL6/tJ6HhiO4rdsvm5Qs9XIMTkwuKH1PPD08unTqDL3pd9ebNGFiqpLhCJmZwqNDDl1a5bBCHxUrQoe5y/tEPBJeJkBLZAV1ekJC4pChI6W2GDt28urV67du3cHSokUhRsa9WIHuQk/LYdFPojFZgDkGBy+RPohrwIDBBw4cJkPpnLRGheH0hL6dJLjEB5okJyfxYfiIUYGBQcnJwptapTPF54zMjLj4Z5uOu0/2b2cpBHN1h7s3sHSv6bPR8syNnYkpL9mpSKyNq3ePTF/YRbgk5gZRaUyuDUe417PyqLf5qFdi4htMQIXh3mYEbp8E04xwrznSrZZ8CllSHSuPOpaemG/ta/eOv3ubcfTiCjEEr7VolzWEJ/4a7fjkDfcvMZy/ykiOGE7dY72yedWOxkhOOKWZVXLEc+W6OQivDs/A7vH2bmRsfTM3WK2SnrLklCK5LJJ7H8nBcGW7iIb7ryRX8A2HI3Bu6O4Svaxlqd7wOdEvcnlJXwPpGRlNRs2TzQuJvbLg5ZvE9UcvVv93tswKeZJqDLbfevLKizfCC/8YeW447LB7zt34oot8gtLUyMq5gDyv0tvLq1tXHT2EKgY9pk6ekpqqSb2pqSkPnobNW9F3pFvtZbvs01VdTCLgoN28eYu0q322STScEQKmNWuEW4PIdKBAqeHwwcHRWagR8sJwhj16Dhk8YshgS5IG/zvC1LQPZsFmh7Ro0VKZ26RgSTIyU2/eP7PmoPNor+YQGORh6V57jFdj743Dz17fS0aESC7c3G29oCMJf7VJMNy2k/5JSfHvVBsu03/75BFKY6lLWKRRXvVvPDjx7m3mEcFwdYa51wyG4bLeNZ8NhcBwzQf6Nxcll4tILsvpSlWSUxXJiZKjwZw8kqukP7eGscuG/VfOXH2AYA4yYx1Pch3JUdWpklx+nKv8hHqaFEBguysRj4+F3Tl2NffpeNidq/ceY1J0oko8ef5KNgpJz1/n/ilEqNfuRj2TTVCW7jx+motqOs/x9fEleutpYjJt2jTNhnsr3GuV8fTlvYANU6/dO4rlV/cTUlPT3Fw9parINhG1ILm6eiQn0yD70MEjgwYNI71RSBlr6xmvX79WN1/kY1z8CmiJZilQNpyV1djIyEePH0eR9OjR44CABUZGZtLFHjzE8sIF4XETdCpZEX6/QGZC0qv70VdX7XGcHWI0zq/lSI/6sN1kv47HL29JFZ/CFf7ghE1wV0v3Ou7rLcIfn7/39KbmdP/pzZfx0enpQr9ulYZbsH0iTDPaq+Huc8H3n4bLRldKKHAjMSUeS3Lw0jIIb4R77eCd1hkau4DK+eQNN3iBYLiBxHBiJKckOc2RnArJmaqP5KSSUxPJVTaY+0+Puf8YOsNtwpU51rsyjyI50XBUcvlxQY4bjlPA8ffzN+phaGJk3KtXLxsbG82GA8LFscyMhMQ3GnqZo1KOiLg3bJiVVBVaJowyeMiI06fPiOZ4mxCfYGfryAyHZGhkumPHLtn7uwG+CouWmXnw4KFt23Zcvx6ODGkZZcPJ7vhG4cTERKuRY7Mstr7x4sVLlWcnR5h5RlLy66hnEVtP+M5YpAuLjHSvMyWg7aOnNzDsReJj+2VG8Mqc5b2ev47JyESsrzlhisJvwp/CcO/vh8OghdvHYRbIPHV9CworjS5LiDWFn4oJngzbhBATS+K7afSbhOf42eQXZA8xHOlL+ckaLoBILteRXF0zj1ombjVN3GoYC70roTeZ5NRFclUMhaANeoPkYLi/9ef+refEXppKeqDQJIvkFM9ozl0k915yMFxWyZH7BCrrOpQR3qeam3sGuOE4BZwFAYGmJj17mZr17dNn1qxZ2RpOG9LTM44cOQZPSFVhbNJbQ0IB4V1xikhu5crQtLQ0oUJ++9bb25/kk+ngw8RJ0+7df5Am3oMLMEfyAXHb9es3RlqOMexhNnr0xN279754ITwjnyyVNoZD4c2btop3wtEymN3gwSNevnzFpqMZcRpp527snLZQBxYZ5VV/96ngt5npcIzQl9K9zkT/lk9e3CULTMfJDmXD4bcu2Sn2pXSvfTxsPfyl5dSweNHPb9kvNcTUrAM7XbktPIuKDssWqeE+ubsFHkS9bDN4YfNBMByVXE4juQa9PasZzm9l4TfJfbvbsiNuy46OdNpYv5dnlR7zxF4nSpGcRHKV9J2b9vey9tpZy9QVkquo59R15MKJblup3oSUxXD5FclJulYWaz29ttFcx4A9V29H3YuM7T15Cbk3PEeJG45TwAlauLCXmVkfc/MB/QfY2dnnieHu3o0YIHkQJZKxce/Q0LXr129Smdas2dC/Hy2P/0gW/w4jL9QGDx48NOlpzh6+TAoM/nfYrVu3RT8JNTuqaYRZcFjv3v2Fh6SIPUcMjcwG/zv84UNaEYuG0/TkZTK7Z8+eDRo4VK87LYOE+NbZeX5qahotpxEyESjn4bPwkZ5CjOW2eoC4dGlzV/TG19Feje7HXkwXHoWVc8O9vx8uY8/JJeN8Wli610Qw9zIuGsEeKawZzDQjM81duB+u9nC3anvPh+TUcMLbc9xrf4KGe0IMFyiVnPaRHEw2YMbqbUdurN59CWIzGLvEeOIyp6AD1+/GBK47KURy6q/JVTNy0Ru96GHUy7C70bXN3Cp0n2Mxc/XLN0kHz96B28g1ObnkRM/lLpIrK5FcmSySE28hECO54m1nNO/nEbjmeJlOs6obOO07eXPJptN/tLTO6fNNPiHDrVu3rkiRIl9++WVkJN1xb9y48eDBA/KZEBcXd//+feSfl3DhwoUXL17QLyLIId3B8RnHz8uXL0k+ITaWvnMZXLlyJSmJPkb93r17t27dIp9BYmLipUuXZFdTcHwOHjz4q6++KqmgaNGiWOxDhw5hKEan8xB5+PAhMvFBOkcQERFx+/Zt+kWcJn4UGYWA+SYnJ8t+1N27wut+6BcFFy+q6I2CmpQOFrl8+XJKSgrMcfXqVZolgsXTvo7LP4KDgxG99e8/wMLiX0fHOVhOLBUBQ+knAXyWflUNGeXSpSvsgZNIME1gYNCbN2+wGlSmhIREB4e5xHAkmfXqG3b1GnYegDhsrvN8dlMB6fqI1KtXPycnl2PHTpw8eerkydOubh70NXKSWBDB3CHFU76yjeEIyNm39yB7WBcSpmNu3h/aJj+QgM9k8YSfLZuEOPT566hRnvUgEpdVvWA4OG/3yRVjfVqPdK87f6XFq/hY5bEIyJYNgeEm+LYSDMdiuMz0V6+fzhZva7Nyr3f51sGMDNVX1MSNlmUhscxrDzmP8Wky3L1O4LZx5DIhGcQg5Rkslxju04zhnrxsO2RhC8FwWSSnTSRX09jNxmd3alq6w4L9VQycG5gL79lBqm7iOspp860HzxDeCbfKqbwmJ6aSXeyDNpyG4eqauVU1csFELoVHwXD/GMJw0lsIVEkux5Hc+9OVSpEcvU8OhoPVbP12/tYCVptZou2Mv9rZQG+F1XCogjt16lShQoVGjRp17NiRZNavX/+XX36Bn8hXyOabb775999/UQaOkbJ69Wr6SYGlpWVMTAw+wJfVqlUjmQRoCXUNJgiL4Osff/xBpt+3b99vv/324EHhnbQA8vj9999fvRJuBmfgYBs4cODff/9NDAr279//v//9z8vLC4uND2QWhO+++27Hjh34EBISQscXMTU11dHRoV/EA97CwoKMQsAiweJff/01/S6CiQcGBtIvCjALOhUJkC4drKBWrVqPHj2qWLEi/S4yevTo93XHx2Px4sUDBgy0sBg8ZMiwSZOmrEE8tWHDxo2bNm3avGXLVqRt23Zs27Zz+/Zd+L916zbkY+j69RvWrl23evWaVatWLV++fOnSZWglYE1igvjv6xfIQi4kk569r14NIzIgM5WBQRCV1HCGhmZz5jhjtyRjYYeZMXO2UICcPKSSExwmpO40/30BsQzCOF/fwJcv6S6kpeEwu0ePomxtHfQUfTjx36BHT1/fgMwMagKUycxAlHb1xLU1KWkJWEb64xSNgPSMtDtPziGGg8+CNk9E3ITMpy8e2izoLt5rUWfnqYXpGcKvEwYwMqGudzEvIx5EXxEGKcIyVWcp36amJ2844jrCrfYI11r+m0e/TnxBRhfGEV7MSib4Njk1/sy1LYrZCFPDdF/ER9su1h/hVsfKs8HGA96JScJ7kchQ8YMw74dPbhy+sDYuPlY8BSr+cBjuMQzXAyO6rRn85Pk95LCfLFuNH07+GM4iUFlyJJJTkpzoub4+MJnFrLXPXsbvOBZez8xTek2uXi8PfF6w7nTjvsJnseOJcLqyFqxm4iqN5Mp0dfBbfSLszpM6ZsKjnCG2i+GPqeFY70pBae9vBmeSYzEcSbJIThSbvZCY5HSySq7zbLhNeB2B4lxl6Y62NY2cn79KsLRfW7TVdIgKkiupZC9t0qdiuAMHDiB6u379Ouq7X3/9FR+QWbduXYRHrVu3JmeuOnTo8M8//wwaNAjmGzduHBGMOPa70NBQlCSfwaxZs8zMzGA4ZIaFhX3//fcs1kFFr6+vj+Y8+PPPP+FLmINEYObm5lgGVP0+Pj6QHwJB+FWd4ej3d+8SEhLITcqNGzfG1NhxBjF/8cUXUC+WAT+KZBJMTEy6dOlCv4gHPKZZunRp8ovwleRDtwgryWdgb29//PhxTM3Dw4OUpAOUQBn2bCdw9OhRTBymL1eu3IIF9KaIgkNIyFLobfDgocOGjRgxYqSV1ajRo8eMHTt+/IRJEydOmTx52tSpNtbWM6ZMnT5h4uRx4yaOGTNu5MhRw4dbYpSBAy369u3fq5f5zJm25IZorP64uNejx0xgFkGysbElz6IUBqsC+TfCwy3+HcZGgSB79+6HXYj01E9PT7948dIoq3E9DE2JdVgSDCcmWY6hoemsWQ6RkY/gMDIXLQ0H4IMdO3YbGfV6P1l946FDLa9du05+Aoz2OPaW14YhUxa08d807s7ji7GvIsWHFGfCba/in956dG7OShNLt9oT/JpeubOfnEJMTk3Yf3658LIb99oTfVvtOh0E58UL70bPhK5evol5Ehux68zCeaG9Fmwf/So+hu2KyoYDWJIHT8KmB3Ya4VZzjHfjpXtm3I269OLN0zSsrIy01wmxT18+OBe+x2/zKNvFBufD96an0/OimCykdeTy6gl+LQXJuTfceMgr5kVkQtJr5OP/05cPz9/c7bjMbKJf212nF6WkKt5V9PZt9POIuSv7QKuT/DocvrgWyxwX/yz25aPYV49y1i1TC/LDcEEtLQKRFJ4LED2n4XSlLwzXvL/vhRuPX8QlmkxYVtPETdbxBHGb7qjghuaeQu9KM0FvNUxcWwz0azPYv46pWzVjF+gNniuj4+i/VjBc3V7uVY3mQ2kXxRiO9qsUO6Eg+Gvaz+sfA2d4jugNAVwF3Tm1TOY37utRxcCprKixct3sITYYDv/LdrWv1XN+PdP5MBnEVoG9NJVIrovdXx1nVenu2KCXW+Xujn+1n0FiuL/az2zaxy3uTdLA6St+aW79V1tEb3J1aZk+CcPhiEClbGdnR77WqFGjWbNm2KdhONR8CLnGjBkzderUzp07I+wghkN886MIqcqJ4WAU/CcfBgwYoNJwmCypszw9PTERHGrW1ta9evXCIBiuTp06sBHU0rJly5MnT2pjOOgtLi4OvvlAw6Ew+UV79+4l+cRwUDJCOgSvmM7cuXPxH59JSVJMGZRRZzgMwowwOzqsALBs2fKhQ4fDWPDWqFHY1Gi9TIDMJk6yhtWmWs9AmjTZGsKD9lAAFkR5SLF//4F9+vSD3kxMTBHYYc2LCHew9TTtwywCN4QsWSYMUA+GYq/YuWsPGwtqgcz8fANSU2l/ExS4fPnyhPFTdLsbSu+QU07CuD1MYWVIFxsX45K5aG84kJCQOMpq7PtzreKHDRs3k5PqGZmZQZtsRrk3GeEqPMYMYdn0BTp7Li578vzmjciTXuutRrk3sHSrO8Kj3pwlA2Oe09PR+JeSlrjjjK+Vj/hgT8F/LdecmPPgafjJm9vmLu8rvle2lqVHzTE+Dbec8MTCi8ui2nAkeLoWcXS8TzMoU3CVW12X0P5X7564HnUqeNdkK+H2c+ENR1ae9X03jkxLT2KhGNLr+BdrD86z8qg/XHgFYK3xvs3XHXa/F3t1y0m/KYEdhUBTfGCK6zqL+ETaW0fYCpkpgVvHIN9SuOevodu6Ab6bR07272wb1L2gvwEVhms3FIZbQA1nIY/kVJ6ubNjby2TistcJyRGPXtQz82jQ21Nl70oMwv8axq7TvXdu2H911NzNg2auCd11cc2eS63/9YPzynabQwxXr5d7dWMYzoUYDnqr0sO5tpmb+7LDfaatnB249/bDZ2NcNlXsLnQ2aTnIZ+OBq+Pmbx46e82Rc3e3H7m+Ytu5FdvPtxviV17HUW90sP+a4yYTQ3xWHT195YHR+MVluswWTlqKkivRwVZnxIJth65Ndd9iNDbYPnDP7hPh3a0W/tHaps1A722HwtIzMo5fiFi3+9LYuRt+b5njPiYkFXzDYa+dM2cOql0dHZ2RIqdPn4aTFi1aRAz34MGDv/76CzZCYMcMN2HCBDq+CDFcSEiIu7s7JqWrqxsREaHScFFRUT179oQAqlatum7dumfPnsXGxsKpGzduJIZDmWvXrlWuXPn333/HTFUarmLFihAbYd++feQs5QcarkyZMvS7AmI4uBM/4cqVK5gOMRzmRUuoAWXUGQ5rD2vp2LFjdFgBYMWKlWLohm07duy4CePGT4TeJk+xnmptYz1NCN0mTpoKvY0ZOx5lIMIhQ4YNGvQv9GZu3tfUtJehoTFsh/WDNQ+SklKglu7djQSRIOkbDxky4vjxk2y7qARDsRUOHDiIwIuMSB4vMs16Zny88FgpAso8eRLt7e3fv7+FYDjEauIjSIiE8AFfkdm//78hIcuhIpQnI5K5YE+bNk3saaJIouFU90JMS0vfuWO3qWmf979FT7gaR05vCGf/UhIOX1znt8lquHvdEcI7teGY+lbCI0vI+69rjfCsu3DT5Ecxd8hCCGOJTkpIfrHvfOAEv+YjPWqNdK81XPgPndQd7gajYDp1vNePOnp1bUpGMjtL+Tr+2QTf5pCKlWu9a3eFEx4C4tQyMjPOh++wX2IyEkJ1FV66PdJDeHDoCI86lq71oC7oat0hl4cxN9+fbKQnFjPjEp8dvLJ0jFcj8Z3gdSw96uFXWHrUF39LrfEBLZfttn/24hFGRBJGEzfBoUvLRgnPUqlNLDhcGLGOw2Kz1wnvX2WeJ+S54V7BcK3+heEEyWkTyTXt51vHzBO6Sk5JuxQeVbUHYinVD2iu39uzpomrU/CBRzFxbQf7Q2C1TT2Qeedh7J6Tt2C4Ml0Rw50MuxNNDFfVSGE44aUE88LvPZ3qtb2akRDJ7Tt560VcQs2e8yt0c9x6+BpSsXazynVzHDtvE5pj1l7bu1ourGE0r47p/Kt3nnQYElBex76emStmdOLSvZIdbMlludKd7Br0doMsZ/js+K3ltLJd7H5uZj1v8YGop3Ht/vUt0WFms74eiOEsbFb+0mJaCSGAy+V9cgXfcKgIILBatWo1V4AKvV27dp06dapZs+awYcNQBgIjhdG8h/PgEkhFypo1a/CflPH19YWZXF1dYThk3r17t3z58mIpSqlSpRAsID5DjQ+gOoSPcADMB3eSiYAGDRqoNJyVlRWdkAKo6NChQ3p6evS7Aph1586d9IuCRo0amZmZ0S8iP//8MzlZKuXs2bOI1egXBf7+/vSTBLpkEhDz0WEK0FZALIjQMygo7x+E9oEcPXpswYKg4ODFixYtWbJk6ZKQZSFLly9bvnL5ipX4j6+LF4cEBS1auDAoMHAB1oCPj5+np7e7u4erq9u8efOdnOYuXryEvHQbREdHr1gRGuAfRFJgQBA8kZys9gVyDBRAa2f16nVsXKQVy0MfP46iJRQkJSVfvxZ+5PAx66kze/VCENnPDP979zM3H2BjY3v40FG0kLA8tLSE+Pj4bVu3LwgMZtNfvx6VhmrDEZaGrPD3W8jKB/gvvHKFPk8cY8EuL+IeX713dNXe2TaBXcb7tpjgh9R8SkDrFbtnXr93BGGN8sTFEdNv3j+99ZinzcJO4/waiWM1s17QIWSn9eW7B2JfRWGpaGmRpKTXGw65rj4wZ90Bl6hnN2muAhg0Mvrm0UtrnJeZY+7i1Jpigi4hfY5eXXMr8nxyiurHHUBYqWkp4RGndp0OmBncHSNO8m81waclArKtJzxvPDyZqPTabix8csqrs+Gbpge1Hy/Mq+VE/9bzVwy4cGN3uvZv4dGOvDdc+2HBMByTnDaRXF0zz5FOm5NS0iChmiZucJv8FgIx1evl2WFo4OOncRv3h/1jME+4JdzM42+9ebYBe+MTU4Y5rC/VxYEYrn5vD9K78uJNGO5uFUPnIfZrsQmhruEO60Y7b5rmtcNh4b7GfTzr9XKLT0hxW3a4VGe7v/WceoxfkpqWYeO7s0wX4VSkbcCuu5HPTSYsGWa32sppPUw2Yf5m1vGkbFf7ldvP37z3tFxX+1Idbct1nQ2r1TOd/yjm1ZrdF4u2sWkxwDMuPmnwrNBibWzIS1NzJ7mCb7jU1NTt27fTLwrCw8ORuWvXLrTNaZYI6o7Lly8jKMFQKYjM8J8WevcOXsFX1Gv4j2P10qVLQiEFiOfwXzrl9PT0TZs2YSxMmWa9ewe37d69W/lyF5mXFNI5hcxOCsI7zJ1+UYBZXLhwgX4RwXzxo+gXBZg7RqdfRFBMeRaALJUU5amh3kdL4sCBA6R7Z4ECCxYn8BpJwhsxCYiDKFgt4OVLJMqLFy9QgEVL2F5v3sQrRhdSYmISGUTnpwZSBoWl4755/Ub57gVSMj09A0aMjHwkJiB8QJQmvtFUWBhaWgIWEubDNNn0ExJogEhLKAEpssIkYR8gg8iIZF7xiS+fvnjw5HlEtJhiXtyLT3xBBgFSnkEyMTAp+c3Tl/efPL8jjng35sX9NwnPM1WNhSVPSIpLSHqF/+kZSitEnGZaWnJs3OPoF3fFZRD+P3/1OC1d6CcpmxpDnI8wPDk14enLhxjlyYsILMyzlw+TUt6II9LTpFKQmZ6RFvPyPvmx0S8iXsQ9EWekdjXmjnyI4YYFtx68UCq5LJGcqlsIGph795y0/HV8cvTzNx2GLqjfy0N6CwEkB73Bc5DfELt1CUmp80MOI9SD4ZCqGs3XG7341eukgLUnS3dxwH+F4VyrG1PDle3m5LlSeDhQk35eZXXnIFZDKtvNsZKBc1VD52t3o/edvlWmq/A+HXPrFRBtX+sVf+vPqWIw9+Tle4fO3fm60aSSnexKdBRSqU525RW9KxHkRUa/On7x3s/Np8F28FzZrnalO9tevxt9+8Gzcl3sWvaH4ZKHwHBtZ5LelbmT3KfS04TD4XAKFPkTww1eKJOc5kiuSX/fFgP9T115gKaTb+jxWiZu9D45RSRXu6e70filvSav6GcTCsP5rDpe1ciFPNmrutH8biMXvXyd5LXyWOkujgrDCeczqxvPh+EOnbsLn2GyMJzuqOCqwtvm6BNPqvRwrmQw12RiSNSzuLmLDrT51y9050WXJQcq6gnPrvzHcO75a5Hw318dZ1UUe538LXY8oUkwnPPDJ69OX33wSwtqOKQynWzDbj+5fie6TGe7lgO8BMPZhv7ZdibyBcnl6j07Bd9waINPzo4C2AOQw+EUbvLecB1IDKckOeI5lbcQIJJr2Ne73/TVT1/Ex75M6GO9Copq3NebRnLmXjBc0IYzkFzbfwOinsbtP327hrFrXSGG86xsMM/GZ9eLuERz61WC4dbQGA4BHzXc2bv/9HAeM29zZuZb79BjlXrMrSLcGzevlqlr436eCON6T13uveKopeP6sfM2dx4RWLz9rL/15lTSd6rY3dF16aH4xFQMEnqX6DqW04HVXKoZOlfoJrwfvLyOQ+jOCw+fvGzQy7VkR1t8xf/aJi7ICVx7vFgbm5YDvUkM92fbGe8f0CzeDJ4jyRV8w927d6+IFnz33XcvFTfGSYEg94mcPn2aZikg3UDUceLEicePH9OiCsigkydPkpOTWLYDBw6QTHUcPHgwJiaGjI7PJId8Vcfz58+znSy4e1d4tBIZ5fz58zRXDZhpdHT0o0eP6Pd9+1SekExNTT127BgpIJ0+h8ORkQ8x3PBFcJtKySnOVaqO5Or39hrhuDH2VULEo+dmk1fAXg3NvRv29q5r5umwYP+Zqw8bCrcNuLksOfTsZcJg23XVjV3rmLq3GOB368HTZVvPVzdyLafjFLLl3J2HsQ3NPWv2FN4VfuVW9JHzEdWMXOr2cr95/2liUmrwhtPdRgV1GrEgcO0JvTGLEKtdvxtz5dbjKR7bZ/jumhO0f97iA8Md1om3EDg26St0Y4E+Z/rtbDHAW39MsPfKozVNXMqLhoP2mvbzxGThOURsZbvMLtZ2psuSgxdvPKpn6gKrtR/s9yYheeScdUVbT5c98SRHkdwnZLg///yzohLFihUjQwHrbyJl0qRJZOj333+frnh3M4H0pVTHN998U7ZsWX19/UxFl2hABlWvXh0SunLlyt9///2F4g4EdaBAhQoVUB6j//jjj8jBkpCpqaNKlSrZThaUKFECxkL50aNHkylr4MsvvyxfvvyZM2fIM1ZAuXLllAWGaPjrr7/G0N9++y0qSngqFR3A4XCykj+GGxKkSXJqIrnmA/zq9fbqbLlo8eZzl8KjFqw7PWbelpFOm1yXHtl78tYQu3XkTnBEbzP9dh85F4HQzWLW2uANZ/zXnGzQ26NWT9cBNqHHL967ee/pLL/drS38RztvPnct8uTl+6OcN9U2dWvc13PTwbCoZ3FPYl+fuvJg4MzQCt3nVDaYa+m4Dk6NjH4ZdvvJ2WuRl24+jnuTdODM7WrG8yA5s8lLj56/Gx37GiPuOnaj8/CAsl3tyUNP8L9kJ7tuVgt3nwifv+SgycTF07y2r955sUkfjz/bzWxs7u6z6sjVW1Frdl0wHBNUQcde1Nt7yWkfyX1ChluxYgXNysoff/xBCgQGyn/L1atXySDU7/g/duxYaZXNDAdV6GalY8eOxYsXJ0OhumvXrpFRSA4x3IYNG8jXJk2adFYDpELKkJv5tDHc69evySgwEJ2KEg0bNiRlVq1ahVF+//138rV9+/a0RFawhKTA9OnTIWxypzzAD2ePPcvIyFi+fDnJxw+Mi5P3UuNwOFLy4SwlMZxmyamL5PoL1+TEu988W1kE6Fot6moZ1GyATx1TD2SSa3KNyJsHjN1aWfi3H7oAn2v2dBdulRM7ntQ0dkUwV7unG6I9/K9q6IJU00R46EkNk/mV9OdChChZUd+piqFzVSOXyvpzobrZAbsrGziX1XEs09WhZOfZg23XZGa+7TgsEP6DyaC06kbzqvZwLt1ldkVdiM1R8mSvOeV1HP7qMLOK3pz6vV0r6c35q/2scl2ERzOXh9I62+JrqY6zxOeeqHh2pZaRXPdCbbhu3bqRQR4eHvj/66+/JiS8f7koM5yxsXFaVlJSUqKjoydPnkwKsHvRyNcaNWpIDXf8+HHxzjcVjB8/npTp3bs3RtfGcJcvXyajjBo1ik5FiX379pEyEGdqairiLfI1NjaWlsjK0aNHSQEfHx/MAgtPlA/Yzek7duwgt41jLWE6PHrjcDST94brOHxxmyFBSLmL5JoN8BM6WPb3a9zPt2EfoTtl437eso4n5BaC+mJPE5ivvuR9cuR/HeG5J24kCY+vNH3/7ErhJTtGLtXEt+38Yziv3/RVtx48q2o4DzIjfU8qdnfqZhUU+eRlDeN57G075KmV4sO9hA8Vxcd6KSQnPL4SniNWE24keP/gSiT6IgLx2ZXSV+3kIJIrxDHcxYsXv/32W+QfOHAAQRgqbnzu168fHSwxnImJCc1Sonv37qQMOR9IPstiuDNnzpDCyrBzpOSpKNoY7tKlS2QURJw0S4lDhw6RMjAcBEZ+GkD8R0tkBfGZ9FwrwFh16tQhY1WtWhXmI5+rVavGrhpyOBwN5IPhRsBwwdRwuYrk2M3gisd6ZfMyOXIzOJOcaLisbwanz2gWDMdetQPJVTWa57fmxOv45P42q4RwTW9OpR7OTfp7LVx3qtkAL9iL6I2m9w9oVjzEUiE5RHWkd6Xw1ErRcILkFA+uJIYjiRgup5HcJ2S477777idVkKFA9vxicoawTZs2iMkQkcycOZMU27+fPlVIG8OxsUgQRj4XfMMhVEUAaqZEcHAwKQCSkpLIWIz//e9/Ku9E5nA4yuSL4doODW4rSu5DIjkqOeo5QXLySE6UHPWcRslRzylJrqqRS/MBPjuOhT959vrI+YjQXReDNp6eG3yg47BAKErtWwjURHLaSA6RnErJaY7kCk1fyqJFi8ZK3kED25F8qfYaNGiAHOYzbQzn4OBAypATleSz7CxlATTcq1evWIgmZeTIkaQAIT4+nhUrV65cAbzdm8MpsOSD4SxFww2F4UjSJDlJMKf+Ac1MciyYy3q6kkVy9ajkxAc0aye5akYuf3We3cDcQ3fUolYWvqW6OPzZ0U54TLPklXLZSk6RskqOeU5xulLySjmp5ATPkZvB1QVzn5DhzM3N54s0a9aM5AAnJyc3NzdyCpGBir5+/foYWq9ePZolEhAQQMYiz33QxnAzZswgZcaNG4ev5HPBj+Hi4uLat29fXAE7kSszHBg4cCAZNGjQIJrF4XC0IF8M126YYLgcRXKyJ55oOF0pP2P5wZFcNeP5lXs4V4Sx9IVLcQjsyP3gEslJDKckOcFzWSI54XEn1HO5iOQ6ftqGY9fhUH2j9ieZkM2FCxdIPiMoKAiDfv755/Pnz9MskYSEBNIpo3Tp0omJidkaLi0trWrVqqQMwh3kkM+f3HW4U6dOkQLccBxOXpHHhnsY/aqT5RIYLqvkNEZygwKRmgzwb9zPv1E/v8b9/OA2FZGcKDmIDQ6r38uzvnDnQJbTlSySU0hOHsnVEt6w44qgrYaJYDgiuerGLkik4wmSqDfBcEqSEyM5UWxSybH3pr6P5HTF96Zq8dLU7CK5T9twhHnz5rEOgd7e3jRXPPNGMmV89dVXMNbDhw/JrWYeHh7McD169BCeaaggNjYWg44cOYJRSIGWLVuSiZOvsrOUe/fuxVeVWFlZkTIIQDE6MxydkxJYeGa44cOH06kosWXLFlIGhpP2pXzw4AEtkZXdu3eTAtxwHE5ekQ+GGwnDLRKTVpEcojf8H+awcYrnzonuO4bP2STEc2Iw9z6S6y+kRn192g1ZMGbelgmu2ya7bdexXASxUclJPacqkqstSM6tUR8vC9s1zQb4kEiuusn8KoaCvbSRHKxWXrRXZYMsklOK5IQyFUXDZRvJqbyFQDmS+3QNh9glODiYDIKKLCwsUNe/fft24sSJJFMZPz8/jGhqaorP//zzDzMcxPO3hF9++YXkE8qVK3fr1i0yU5Iji+FQ/nc1fPfdd6QMhIrRieGgWDonJfT19aOiosgo3377LZ2KEghPSRmoDpNFDvkK1ZECMlh5BwcH8Xe8hxuOw8kdeW+4ziND2g9f1F40nDaRXEsLGG7h6Hnbth8NTxdf095vxpqmyh1P+vtVN3bzWH4MZSIinzsvOqRrtahhby9ZxxN1kVwtEzf9MSEXbjxKTUs3nri0lnj/QCNzz3lLDg6ZvRZiI6cr1Umusv7cur3cnIL3D5oVCofJTlfmMJLLeroSSVUkJ70gV/ANd//+ffKGF3J3s4zQ0FCYgBTo27cvdFi0aFF8dnV1pSWUQEBDyltbW5MPMr7++usffvihePHiMJmTkxMdTYQUqF27Ngx3586devXqISAjmerApCpXrpwkvpfy119/pblqaNSoESI5TBZj0Sw14FdDvZGRkZhsQEAAlhaLTYepAsuJxVB+sBl7L8/gwYNpFofD0YJ8MtxiSE5lJCcYTjmSs1jQqK9vh2FBt+4Lb0Jauu1iVWN31vGEGK5xP5+Ow4NuPxSeqzTBdXtNE3dYrUk/FR1PVEdyZu51Td3X77+akpbeY9wSwXAm800nLUtOTb8Y/riGCTljqVZyFXTn9J6y/E1Cytmwh2V1HNh9cuolJ0ZyimBOGskJYus8u5xoOA2RnHCuUhHJFXzDJScn7xeJjo6mWVk5cuQIKQAQbJEPz56pfZ8vdgNSRh0HDx48efJkREQEStJxFJACp06dShOfSwkbnThxgmSqA4VZF/xDhw7RXDWcOXMmPT09ISEBC0Cz1HD06NEnT56QyYK7d+9isekwVWCC0rvdGdevXycFyJszORyOluS94bqMXNph+GIkNZGc6tOV8FnXkUu2HLoe8yL+ftSLloMCG/f3k95C0MDcx2nRQURvGRmZQx02NDQX9MZ6VwqGEy/LEcPJJFcfkZyZR62ebm7Lj8JwRuNChI4nPd0a9fXyXnVs5JyNcJu044l40pLojUquSo+59c3dPVYcGWa/FgKrLO17opAcMZyiy4mYEMaRSE7HvjxSNyGGq2owt5bRPHxlkqOqk0VyktOV3Ufyp/JzOBxOjskHw1kxw7FI7r3k1N0MDpl1H73Ud/Upn9Un0zMyPFeeqGfuw3pXNu3v23Fo0JIt5/1Wn0xNS7d02tywD/RGbyGAwOqYetQ29ahh7EqeXflecuZetUzc/unh8o+BS0XdufOXHobhDMcvJb0rEcaV6zanvO6cWmLfEyI5pL/1nYV3yOk6lunm8LeeE5FcJQOn4h1sy+rYk96VSDBWqS72cFv5bo4lOtmVFJPwWC/J6cqyXe1LCqKy+7PdzFKdbKE6XcuFFtNW1jJ2QfSW5XSlaDj2CoIyLJLrMEuXG47D4XByTr4YruOIJR2GI+UgkmsxKFB/7FKf0JOdLRfFvkq4//hlx+HBivvk/GubejoGHRw1d8tM/71p6Rlj5m1tKJyiFHpXwmS9p66c6LrNZ+Vx16VH9EYvgfDI6cr64kO8ek1ZMcNnV/CGM4s2nj149i4EaSQaro6ZR8uBvv/arbX22kG6ViIhdKtu5GI8IWSGz+7Fm896rjxqNDGkkv5cRHWt/vUbN39zf5tVUFoVAyFHb0ywjffOOmauOiODnIL3Ldp0ZqLblhomUCl5cKUj9NbKwuffWaF2/rtdFh8QntrcZXarAd46wwOrGcwVXymn4ZqceLpS9Fz3kQvp+uVwOByO1uS94bqOEgwnSi4HkVzzQYGGE5YHrjtTUW/+zuM3MzPfWnvvQhgHyTUbGADt7TwWXt/ca07QwdS0jEnuOxr08W46wK+qkZv78qM7j4Z3HL6w/ZAF1+7GPHjyEgKrJ7x5x6tJX5/NB695rjxmPHHZAJvQA2fuZGZmCj1NJiyta+beYqDvycsPEpJSz1+PhNuE3pUmro36em3Yf2WKx/ZuVkHLt5/HYmBosY52RuNDop7GpaSmw3kVugtvj7ML2BMXn/wo5tUM353Q5+rdlyIeP0eBFTvOl+vmUEnPqXjHWQNmrNp/+lZrC99yOvbbDl+Le5M0YPpK4dHMOvaIBdn9AyoiuazX5LpbccNxOBxOjslzw8UJhrMUDKcqkhM8pzKSg8mMJq5YsOEspDVu/jao6PD5e7V7eSGGa9jXb96SI+7Lj/3TY779gv2wyHTv3Q3Mvev39raau/lR9KveU1fpjlqsP2YJoi44KWjjmbqmHrV7um86eG3VzkvwVi0Tt2pGrhW7zz0bFqkwnEcdU3eTicsQL54Je1iLBnCuq3dd9l9zonRXh7/151bp4TzSaWPPycvI50nu25KSU+cvO1Shu3C3QD0ztzNhkTHP3+haBZXsbFes/cwm/TzvRsZChPV7u5XVcewwxB9fRzquq9/LDZHc2HmbsGx7TtxEWAaxsY4n2fWuFCTHDcfhcDi5IO8NpzN6mWC495LTKpJrbhFoNmXVgvVn6/X2bjd04ZVbT17HJ1vYbWjY1xeS23E0vNOIRTVMPGz998Fws/z3NOzj03yg//WIp+H3njouPOC5/Jj/6pP+a075rTk51WNnXTPPye7bX71JNlTEc8IFOVM3DIXhTCYsI70rm/TzufvoOTWciWvf6auev0qsbeZe3Xg+hFfDZL54yW1eNWOXSgZzu40Khg4Fw+k5/WPoXKqL/cYDV+89fl63l9s/PeZWMZhbvKPt+v1XnscltP7Xt0Qnu6Vbz8F/swN2zw7cMz/koNvSw85LDk7x2FZR6Fcp9DrRJLmskZweNxyHw+HknHwxXCfLkKySex/JiZJTEcnBcP1nrAvedK5ub58m/f0nuO1ISk7bdeJWbTNvG989rsuO1TbzqmXmNdN/Lwxnv3A/DKc/dml8YsqOYzerGrpBaXXMPGubetQ0catn5gGr7Tl561FMXKdhC+v3pn1P6ph6eK06TgxHbiFo2t/n3uMXMBwCPkhu88GwxzFxUBpsB8PVJB1PxN6VCOP0xy6CveYvO1xBbw4MV0bHAeUxer1eblXFviclO9oFbzyDMm3+9a2g63jlVtSNezF/6wpvSUUq0dG2eIdZ+E97V2a9hYBIrnyWSO695LpbBdH1y+FwOBytyQ/DLe80MqTzSLWSU3W6UuhUMsRhU8iWC/V6+7T8d0HDvn4XbkQlJKX2nb7m0NkIyKz5oEDBdn57k1PT5y46WN/cu+ekFcmpGftP36nTy1N4OrP4ZK+mYkLEdvLyA4RQOiODG/T2JHcRwHDeocxwwl0EzHC1TN3hvAvXIxH2NTD3EGM48fGVCslV0nfWG7sY9nJddriinvD4Sma4+kIMJzz3pETn2cRwrf/1Q1R3/9GLWw+eVTN0Lq/rQO4iIDcS/M1uIRAlJ/x/fzO4vSA5xHNUcjSY0xvFDcfhcDg5Jp8MtxSSUxnJqbsZvMWgBeNddyzfcam+uW+bIQsb9PVzDD6UkZF5I+Jp8OZzTfv7t/o3sG5v72neu5NT0l2XHmnQx6fbqMXPXsY/fhrXzWpxfXOvpgOI5Hwa9vaG1Q6du5ualjHCcUNdMw9yMziCNo8VR2G4nhOXk/vkmg/whaLOhj2sY+oOya3edTk9PXN+yOEK3Z3IcywhuerisysrGzjrE8MtFwxX1XBeWR1Harje7vgKw5WE4TbRGK5cN4fjl+69epPUe+qyvzraVtJzqqQ3B6lsV3tyJ7j6SE4I5mSRnN5objgOh8PJMXlvuG6jl3e2WopEPNdR7jl2WW6xxHNBzQctsA08sH7/tbq9fdsMDmo9eIHumJCnz+OfvUwwmbQChmtpEVivt/ckj51JKWluy4/VF17/7bP7xK23b98iXGs5KKCGiVttU4Rf7pPdd7QY6DfTb096RuaVW9FwXj0zTzivgq7z6t2XhRhu4rL6vYU3gzfrLxjuzNWHdcU3DxhPWIZRkpPTe09dUUbHsUqPeX/rOVc3ml+vl3tlg7l6Y4KfvxJiuEr6wh1yMNwmGO4RNRxSiU6zFyGGe5XQRngLz2z7BXszM9/euBfTpK9n0bbC+ckfmlv3nrq8WT9P+Ex8CwH1nCC5956jT/Yir9ohkZw+NxyHw+HknHww3JgVEsPJJSc5XbmYnK4Uw7ggw4krj196EH7vme7opW2GBrcevLBJf/8VOy9tOxJep5c39Nb6X+HRJwHrTqelZyCz3bCgpgP8Ow4Puhj+GJK7djdm4YYzPqEnthy+Ye21q1Ff7/q9vDYfvIYo8Pil++Nctg6dvd5t6dEDZ+7AYTN8dumPWYKorsfYJbEvE27ef9ZigG89M/eaJkJXlIzMzJjnb+CqmX67Ec8FrDlZv7cHbDfaeVNicuq6fVf+EXzmXK+X25mwh68TknVHB5PHN1fWdzp07s6bhJReU5chhkNUt37/FczubmRswNoTc4L3r9p5EdojMZx4P7g6ySkiOYXkPm4MR55QJSUzM5MOK4wkJSXR3ylCHlaZt2CPxZTpFw6Hk2/kseEio+N0x6zoYrUMSctIDobTHbN0/f6wi+FPzl17vPvEbcs5WxoPCGg+KNB08qq+09c0GRDQbGCA4YTlS7ddPHXl4ZmrkWfCIjfsCzOfFlrX3EfHavHKnRcfRr96Hpd4KTxqgtv2Bube5EUECNEC1516EPUSg3Ydu2kyfhmMFfU0btvh69aeO/tPD12149Kpyw+OX7jnu+p4F8ugumbudczc7Rfsv3r7CUKxRzGvlm4733KQH+KzkY4bdhy5fuLS/YNnbk/z2tHFcmHA2pPHLt47efn+8m3ndUcFNezj4br00JFzd4+ej1i357LJxBAYCyPOW3Lw5v2n8OiNiJhp3jshs7+7C3pTPNxLteQEz0kk9xFjuAkTJnz33Xe/ZOWrr76aNGmS8gMhP3UuX75Mf6GEn3766a+//qIl8oiXL18WKZLHhx6Hw1EmHww3VtlwEsnJO54I5yoRzHUcgQ9BCObwof0wxHDCLQQtLRa0sFjQSnxwZet/F7QbGoQPwvvkLALbDlmIobBgY/JWnaELO1sGNx/g39Dcp2l/X+F9csjv41O/t1cbi4COwxY06etTt5dXm8GBbf4NaGSOCM+zSV/vpv186ouPr2zc17thb+HZlTBcdeP5Dcy9Wg3ya9jHs6qh8M6BWj3d6gmv4BGe8lWrp6vwoadrbTO36sYuVY3nIaeGyfxqRvNqmboKpyvFd/FUN5pXxWDu33pzIK0aJi4NzT2qGs4to2MPpbHHV2qW3Ptrcl0/puFQEdva2l7ISoMGDUxMTDIyMkgZU1NT8oEwZMiQw4cP0y8iy5YtMzIyol9Ebt68OXDgwKdPn9LvCoYNG7ZggfCIMpRX5uzZs/gvDarMzMxOnDhBv0iYPXv2jBkzyGdra2syOkP54f2E0NBQ/F76IxXs27cPmc+fC4/8BtOmTVu0aBH5DLZu3YoJks8LFy4k02ecPn2aDJIhNRwCYhsbm/nz55OvhN27d2N0+kXk0aNHyMEs6HcROzs7cT7v6du374MHDzCIrHMZZCwO5/MhXwzXddTyLkg5ieRYB0vS/YTcKsfuBxckJzz6RHifnCA5C0FyijeDC0/2Iu8fULyIwJ+8NFX0nK/4aGbxMc19fRqKryAg7yIgT/Yit8oh1VO8iIDcSCA+uJK+HFx4M7j4cnDyVjnSwVLsgSJ0Qqlq7FJN8iIC8ZqccNJSOG8p3idXWX9uJeG9qU7kGc1q3gyuKZLTH/MxDbd48WL6RUGbNm1QXaanp5Ov33zzDflAKFOmzPLly+mXd+8ePnz4559//vzzz3PmzKFZ795BS8WKFbt37x79rqBcuXKWlpb4AHOAKVOmIIRasWIF+ZqYmNijR49WrVrhQ1xcHETbq1cvJlopXbt2bdu2LflcuXLlyZMnkykACwuLzp07k0EyiOHoFwXkBXUQDPnasmXLcePGkc/Aw8ODjWJlZVW0aFE6m61bYV/lqRFkhsP6xEJeu3aN5Dx+/Ji8so58JcyaNQuLXbNmzVevXtGsd+8QXBoYGND5iWBVb9++HYPg9UqVKq1du5YOECFjcTifD6qPwFwDw3UXDSdITnUkJ+9dSSWX1XBMcsRwTHIKwwmSEwxHJUcf0MwM9/7N4OItBOwZzcKrdqRv25EYTuhdKUoOeiOSE14OLhqOSo4ZTvGMZhiOvG1H9qod8ko5UXLCyweUX7XDJKdlJGcwJpiu3/8c1LMfaLimTZui6kcwBHvRLC0MR1izZs3vv/8ufckOxIY6HfYaMWIEVBcbG0sHZEVmOAcHh1MKjh8/Hh8fTwbJ+HDD4beTz+DgwYPKUyMoGw5xYY0aNYite/bs6efnJx1327ZtmHJ0dLShoSF5TSsBhpMuDEBwTGJcGK5q1apYBvKryVAO53ND9RGYa0TDrew6ermQch7JiZITPJet5FqJkpNFckRyKiI5DZJTE8nBcFRyZpBclkhOeqscIjkqOdFzYjAnhHESyVHPqZOcpkhO4TmDMe9Pi/3HoJ4lhoPPULeS/hHaG27Tpk0IwhCUPHnypHv37nAAyc+14QCCwpIlS8IHr1+/pllKSA03bNgwLHBrBVg8fX19MkjGhxvuq6++Klu2LAIpLPYff/yBWZNBMpQNB7f179/f2Nh4yZIlHTt2TEtLYwVSU1O7dOnSr18/rMPdu3cjvGPrjRluwYIFzUQwFnkJLQyHuLldu3aYGhCLczifHXltuJg4vXErdRSGUxXJheQgkhNvBs8+khuUTSSXRXLEcFpGcoLhSCSnkJzqSE7Vm8ElkoPbNERy2Z6uNBj78Q2HKhj16cmTJ/FZe8NVrFjx66+/Rg749ddfMbWdO3ci/0MMB6A3+IB+UQUzHPTg4+MDo6QomDRpEgxEisn4cMOVKFHizp07+I3ff/89HIO5k0EylA2HD8nJyVDRl19+GRUVha+swK1bt7744guyDkuVKvW///0PIiTRHjMcZiR2/EzAWMxwDRo0QMiLzcS2FIfzuZFPhluBpDKSk5yu1BzJaXW6UozkFkhOV6rwXB5FcvJrctJITgzj3kdyRHJ5GMl9RMNBOah/B4u0atWqcuXK+IB63NzcHFUzKYM6d5kExC5btmxBvr29PXyA2jxJgYGBAemWAsMhtnNzc6PjiCA/zw334MGD4sWLBwYG0nksW6anp9e8eXNSTAYiTgiG/FhGnz59EJnREqLhMHE6rWXL+vbtC/2QQdKzlAsXLvzll19cXFzIVxkqDQcuXLhw9epV8pkUiI2N/fbbb9evX0/XYFJSZGQkpnzkyBEMRbwoXRiA5cevwCAYrkKFCkFBQXSAiDBdDudzIu8Npz9+FTHch0dyxHDk2ZWC4SSSE/7nMpITDKd9JCekvIvklCVXSYtrcj0+nuFevHhx48YNVLsAWqpSpQq8hRxpf4e7d++SAoTw8HCEI6i4b9++TcIRBoKJsLAwfEC0QUtLQD7Gffz4sVhWACHI9evXlUMQhDWo6OkXVSA6jIiIwAcsBkrSGYhg4d+8eUOKyUAkhBFpOQnSeUE5NFfBkydPyCAsOSZOPgOEffixiYmJ9LsERGAYkXx++/YtWVQZpABceO3atbS0NJJJuH///sOHD/EB7scsxKWgYJ0jTsWg6OhomiVBHJvD+YzIF8N1G7MCSWUkJ5GcxkhOdrpSiOTkL03NeroyjyM5JjlEcu87nqiJ5CSSEyM5ieS0ieSY5KSRHHuy18c1nAwEWIjkEEnQ7xwOh1OAyQ/DhUoNl1eR3PtzlVpGcoLk8uaaHD1dmVeRnEbJqYzkCo7hEHwgnih893pzOJxCSf4YbuxKIanynJLkPiiSI57Lj0hOWXIaI7lsJPeBkZzhOHl/fQ6Hw+FkS94bzmBCqO7YVd2ERCWn8JyKjifMc6LkRM8pdTwRPae640kb5jlRcqTjidItBFRyzZnkRM9JJceCOankmOeyXJNTSE52qxzteCJ6LveRnND3RB7JQXI9uOE4HA4n5+S54V4Tw4mSUxXJaboZ/H0kl93N4B9yTU7V6UrtbganpyuVIzmNpyvpTXLZRXLUc6oiOcPx3HAcDoeTY/LecD0mrNYdt0pIeRjJqZCcIpITPSeVnMJz2Z2uzLtITnK6UvCchtOVmiI50XPSSI5JznD8Erp+ORwOh6M1+RDDTVzdXWE4VZHccq0iOfUdTz40khMNl6eRnObHeskjOc2SI4aTdTwx4objcDicnJMPMdzENd3HhSLJIznRc+9PV2YTyWnZ8STfIjkmOVWRnFLHE4XkTGkYp0Jy+J+jSE5yupIbjsPhcHJBPhhu0pru4wXD5VUkRyQnGE6N5JjhVEZySpJ73+skzyI59b1OZJJTd7qyCnkLgSLJIjmjCdxwHA6Hk2Py2HCPYl4bTlqjN341kupITtbxRG0kp5DcR4rk5JJTjuQEz+X8dKUkkpN1PNEQyRlzw3E4HE7OyU/DqYzksvY60T6Se284JcmJhtM+knt/M3ieRXKi4WS9TjRck9MqkpP0rjSaEELXL4fD4XC0Ju8NZzRprf6E1XpIqiM59TeDSzyn4XRljiI54UO+XpP7TyI544nccBwOh5Nj8sFwkwXDCZLTEMllkdyHRnISw2kRySk91ktTJEcMl5NITva4k1xEclkkJ0Zy3HAcDoeTC/LDcOsMJqzRF5KqSE7DzeCSSE6D5ApiJJe7Wwg0RnLSjifccBwOh5ML8tpwT18bT1lnMHGNKLm8i+TU9Top2JFc9pJTH8lJr8lxw3E4HE4uyCfDrVVILqvnspGcJJJTLTk1nstJJPdecpojOZnkNEZyqjueZB/JCZ7TJpLjhuNwOJxckPeGM5myvsektT2ySk59xxPRc6LkWDCnZceT7J548l5ybRSSI5GcwnOqJUeCOU2nKzU+1iuL5Ey1O10pieRUPrvShBuOw+Fwck4eG+7x0zfmNpvMpm00nbbB1HpDT+v1QpqKtA7JZIqQjKesNZ6MtMYIadIaw0n4v9oQaWIoUo8JSKsMkMav0kcatxJJb9zK7uNWIOnh/9jlukJapjtGSN1GIy3VQRq1tOuoEDEt6WIlppFLOgtpsZAsF3e0XNSJpBGLOo4I7jg8uIOQgtoPE1I7pKELxbSg3ZAFbcXUZkhgm8GBbf6lqfW/AUKyCGiFNMi/pZhaDPQjqTnSAN9mSP19SGoqerFxP6/GfYXU6P/t1UsRwkAAREFH5IOXZBMliCBZ0IDQsBQI4MCBmuquUTCX17bez6/dxrWOSx2W2pc6lL0re9827928tZ2mrZtaGq/vlcvj8y8AX/tx4QDgTygcAJkUDoBMCgdAJoUDIJPCAZBJ4QDIpHAAZFI4ADIpHACZFA6ATAoHQCaFAyCTwgGQSeEAyKRwAGRSOAAyKRwAmRQOgEwKB0AmhQMgk8IBkEnhAMikcABkUjgAMikcAJkUDoBMCgdAJoUDIJPCAZBJ4QDIpHAAJDqOJyXmlfP1SVCh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AutoShape 4" descr="Image result for baylor college of medicine"/>
          <p:cNvSpPr>
            <a:spLocks noChangeAspect="1" noChangeArrowheads="1"/>
          </p:cNvSpPr>
          <p:nvPr/>
        </p:nvSpPr>
        <p:spPr bwMode="auto">
          <a:xfrm>
            <a:off x="7465405" y="655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AutoShape 6" descr="Image result for baylor college of medicine"/>
          <p:cNvSpPr>
            <a:spLocks noChangeAspect="1" noChangeArrowheads="1"/>
          </p:cNvSpPr>
          <p:nvPr/>
        </p:nvSpPr>
        <p:spPr bwMode="auto">
          <a:xfrm>
            <a:off x="4572000" y="3810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9" name="Picture 5">
            <a:extLst>
              <a:ext uri="{FF2B5EF4-FFF2-40B4-BE49-F238E27FC236}">
                <a16:creationId xmlns:a16="http://schemas.microsoft.com/office/drawing/2014/main" id="{CCFA9AFD-9C08-448A-BC66-A72AB2B8A0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2612" y="6131058"/>
            <a:ext cx="2961388" cy="87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ttps://www.acr.org/-/media/ACR/Images/Logos/RadiologyTEACHES-logo.png?h=63&amp;w=300&amp;la=en">
            <a:extLst>
              <a:ext uri="{FF2B5EF4-FFF2-40B4-BE49-F238E27FC236}">
                <a16:creationId xmlns:a16="http://schemas.microsoft.com/office/drawing/2014/main" id="{CDC0EE0D-7A94-454A-B78B-6C13CADDF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944" y="2057400"/>
            <a:ext cx="413011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6419BCFD-DE37-4092-8792-8E2EB11B5E6F}"/>
              </a:ext>
            </a:extLst>
          </p:cNvPr>
          <p:cNvSpPr txBox="1">
            <a:spLocks/>
          </p:cNvSpPr>
          <p:nvPr/>
        </p:nvSpPr>
        <p:spPr bwMode="auto">
          <a:xfrm>
            <a:off x="2506944" y="3311989"/>
            <a:ext cx="6271505" cy="112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Clr>
                <a:srgbClr val="92D050"/>
              </a:buClr>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92D050"/>
              </a:buClr>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rgbClr val="92D050"/>
              </a:buClr>
              <a:buFont typeface="Wingdings" pitchFamily="2" charset="2"/>
              <a:buChar char="§"/>
              <a:defRPr sz="2000">
                <a:solidFill>
                  <a:schemeClr val="tx1"/>
                </a:solidFill>
                <a:latin typeface="+mn-lt"/>
              </a:defRPr>
            </a:lvl3pPr>
            <a:lvl4pPr marL="1600200" indent="-228600" algn="l" rtl="0" eaLnBrk="1" fontAlgn="base" hangingPunct="1">
              <a:spcBef>
                <a:spcPct val="20000"/>
              </a:spcBef>
              <a:spcAft>
                <a:spcPct val="0"/>
              </a:spcAft>
              <a:buClr>
                <a:srgbClr val="92D050"/>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rgbClr val="92D050"/>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l">
              <a:spcBef>
                <a:spcPts val="0"/>
              </a:spcBef>
            </a:pPr>
            <a:r>
              <a:rPr lang="en-US" sz="1400" b="1" dirty="0">
                <a:solidFill>
                  <a:srgbClr val="4F4F4F"/>
                </a:solidFill>
                <a:latin typeface="Arial" panose="020B0604020202020204" pitchFamily="34" charset="0"/>
              </a:rPr>
              <a:t>Marc H. Willis, D.O., M.M.M.</a:t>
            </a:r>
          </a:p>
          <a:p>
            <a:pPr algn="l">
              <a:spcBef>
                <a:spcPts val="0"/>
              </a:spcBef>
            </a:pPr>
            <a:r>
              <a:rPr lang="en-US" sz="1400" b="1" dirty="0">
                <a:solidFill>
                  <a:srgbClr val="4F4F4F"/>
                </a:solidFill>
                <a:latin typeface="Arial" panose="020B0604020202020204" pitchFamily="34" charset="0"/>
              </a:rPr>
              <a:t>Clinical Professor of Radiology</a:t>
            </a:r>
          </a:p>
          <a:p>
            <a:pPr algn="l">
              <a:spcBef>
                <a:spcPts val="0"/>
              </a:spcBef>
            </a:pPr>
            <a:r>
              <a:rPr lang="en-US" sz="1400" b="1" dirty="0">
                <a:solidFill>
                  <a:srgbClr val="4F4F4F"/>
                </a:solidFill>
                <a:latin typeface="Arial" panose="020B0604020202020204" pitchFamily="34" charset="0"/>
              </a:rPr>
              <a:t>Associate Chair of Quality Improvement</a:t>
            </a:r>
          </a:p>
          <a:p>
            <a:pPr algn="l">
              <a:spcBef>
                <a:spcPts val="0"/>
              </a:spcBef>
            </a:pPr>
            <a:r>
              <a:rPr lang="en-US" sz="1400" b="1" dirty="0">
                <a:solidFill>
                  <a:srgbClr val="4F4F4F"/>
                </a:solidFill>
                <a:latin typeface="Arial" panose="020B0604020202020204" pitchFamily="34" charset="0"/>
              </a:rPr>
              <a:t>Department of Radiology, Stanford School of Medicine</a:t>
            </a:r>
          </a:p>
          <a:p>
            <a:endParaRPr lang="en-US" dirty="0"/>
          </a:p>
        </p:txBody>
      </p:sp>
      <p:pic>
        <p:nvPicPr>
          <p:cNvPr id="6" name="Picture 5">
            <a:extLst>
              <a:ext uri="{FF2B5EF4-FFF2-40B4-BE49-F238E27FC236}">
                <a16:creationId xmlns:a16="http://schemas.microsoft.com/office/drawing/2014/main" id="{6238701C-15C4-420B-8290-D7506542CC3A}"/>
              </a:ext>
            </a:extLst>
          </p:cNvPr>
          <p:cNvPicPr>
            <a:picLocks noChangeAspect="1"/>
          </p:cNvPicPr>
          <p:nvPr/>
        </p:nvPicPr>
        <p:blipFill rotWithShape="1">
          <a:blip r:embed="rId7"/>
          <a:srcRect l="24253" t="75806" r="19145" b="14533"/>
          <a:stretch/>
        </p:blipFill>
        <p:spPr>
          <a:xfrm>
            <a:off x="5032976" y="6477000"/>
            <a:ext cx="2127630" cy="329425"/>
          </a:xfrm>
          <a:prstGeom prst="rect">
            <a:avLst/>
          </a:prstGeom>
        </p:spPr>
      </p:pic>
      <p:pic>
        <p:nvPicPr>
          <p:cNvPr id="3" name="Audio 2">
            <a:hlinkClick r:id="" action="ppaction://media"/>
            <a:extLst>
              <a:ext uri="{FF2B5EF4-FFF2-40B4-BE49-F238E27FC236}">
                <a16:creationId xmlns:a16="http://schemas.microsoft.com/office/drawing/2014/main" id="{D856BB1F-AAAA-4135-898B-12C8228C21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2572">
        <p:fade/>
      </p:transition>
    </mc:Choice>
    <mc:Fallback xmlns="">
      <p:transition spd="med" advTm="12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78AFD27-7686-41AD-9EB6-ADFB37911E2E}"/>
              </a:ext>
            </a:extLst>
          </p:cNvPr>
          <p:cNvGrpSpPr/>
          <p:nvPr/>
        </p:nvGrpSpPr>
        <p:grpSpPr>
          <a:xfrm>
            <a:off x="342900" y="1828800"/>
            <a:ext cx="8458200" cy="3505200"/>
            <a:chOff x="503600" y="836776"/>
            <a:chExt cx="12328476" cy="4996448"/>
          </a:xfrm>
        </p:grpSpPr>
        <p:pic>
          <p:nvPicPr>
            <p:cNvPr id="9" name="Picture 8">
              <a:extLst>
                <a:ext uri="{FF2B5EF4-FFF2-40B4-BE49-F238E27FC236}">
                  <a16:creationId xmlns:a16="http://schemas.microsoft.com/office/drawing/2014/main" id="{3F1C6E7E-791F-4D29-BBCD-A5951A33DEF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8338" t="-8338" r="-8338" b="-8338"/>
            <a:stretch/>
          </p:blipFill>
          <p:spPr>
            <a:xfrm>
              <a:off x="4305826" y="990104"/>
              <a:ext cx="5250750" cy="1726930"/>
            </a:xfrm>
            <a:prstGeom prst="rect">
              <a:avLst/>
            </a:prstGeom>
            <a:solidFill>
              <a:schemeClr val="bg1"/>
            </a:solidFill>
            <a:ln>
              <a:solidFill>
                <a:schemeClr val="bg1">
                  <a:lumMod val="85000"/>
                </a:schemeClr>
              </a:solidFill>
            </a:ln>
          </p:spPr>
        </p:pic>
        <p:pic>
          <p:nvPicPr>
            <p:cNvPr id="10" name="Picture 2" descr="Image result for doctor at a computer with patient">
              <a:extLst>
                <a:ext uri="{FF2B5EF4-FFF2-40B4-BE49-F238E27FC236}">
                  <a16:creationId xmlns:a16="http://schemas.microsoft.com/office/drawing/2014/main" id="{E89F51A7-7E3B-4775-94FE-AEC2FE567DE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391807" y="836776"/>
              <a:ext cx="2033588" cy="2033588"/>
            </a:xfrm>
            <a:prstGeom prst="ellipse">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CDAD6E10-0F46-4DBB-A464-A216896BCB26}"/>
                </a:ext>
              </a:extLst>
            </p:cNvPr>
            <p:cNvCxnSpPr>
              <a:cxnSpLocks/>
            </p:cNvCxnSpPr>
            <p:nvPr/>
          </p:nvCxnSpPr>
          <p:spPr>
            <a:xfrm>
              <a:off x="3458327" y="1853571"/>
              <a:ext cx="72892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855D590-9FB8-4D4D-8202-2EE3BAFACEA8}"/>
                </a:ext>
              </a:extLst>
            </p:cNvPr>
            <p:cNvCxnSpPr>
              <a:cxnSpLocks/>
              <a:stCxn id="9" idx="2"/>
            </p:cNvCxnSpPr>
            <p:nvPr/>
          </p:nvCxnSpPr>
          <p:spPr>
            <a:xfrm>
              <a:off x="6931201" y="2717035"/>
              <a:ext cx="0" cy="16398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294469C-1EC3-491A-99C0-57A8D9B73365}"/>
                </a:ext>
              </a:extLst>
            </p:cNvPr>
            <p:cNvCxnSpPr>
              <a:cxnSpLocks/>
              <a:endCxn id="14" idx="3"/>
            </p:cNvCxnSpPr>
            <p:nvPr/>
          </p:nvCxnSpPr>
          <p:spPr>
            <a:xfrm flipH="1">
              <a:off x="4313600" y="4804524"/>
              <a:ext cx="11353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4" descr="https://www.acr.org/-/media/ACR/Images/Logos/CDS-Registry-logo.jpg?h=216&amp;w=400&amp;la=en">
              <a:extLst>
                <a:ext uri="{FF2B5EF4-FFF2-40B4-BE49-F238E27FC236}">
                  <a16:creationId xmlns:a16="http://schemas.microsoft.com/office/drawing/2014/main" id="{B9576838-B8C4-4697-AECA-7F8227DDAAA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3600" y="3775824"/>
              <a:ext cx="3810000" cy="205740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C22C9034-3AF6-4768-8045-69D7C3117A7F}"/>
                </a:ext>
              </a:extLst>
            </p:cNvPr>
            <p:cNvCxnSpPr>
              <a:cxnSpLocks/>
            </p:cNvCxnSpPr>
            <p:nvPr/>
          </p:nvCxnSpPr>
          <p:spPr>
            <a:xfrm flipV="1">
              <a:off x="2408600" y="3020083"/>
              <a:ext cx="0" cy="979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EED6E4C-AFC0-4045-A520-88F59247AB3C}"/>
                </a:ext>
              </a:extLst>
            </p:cNvPr>
            <p:cNvCxnSpPr>
              <a:cxnSpLocks/>
            </p:cNvCxnSpPr>
            <p:nvPr/>
          </p:nvCxnSpPr>
          <p:spPr>
            <a:xfrm flipV="1">
              <a:off x="9574076" y="4804523"/>
              <a:ext cx="563698"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2" descr="Image result for acr appropriateness criteria">
              <a:extLst>
                <a:ext uri="{FF2B5EF4-FFF2-40B4-BE49-F238E27FC236}">
                  <a16:creationId xmlns:a16="http://schemas.microsoft.com/office/drawing/2014/main" id="{EB2265C9-CC49-471D-92AA-F7319D6829A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257893" y="1920720"/>
              <a:ext cx="2574183" cy="333147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2E82E54-C913-4575-B8CC-50E695B0F3DC}"/>
                </a:ext>
              </a:extLst>
            </p:cNvPr>
            <p:cNvSpPr txBox="1"/>
            <p:nvPr/>
          </p:nvSpPr>
          <p:spPr>
            <a:xfrm>
              <a:off x="10257892" y="1488822"/>
              <a:ext cx="2574184" cy="358038"/>
            </a:xfrm>
            <a:prstGeom prst="rect">
              <a:avLst/>
            </a:prstGeom>
            <a:noFill/>
          </p:spPr>
          <p:txBody>
            <a:bodyPr wrap="square" rtlCol="0">
              <a:spAutoFit/>
            </a:bodyPr>
            <a:lstStyle/>
            <a:p>
              <a:pPr algn="ctr" defTabSz="685800"/>
              <a:r>
                <a:rPr lang="en-US" sz="825" b="1" kern="1200" dirty="0">
                  <a:latin typeface="Calibri" panose="020F0502020204030204"/>
                  <a:ea typeface="+mn-ea"/>
                  <a:cs typeface="+mn-cs"/>
                </a:rPr>
                <a:t>ACR Appropriateness Criteria®</a:t>
              </a:r>
            </a:p>
          </p:txBody>
        </p:sp>
        <p:pic>
          <p:nvPicPr>
            <p:cNvPr id="19" name="Picture 6" descr="https://i1.wp.com/nationaldecisionsupport.com/blog/wp-content/uploads/2018/06/CareSelect_imaging_ACRselect_4c.png?resize=400%2C94">
              <a:extLst>
                <a:ext uri="{FF2B5EF4-FFF2-40B4-BE49-F238E27FC236}">
                  <a16:creationId xmlns:a16="http://schemas.microsoft.com/office/drawing/2014/main" id="{534CEBCD-2DBD-478E-A0F3-DE6A9FA2A0F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659100" y="4356850"/>
              <a:ext cx="3810000" cy="89535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C0CF757E-3FEE-4347-A700-DB43D2A82E3C}"/>
              </a:ext>
            </a:extLst>
          </p:cNvPr>
          <p:cNvPicPr>
            <a:picLocks noChangeAspect="1"/>
          </p:cNvPicPr>
          <p:nvPr/>
        </p:nvPicPr>
        <p:blipFill rotWithShape="1">
          <a:blip r:embed="rId11"/>
          <a:srcRect l="32766" t="42449" r="26315" b="12573"/>
          <a:stretch/>
        </p:blipFill>
        <p:spPr>
          <a:xfrm>
            <a:off x="320135" y="800100"/>
            <a:ext cx="8503731" cy="5257800"/>
          </a:xfrm>
          <a:prstGeom prst="rect">
            <a:avLst/>
          </a:prstGeom>
          <a:ln>
            <a:noFill/>
          </a:ln>
          <a:effectLst>
            <a:softEdge rad="112500"/>
          </a:effectLst>
        </p:spPr>
      </p:pic>
      <p:pic>
        <p:nvPicPr>
          <p:cNvPr id="23" name="Audio 22">
            <a:hlinkClick r:id="" action="ppaction://media"/>
            <a:extLst>
              <a:ext uri="{FF2B5EF4-FFF2-40B4-BE49-F238E27FC236}">
                <a16:creationId xmlns:a16="http://schemas.microsoft.com/office/drawing/2014/main" id="{BF091F83-C779-4658-A1C6-491AE81D5B5C}"/>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417140396"/>
      </p:ext>
    </p:extLst>
  </p:cSld>
  <p:clrMapOvr>
    <a:masterClrMapping/>
  </p:clrMapOvr>
  <mc:AlternateContent xmlns:mc="http://schemas.openxmlformats.org/markup-compatibility/2006" xmlns:p14="http://schemas.microsoft.com/office/powerpoint/2010/main">
    <mc:Choice Requires="p14">
      <p:transition spd="slow" p14:dur="2000" advTm="18366"/>
    </mc:Choice>
    <mc:Fallback xmlns="">
      <p:transition spd="slow" advTm="1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229600" cy="1219200"/>
          </a:xfrm>
        </p:spPr>
        <p:txBody>
          <a:bodyPr>
            <a:noAutofit/>
          </a:bodyPr>
          <a:lstStyle/>
          <a:p>
            <a:pPr algn="ctr"/>
            <a:br>
              <a:rPr lang="en-US" b="1" dirty="0"/>
            </a:br>
            <a:r>
              <a:rPr lang="en-US" b="1" dirty="0">
                <a:solidFill>
                  <a:srgbClr val="0062AC"/>
                </a:solidFill>
              </a:rPr>
              <a:t>Protecting Access to Medicare Act </a:t>
            </a:r>
            <a:br>
              <a:rPr lang="en-US" b="1" dirty="0">
                <a:solidFill>
                  <a:srgbClr val="0062AC"/>
                </a:solidFill>
              </a:rPr>
            </a:br>
            <a:r>
              <a:rPr lang="en-US" b="1" dirty="0">
                <a:solidFill>
                  <a:srgbClr val="0062AC"/>
                </a:solidFill>
              </a:rPr>
              <a:t>(PAMA)</a:t>
            </a:r>
            <a:br>
              <a:rPr lang="en-US" b="1" dirty="0">
                <a:solidFill>
                  <a:srgbClr val="0062AC"/>
                </a:solidFill>
              </a:rPr>
            </a:br>
            <a:endParaRPr lang="en-US" b="1" dirty="0">
              <a:solidFill>
                <a:srgbClr val="0062AC"/>
              </a:solidFill>
            </a:endParaRPr>
          </a:p>
        </p:txBody>
      </p:sp>
      <p:sp>
        <p:nvSpPr>
          <p:cNvPr id="3" name="Content Placeholder 2"/>
          <p:cNvSpPr>
            <a:spLocks noGrp="1"/>
          </p:cNvSpPr>
          <p:nvPr>
            <p:ph idx="1"/>
          </p:nvPr>
        </p:nvSpPr>
        <p:spPr/>
        <p:txBody>
          <a:bodyPr>
            <a:normAutofit/>
          </a:bodyPr>
          <a:lstStyle/>
          <a:p>
            <a:r>
              <a:rPr lang="en-US" sz="2400" dirty="0"/>
              <a:t>2020 is an educational and operations testing period</a:t>
            </a:r>
          </a:p>
          <a:p>
            <a:r>
              <a:rPr lang="en-US" sz="2400" dirty="0"/>
              <a:t>Starting January 1, 2021, referring providers are required to consult appropriate use criteria (AUC) prior to ordering advanced diagnostic imaging services for Medicare patients</a:t>
            </a:r>
          </a:p>
          <a:p>
            <a:r>
              <a:rPr lang="en-US" sz="2400" dirty="0"/>
              <a:t>Advanced diagnostic imaging:</a:t>
            </a:r>
          </a:p>
          <a:p>
            <a:pPr lvl="1">
              <a:buClrTx/>
            </a:pPr>
            <a:r>
              <a:rPr lang="en-US" dirty="0"/>
              <a:t>CT </a:t>
            </a:r>
          </a:p>
          <a:p>
            <a:pPr lvl="1">
              <a:buClrTx/>
            </a:pPr>
            <a:r>
              <a:rPr lang="en-US" dirty="0"/>
              <a:t>MR </a:t>
            </a:r>
          </a:p>
          <a:p>
            <a:pPr lvl="1">
              <a:buClrTx/>
            </a:pPr>
            <a:r>
              <a:rPr lang="en-US" dirty="0"/>
              <a:t>Nuclear medicine and PET/CT</a:t>
            </a:r>
          </a:p>
        </p:txBody>
      </p:sp>
      <p:pic>
        <p:nvPicPr>
          <p:cNvPr id="6" name="Audio 5">
            <a:hlinkClick r:id="" action="ppaction://media"/>
            <a:extLst>
              <a:ext uri="{FF2B5EF4-FFF2-40B4-BE49-F238E27FC236}">
                <a16:creationId xmlns:a16="http://schemas.microsoft.com/office/drawing/2014/main" id="{3243D4B6-0A41-446A-8909-9F65C260D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57966168"/>
      </p:ext>
    </p:extLst>
  </p:cSld>
  <p:clrMapOvr>
    <a:masterClrMapping/>
  </p:clrMapOvr>
  <mc:AlternateContent xmlns:mc="http://schemas.openxmlformats.org/markup-compatibility/2006" xmlns:p14="http://schemas.microsoft.com/office/powerpoint/2010/main">
    <mc:Choice Requires="p14">
      <p:transition spd="slow" p14:dur="2000" advTm="45472"/>
    </mc:Choice>
    <mc:Fallback xmlns="">
      <p:transition spd="slow" advTm="4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innovation">
            <a:extLst>
              <a:ext uri="{FF2B5EF4-FFF2-40B4-BE49-F238E27FC236}">
                <a16:creationId xmlns:a16="http://schemas.microsoft.com/office/drawing/2014/main" id="{C6E0A93E-1AC0-41DD-ABFE-BA0DC349EBFB}"/>
              </a:ext>
            </a:extLst>
          </p:cNvPr>
          <p:cNvPicPr>
            <a:picLocks noChangeAspect="1" noChangeArrowheads="1"/>
          </p:cNvPicPr>
          <p:nvPr/>
        </p:nvPicPr>
        <p:blipFill>
          <a:blip r:embed="rId5" cstate="print"/>
          <a:srcRect/>
          <a:stretch>
            <a:fillRect/>
          </a:stretch>
        </p:blipFill>
        <p:spPr bwMode="auto">
          <a:xfrm>
            <a:off x="419100" y="1092994"/>
            <a:ext cx="8305800" cy="4672013"/>
          </a:xfrm>
          <a:prstGeom prst="rect">
            <a:avLst/>
          </a:prstGeom>
          <a:ln>
            <a:noFill/>
          </a:ln>
          <a:effectLst>
            <a:softEdge rad="112500"/>
          </a:effectLst>
        </p:spPr>
      </p:pic>
      <p:pic>
        <p:nvPicPr>
          <p:cNvPr id="3" name="Audio 2">
            <a:hlinkClick r:id="" action="ppaction://media"/>
            <a:extLst>
              <a:ext uri="{FF2B5EF4-FFF2-40B4-BE49-F238E27FC236}">
                <a16:creationId xmlns:a16="http://schemas.microsoft.com/office/drawing/2014/main" id="{552837B4-CDAC-43C0-AE12-CDB1F2872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66578418"/>
      </p:ext>
    </p:extLst>
  </p:cSld>
  <p:clrMapOvr>
    <a:masterClrMapping/>
  </p:clrMapOvr>
  <p:transition advTm="67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amazon river">
            <a:extLst>
              <a:ext uri="{FF2B5EF4-FFF2-40B4-BE49-F238E27FC236}">
                <a16:creationId xmlns:a16="http://schemas.microsoft.com/office/drawing/2014/main" id="{A176BFFB-FDF6-49AC-9724-F2CFC0C152B1}"/>
              </a:ext>
            </a:extLst>
          </p:cNvPr>
          <p:cNvPicPr>
            <a:picLocks noChangeAspect="1" noChangeArrowheads="1"/>
          </p:cNvPicPr>
          <p:nvPr/>
        </p:nvPicPr>
        <p:blipFill>
          <a:blip r:embed="rId5" cstate="print"/>
          <a:srcRect/>
          <a:stretch>
            <a:fillRect/>
          </a:stretch>
        </p:blipFill>
        <p:spPr bwMode="auto">
          <a:xfrm>
            <a:off x="990600" y="742950"/>
            <a:ext cx="7162800" cy="5372100"/>
          </a:xfrm>
          <a:prstGeom prst="rect">
            <a:avLst/>
          </a:prstGeom>
          <a:ln>
            <a:noFill/>
          </a:ln>
          <a:effectLst>
            <a:softEdge rad="112500"/>
          </a:effectLst>
        </p:spPr>
      </p:pic>
      <p:pic>
        <p:nvPicPr>
          <p:cNvPr id="5" name="Audio 4">
            <a:hlinkClick r:id="" action="ppaction://media"/>
            <a:extLst>
              <a:ext uri="{FF2B5EF4-FFF2-40B4-BE49-F238E27FC236}">
                <a16:creationId xmlns:a16="http://schemas.microsoft.com/office/drawing/2014/main" id="{D05FA720-CA80-4EEB-8EC4-97E3EC421F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42705760"/>
      </p:ext>
    </p:extLst>
  </p:cSld>
  <p:clrMapOvr>
    <a:masterClrMapping/>
  </p:clrMapOvr>
  <p:transition advTm="547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5" cstate="print">
            <a:alphaModFix/>
          </a:blip>
          <a:srcRect l="2399" t="1330" r="16033" b="6942"/>
          <a:stretch/>
        </p:blipFill>
        <p:spPr>
          <a:xfrm>
            <a:off x="0" y="0"/>
            <a:ext cx="9144000" cy="6858000"/>
          </a:xfrm>
          <a:prstGeom prst="rect">
            <a:avLst/>
          </a:prstGeom>
          <a:noFill/>
          <a:ln>
            <a:noFill/>
          </a:ln>
        </p:spPr>
      </p:pic>
      <p:sp>
        <p:nvSpPr>
          <p:cNvPr id="67" name="Shape 67"/>
          <p:cNvSpPr txBox="1">
            <a:spLocks noGrp="1"/>
          </p:cNvSpPr>
          <p:nvPr>
            <p:ph type="sldNum" idx="4294967295"/>
          </p:nvPr>
        </p:nvSpPr>
        <p:spPr>
          <a:xfrm>
            <a:off x="8546757" y="6465875"/>
            <a:ext cx="405027" cy="365125"/>
          </a:xfrm>
          <a:prstGeom prst="rect">
            <a:avLst/>
          </a:prstGeom>
          <a:noFill/>
          <a:ln>
            <a:noFill/>
          </a:ln>
        </p:spPr>
        <p:txBody>
          <a:bodyPr lIns="91425" tIns="45700" rIns="91425" bIns="45700" anchor="ctr" anchorCtr="0">
            <a:noAutofit/>
          </a:bodyPr>
          <a:lstStyle/>
          <a:p>
            <a:pPr marL="0" marR="0" lvl="0" indent="0" algn="r" defTabSz="914400" rtl="0" eaLnBrk="1" fontAlgn="base" latinLnBrk="0" hangingPunct="1">
              <a:lnSpc>
                <a:spcPct val="70000"/>
              </a:lnSpc>
              <a:spcBef>
                <a:spcPts val="0"/>
              </a:spcBef>
              <a:spcAft>
                <a:spcPct val="0"/>
              </a:spcAft>
              <a:buClrTx/>
              <a:buSzPct val="25000"/>
              <a:buFontTx/>
              <a:buNone/>
              <a:tabLst/>
              <a:defRPr/>
            </a:pPr>
            <a:fld id="{00000000-1234-1234-1234-123412341234}" type="slidenum">
              <a:rPr kumimoji="0" lang="en-US" sz="1000" b="0" i="0" u="none" strike="noStrike" kern="1200" cap="none" spc="0" normalizeH="0" baseline="0" noProof="0">
                <a:ln>
                  <a:noFill/>
                </a:ln>
                <a:solidFill>
                  <a:srgbClr val="39692F"/>
                </a:solidFill>
                <a:effectLst/>
                <a:uLnTx/>
                <a:uFillTx/>
                <a:latin typeface="Calibri"/>
                <a:ea typeface="Calibri"/>
                <a:cs typeface="Calibri"/>
                <a:sym typeface="Calibri"/>
              </a:rPr>
              <a:pPr marL="0" marR="0" lvl="0" indent="0" algn="r" defTabSz="914400" rtl="0" eaLnBrk="1" fontAlgn="base" latinLnBrk="0" hangingPunct="1">
                <a:lnSpc>
                  <a:spcPct val="70000"/>
                </a:lnSpc>
                <a:spcBef>
                  <a:spcPts val="0"/>
                </a:spcBef>
                <a:spcAft>
                  <a:spcPct val="0"/>
                </a:spcAft>
                <a:buClrTx/>
                <a:buSzPct val="25000"/>
                <a:buFontTx/>
                <a:buNone/>
                <a:tabLst/>
                <a:defRPr/>
              </a:pPr>
              <a:t>14</a:t>
            </a:fld>
            <a:endParaRPr kumimoji="0" lang="en-US" sz="1000" b="0" i="0" u="none" strike="noStrike" kern="1200" cap="none" spc="0" normalizeH="0" baseline="0" noProof="0">
              <a:ln>
                <a:noFill/>
              </a:ln>
              <a:solidFill>
                <a:srgbClr val="39692F"/>
              </a:solidFill>
              <a:effectLst/>
              <a:uLnTx/>
              <a:uFillTx/>
              <a:latin typeface="Calibri"/>
              <a:ea typeface="Calibri"/>
              <a:cs typeface="Calibri"/>
              <a:sym typeface="Calibri"/>
            </a:endParaRPr>
          </a:p>
        </p:txBody>
      </p:sp>
      <p:sp>
        <p:nvSpPr>
          <p:cNvPr id="75" name="Shape 75"/>
          <p:cNvSpPr txBox="1"/>
          <p:nvPr/>
        </p:nvSpPr>
        <p:spPr>
          <a:xfrm>
            <a:off x="601856" y="3568385"/>
            <a:ext cx="748263" cy="923329"/>
          </a:xfrm>
          <a:prstGeom prst="rect">
            <a:avLst/>
          </a:prstGeom>
          <a:noFill/>
          <a:ln>
            <a:noFill/>
          </a:ln>
        </p:spPr>
        <p:txBody>
          <a:bodyPr lIns="91425" tIns="45700" rIns="91425" bIns="45700" anchor="t" anchorCtr="0">
            <a:noAutofit/>
          </a:bodyPr>
          <a:lstStyle/>
          <a:p>
            <a:pPr marL="0" marR="0" lvl="0" indent="0" algn="ctr" defTabSz="914400" rtl="0" eaLnBrk="1" fontAlgn="base" latinLnBrk="0" hangingPunct="1">
              <a:lnSpc>
                <a:spcPct val="100000"/>
              </a:lnSpc>
              <a:spcBef>
                <a:spcPts val="0"/>
              </a:spcBef>
              <a:spcAft>
                <a:spcPct val="0"/>
              </a:spcAft>
              <a:buClrTx/>
              <a:buSzPct val="25000"/>
              <a:buFontTx/>
              <a:buNone/>
              <a:tabLst/>
              <a:defRPr/>
            </a:pPr>
            <a:r>
              <a:rPr kumimoji="0" lang="en-US" sz="5400" b="1" i="0" u="none" strike="noStrike" kern="1200" cap="none" spc="0" normalizeH="0" baseline="0" noProof="0">
                <a:ln>
                  <a:noFill/>
                </a:ln>
                <a:solidFill>
                  <a:srgbClr val="7F7F7F"/>
                </a:solidFill>
                <a:effectLst/>
                <a:uLnTx/>
                <a:uFillTx/>
                <a:latin typeface="Calibri"/>
                <a:ea typeface="Calibri"/>
                <a:cs typeface="Calibri"/>
                <a:sym typeface="Calibri"/>
              </a:rPr>
              <a:t>+</a:t>
            </a:r>
          </a:p>
        </p:txBody>
      </p:sp>
      <p:grpSp>
        <p:nvGrpSpPr>
          <p:cNvPr id="2" name="Group 11"/>
          <p:cNvGrpSpPr/>
          <p:nvPr/>
        </p:nvGrpSpPr>
        <p:grpSpPr>
          <a:xfrm>
            <a:off x="0" y="1041721"/>
            <a:ext cx="3761772" cy="5054280"/>
            <a:chOff x="0" y="0"/>
            <a:chExt cx="3761772" cy="2791601"/>
          </a:xfrm>
        </p:grpSpPr>
        <p:sp>
          <p:nvSpPr>
            <p:cNvPr id="13" name="Rectangle 12"/>
            <p:cNvSpPr/>
            <p:nvPr/>
          </p:nvSpPr>
          <p:spPr>
            <a:xfrm>
              <a:off x="0" y="0"/>
              <a:ext cx="3761772" cy="2731625"/>
            </a:xfrm>
            <a:prstGeom prst="rect">
              <a:avLst/>
            </a:prstGeom>
            <a:solidFill>
              <a:srgbClr val="008000">
                <a:alpha val="8392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87F"/>
                </a:solidFill>
                <a:effectLst/>
                <a:uLnTx/>
                <a:uFillTx/>
                <a:latin typeface="Calibri"/>
                <a:ea typeface="+mn-ea"/>
                <a:cs typeface="+mn-cs"/>
              </a:endParaRPr>
            </a:p>
          </p:txBody>
        </p:sp>
        <p:sp>
          <p:nvSpPr>
            <p:cNvPr id="14" name="TextBox 13"/>
            <p:cNvSpPr txBox="1"/>
            <p:nvPr/>
          </p:nvSpPr>
          <p:spPr>
            <a:xfrm>
              <a:off x="152400" y="224715"/>
              <a:ext cx="3456972" cy="256688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Evidence-based medicine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Clinical decision support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Simulation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Learn it “right” the first time</a:t>
              </a:r>
            </a:p>
            <a:p>
              <a:pPr marL="285750" marR="0" lvl="0" indent="-28575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Self-paced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Self-directed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Immediate feedback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 name="Audio 2">
            <a:hlinkClick r:id="" action="ppaction://media"/>
            <a:extLst>
              <a:ext uri="{FF2B5EF4-FFF2-40B4-BE49-F238E27FC236}">
                <a16:creationId xmlns:a16="http://schemas.microsoft.com/office/drawing/2014/main" id="{D64A247C-8188-47C1-9212-479D1F80A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208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mwillis\Documents\Work\Scholarly Activities, Research and Publications\ACR ACRSelect Med Stud Education\ACR ACR Select Baylor Slide.jpg">
            <a:extLst>
              <a:ext uri="{FF2B5EF4-FFF2-40B4-BE49-F238E27FC236}">
                <a16:creationId xmlns:a16="http://schemas.microsoft.com/office/drawing/2014/main" id="{F10D8A40-871F-4030-89E1-13401F42D42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06" t="13962" r="3494" b="22201"/>
          <a:stretch/>
        </p:blipFill>
        <p:spPr bwMode="auto">
          <a:xfrm>
            <a:off x="424649" y="938805"/>
            <a:ext cx="8719351" cy="45475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8BA1CD31-CE51-4CE5-B593-063F51F4E435}"/>
              </a:ext>
            </a:extLst>
          </p:cNvPr>
          <p:cNvPicPr>
            <a:picLocks noChangeAspect="1" noChangeArrowheads="1"/>
          </p:cNvPicPr>
          <p:nvPr/>
        </p:nvPicPr>
        <p:blipFill>
          <a:blip r:embed="rId6" cstate="print"/>
          <a:srcRect/>
          <a:stretch>
            <a:fillRect/>
          </a:stretch>
        </p:blipFill>
        <p:spPr bwMode="auto">
          <a:xfrm>
            <a:off x="3997257" y="4912853"/>
            <a:ext cx="1149485" cy="11470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Audio 2">
            <a:hlinkClick r:id="" action="ppaction://media"/>
            <a:extLst>
              <a:ext uri="{FF2B5EF4-FFF2-40B4-BE49-F238E27FC236}">
                <a16:creationId xmlns:a16="http://schemas.microsoft.com/office/drawing/2014/main" id="{EF08B38C-FD08-44B3-99FA-9354160622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46759730"/>
      </p:ext>
    </p:extLst>
  </p:cSld>
  <p:clrMapOvr>
    <a:masterClrMapping/>
  </p:clrMapOvr>
  <p:transition advTm="1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mac27-quad-xlarge.jpg">
            <a:extLst>
              <a:ext uri="{FF2B5EF4-FFF2-40B4-BE49-F238E27FC236}">
                <a16:creationId xmlns:a16="http://schemas.microsoft.com/office/drawing/2014/main" id="{865F762C-1454-4C08-9165-96F7BA6E18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0189" y="829733"/>
            <a:ext cx="7803622" cy="5583381"/>
          </a:xfrm>
          <a:prstGeom prst="rect">
            <a:avLst/>
          </a:prstGeom>
        </p:spPr>
      </p:pic>
      <p:pic>
        <p:nvPicPr>
          <p:cNvPr id="22" name="Picture 21">
            <a:extLst>
              <a:ext uri="{FF2B5EF4-FFF2-40B4-BE49-F238E27FC236}">
                <a16:creationId xmlns:a16="http://schemas.microsoft.com/office/drawing/2014/main" id="{62EC2224-4FDF-4933-8E83-2ACFFE84B380}"/>
              </a:ext>
            </a:extLst>
          </p:cNvPr>
          <p:cNvPicPr>
            <a:picLocks noChangeAspect="1"/>
          </p:cNvPicPr>
          <p:nvPr/>
        </p:nvPicPr>
        <p:blipFill>
          <a:blip r:embed="rId7" cstate="print">
            <a:extLst>
              <a:ext uri="{28A0092B-C50C-407E-A947-70E740481C1C}">
                <a14:useLocalDpi xmlns:a14="http://schemas.microsoft.com/office/drawing/2010/main" val="0"/>
              </a:ext>
            </a:extLst>
          </a:blip>
          <a:srcRect t="18547"/>
          <a:stretch>
            <a:fillRect/>
          </a:stretch>
        </p:blipFill>
        <p:spPr>
          <a:xfrm>
            <a:off x="1009650" y="1219200"/>
            <a:ext cx="7143750" cy="3995484"/>
          </a:xfrm>
          <a:prstGeom prst="rect">
            <a:avLst/>
          </a:prstGeom>
        </p:spPr>
      </p:pic>
      <p:pic>
        <p:nvPicPr>
          <p:cNvPr id="23" name="Picture 22" descr="Case Script - Internet Explorer">
            <a:extLst>
              <a:ext uri="{FF2B5EF4-FFF2-40B4-BE49-F238E27FC236}">
                <a16:creationId xmlns:a16="http://schemas.microsoft.com/office/drawing/2014/main" id="{DF01BA8F-862B-4336-BA08-4752334B69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955" t="39154" r="26572" b="15344"/>
          <a:stretch/>
        </p:blipFill>
        <p:spPr>
          <a:xfrm>
            <a:off x="2133600" y="1905000"/>
            <a:ext cx="4368800" cy="3120572"/>
          </a:xfrm>
          <a:prstGeom prst="rect">
            <a:avLst/>
          </a:prstGeom>
        </p:spPr>
      </p:pic>
      <p:sp>
        <p:nvSpPr>
          <p:cNvPr id="24" name="TextBox 23">
            <a:extLst>
              <a:ext uri="{FF2B5EF4-FFF2-40B4-BE49-F238E27FC236}">
                <a16:creationId xmlns:a16="http://schemas.microsoft.com/office/drawing/2014/main" id="{A1BD986B-8D2A-4FBB-8C49-ECE3305124FE}"/>
              </a:ext>
            </a:extLst>
          </p:cNvPr>
          <p:cNvSpPr txBox="1"/>
          <p:nvPr/>
        </p:nvSpPr>
        <p:spPr>
          <a:xfrm>
            <a:off x="2514600" y="3276600"/>
            <a:ext cx="2895600" cy="246221"/>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0000FF"/>
                </a:solidFill>
                <a:effectLst/>
                <a:uLnTx/>
                <a:uFillTx/>
                <a:latin typeface="Arial" pitchFamily="34" charset="0"/>
                <a:ea typeface="+mn-ea"/>
                <a:cs typeface="Arial" pitchFamily="34" charset="0"/>
              </a:rPr>
              <a:t>Decision Support</a:t>
            </a:r>
          </a:p>
        </p:txBody>
      </p:sp>
      <p:cxnSp>
        <p:nvCxnSpPr>
          <p:cNvPr id="25" name="Straight Arrow Connector 24">
            <a:extLst>
              <a:ext uri="{FF2B5EF4-FFF2-40B4-BE49-F238E27FC236}">
                <a16:creationId xmlns:a16="http://schemas.microsoft.com/office/drawing/2014/main" id="{865BC11B-4A0E-447C-B6D2-565625FBE0F1}"/>
              </a:ext>
            </a:extLst>
          </p:cNvPr>
          <p:cNvCxnSpPr/>
          <p:nvPr/>
        </p:nvCxnSpPr>
        <p:spPr>
          <a:xfrm flipH="1" flipV="1">
            <a:off x="3505200" y="3429000"/>
            <a:ext cx="457200" cy="152400"/>
          </a:xfrm>
          <a:prstGeom prst="straightConnector1">
            <a:avLst/>
          </a:prstGeom>
          <a:noFill/>
          <a:ln w="63500" cap="rnd" cmpd="sng" algn="ctr">
            <a:solidFill>
              <a:sysClr val="window" lastClr="FFFFFF">
                <a:lumMod val="65000"/>
              </a:sysClr>
            </a:solidFill>
            <a:prstDash val="solid"/>
            <a:tailEnd type="arrow"/>
          </a:ln>
          <a:effectLst>
            <a:outerShdw blurRad="50800" dist="50800" dir="5400000" algn="ctr" rotWithShape="0">
              <a:sysClr val="windowText" lastClr="000000"/>
            </a:outerShdw>
          </a:effectLst>
        </p:spPr>
      </p:cxnSp>
      <p:pic>
        <p:nvPicPr>
          <p:cNvPr id="26" name="Picture 4" descr="C:\Users\mwillis\Desktop\CDS.png">
            <a:extLst>
              <a:ext uri="{FF2B5EF4-FFF2-40B4-BE49-F238E27FC236}">
                <a16:creationId xmlns:a16="http://schemas.microsoft.com/office/drawing/2014/main" id="{1003D513-A82A-49B1-A78D-8E2FDA586D9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03" r="4096" b="265"/>
          <a:stretch/>
        </p:blipFill>
        <p:spPr bwMode="auto">
          <a:xfrm>
            <a:off x="990600" y="2562123"/>
            <a:ext cx="7162800" cy="2695677"/>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03B36D7E-568C-4A91-9FA6-1239ED415DEF}"/>
              </a:ext>
            </a:extLst>
          </p:cNvPr>
          <p:cNvCxnSpPr/>
          <p:nvPr/>
        </p:nvCxnSpPr>
        <p:spPr>
          <a:xfrm flipH="1" flipV="1">
            <a:off x="7543800" y="2667000"/>
            <a:ext cx="457200" cy="152400"/>
          </a:xfrm>
          <a:prstGeom prst="straightConnector1">
            <a:avLst/>
          </a:prstGeom>
          <a:noFill/>
          <a:ln w="63500" cap="rnd" cmpd="sng" algn="ctr">
            <a:solidFill>
              <a:sysClr val="window" lastClr="FFFFFF">
                <a:lumMod val="65000"/>
              </a:sysClr>
            </a:solidFill>
            <a:prstDash val="solid"/>
            <a:tailEnd type="arrow"/>
          </a:ln>
          <a:effectLst>
            <a:outerShdw blurRad="50800" dist="50800" dir="5400000" algn="ctr" rotWithShape="0">
              <a:sysClr val="windowText" lastClr="000000"/>
            </a:outerShdw>
          </a:effectLst>
        </p:spPr>
      </p:cxnSp>
      <p:pic>
        <p:nvPicPr>
          <p:cNvPr id="28" name="Picture 27" descr="https://prod.acrselect.org/DisplayContent/Display?indications=3073650&amp;versionNumber=10&amp;siteID=4 - Internet Explorer">
            <a:extLst>
              <a:ext uri="{FF2B5EF4-FFF2-40B4-BE49-F238E27FC236}">
                <a16:creationId xmlns:a16="http://schemas.microsoft.com/office/drawing/2014/main" id="{9FC0C12C-4AA5-4500-9AF3-546A3976335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667" t="29732" r="31587" b="15626"/>
          <a:stretch/>
        </p:blipFill>
        <p:spPr>
          <a:xfrm>
            <a:off x="990600" y="1219200"/>
            <a:ext cx="7162800" cy="4038600"/>
          </a:xfrm>
          <a:prstGeom prst="rect">
            <a:avLst/>
          </a:prstGeom>
        </p:spPr>
      </p:pic>
      <p:pic>
        <p:nvPicPr>
          <p:cNvPr id="29" name="Picture 2">
            <a:extLst>
              <a:ext uri="{FF2B5EF4-FFF2-40B4-BE49-F238E27FC236}">
                <a16:creationId xmlns:a16="http://schemas.microsoft.com/office/drawing/2014/main" id="{765F3D0E-32AA-4451-B2AD-23A505C128C1}"/>
              </a:ext>
            </a:extLst>
          </p:cNvPr>
          <p:cNvPicPr>
            <a:picLocks noChangeAspect="1" noChangeArrowheads="1"/>
          </p:cNvPicPr>
          <p:nvPr/>
        </p:nvPicPr>
        <p:blipFill>
          <a:blip r:embed="rId11" cstate="print"/>
          <a:srcRect b="5556"/>
          <a:stretch>
            <a:fillRect/>
          </a:stretch>
        </p:blipFill>
        <p:spPr bwMode="auto">
          <a:xfrm>
            <a:off x="990600" y="1143000"/>
            <a:ext cx="7162800" cy="4114800"/>
          </a:xfrm>
          <a:prstGeom prst="rect">
            <a:avLst/>
          </a:prstGeom>
          <a:noFill/>
          <a:ln w="9525">
            <a:noFill/>
            <a:miter lim="800000"/>
            <a:headEnd/>
            <a:tailEnd/>
          </a:ln>
        </p:spPr>
      </p:pic>
      <p:pic>
        <p:nvPicPr>
          <p:cNvPr id="7" name="Audio 6">
            <a:hlinkClick r:id="" action="ppaction://media"/>
            <a:extLst>
              <a:ext uri="{FF2B5EF4-FFF2-40B4-BE49-F238E27FC236}">
                <a16:creationId xmlns:a16="http://schemas.microsoft.com/office/drawing/2014/main" id="{454CF481-3379-4F9B-B4CA-AB54F97E82C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559811249"/>
      </p:ext>
    </p:extLst>
  </p:cSld>
  <p:clrMapOvr>
    <a:masterClrMapping/>
  </p:clrMapOvr>
  <p:transition advTm="635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150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93A75-6658-4A95-9EDC-570A7C8AE124}"/>
              </a:ext>
            </a:extLst>
          </p:cNvPr>
          <p:cNvPicPr>
            <a:picLocks noChangeAspect="1"/>
          </p:cNvPicPr>
          <p:nvPr/>
        </p:nvPicPr>
        <p:blipFill rotWithShape="1">
          <a:blip r:embed="rId5"/>
          <a:srcRect l="20000" t="17407" r="19889" b="42325"/>
          <a:stretch/>
        </p:blipFill>
        <p:spPr>
          <a:xfrm>
            <a:off x="1752600" y="533401"/>
            <a:ext cx="5257800" cy="1981200"/>
          </a:xfrm>
          <a:prstGeom prst="rect">
            <a:avLst/>
          </a:prstGeom>
        </p:spPr>
      </p:pic>
      <p:pic>
        <p:nvPicPr>
          <p:cNvPr id="3" name="Picture 2">
            <a:extLst>
              <a:ext uri="{FF2B5EF4-FFF2-40B4-BE49-F238E27FC236}">
                <a16:creationId xmlns:a16="http://schemas.microsoft.com/office/drawing/2014/main" id="{66679213-A010-4D8F-B3FB-86C349768AA6}"/>
              </a:ext>
            </a:extLst>
          </p:cNvPr>
          <p:cNvPicPr>
            <a:picLocks noChangeAspect="1"/>
          </p:cNvPicPr>
          <p:nvPr/>
        </p:nvPicPr>
        <p:blipFill>
          <a:blip r:embed="rId6"/>
          <a:stretch>
            <a:fillRect/>
          </a:stretch>
        </p:blipFill>
        <p:spPr>
          <a:xfrm>
            <a:off x="2059993" y="2209800"/>
            <a:ext cx="5255207" cy="3944454"/>
          </a:xfrm>
          <a:prstGeom prst="rect">
            <a:avLst/>
          </a:prstGeom>
        </p:spPr>
      </p:pic>
      <p:sp>
        <p:nvSpPr>
          <p:cNvPr id="5" name="TextBox 4">
            <a:extLst>
              <a:ext uri="{FF2B5EF4-FFF2-40B4-BE49-F238E27FC236}">
                <a16:creationId xmlns:a16="http://schemas.microsoft.com/office/drawing/2014/main" id="{AF11E879-EB90-4132-85FB-245E37C45EAF}"/>
              </a:ext>
            </a:extLst>
          </p:cNvPr>
          <p:cNvSpPr txBox="1"/>
          <p:nvPr/>
        </p:nvSpPr>
        <p:spPr>
          <a:xfrm>
            <a:off x="457200" y="6172200"/>
            <a:ext cx="8610600" cy="215444"/>
          </a:xfrm>
          <a:prstGeom prst="rect">
            <a:avLst/>
          </a:prstGeom>
          <a:noFill/>
        </p:spPr>
        <p:txBody>
          <a:bodyPr wrap="square" rtlCol="0">
            <a:spAutoFit/>
          </a:bodyPr>
          <a:lstStyle/>
          <a:p>
            <a:pPr algn="r"/>
            <a:r>
              <a:rPr lang="en-US" sz="800" dirty="0"/>
              <a:t>Willis, Marc H., et al. "Clinical decision support at the point-of-order entry: an education simulation pilot with medical students." </a:t>
            </a:r>
            <a:r>
              <a:rPr lang="en-US" sz="800" i="1" dirty="0"/>
              <a:t>Academic radiology</a:t>
            </a:r>
            <a:r>
              <a:rPr lang="en-US" sz="800" dirty="0"/>
              <a:t> 23.10 (2016): 1309-1318.</a:t>
            </a:r>
            <a:endParaRPr lang="en-US" sz="800" dirty="0">
              <a:solidFill>
                <a:schemeClr val="tx1"/>
              </a:solidFill>
            </a:endParaRPr>
          </a:p>
        </p:txBody>
      </p:sp>
      <p:pic>
        <p:nvPicPr>
          <p:cNvPr id="6" name="Audio 5">
            <a:hlinkClick r:id="" action="ppaction://media"/>
            <a:extLst>
              <a:ext uri="{FF2B5EF4-FFF2-40B4-BE49-F238E27FC236}">
                <a16:creationId xmlns:a16="http://schemas.microsoft.com/office/drawing/2014/main" id="{C58A0E6A-EDD2-449D-8DBE-0744E74F57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1040309"/>
      </p:ext>
    </p:extLst>
  </p:cSld>
  <p:clrMapOvr>
    <a:masterClrMapping/>
  </p:clrMapOvr>
  <p:transition advTm="161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AFB6503-E5C6-4FAB-9E81-B8662689EB5C}"/>
              </a:ext>
            </a:extLst>
          </p:cNvPr>
          <p:cNvSpPr txBox="1">
            <a:spLocks/>
          </p:cNvSpPr>
          <p:nvPr/>
        </p:nvSpPr>
        <p:spPr>
          <a:xfrm>
            <a:off x="0" y="1939724"/>
            <a:ext cx="4650661" cy="2581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9900" b="1" i="0" u="none" strike="noStrike" kern="1200" cap="none" spc="0" normalizeH="0" baseline="0" noProof="0" dirty="0">
                <a:ln>
                  <a:noFill/>
                </a:ln>
                <a:solidFill>
                  <a:srgbClr val="296897"/>
                </a:solidFill>
                <a:effectLst/>
                <a:uLnTx/>
                <a:uFillTx/>
                <a:latin typeface="Calibri"/>
                <a:ea typeface="+mn-ea"/>
                <a:cs typeface="+mn-cs"/>
              </a:rPr>
              <a:t>175</a:t>
            </a:r>
          </a:p>
        </p:txBody>
      </p:sp>
      <p:sp>
        <p:nvSpPr>
          <p:cNvPr id="12" name="Content Placeholder 2">
            <a:extLst>
              <a:ext uri="{FF2B5EF4-FFF2-40B4-BE49-F238E27FC236}">
                <a16:creationId xmlns:a16="http://schemas.microsoft.com/office/drawing/2014/main" id="{39978494-5F0F-496C-8D26-8AB30F08DB76}"/>
              </a:ext>
            </a:extLst>
          </p:cNvPr>
          <p:cNvSpPr txBox="1">
            <a:spLocks/>
          </p:cNvSpPr>
          <p:nvPr/>
        </p:nvSpPr>
        <p:spPr>
          <a:xfrm>
            <a:off x="0" y="4532453"/>
            <a:ext cx="4650661" cy="4728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defRPr/>
            </a:pPr>
            <a:r>
              <a:rPr lang="en-US" sz="3600" b="1" dirty="0">
                <a:solidFill>
                  <a:srgbClr val="296897"/>
                </a:solidFill>
                <a:latin typeface="Calibri"/>
              </a:rPr>
              <a:t>Medical students</a:t>
            </a:r>
          </a:p>
        </p:txBody>
      </p:sp>
      <p:sp>
        <p:nvSpPr>
          <p:cNvPr id="13" name="Content Placeholder 2">
            <a:extLst>
              <a:ext uri="{FF2B5EF4-FFF2-40B4-BE49-F238E27FC236}">
                <a16:creationId xmlns:a16="http://schemas.microsoft.com/office/drawing/2014/main" id="{29894B76-AABE-4739-88DC-A61CC7A253BD}"/>
              </a:ext>
            </a:extLst>
          </p:cNvPr>
          <p:cNvSpPr txBox="1">
            <a:spLocks/>
          </p:cNvSpPr>
          <p:nvPr/>
        </p:nvSpPr>
        <p:spPr>
          <a:xfrm>
            <a:off x="0" y="1865699"/>
            <a:ext cx="4650661" cy="4728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defRPr/>
            </a:pPr>
            <a:endParaRPr lang="en-US" sz="3600" b="1" dirty="0">
              <a:solidFill>
                <a:srgbClr val="1273AE"/>
              </a:solidFill>
              <a:latin typeface="Calibri"/>
            </a:endParaRPr>
          </a:p>
        </p:txBody>
      </p:sp>
      <p:sp>
        <p:nvSpPr>
          <p:cNvPr id="14" name="Content Placeholder 2">
            <a:extLst>
              <a:ext uri="{FF2B5EF4-FFF2-40B4-BE49-F238E27FC236}">
                <a16:creationId xmlns:a16="http://schemas.microsoft.com/office/drawing/2014/main" id="{0C1CE2DF-D94D-42C8-B1AB-DF5D18761B78}"/>
              </a:ext>
            </a:extLst>
          </p:cNvPr>
          <p:cNvSpPr txBox="1">
            <a:spLocks/>
          </p:cNvSpPr>
          <p:nvPr/>
        </p:nvSpPr>
        <p:spPr>
          <a:xfrm>
            <a:off x="4650662" y="1600200"/>
            <a:ext cx="4481762" cy="178707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defRPr/>
            </a:pPr>
            <a:r>
              <a:rPr lang="en-US" sz="7200" b="1" dirty="0">
                <a:solidFill>
                  <a:srgbClr val="296897"/>
                </a:solidFill>
                <a:latin typeface="Calibri"/>
              </a:rPr>
              <a:t>7</a:t>
            </a:r>
            <a:r>
              <a:rPr lang="en-US" sz="3600" b="1" dirty="0">
                <a:solidFill>
                  <a:srgbClr val="296897"/>
                </a:solidFill>
                <a:latin typeface="Calibri"/>
              </a:rPr>
              <a:t> </a:t>
            </a:r>
          </a:p>
          <a:p>
            <a:pPr marL="0" indent="0">
              <a:buFont typeface="Arial"/>
              <a:buNone/>
              <a:defRPr/>
            </a:pPr>
            <a:r>
              <a:rPr lang="en-US" sz="2800" b="1" dirty="0">
                <a:solidFill>
                  <a:srgbClr val="296897"/>
                </a:solidFill>
                <a:latin typeface="Calibri"/>
              </a:rPr>
              <a:t>      Core Clerkship Modules:</a:t>
            </a:r>
          </a:p>
        </p:txBody>
      </p:sp>
      <p:sp>
        <p:nvSpPr>
          <p:cNvPr id="15" name="Content Placeholder 2">
            <a:extLst>
              <a:ext uri="{FF2B5EF4-FFF2-40B4-BE49-F238E27FC236}">
                <a16:creationId xmlns:a16="http://schemas.microsoft.com/office/drawing/2014/main" id="{E7350640-8398-4E35-85D9-062FFF45E08A}"/>
              </a:ext>
            </a:extLst>
          </p:cNvPr>
          <p:cNvSpPr txBox="1">
            <a:spLocks/>
          </p:cNvSpPr>
          <p:nvPr/>
        </p:nvSpPr>
        <p:spPr>
          <a:xfrm>
            <a:off x="5233686" y="3318232"/>
            <a:ext cx="3757914" cy="19026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000" dirty="0">
                <a:solidFill>
                  <a:prstClr val="black">
                    <a:lumMod val="75000"/>
                    <a:lumOff val="25000"/>
                  </a:prstClr>
                </a:solidFill>
                <a:latin typeface="Calibri"/>
              </a:rPr>
              <a:t>Family Medicine</a:t>
            </a:r>
          </a:p>
          <a:p>
            <a:pPr>
              <a:defRPr/>
            </a:pPr>
            <a:r>
              <a:rPr lang="en-US" sz="2000" dirty="0">
                <a:solidFill>
                  <a:prstClr val="black">
                    <a:lumMod val="75000"/>
                    <a:lumOff val="25000"/>
                  </a:prstClr>
                </a:solidFill>
                <a:latin typeface="Calibri"/>
              </a:rPr>
              <a:t>OB/GYN</a:t>
            </a:r>
          </a:p>
          <a:p>
            <a:pPr>
              <a:defRPr/>
            </a:pPr>
            <a:r>
              <a:rPr lang="en-US" sz="2000" dirty="0">
                <a:solidFill>
                  <a:prstClr val="black">
                    <a:lumMod val="75000"/>
                    <a:lumOff val="25000"/>
                  </a:prstClr>
                </a:solidFill>
                <a:latin typeface="Calibri"/>
              </a:rPr>
              <a:t>Internal Medicine</a:t>
            </a:r>
          </a:p>
          <a:p>
            <a:pPr>
              <a:defRPr/>
            </a:pPr>
            <a:r>
              <a:rPr lang="en-US" sz="2000" dirty="0">
                <a:solidFill>
                  <a:prstClr val="black">
                    <a:lumMod val="75000"/>
                    <a:lumOff val="25000"/>
                  </a:prstClr>
                </a:solidFill>
                <a:latin typeface="Calibri"/>
              </a:rPr>
              <a:t>Psychology</a:t>
            </a:r>
          </a:p>
          <a:p>
            <a:pPr>
              <a:defRPr/>
            </a:pPr>
            <a:r>
              <a:rPr lang="en-US" sz="2000" dirty="0">
                <a:solidFill>
                  <a:prstClr val="black">
                    <a:lumMod val="75000"/>
                    <a:lumOff val="25000"/>
                  </a:prstClr>
                </a:solidFill>
                <a:latin typeface="Calibri"/>
              </a:rPr>
              <a:t>Surgery</a:t>
            </a:r>
          </a:p>
          <a:p>
            <a:pPr>
              <a:defRPr/>
            </a:pPr>
            <a:r>
              <a:rPr lang="en-US" sz="2000" dirty="0">
                <a:solidFill>
                  <a:prstClr val="black">
                    <a:lumMod val="75000"/>
                    <a:lumOff val="25000"/>
                  </a:prstClr>
                </a:solidFill>
                <a:latin typeface="Calibri"/>
              </a:rPr>
              <a:t>Pediatrics</a:t>
            </a:r>
          </a:p>
          <a:p>
            <a:pPr>
              <a:defRPr/>
            </a:pPr>
            <a:r>
              <a:rPr lang="en-US" sz="2000" dirty="0">
                <a:solidFill>
                  <a:prstClr val="black">
                    <a:lumMod val="75000"/>
                    <a:lumOff val="25000"/>
                  </a:prstClr>
                </a:solidFill>
                <a:latin typeface="Calibri"/>
              </a:rPr>
              <a:t>Neurology</a:t>
            </a:r>
          </a:p>
        </p:txBody>
      </p:sp>
      <p:cxnSp>
        <p:nvCxnSpPr>
          <p:cNvPr id="16" name="Straight Connector 15">
            <a:extLst>
              <a:ext uri="{FF2B5EF4-FFF2-40B4-BE49-F238E27FC236}">
                <a16:creationId xmlns:a16="http://schemas.microsoft.com/office/drawing/2014/main" id="{14B940DB-B93E-4185-A3B9-35DE77FD4B61}"/>
              </a:ext>
            </a:extLst>
          </p:cNvPr>
          <p:cNvCxnSpPr>
            <a:cxnSpLocks/>
          </p:cNvCxnSpPr>
          <p:nvPr/>
        </p:nvCxnSpPr>
        <p:spPr>
          <a:xfrm flipV="1">
            <a:off x="4650661" y="1884747"/>
            <a:ext cx="1" cy="3982653"/>
          </a:xfrm>
          <a:prstGeom prst="line">
            <a:avLst/>
          </a:prstGeom>
          <a:noFill/>
          <a:ln w="12700" cap="flat" cmpd="sng" algn="ctr">
            <a:solidFill>
              <a:srgbClr val="4D8C40"/>
            </a:solidFill>
            <a:prstDash val="solid"/>
          </a:ln>
          <a:effectLst/>
        </p:spPr>
      </p:cxnSp>
      <p:sp>
        <p:nvSpPr>
          <p:cNvPr id="17" name="Title 1">
            <a:extLst>
              <a:ext uri="{FF2B5EF4-FFF2-40B4-BE49-F238E27FC236}">
                <a16:creationId xmlns:a16="http://schemas.microsoft.com/office/drawing/2014/main" id="{FF718989-51E3-43FD-ABFF-CE4ECCE4798E}"/>
              </a:ext>
            </a:extLst>
          </p:cNvPr>
          <p:cNvSpPr txBox="1">
            <a:spLocks/>
          </p:cNvSpPr>
          <p:nvPr/>
        </p:nvSpPr>
        <p:spPr>
          <a:xfrm>
            <a:off x="76204" y="1076960"/>
            <a:ext cx="9056214" cy="447040"/>
          </a:xfrm>
          <a:prstGeom prst="rect">
            <a:avLst/>
          </a:prstGeom>
        </p:spPr>
        <p:txBody>
          <a:bodyPr>
            <a:noAutofit/>
          </a:bodyPr>
          <a:lstStyle>
            <a:lvl1pPr algn="l"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600">
                <a:solidFill>
                  <a:schemeClr val="tx1"/>
                </a:solidFill>
                <a:latin typeface="Arial" charset="0"/>
              </a:defRPr>
            </a:lvl2pPr>
            <a:lvl3pPr algn="ctr" rtl="0" eaLnBrk="1" fontAlgn="base" hangingPunct="1">
              <a:spcBef>
                <a:spcPct val="0"/>
              </a:spcBef>
              <a:spcAft>
                <a:spcPct val="0"/>
              </a:spcAft>
              <a:defRPr sz="3600">
                <a:solidFill>
                  <a:schemeClr val="tx1"/>
                </a:solidFill>
                <a:latin typeface="Arial" charset="0"/>
              </a:defRPr>
            </a:lvl3pPr>
            <a:lvl4pPr algn="ctr" rtl="0" eaLnBrk="1" fontAlgn="base" hangingPunct="1">
              <a:spcBef>
                <a:spcPct val="0"/>
              </a:spcBef>
              <a:spcAft>
                <a:spcPct val="0"/>
              </a:spcAft>
              <a:defRPr sz="3600">
                <a:solidFill>
                  <a:schemeClr val="tx1"/>
                </a:solidFill>
                <a:latin typeface="Arial" charset="0"/>
              </a:defRPr>
            </a:lvl4pPr>
            <a:lvl5pPr algn="ctr" rtl="0" eaLnBrk="1" fontAlgn="base" hangingPunct="1">
              <a:spcBef>
                <a:spcPct val="0"/>
              </a:spcBef>
              <a:spcAft>
                <a:spcPct val="0"/>
              </a:spcAft>
              <a:defRPr sz="3600">
                <a:solidFill>
                  <a:schemeClr val="tx1"/>
                </a:solidFill>
                <a:latin typeface="Arial" charset="0"/>
              </a:defRPr>
            </a:lvl5pPr>
            <a:lvl6pPr marL="457200" algn="ctr" rtl="0" eaLnBrk="1" fontAlgn="base" hangingPunct="1">
              <a:spcBef>
                <a:spcPct val="0"/>
              </a:spcBef>
              <a:spcAft>
                <a:spcPct val="0"/>
              </a:spcAft>
              <a:defRPr sz="3600">
                <a:solidFill>
                  <a:schemeClr val="tx1"/>
                </a:solidFill>
                <a:latin typeface="Arial" charset="0"/>
              </a:defRPr>
            </a:lvl6pPr>
            <a:lvl7pPr marL="914400" algn="ctr" rtl="0" eaLnBrk="1" fontAlgn="base" hangingPunct="1">
              <a:spcBef>
                <a:spcPct val="0"/>
              </a:spcBef>
              <a:spcAft>
                <a:spcPct val="0"/>
              </a:spcAft>
              <a:defRPr sz="3600">
                <a:solidFill>
                  <a:schemeClr val="tx1"/>
                </a:solidFill>
                <a:latin typeface="Arial" charset="0"/>
              </a:defRPr>
            </a:lvl7pPr>
            <a:lvl8pPr marL="1371600" algn="ctr" rtl="0" eaLnBrk="1" fontAlgn="base" hangingPunct="1">
              <a:spcBef>
                <a:spcPct val="0"/>
              </a:spcBef>
              <a:spcAft>
                <a:spcPct val="0"/>
              </a:spcAft>
              <a:defRPr sz="3600">
                <a:solidFill>
                  <a:schemeClr val="tx1"/>
                </a:solidFill>
                <a:latin typeface="Arial" charset="0"/>
              </a:defRPr>
            </a:lvl8pPr>
            <a:lvl9pPr marL="1828800" algn="ctr" rtl="0" eaLnBrk="1" fontAlgn="base" hangingPunct="1">
              <a:spcBef>
                <a:spcPct val="0"/>
              </a:spcBef>
              <a:spcAft>
                <a:spcPct val="0"/>
              </a:spcAft>
              <a:defRPr sz="3600">
                <a:solidFill>
                  <a:schemeClr val="tx1"/>
                </a:solidFill>
                <a:latin typeface="Arial" charset="0"/>
              </a:defRPr>
            </a:lvl9pPr>
          </a:lstStyle>
          <a:p>
            <a:pPr algn="ctr"/>
            <a:r>
              <a:rPr lang="en-US" sz="2400" b="1" dirty="0">
                <a:solidFill>
                  <a:srgbClr val="296897"/>
                </a:solidFill>
              </a:rPr>
              <a:t>RSNA Education Scholar Grant: Curriculum Integration </a:t>
            </a:r>
          </a:p>
        </p:txBody>
      </p:sp>
      <p:pic>
        <p:nvPicPr>
          <p:cNvPr id="5" name="Audio 4">
            <a:hlinkClick r:id="" action="ppaction://media"/>
            <a:extLst>
              <a:ext uri="{FF2B5EF4-FFF2-40B4-BE49-F238E27FC236}">
                <a16:creationId xmlns:a16="http://schemas.microsoft.com/office/drawing/2014/main" id="{F43967E9-072F-42D9-9327-F4FB051087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0935380"/>
      </p:ext>
    </p:extLst>
  </p:cSld>
  <p:clrMapOvr>
    <a:masterClrMapping/>
  </p:clrMapOvr>
  <p:transition advTm="174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F718989-51E3-43FD-ABFF-CE4ECCE4798E}"/>
              </a:ext>
            </a:extLst>
          </p:cNvPr>
          <p:cNvSpPr txBox="1">
            <a:spLocks/>
          </p:cNvSpPr>
          <p:nvPr/>
        </p:nvSpPr>
        <p:spPr>
          <a:xfrm>
            <a:off x="76204" y="1076960"/>
            <a:ext cx="9056214" cy="447040"/>
          </a:xfrm>
          <a:prstGeom prst="rect">
            <a:avLst/>
          </a:prstGeom>
        </p:spPr>
        <p:txBody>
          <a:bodyPr>
            <a:noAutofit/>
          </a:bodyPr>
          <a:lstStyle>
            <a:lvl1pPr algn="l"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600">
                <a:solidFill>
                  <a:schemeClr val="tx1"/>
                </a:solidFill>
                <a:latin typeface="Arial" charset="0"/>
              </a:defRPr>
            </a:lvl2pPr>
            <a:lvl3pPr algn="ctr" rtl="0" eaLnBrk="1" fontAlgn="base" hangingPunct="1">
              <a:spcBef>
                <a:spcPct val="0"/>
              </a:spcBef>
              <a:spcAft>
                <a:spcPct val="0"/>
              </a:spcAft>
              <a:defRPr sz="3600">
                <a:solidFill>
                  <a:schemeClr val="tx1"/>
                </a:solidFill>
                <a:latin typeface="Arial" charset="0"/>
              </a:defRPr>
            </a:lvl3pPr>
            <a:lvl4pPr algn="ctr" rtl="0" eaLnBrk="1" fontAlgn="base" hangingPunct="1">
              <a:spcBef>
                <a:spcPct val="0"/>
              </a:spcBef>
              <a:spcAft>
                <a:spcPct val="0"/>
              </a:spcAft>
              <a:defRPr sz="3600">
                <a:solidFill>
                  <a:schemeClr val="tx1"/>
                </a:solidFill>
                <a:latin typeface="Arial" charset="0"/>
              </a:defRPr>
            </a:lvl4pPr>
            <a:lvl5pPr algn="ctr" rtl="0" eaLnBrk="1" fontAlgn="base" hangingPunct="1">
              <a:spcBef>
                <a:spcPct val="0"/>
              </a:spcBef>
              <a:spcAft>
                <a:spcPct val="0"/>
              </a:spcAft>
              <a:defRPr sz="3600">
                <a:solidFill>
                  <a:schemeClr val="tx1"/>
                </a:solidFill>
                <a:latin typeface="Arial" charset="0"/>
              </a:defRPr>
            </a:lvl5pPr>
            <a:lvl6pPr marL="457200" algn="ctr" rtl="0" eaLnBrk="1" fontAlgn="base" hangingPunct="1">
              <a:spcBef>
                <a:spcPct val="0"/>
              </a:spcBef>
              <a:spcAft>
                <a:spcPct val="0"/>
              </a:spcAft>
              <a:defRPr sz="3600">
                <a:solidFill>
                  <a:schemeClr val="tx1"/>
                </a:solidFill>
                <a:latin typeface="Arial" charset="0"/>
              </a:defRPr>
            </a:lvl6pPr>
            <a:lvl7pPr marL="914400" algn="ctr" rtl="0" eaLnBrk="1" fontAlgn="base" hangingPunct="1">
              <a:spcBef>
                <a:spcPct val="0"/>
              </a:spcBef>
              <a:spcAft>
                <a:spcPct val="0"/>
              </a:spcAft>
              <a:defRPr sz="3600">
                <a:solidFill>
                  <a:schemeClr val="tx1"/>
                </a:solidFill>
                <a:latin typeface="Arial" charset="0"/>
              </a:defRPr>
            </a:lvl7pPr>
            <a:lvl8pPr marL="1371600" algn="ctr" rtl="0" eaLnBrk="1" fontAlgn="base" hangingPunct="1">
              <a:spcBef>
                <a:spcPct val="0"/>
              </a:spcBef>
              <a:spcAft>
                <a:spcPct val="0"/>
              </a:spcAft>
              <a:defRPr sz="3600">
                <a:solidFill>
                  <a:schemeClr val="tx1"/>
                </a:solidFill>
                <a:latin typeface="Arial" charset="0"/>
              </a:defRPr>
            </a:lvl8pPr>
            <a:lvl9pPr marL="1828800" algn="ctr" rtl="0" eaLnBrk="1" fontAlgn="base" hangingPunct="1">
              <a:spcBef>
                <a:spcPct val="0"/>
              </a:spcBef>
              <a:spcAft>
                <a:spcPct val="0"/>
              </a:spcAft>
              <a:defRPr sz="3600">
                <a:solidFill>
                  <a:schemeClr val="tx1"/>
                </a:solidFill>
                <a:latin typeface="Arial" charset="0"/>
              </a:defRPr>
            </a:lvl9pPr>
          </a:lstStyle>
          <a:p>
            <a:pPr algn="ctr"/>
            <a:r>
              <a:rPr lang="en-US" sz="2400" b="1" dirty="0">
                <a:solidFill>
                  <a:srgbClr val="296897"/>
                </a:solidFill>
              </a:rPr>
              <a:t>PA Program </a:t>
            </a:r>
          </a:p>
        </p:txBody>
      </p:sp>
      <p:pic>
        <p:nvPicPr>
          <p:cNvPr id="2" name="Picture 1">
            <a:extLst>
              <a:ext uri="{FF2B5EF4-FFF2-40B4-BE49-F238E27FC236}">
                <a16:creationId xmlns:a16="http://schemas.microsoft.com/office/drawing/2014/main" id="{9D2E2F66-8F6D-4324-8D2E-4D7B83CAAB39}"/>
              </a:ext>
            </a:extLst>
          </p:cNvPr>
          <p:cNvPicPr>
            <a:picLocks noChangeAspect="1"/>
          </p:cNvPicPr>
          <p:nvPr/>
        </p:nvPicPr>
        <p:blipFill>
          <a:blip r:embed="rId5"/>
          <a:stretch>
            <a:fillRect/>
          </a:stretch>
        </p:blipFill>
        <p:spPr>
          <a:xfrm>
            <a:off x="1409700" y="1714351"/>
            <a:ext cx="6324600" cy="4743450"/>
          </a:xfrm>
          <a:prstGeom prst="rect">
            <a:avLst/>
          </a:prstGeom>
        </p:spPr>
      </p:pic>
      <p:pic>
        <p:nvPicPr>
          <p:cNvPr id="6" name="Audio 5">
            <a:hlinkClick r:id="" action="ppaction://media"/>
            <a:extLst>
              <a:ext uri="{FF2B5EF4-FFF2-40B4-BE49-F238E27FC236}">
                <a16:creationId xmlns:a16="http://schemas.microsoft.com/office/drawing/2014/main" id="{D5A6E6F5-62E3-451E-91C4-0C2492031E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62682832"/>
      </p:ext>
    </p:extLst>
  </p:cSld>
  <p:clrMapOvr>
    <a:masterClrMapping/>
  </p:clrMapOvr>
  <p:transition advTm="119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5C53-6F7F-4084-8D86-213EB3EC2B40}"/>
              </a:ext>
            </a:extLst>
          </p:cNvPr>
          <p:cNvPicPr>
            <a:picLocks noChangeAspect="1"/>
          </p:cNvPicPr>
          <p:nvPr/>
        </p:nvPicPr>
        <p:blipFill>
          <a:blip r:embed="rId5"/>
          <a:stretch>
            <a:fillRect/>
          </a:stretch>
        </p:blipFill>
        <p:spPr>
          <a:xfrm>
            <a:off x="1295400" y="1373346"/>
            <a:ext cx="7010400" cy="4111308"/>
          </a:xfrm>
          <a:prstGeom prst="rect">
            <a:avLst/>
          </a:prstGeom>
        </p:spPr>
      </p:pic>
      <p:sp>
        <p:nvSpPr>
          <p:cNvPr id="4" name="TextBox 3">
            <a:extLst>
              <a:ext uri="{FF2B5EF4-FFF2-40B4-BE49-F238E27FC236}">
                <a16:creationId xmlns:a16="http://schemas.microsoft.com/office/drawing/2014/main" id="{84E5A020-56DA-48B0-9177-3935948AA567}"/>
              </a:ext>
            </a:extLst>
          </p:cNvPr>
          <p:cNvSpPr txBox="1"/>
          <p:nvPr/>
        </p:nvSpPr>
        <p:spPr>
          <a:xfrm>
            <a:off x="4419600" y="6172200"/>
            <a:ext cx="4495800" cy="246221"/>
          </a:xfrm>
          <a:prstGeom prst="rect">
            <a:avLst/>
          </a:prstGeom>
          <a:noFill/>
        </p:spPr>
        <p:txBody>
          <a:bodyPr wrap="square" rtlCol="0">
            <a:spAutoFit/>
          </a:bodyPr>
          <a:lstStyle/>
          <a:p>
            <a:pPr algn="r"/>
            <a:r>
              <a:rPr lang="en-US" sz="1000" dirty="0">
                <a:solidFill>
                  <a:schemeClr val="tx1"/>
                </a:solidFill>
                <a:hlinkClick r:id="rId6">
                  <a:extLst>
                    <a:ext uri="{A12FA001-AC4F-418D-AE19-62706E023703}">
                      <ahyp:hlinkClr xmlns:ahyp="http://schemas.microsoft.com/office/drawing/2018/hyperlinkcolor" val="tx"/>
                    </a:ext>
                  </a:extLst>
                </a:hlinkClick>
              </a:rPr>
              <a:t>https://stats.oecd.org/Index.aspx?DataSetCode=SHA</a:t>
            </a:r>
            <a:endParaRPr lang="en-US" sz="1000" dirty="0">
              <a:solidFill>
                <a:schemeClr val="tx1"/>
              </a:solidFill>
            </a:endParaRPr>
          </a:p>
        </p:txBody>
      </p:sp>
      <p:pic>
        <p:nvPicPr>
          <p:cNvPr id="5" name="Audio 4">
            <a:hlinkClick r:id="" action="ppaction://media"/>
            <a:extLst>
              <a:ext uri="{FF2B5EF4-FFF2-40B4-BE49-F238E27FC236}">
                <a16:creationId xmlns:a16="http://schemas.microsoft.com/office/drawing/2014/main" id="{EFDC14F9-2351-42DB-AD53-93CF76922E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29409355"/>
      </p:ext>
    </p:extLst>
  </p:cSld>
  <p:clrMapOvr>
    <a:masterClrMapping/>
  </p:clrMapOvr>
  <mc:AlternateContent xmlns:mc="http://schemas.openxmlformats.org/markup-compatibility/2006" xmlns:p14="http://schemas.microsoft.com/office/powerpoint/2010/main">
    <mc:Choice Requires="p14">
      <p:transition spd="med" p14:dur="700" advTm="24091">
        <p:fade/>
      </p:transition>
    </mc:Choice>
    <mc:Fallback xmlns="">
      <p:transition spd="med" advTm="24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sAAAFICAIAAADPoy1mAAAAAXNSR0IArs4c6QAAAARnQU1BAACxjwv8YQUAAAAJcEhZcwAADsMAAA7DAcdvqGQAAAAYdEVYdFNvZnR3YXJlAHBhaW50Lm5ldCA0LjAuNWWFMmUAALl0SURBVHhe7J0FXBbJH4e9u/91n55nx6lnd3crIiAhKDZnInaiqCAgItKtoGJid3d3o2JhoAiKgdKl/+/uzDsu+wYvCCfiPJ+Bz/vOzsa7Mc/8dmd3i7zjcDgcDqcwwg3H4XA4nMIJNxyHw+FwCifccBwOh8MpnHDDcTgcDqdwwg3H4XA4nMIJNxyHw+FwCifccBwOh8MpnHDDcTgcDqdwwg3H4XA4nMIJNxyHw+FwCifccBwOh8MpnHDDcTgcDqdwwg3H4XA4nMIJNxyHw+FwCifccBwOh8MpnHDDcTgcDqdwwg3H4XA4nMIJNxyHw+FwCifccBwOh8MpnHDDcTgcDqdwwg3H4XA4nMIJNxyHw+FwCifccBwOh8MpnHDDcTgcDqdwwg3H4XA4nMIJNxyHw+FwCifccBwOh8MpnHDD5QGZmZlLliwZP368g4NDbGwszS2Q7N+/v3///gMHDgwJCaFZnxnR0dFOTk7YWD4+PvHx8TSXkxOWL18+YcIEOzu7mJgYmsXhFEi44fKAlJSUMmXKFBHZsmULzVWQnJy8bdu2TZs2PXjwgGZ9PCwtLcly/v333zTrM2PdunVkDfz+++/Xr1+nuZycUKJECbIOsVfTrM+Ahw8f4vfu27cPxzvN+nQICwsjC4/mOM36PPhohktPT0cj2szMzMjIyMLCwsXFJTIykg7Tmjdv3nh6eiIowURMTEz8/f0zMjLosP8Q7PGlS5dWd8xPmjSJDPryyy+vXr1Kcz8SzHAVK1akWTkBv3Tnzp3Dhw9v3759uXLlvvvuu5IlS7Zt29bGxubQoUOfxJG/du1asgYKseEQp44ePRoHhTKGhob0k5GRsbHxokWL6Dg5oXjx4mQdbtiwgWYVdq5du/a///2P/OoZM2bQ3E+EkydP/vDDD2ThHRwcaO7nwUcz3P79+8kaJ3zxxRelSpWCsehgLUBjpGPHjhiRTkJUyIkTJ+jg/xDNhoMAyCCwevVqmvuR+BDD3bp1q1GjRt9++y2ZggzkY2hUVBQtXVD5HAw3Z84c8huzpU6dOnScnPAZGm7x4sXkJ4MmTZrQ3E8EVDt00YsU6du3L839PPhohvPz86OrXAKCsLdv39IS2XHkyJGvvvqKjqngo5w20Ww47FJkEECgQ3M/Erk23P3796tVq0bGBT/++CO+NmzYEJHc119/TTLR2lCp8K1bt2IlINSGXWjWx6OAGw7OGDBggLm5+Yc0hkaMGEF+Y7Z07tyZjpMTCpnhYC/snwMHDjx16hTNUmLfvn3kJwPsyTT3E2HXrl3sIB0zZgzN/Tz4+Ib7+eefixYtSj536dIlLS2NlsiOyZMnk7E6depEPoACaLjw8HAcP3p6eqhbP/pJ8NwZLjk5GeEyGREaMzU1ffHiRboItldERESfPn1Ia2PFihV0HAkWFhZk3Hbt2tGsj0cBN1yLFi3I4unr69OsnMMMV6JECeycGsAWpOPkhEJmuAYNGpCfY29vT7OUwJHr4eGBBsG4ceOePXtGcz8RcPw6Ojp27drVysrq6dOnNPfz4OMb7rfffmMnVX755ZdHjx7REhrBNitbtixG+eabby5cuEBGBwXQcAWK3Bnu8uXL3333HRlx+PDhqampdIACRN5Xr16dOXPmpUuXaJYEbjjtad68OVm8PDFcyZIlaVae8hkajvOJUiAMd+vWLaIrMHr0aG1OVHp7e5Pybdq0SUpKIp8BN5xmcme4efPmkbHAnTt3aK7WcMNpDzfcfw83XCGmoBjOzs6OfP3xxx+jo6NpITW8evWqUqVKpLybm1tODZeRkYFQHTONjIzEuDRXOzBuTEzM3bt3X79+TbPy1HCw+4sXL+7fvy+dvmbi4+PxW0BsbGy2XUlzZ7gxY8aQsb744ouEhASaqzUfy3CINR89ehQRESHdyjk13Js3b+7duwevv3z5kmblHOwzZAPR7+opUIbD3oiD8fbt27Lf/h8bDpvvwYMHOGa1PKeK4zEqKgorHGMpn29QJj8MhyPx2bNnWAYcy3Fxcdp3L5CB5cfuJ9uH/xsSExMx34cPH/73s85DCorhTp8+DbeRnKCgIFpIDXv37iU9+r788kuMiw1ARgQaBIN97saNG2PHji1WrBgtLfYAHDRoUFhYmOYjATso6kpbW1t2bIOuXbuePXsWI2o23PHjx6tVq1a+fPmePXuqO0TT0tLCw8MnTJjA7jQCVatWdXZ2xrGqfHjgJ6PesbGxqVKlCi0tghpt3LhxOLDVXfDLneHYJU9w5MgRmqsR/FJra+tmIn/++ScZ95dffiE5BNlF73Xr1mGp/v777+nTp9MsJVDVdujQoUyZMp07d1bX8xYb+sqVK9Dq999/T+aLD8OHD8eugjWppeGeP38eHBzcuHFjUphQv3791atXo/GhssLCOjc1NS1btix2DCgNZbCE69evr1y5Mh2/SJFGjRpt3LgxOTmZjqMgICAAbsM6+emnn0hJLB5ZS4R+/fqhoqSls+MDDYclh4xnz56NZSDTAW3atDl27Bh2dRTQYLgLFy7UqlWrXLlyo0aNollKoE2GVYSNiNV77do1mqsEtnVgYGCTJk3IvAC2I9bDxYsXlVcgNjoUuGzZMkxZ2t3366+/7tix4+HDh2XVNI44HG5k3bKaB4tEcjSABXjy5AmdSlaw3rBg+EVWVlbY1ck0Aaqppk2bLlmyBI1XdQfmmTNnatasiVrC3d0d08HPQYUzfvx41pkOCzls2DC0tHJxLR9r0sjICL+uXr16ODRoroLNmzdjF8WhR24dwZGLuaBWZN3U8VumTJmSi7u5CgIFxXBoL9SoUYPkZNt6xZYmJeEM7A3aGA77Vt++faVHrBRUK6gBsQy0dFawS4WEhGDno6Ul4PgZMmQIRtRgOFSUZBBA9ElzJSATv+iPP/6ghbKCGtPT0xN7PC0t3t2Cg5ZdGFPmr7/+8vHxkY7CyJ3h2F3SALs+qeY0gx8l7XupEhxCtLQIWzbUjzRLCdRupAwOeJXXzLGxIMhff/2VFJOC1WJnZ7dq1SryVZ3hMAVUlOoWHsuMOlfl5UbsY6QMpnz16lU02li3ESnYZ/T09GQLD3fSwWrAYXL58mVaOjs+0HDwlsq9Hebo1asXQhMNhkMFTQZhbdMsJe7evUvK/O9//9u1axfNzQraAdWrVyfFZMBzvXv3lvkejTDU4KxSlgHHoK6QehGWlbUOtWfbtm10KlnBNkXdJfWrFCwbdqrFixfT0llBW5YU69GjBxyDaFJlhYANCuvnVHLYz7H/kCngWKa5CmbMmEEGDRw4EIc2msismSUFNQZcSMf5dCgohkPOggULSM4PP/yg4Rwd2iNkA2BPQgSNnGwNh82GJgwpgP0MR2+DBg2QU7t27VKlSpF8AM2orLsPHTrEakyMjvqrUqVKqIXZTZRofbPdMaeGw8Kj4U8Hi67F4iF6w/TZfoZVxG4VR1jwzz//kPxvvvkGRzUqgnbt2tWtW7dChQrsptSff/5Z5a2BuTMcmm8sDkNlMXfu3GxPvCQkJHTq1AkhKWCxFBaY5BCw5LS0CKuXc204SJ0drgDtX9TFWF3YylhskslOSakzHFozrOGMcB8LaWBg0Lp1a1SIWH6Sjy2ifD0SYR8bip2ZtOIxX/xSBKb4z0YHcC0dTcTMzExcJSVYr27s3iSHgH01IiKCls6ODzEcwh0W0wD8Fuzt2LXY3t6qVSt2OCgbztXVlQz6EMOFhoay7YWVhklhI2IxsBMyh0GltLSk6gA4EhGRoMWAABFjSStrEh6RUdAqbd++PVm37KhBYZKjjPTkDeJyMhEpN27cYMcIFhJ7DuaOrQarYXS22Pg5y5cvV1YUjilSoHPnzqwFj3WO2gArH/sqmwLmgnnR0bQDYSW2Ixldg+FQJcLQ5DNWBeaLuWPWJAdgQ2Db0dE+EQqQ4VDXs0ho7NixpJgyU6dOJWWwg5KTfpoNh51p1KhRZP/A7oW9PDo6msQ3aWlpDx48GDp0KDucAgICZBV3bGys1IJz5swJCwtDa/3JkycHDhxQbqTnyHBYNmtrazqsSBEck6dOncKU0cCMiopCEGBhYYFlhiGOHz9ORkE1ij0PVTDapKgdHj16REJP/JaYmBgvLy86LTWhcO4Mh9UlXU6sLvzwo0eP0sGqwGqEgXA8ABMTEzJi06ZNSQ5BpqgPN9zNmzfZkYyKYM2aNbdv30ZrCVsZMYGsza7ScMhhhzRiNTQsyHVH/BxIHfEfG4pYVnbOmRkO64dIHdvOzc0NZsJehP/SPQHukV7RxI5B1gkL5hCmkxzC48ePNTcppOTacDg0IGMyLg4ZLPyVK1ewt2PXOnLkCBpSZBAjPwyHZUC7jRTAmgwKCkJ5bEQsBioKf39/TBmDrKys6Ajv3jk4OCAHW9zX1xdbEI1g7LFYXRjr7Nmz7NImNgprKWIoZiSu2rs1a9YkBRC+kBxlzp07R8oAlYZj9yxhmYcPHx4eHo65Yw/BVr537x4ExhSFtovyjXfMcBhKqiPUBvv27cNCYuVjK7A2OsDBSEfTDi0Nh/VDZo0mHdrHOL5QF2HWXbp0IQXwEzw8POhonwgFyHBg9OjRJBO7PrYryZTy7Nkz1O+kjIuLCznmNRsOuziLIZydnWmuBERF7HJL27ZtpRfkMH0nJycyCI3rWbNm0QEKcCD179+fFCDkyHCotlCbk0FoGitHeFAgqmm4nK0izNHT01PD8+UGDhxIJogwTrlM7gwHsJKxGCy4IfTo0ePYsWMaAm6Clj1NPtBw2FiGhoZkKFqgynfmodKpU6cOKQCUDYcInu0JCNpIM0gG68SLRrosqGKGI6C5dvDgQTpMAZRAKhGgsl9D3vY0wT4A5ajEx8dHeX9DeMEWT/lCGtbP4MGDWcQD8txwWOfsCQlY+D179tABEtCqQ/NO+uhwaAA/R92l9EOHDrEaYMmSJTRXgjY9TVDzkDJA2XDLli0jg+CACRMmKF8mBLAvO3ywGmmuAmY4guycKsCvY8uJn6NNryWGloYjoOkmmzV2bBaeIpJWV/MUTAqW4bBDs7M02GlIppSdO3eSAjgOsaOTTM2GY8FH0aJF0QykuVnBYUbK/PDDD9LnzWNLo6Yjg6pWrYotTQdIQHkWo4AcGQ6/kbXsEGTQXCUQpRGXa8OFCxfYNHHk01wFuTYcgMnQyCWjMxCmIDI7fPgwLaSK/8Zw2ItYDTJy5EiVawyt+0aNGpEyyoZDY4idoFOuuwnYJWrXrk3KTJs2jeaKSA1HzhIrLwNqh7p165IyKh/+lLeG08zChQvpCAp0dXXJIKxJlf0pcKwNGDCAlAF5bji0QlhdbG5uTnOVSEtLU9n+UAnkxE7DqHwq4wcaDjUAEwC2qboFg6Lq1atHiuE3ynwsNRwaaip7Ue3evZsd2qgJaa4WaG+4sWPHquwsjUialihS5EEBeIK89hQsw8XFxbF90dTUlGRKYaG6tBGk2XCsRpNd+ZDBrg9Ldx0IiZ1/R3xJc5WAgdguniPDGRgYkPzq1avLTnnlGqxMdu3h9OnTNFfBhxiOsHnzZkS6EBuZDgEHHmpV5dOGhP/GcGiek0HYlBqejsaa28qGW7RoERmEVhQ596sSdu9Ep06daJaI1HBubm40VwkWZONnKjf2/0vDhYaG0hEUsB6AWEiapQQiOVZd5rnhtm/fztq4a/PoGW84stiJH5U9PD/QcMeOHSPiwX+E+DRXFfixTFEHDhyguSLMcCVLllR3HD18+JBVR/7+/jRXC7Q0XJUqVdTNOiYmhsXB+/bto7mfAgXLcICdFcQKRYub5oqwRjoiLRwkNFej4TCIteuVq3spiL5JMU9PT5r17t3t27fZHqnhmXU45nPRlxJjsf6QGvSZUyIiIli3F9lRBD7ccIhLUPsfOXKENUgJWFE4QlT2hvhvDMduacC2IF2QVKLhboGhQ4eSQS1atKBZqmAXO9GsoVkiUsNpeP3elClTSJmyZcsqt5fz1nCoEO+rQflesdjYWDIWwHqmuapg9WyeG04ayuTi2QLqYBcXsWZoloQPNBy2NcmHm0+ePElzVYEInt2qNHXqVJorwn44FlVW7zGww7M7T6TVVLZoabjatWurO8uFfZtt9B07dtDcT4ECZziE/OwxldL7pRD7DxkyhOQjhoC66ACNhsOmpQPEK7f0lhZVsBaK9CoudmWSCdTdBANyZzhMkOYWKYJ6gebmhKioKFQQq1at8vX1nT59OuJa8iIhFmDlh+GkbNy4sX379tILM+bm5spnaf4Dw6Hu6NevHxmEOkLdgQo0GE5HR4cMQjVEdwtVsOoSSM8maWk41lXqPzBcjnqaoA1HxsIGVXmWjJF/hmPxMZCd8NAGrM+zZ8+iEg8KCkJb2crKCkcEYGc18sNwrFH+7bffZmtldgtEz549aZaIloZjvaX+e8Nhg5Ji3HBaoc5wgF1qRh3EajHU5qiUSb601y/QYDjpE8G1BPsrHfndOx8fH5L55ZdfargSljvDoXqluUWKbN26leZqR0xMjKmpKayMCJVFmcrkt+GwTtLS0tgtUAALo3x15z8wHLTKuplUq1ZN2gCSocFwrJuJ9khPZn7qhlu6dCkZC7GphhUI8s9wsBEZ9MMPP2g44lQC8WCVonnHOssokx+GYycPsMzZWrlly5akcP369WmWCDdcPlEQDRcaGkoG4QBghxD2KnK+Ec0xWQcKDYbbuXMnHSA+MhhtOs3Y2NhIOykFBATQkYsUQVVOc5XIneGk8WWOLjncvHmT9VYAv/76KxqGLVq00BPp0KEDu5KR34YjpKenu7m5MdEaGxvTAQr+G8NhvmRQ1apVVV4tJ2gwHOupD0fSHUI948aNk23rT91wrDcB1oyGy5Ag/wxnZmZGBv388880SwtSU1PNzc3JiAD7P3bvRo0ade7cmRwUcA8ZlB+GYz3AMRd1cmI0a9aMFMZxSrNEuOHyiYJoOGxgVl2S/lRozbGH94wfP54UY2gw3OnTp+mAIkWwmWmu1mzfvp2OXKQIgkiaq0TuDPf48WOaW6TIvHnzaG52YDHY8yYg+1mzZsk66+f3dTiVSNcA9ICvdIDIf3OWkvXgyPVZSvauWlkXEi351A0n3dulPYqV0WA4tHXIIJShWUpoMByaoWQQyNYWBFQOgwYNouMUKQKFKB/p7MRyfhgOzWKS/913392/f5/mqoGdiMIy0ywRbrh8oiAaDkyaNIkMRUUGExw6dIh8/eWXX9g9mwwNhkPtz05ZKPccyxbYgowLjh07RnOVyJ3h0ExmHTiV749Rh7+/P9P/tm3blM/kfBTDIYxr1aoVmzKOBzpAREvDSWsKmqWEOsMBdrKoVKlSGjo0azAcO0VWokQJmpUTPnXD4TAkY4Fz587RXFVoMBx7KNo333xDs5TQYDjpgwVu375NczWC6psd42jlqDzXkq+Gmz9/PsnHT9a83jIyMljnMtnJfG64fKKAGg61PzuxgJqLnbto0aKFcqWgwXAAIQUZNGzYsJye2cd2ZYsB6aobHcVYFyntDQfwc0g+KjsNZ0Gl9O7dm4yC30WzsvJRDJeamorDg0xZ+TIYMxyOT5qlCvZ+CaDyIMf6P3z4MCmgbDgWPaAS0dAcYZtD2XAuLi5kENAQBaojTwzHGgq6uro0K+fkznDYiKzxpNIEBLQaNTy1C7U/GQTUdc5CI5UUUDYcmqFsGZQnrpLVq1eTUTC1vXv30tysaDZcw4YNyVANT4vWYLgtW7aQBcD/gIAAmquKxYsXkylAyZggzRXhhssnCqjhUJd1796dFPjpp59Yle3j40NLSNBsOHa0f/3117IaLVsgWnZtpm7duio7mEVGRkqviuXIcORpQ4SlS5fSXCWio6PZdZHOnTuT8np6eiRHRlhY2M8//0zK5InhMjMzw8PD8Z9+VwW2IJRDpozmiKwwi66wCTRMR1q7bd++neZKQGTGuqIpG056RnrmzJk0Nys3b94sp3iIjLLh9uzZw7qhomFOc7UmTwzH7lho3Lgxzco5uTMcYHU9DjrZvkpADcie4QSUJYTAi0VUKu/ZSk5ORihPCigbTnrTPXYkmqtEfHw81jb5zLSBbYcQn2RKQf3ANrpKwyFcJkONjIxolhIaDHfv3j12S1Lbtm1prhLwFra4umLccPlEATUc8PX1JQUYKKny8oBmw+3evZv1vBgzZoy6G6vh1Li4OOxb0kANn6dNm0bGxdGIBpqsgsY+Jz3gQY4MB3Owe2wbNWr0+PFjOkABxIZqAnEke2gI6079559/yoyLpX348CFzAMgTw+3btw8HcP/+/REdyu6gIqCpzu6oxVpSftKS9GmZ+Mk0V4lz586xXt19+vSRbin8NNQjrLUBlA0H2ANovv32W6wx2cZC7ckicqBsOBze7BrnP//8A6Eq3/lASElJQZUnm36eGI51TMWOwZo1OSXXhnN0dCQjgunTp8uOhdjYWHY2haBsOJRh9TgkLXsDANpq0o2obDisWPZkte+///7QoUOycxvYK9BMgYn79etHchC3kYYR9lLl5cE6tLe3Z9JVabjx48eToUWLFlW+B5+gwXBA2s/F2tpaecMhx9bWli1GYGAgHaCAGy6fKLiGi4qKYmYiqHttmGbDYd9i9zmhlWdiYnL8+HHpYYPPp06dQpxRr149tKBlldqdO3fYfvndd9/Nnj2b7L4otmTJEtSDyMcBxqrmHBkOxzPrAQiqVq26cuXKR48eoeq8f/8+GqfNmzdHZS09/bJixQpaWjxc2Q/Bkb927Vrpq8hAnhgOv4iMguO/a9euQUFBiJZwwOO3nD9/HnUiOw8MBg4cKK0WCZgCa+TClKRrDHwp0wDWBjtHh03fu3fvu+J9/dAAHEma4diCpE2g0nAnTpxgMypVqhRWJpEQjk9EdSXEd++xM2zKhgPSZ2oUK1YMkZys4y5aIaieEEljb5HVRHliOPwEMhQgtoAwsD5xgOB4kdlCA8xwOLiww2hAdt3oxo0bbP2gNcC6FmPvWrp0aa1atcggFmYpGwXHBev3gW2hq6t79epVbAVsXMyOPOMY+zM5K6NsOHDmzBkWSWPnnzRpEnYzjI51dfToUexg5H5ZQ0NDUh5NH3aE1q1bF7U5yQfYfwwMDDAXMhSoNBwWjA5WPLYKC3z58mXpg/Q0Gw5D2SMj8KshPIzODoRLly6hCmJ7JsSvfDaIGy6fKLiGA4MHDyZlwM8//6z87j6CZsMBRH6yW52wtzVo0AD1NSIn1HQ0V/FyJjqaArQB2SFHwMaWas/Kyordw5cjwwFZ1EVgt58TUB2wF5LFxMRIT4piSeBsaIO4FpQpU4Z1BMgTw6HJzGo9DUDzLVu2VPe8bAQTtJwIqyJpCQXHjh1jgwjYOkw5WAxULuSCn0rDYU/AFiSFCdhw7MgEGCvb98OhWpfWiQCrFJE67IuVxuop7JDSG0tAnhgOMM0DrFVSoeMwycX74bIFFqfjKHBxcWG9IQAWACuQ7f/YFmgFjho1inxVeakMsTK7rEDAhmO7NFbgvHnzyG1hKg0Hpk2bRsIyhuyIwESk7V00RNgmw4f27dsPGDCgU6dOJBM/h53bV2m4yMhIFncSSCsKBxotkZ3hADTJzscA1A9Yt9hXSbuKgRAW+wkdRwI3XD5RoA2H+IkdbFCRcuxPyNZw4MmTJ5AQ05JK0GhdtmyZcgiSmpqK/U/luDjwsGdDiqyrek4NB9DSZP3UlUGEdPDgQal3oRxSyyvToUMH1Npt2rQhX/PEcFghaFazPn4qQX00ZcoUdUcm2LJlCzvGGNi4dLACzGvBggXMIlKwHo4cOYL1oMFwAIeihYWFrH4koMK6ePEiggzyVZ3hkpOTEa/IlKwMQkzZGa28MhwqfdbJloHqEtudlsgO1hU5W+AAOo4ChC/e3t4qNwEOEGwdHG7sVLlKw2EjIhJl53ullC5dGlEyAjLNhsNqcXJyklmNgbFmzZolDYOwTZl0ZcA6ixcvRsuJfFVpOIwOYRAdSpFeCs3WcFhviDVZmKsMpo/olj0vXgY3XD7x0QyHhp6uri6axnCDrC3MgFpwrKIMYnwNz9JOS0tDdYNiBgYGmu9HwYE3fPhwHF01atRAFV+5cmXUemgy//vvvxCV5nuAUL1iLvXq1atUqRICpoYNG06ePJn0FsMhvXDhQrKcym9/Pn78OPIxtF+/fiqvYwFyzlNPTw/Lg+ljwRBiGhkZ+fv7q+zegsw5c+agrUrKIwpEKzUwMBC1DxYGTVrMrnv37sovnofCMQhgt6ZZ2oEDeP/+/ahHIGMyUxyKNWvWxDLAberaKFJw/GORYEq4ChUBNEzemq/M6dOn+/Tpw1Y1thfCaNbyxZJj+bEtZDcCMlCBQlHdunXDEYuFxMrBvFAjsIoDFQ2mYGZmpnzhk4HaxNnZGRPBYqBaQX2NH4sqD/uYo6Oj9FQYA/ZFMI0p42di96a5SqANJGyALl3gCdlFJkZERIS5uTnWFXZUgOV3dXVVV1gZbPfBgwcbaoG6x5EfPnwYByYCDuyK+PnY29E2Yt33N27c2LVrV6ycsLAwkqMMmqeYAhqmGB0Tadq06cSJE+/du0eGYu/FGsDKVLkmCefOncOBiRGrVq2KoxXrH/seJqLuyVhoCBobG6M85giwscaNG0eMgg2Ngwtz1NCf69ChQz169GjSpAn2T+w52LGl/sbGxfGLKWDjqjuZBNAKxzGL6ZDdpkKFCljsFi1aWFlZwbI4Nmk5JVA1YX1i+qNHj8ZRTHOzAvFjKMqgJKojmqsFqGDJwmNE5QoKxiIVFCpbdZch8btQc6IMVqM2B3vB4aMZDqBax0GL//S7KlCxoow0glGJNpMiYCfD1kJTBVUY2mUIqvBVw54nBdOPi4vDWNhjUL1Kx8JnDcuJQSDbuWB0LA+mDzD9bH81qnJSHj8Hn2muxoUhgwD9nnNwDJCZYgXK5pstWIE4SuEqyIbImA5QQrqqZbG7lrsEymAuWEjMTraJNawfGShGFiMmJgY/Fg0LzfuYllNGGaDh5wOyrjBToK7Ky1ewANgJySZQt7dr/gnYUlhjGB0TQfNR5RTod/WQbpPYjtia6upfAqaJCaI85ggwa+kcMSjbdU5GJ/un8o7NllnzRADKYLfBMmC3waS0rGGwwjF9rDT6XRVa7vzKaB4R+VrOWvP+XwD5mIbjcDgcDif/4IbjcDgcTuGEG47D4XA4hRNuOA6Hw+EUTrjhOBwOh1M44YbjcDgcTuGEG47D4XA4hRNuOA6Hw+EUTrjhOBwOh1M44YbjcDgcTuGEG47D4XA4hRNuOA6Hw+EUTrjhOBwOh1M44YbjcDgcTuGEG47D4XA4hRNuOA6Hw+EUTrjhOBwOh1M44YbjcDgcTuGEG47D4XA4hRNuOA6Hw+EUTrjhOBwOh1M44YbjcDgcTuHkszBcWlpadHR0ZGRkXFwczfo8iIiIcHZ2trOz2717d3p6Os39BMnMzIyNjX0g8vz5c3ylAzgfA6z/EydOYL8Cly5devv2LR3A4RQwPgvD+fj4VKpUqXTp0rq6ujTr86B79+5FRL788svTp0/T3E+QCxcuVK9evaRI3bp1b9y4QQdwPgZoZ5QqVYrsWk2bNs3IyKADOJwCxmdhuFGjRpGjsWLFijTr86BmzZrkh4M9e/bQ3E8Qc3Nz+jNEsEHpAM7H4MqVK7/99hvZFhUqVMjb0wMpKSlPnjyJjo7+pM86cAoI3HCFmd69e5MfDm7evElzPzUeP3789ddf058h8v333798+ZIO5vznwEClS5cm26Jdu3Z5GMPBajo6OuXLl4c43dzcaC6Hk1u44QozUVFRPj4+8+fPv3z5Ms361Hj79q2XlxfZfD/88MO3335LPgcHB9MSnI/BmTNnXFxcsHc9fPiQZuUF8fHxJUqUIJt49OjRNJfDyS3ccJwCTUpKChr1ZPMNHz68evXq5HOPHj3S0tJoIU5hgRuOk7dww3EKNE+fPv3zzz+x7b7++uubN29aWlqSTVm6dOnnz5/TQpzCAjccJ2/hhlPN27dvY2Jijh49GhkZSbNUgTLHjh27desWQg2apQUojFEw8dOnT79+/Zrmak1UVNSFCxfy6UJUenr67du3sWwPHjzI6aX+2NjYK1euYPHo97zA19eXbLsOHTpgo1y8eJF8BatXr6aFcsiLFy9OnjwJX+Y6CiT7RkRERC4uQSUlJV2+fBmbPjExkWapAZvg1KlTx48fxwealXOwhNjZTpw4oXlPVsebN28w7oec5U5OTr527RpW1/nz57O9XSfXhsO+ev/+fczl0qVLuTimCNgi586dw6bBHkKztAZLjh+IBbh3716OagNsIKxejIjGHM3SCI4C7A8of+fOHZrFUQ833LuDBw/ioCpWrJi7uzu+pqament7N2zY8IsvviBj/f7774MGDcKuT8qDV69ezZ07t3bt2qQAwBSGDRuGio+WUAIHz7Zt21Cmbt2633zzDR2tSBHMpXLlyjiYr169quG+IvgMS9WyZUssJ1uw4sWL4xdJadGihbTWXrVq1V9//fXHH3+0atWKZinAAdm9e/fffvutatWqpN7BYTZ06FDWCxyUKVMGMROOWDKKSlCzBAcHt27dumTJkmQsLB4Wki6Qglq1aoWHh9NxtAaVY4UKFTDNL7/8MigoiGQ2bdqUzKhOnToaHIwVbmBggB9YqVIlIl0IadKkSf/88w8ZHfz0008os2vXLjKKjMzMTH19fUwBq53kwP1jxozBz6Hji/uGsbHx4cOHSQFlsJCYQufOnfFb4DZnZ+eyZcuScbEbeHp60nIKYBR/f/+uXbuyzooErFIs6sqVK9V5ERPHT8PyTJgwgeRgx+7du3fRokXpJMTAF3uguj5HaD2UK1cO88XeiN8eHR2NrY+dh4yL/AMHDtCi79716dMHU8ZSOTo6Ku+3+LEbNmywsLCoWbPm//73PzIF8NVXX2F/Gz9+vLKzdXR0sGLLly+PMqTwL7/8Iu47FGwLrBxaWkFCQoKPj0+nTp1+/vlnMhbAHLGTYFU/e/aMlsvK7t27ccBi+Xv16oWvENLy5cuxztmBiQ/NmjULCAjI9s5LrEzsVPXq1cMuSsYFWFdY2nXr1mloAD1+/Bgj4thnM8UUqlSpgsoKLRJaSAJ+e2BgIJZKumNg/WP32759u4aq4zOHG+4ddm4ydOzYsc+fP8fOSr7KwCGBCg57Ena15s2b09ysNGjQQPkgBDhOUMfRQmqAip48eUJHyAryUU3TctkhDaHs7e1pbhH5hoYya9SoQQahLgsNDZX1V2TgIFTXKMZRiiqJlssOVHl0NK1BlUrGRcUdFhZGMv38/EgmQIhDMpVBK6RatWqkGOR69uxZcrZTJU5OTsp1BKonsopQj+ArKixp00QKKuWtW7eqrGVIAdRcaFKMGzeOfGVYWVnRciKIQqQtDJXAc2iE0REkYPqkgImJCcQ/a9Ys8lUZ7GnYz5WXdvPmzaQAucbZpk0b8pUh7d3D1u2///4rmxRCeTQQyVB1wF6yepwOUA+aULIw9NGjR5pXF3ZdlWcUoC5WACsTa4x8VcbMzEydpfCroRbW9UklaGGo3FhnzpxhIgeszUpAQ4SWU4BmDRqpdLCIdJTvvvtOg0o/c7jh3hsOzVI0BslnVG04dHv27Ik4huQAHPPXrl1joRuiseHDh6PGkVadaAkq79NsFmim4eAfOXIk6Yc2efJkaSCop6enHJRAmayuQUMVoyxdujQkJGTmzJmsxzYmi8XA4YQgTNrq1NJwaIb/+OOP+IDDpkOHDmi5I7z79ddfyVDQrVs3lSde+vbtSwqg1YyxUAPil86ePRuhAMnHsWdoaIgF69+/f0473aEGQWOfTKdRo0aIUUj+pUuX2LJNnz5dpVeA1HA2NjbkBwJMCl7BkmNnYNUEJrh//346pgJmOMQxHh4eqJTxGaMgpIOr0PyXVq/ff//9kSNH6JgSyFDUpAj6iSCxTrDnkC4z2DNpOTEaYP1oAHYMLCfUi4VHFSyNUWAg5YYUMxz2YewGpL2CeaHwxIkTdXV1yfITEO0pn7RkhsMUEBmQz4gYGjduTDYomkG0qEbD2drakkGoxFu0aIHf6Obm5u3tjV0XoTwZBLDD0BFEcCjh2MGsmTMwU+QwED2zfQCg2Ve/fn1SEvs/Dt558+bhuMB6xi5H8gHEgICSjqOAGa548eLsqQgQv7m5OX5OkyZNmH6wuTdu3EhHywrWBgunsC9hl0CMFRQUNG3aNHYfKo6LGTNm0BEUoPWAXYgUQPXi4OCA0HzZsmXY1m3btiWxIC0qgiMaq47sqz/99BPWJ34m5o5ViiMLmxj5Gk5mfOZww73XDwE7NzvPA2JiYqTx0w8//ID/OAidnZ1Zu+nFixesDKKNq1evknwGjijUgDi8T5w4QbMUYCLDhg0j4wKEAnSACOoOHCFkUNGiRS9cuEAHiKAVTJYHRwUOEporQUvDESpUqICmJR387h0CO3KGEEAAFy9epAMU4BgjQ3GMyWIp1L+IWjAIhyVWL83NIVgzLJ729/enueIZMLbkCKbVtV6lhiNAVNLVixGxoZnkUOnLLsuhgGwVIYyQnqkDkBAdJkZXNFcCGcTmgjqRndJEeME0g7q7WbNmpAyqxYEDB8raSXfv3mX7GKaGQJYOUMAMx4AAZK2K1q1b02FFiqCNRXMVMMORpcV/mJidTkQMLe3ao8FwqOKxt6Oyxu4qG4SF7NKlCxkRO63yCXAU0OY6HFYOa4ziuDh69CgdoGDhwoWk6gc4+mSLwQxHwJKYmppih6GD371zd3cnpgFoXtBcCRERETAiKYANJ2v/4VdgZ2AbXXbUHzx4kOSjZazcWwq/ZezYsfSLCDYBKY9Wy9q1a2mugmfPnllbW2d7NvWzhRsui+EgDBwbssoFxpK2f1EBYRRpxYrjZ82aNWQodmscP3SAgsTERDhAXV18584ddrQgnKK5IjhyUFOQQUOGDFFuqaHNSIai8qJZErQ3HFSBGEJaEeDzhg0b6GDxPB4dIIIjCsEQGTRgwACaK2HHjh2kMQ7lS+sO7bl8+TJWNZmCrIcCamdxzkJTQ931dpnhEBBIr6QSsF0QOtASRYps2bKFDhCRGQ7t7uvXr8vqStRQ7dq1IwVQASnHqWQQASEapkAHZGX37t3sFCgMobyrYL7h4eEsyEObQ3aRSWo47ISDBg1SvgqFKbDwF5OiuQqY4Qj6+voaOoZoMBzaRtjb1fW2QHOQnfNYvHgxzVWgpeGOHz/OgnJEP7IFADiEe/bsSQqgnSTbA2WGw2GSkJBAh4ngQEPsS4ZiH1O+vj579mwyFLH1/fv3aa4ErATWIkF7RbpBEYyS/BEjRtAsjWzatImUL1269OPHj2kuRzu44bIYztbWVrk1hHqQnVVANbRo0SI6QAICC3YeadKkSTRXO9B+Z6c1oDHp4cqCIYAdneZKQAHSVIQGaJYELQ1XtWpVlZcrcJwz9aK+oLkiqPuKFStGBikbHaAyZQXOnj1Lc7UGK4Gda+rbty/NVfD69WtECWQoImCamxWp4VA1qKyGAJTDNhxsJ135UsOVL1/+9u3bdEBWrly5wtr7snYAIPkAZdavX09zlWDVMSpuVI40VwnU5iwykK12qeHatGmj7tLp5MmTaaEiRbDkNFdEajisE81d9TQYLlvY0aTsMC0Nx05fI8pUd4IOESQpg2NWFiwyw2GjSE/YSMEOwzarrOkDfbJ9W8OTB9hlVyhW2lbo378/yVcZHSrDKqjixYsjlKe5HO3ghstiOJUNTxzArEEHFSmfWCCwPn59+vShWdqB6Xfs2JGMa2RkJG3u4cBg17SkpxClkCsuOIzpdwlaGs7BwUFdJYX6i5RBpUmzRJ4+fcp62a1atYrmSkCdwnpXauhqqA6MTq6F4L/K6ZuampKJo4mtUglSw6HVrO4Hohi7FNq9e3fpiUqp4ebMmaOhHmczwuajWQpIPkB9LTsLykAThwnb2dmZ5qoiIiKCrdXBgwdLF0lqOA1PpkY4wi4yse6pBGY47FHq+pcyPsRwrGdH586daZYCLQ3Hruf5+vrSLCWw+cg5fHDo0CGaK8IM99tvvylfU2CwXlSklzXjyJEjJB/tgNjYWJqrxMqVK0mxokWLSmMvdmrkp59+Qpls197ly5dJeWw4WFNaP3CyhRsui+FolhJDhw4lBerUqQM30NysmJmZkTKdOnWiWerBbo2WICaFGgcVNLuoYGBgIG2TJiQksMvpaL/TXAkIQchQ1MU0S4KWhps/fz7NVQLxKCmDOoVmiWDhWT8Xlc8PvHjxIju1qyEoUQcCZTIuJqKy3YqqgTWxVV6DlBpuypQpNFcVXbt2JcVat24t7csgNZyPjw/NVQXrl4GQgmYpIPlAwy1lrMsokMVVMhCZMR9jsaWn06WG03wuC0cBKSZbLcxwpUqVkq4HleTUcGg7YotgTwAsOpc1m4A2hkOzjxQAW7duvake9ktlm48ZDq00Da0BdhlYdoCgRUjyK1SogEiRzkyJpUuXkmIQrfT0dWJiIrtjBO0zGxubW7duSTelDAySdqREs+Do0aNYCTltWHyecMP9p4bDuNjvMTXspg0bNqxevXolEdbYlBkOrX49PT0yCHGe7GoBdv0WLVqQoYgyaa6E/DMcQLxCBrVr145mSRg/fjw5n4bqMheXwdlZO/xqlY3W27dvM4OqvBCoveEGDRpEikEe0rNJ2huORboIsGRuIPlAg+GCg4NJme+++06znLBvsFMFqPWk89LecKzilp15znPDPX/+HGEiCrRv375BgwZsb0fsQsbNneHQCCAFAMKjP9XDolXsjXRkkQ803JAhQ0g+pl+sWDE6MyV+//13UkxmOLB48WIyiIDC2M93796tLj579OgRu1oBfvzxRywbIkusLlqCowZuuP/IcNhHra2t2XV+dcgMB/bs2UM6XHzzzTeTJ08ODw9H3Q1QxbOugIhmVD7gI18Nd+/ePRyZZChqMdTgmCYMgZDLzs6OBFhYZg0XKtQBkbNToFOnTsWRr8zOnTtZEIkaWfn0svaGY9dL/v77b+kpaO0Nh7qYFMMKkT2ZguQDDYabO3cuKVO8ePFsH2zBIk40bnJnOHYZTCaYPDRcZGTkmDFjWG9GdeTOcNKQVxtw+Mi6nn6g4VjbTkvwi5Svc+/duxdtXHYeAuBYRmNx//79Kj2Hw6pbt26sfw2hXLlyCxculDbLODK44f4Lw0FaaMOSoQCHXPPmzXv37j19+nTUboDVF8qGQ13DqnKARmtZETQeWacDCwsLldd48tVwQFdXlwwFv/32G5YKhxxqeXbcIgBVvhspWzw8PMjoAM1krC6VsJ8PQkJC6MgKtDcca5JjhWAsmpsTw7HdA3WZ7E41kg80GM7Z2ZmUwTrUfEYXLmE9/nNtuCZNmpBi+WS4+/fvs9ODAJ5r3Lhx3759bW1tyd5et25dMih3hjt+/DgpgB1g48aNB7Pj/Pnzsp3wAw3HTkpXrlwZLS06G/WofLobVhp2NrRfpTUDQMCnfCMHAb8iLCxswIABaDjS0mLrFsvD7xZQBzdcvhsO7mGX1r///nsEJdjj6TAF7LZTmeFwYEybNo0MqlKlCqp18plRsmTJGTNmqLNI/hkORxTaxcQx5cuXlzZFCag7UENp+ag9KdKrFNqD3yK7kqGl4VDRsKgIGzd3ZynZhSVsDtm2IPlAg+GWLFlCymD7ar4vHtEtq3Z1dHRydx2One/q378/zRLJE8MhmGYhzk8//TRz5kzlX4S2HSmQO8OFh4eTAkBd9yvNfKDhRo4cSfIR9Of6GZgMHEpHjhwxNzdn8RmOJtltlzIQz2GXZg+jwGGoToocbrh8NxyaXewyG3Qla/AS1BkO8yJnAmvWrImDf8eOHWgLo9rF10GDBi1cuBD1uIbmW/4ZDu10diLxwYMH+I2o6erXr1+9enXUX76+vlFRUblrV+JoZyLHNKEWDXTo0IGUxCiyexK0NBzWKmtEY8NJz3Zqbzg2hXbt2sm2L8kHGgx37NgxWqhIkb1799JcVaDFwPw0bNgw6by0Nxy7fil7KmaeGA4xKHvSh42Njcp94AMNhzYEa1Ep31GnDR9oOHd3d5L/+++/q+tZnVNw1G/bto11qZXduKIMVmxMTAy7ywgrJNtN9nnCDZfvhtu+fTursrET09ysqDMcu+QwZswYmpUT8s9wuxV3KKs8e/khsHtpcdCqfAStlLVr17JzlbJmrNRwxsbG6nrqIyBgPQJkNyNKDYf2hLoa5ObNm+SGDWBnZ0dzFZB8oMFwmDKr2tq2bat8Rouxf/9+dnFr6dKlNFdEargVK1aoa154e3uTMlhvstvP88Rw7BQiuHTpEs3NigbDoYWBuZOhOOhorhKsSaGnp6dhdanjAw139epVkv/VV1/t3LmT5n4w2EXbt29Ppqyrqyu7WqESbGgmew072OcMN1y+Gw4VB+vTpfLkQ0JCAntSrcxw2INJPsIjbfZ4GflnuC1bthBtf/vtt5pPrOUUrGEyR6wTmqUeBCus9SB7f4LUcED2sBgGe4E4kD0yTWo4bEGVd/oD9nBO1DXKZ2XJIKC5AmI7D1B+9gqDXfj84YcfZB1rpYb7+eefT58+TQdISE1NZf0YNTzT5EMMhxiU5APlh3IRWN93ZcOBxo0bk6GGhoY0Swn2KDuQi7stP9BwoHLlymTQn3/+qa7xlAtYPdOjRw9tzL1v3z52TU72SD8OgRsu3w135coVdpZSuZ599uyZqakpa4jJDBcTE8PO+ZQoUQJDR44cOXny5OnTpzs5Obm5uYWGhp48eVL5ObyE/DMcAhd2sgsHebdu3YYPHz5lypRp06bNnTsX4RTWqvavvGKcOnWKrQp18a4Mdus3AilpUCIzHBg/fry0MkKUExISwkKi2rVryy6hSQ0H4HJbW1uZV3x9fVkQqbJGJoOAZsOhqmJhHCpW5Yd7YRNjNybzgm6Vz5pKDQdKliy5cuVK6b6E38v61ADEynSAgjwx3JMnT9iOMW/ePNmptgcPHrATy0Cl4QYMGECGlilTRrmLLEF6t2WLFi2uXbtGB2QFWxDxFsJK2WJ8uOH8/PzYjoo1KZs+A6sRyn/06BH9Lt5BYWVlpfx8WhAbG8tOQeO4I9PEfzStEK/LdjwCMz3aebm45v05wA2X74Z7/fo1e/YVGtfr1q1DZYRdH7vs+fPnSWNQneFQK8FkLExRx48//rh69Wrl6iD/DAcgV1YpqwPVkLe3N8yhrgqQgjLs2TGoZGludoSFhTHHoHJkM5Iajq3esmXLHjx4EIPQsHB2dmbX9tEQVvlQbLaK2CZo0qTJmTNnMAWEj9A5mzL8iinTMSWQoUCz4RBdsTPVgISMcXFx2HkwLywbi2wA6nTlNo3UcGRpsVr69et3//59TAEtEtahBvz+++/KAVaeGA7LzLpKFi1adPv27WRvx380X8jezraXSsOxG6VBy5YtHz58+OLFi/Xr1+MYTJS8G2/MmDFsOgC7GeSK1YLDCv9hizVr1mD6KNO2bVvZz/lww2GREASToQBb5NChQ1jP+JlYAGw1uBxNPdILWtqYwG5ARkGjEJ5GSfwojIXNoa+vTwZh67NH9GEnJA88wq6IlYBZYPoAO/DMmTNJefzGcePGkfIcGdxw+W44cPbsWXaxB7tjhQoVcPDgaCf146+//jpx4kQyVGY4EB0dLX2DjzowWYyLA4COJpKvhoNQ2WUDzaBuxTFJR1MPKgXUiWQUlTdxq4NVqWhJsN72WBWsFjYxMWHPiQYIqWWNBhsbG+X2gdRwCJ3ZXACmwM48A4R3np6eKk8j0xJaXCZBvM4ET/jpp58QH6NVxDwKsM6hKzqOBKnh/P392YMTMS5ELpUBql2VZ/byxHD4jNqZzQ5zr1SpEvZ2HHokE+vK3NycDFVpOKx29hwfgClgFHzAUkmDITSbhg8fLl0zoESJEjis8APZWROAqFG2cT/ccABxNrv7noDlxKGN34uVL909pE9iu3PnDs0VGyLYY2vXro2VQ34jQFMJtmaXUfGBPf0AK/C3335DnFe1alVWnwDsNnl4prSQ8VkYbsKECWRXwM5BsySsWrWKDMVOSbOUYP2DsdPLLMJAe5mUQYVOsyTAoyVLlpQdkNibsbMeOHDg0qVLJMfQ0FBaUaJ9x5rezZs3RyWI9imO84iICEQS27ZtmzVrFnt6Hg4A2VMNEf+RQZgRzVIAw7GOWLLH7kmZPn06KYMfTrNEUAOyBUPVT9qhWDC0uE+fPr1z504sGOoaVtPJOnGoZM+ePeyigspHlKmDafi7775jTyCUGm7KlClYq7169ZIFnVg8VDEeHh5kFBlSw/n4+Dx9+rRz586yu5ixzxQvXlzdJTrAajrNj+MiYJlHjBghvdORgT0H+sdQdd3TpYZDfHny5EkEGTKRY/WiMpW96oixY8cOUgwtqmwNhxYPKaxyyy5YsEC5WYa5N2zYEGJgD2ZEdEJHyMq+ffvgM9lKkD1xBmCburi4IC7H7k0LScCahw+wkyvH1uyNHFil4epfPc+ujqs7QBA1krfAK28vAGlh7+rTp4+svyV8CRNLFUhADn419CZrKh0/fhzilO14BBgaLQzll0hwGJ+F4e7evYs6CA031KE0SwK0QYbKOhpIQas5ODgYZWAjlU11gEMXRw6ObXU1SFRU1IoVK6ytrRFSIN4aO3Ys6hQSEaJBijod0z9x4oS0vpgzZw6RYpMmTdSdZ8dkWYCCDzRX5P79+1ikwMDA3bt30ywF+BW7du3CHPHbETzRXCXu3buHAvhRslY/MskhighDXSsYBzakQhYMVa3me5kBfiBZyatXr1ZXj6sEZl24cCFGxOjsaJcZDjmotY8dOzZz5kysfz09PcTlISEht2/fZu1lGTLDIQdTwHqYPHkyWs2YAmKI0NBQrGRSXiUbN27Egqm7jqISNPPhgHHjxpmZmXXp0qV3796YIwIjzT1LZYZDDnatLVu2QIqYCOIAtPOwxTU8/wKD0A7D0iKYU7dOGFiTKAlgbmXDIQerZfHixVjzRiJoheDoI3t7bGws2dAaXjoRGRmJrYPRYYhBgwZ5eXkpX5skYL/ClB0dHfv27dutWze0EbFl7ezscDhfvXpVdm2VADMtWbIEC4CtIz3zKWP//v0og11d+W2xDKwozGXdunXYXqampmgDYXtZWVlhh4FZMaLKNYmGIJqnWEj8Oh0dHQsLCzRGsYlRF9ESWcHOfOTIEawE/DRUHdgxbGxssHpx6GW7pT5zPgvDfaKgxiGNU7hE3YuGCaxNijYjzcpn2JOfNN8ohsOYha0qH6CcfygbLqcoG64go2w4DofDDVdwYS+4+umnnzQ/u4E996R27do0K59hnc41vHwEoBlOigEN7xnJD7jhOBwON1zB5d69e6TC+uKLLxYsWEBzlQgPD2d3FEzK4ctXc01FxYMHbWxs1F3ljomJadasGSmGmI/m/ldww3E4HG64gktmZiYTyS+//DJ9+nTZpbjU1NSAgADW0+Tnn3/+z+76ZN3hvv3221GjRilfP9i0aRPrTv3jjz+qu4iSf3DDcTgcbrgCzfnz5ytUqEDrLbFLZJ06dTp27NitW7fatWtLewwXK1YsKCgo2/6KecW1a9eYfQGizFq1arVt2xYLVrduXdZVHXz//ffS3s//GdxwHA6HG65AA2NduXKF1bPqqFevXlhY2H+mN4B5oRqVvnpYJTVr1rx69SpUQUf7D+GG43A43HCfAKmpqXv27LGxsenbt29nBfr6+gMHDpw7d+6xY8douf+clJSUw4cP29vb9+/fX0dHhywYwrh+/frZ2tru3bv3I96IimWbPn06WZ4tW7bQ3JyAuHPatGmYgoGBwcmTJ2luQQU7CVY7lrZ3796wHc3lcD5vuOE+GRA2oc5FYEHA5/8yaNMMloQulkgBWTC2VLleHjKFArWqNUB2D/yn3zmczx5uOA6Hw+EUTrjhOBwOh1M44YbjcDgcTuGEG47D4XA4hRNuOA6Hw+EUTrjhOBwOh1M44YbjcDgcTuGEG47D4XA4hRNuOA6Hw+EUTrjhOBwOh1M44YbjcDgcTuGEG47D4XA4hRNuOA6Hw+EUTrjhOBwOh1M44YbjcPKMD39fD4fDyUO44TicPGPNmjV16tTp1q3b8+fPaRaHw/l4cMNxOELsBSctXbrUU8GKFSt27Njx4MGDN2/eKL9TNC0trX379kWKFLG0tJSGa/r6+sisWrUqf8s2h1MQ4IbjcN7FxsbWrVsXcpLxv//9r1atWvPnz6flFKxbt44UMDAwYP6D9n755RdkGhoakhwOh/Nx4YbjcN5dvnz5119/hZzKlStXQ6RatWr4DMOJIitiZ2cnjeRWrlxZvHjxv/76KyAggMVw4eHhpDBCQJKTO44cOfLDDz98//33L1++pFkcDidXcMNxOO927tz5pciNGzdITkZGxrNnz+AqIi3I7O7du2QQSE9Pv3PnTkREBIrRLPEiHCl8/vx5mpUrEDJiIjAo/c7hcHILNxyH887R0RFSKVGixNOnT2mWgg4dOmAQIqpjx47RLFUgkps5cyZK/vTTT1Lt5YIBAwZgOq1ataLfORxObuGG43De6erqQiqNGjV68+YNzVLg4uKCQV9//fW+fftIDmSGKG337t1xcXEkB2RmZpqZmaFkmzZtaFZWXrx4gSl4eHi4u7vv379fubMlvHjp0qULFy7UrFkT09HT08NncPHixdevX9NCHA4nJ3DDcT53oJY///wTUtHX109LS6O5CsaNG4dBP/zww8mTJ0lOeHh40aJFkblo0SKSA1JTUxs3bozMsWPH0iwR6PDOnTtTpkxhl/QIv/zyy9y5c6E9Wu7duzlz5tBhSvj7+9NCHA4nJ3DDcT53WA+RyZMnS7v+g/T09BIlSmBQyZIlHz16RDIPHTr0zTfffPHFF1AXyQFJSUlEk0uXLqVZIgjCypUrJ06+SLFixfr169exY0eMjq+YAuZIy717N2zYsNKlS//xxx+sML6Cv//++8yZM7QQh8PJCdxwnM8dhGJEKmvWrKFZIrCdn58fGTRw4EAmvwULFiAHzpP2dSSa/O677+A/mvXuXURERJ06dZBfsWLFxYsXw5ck//79+w0aNCDlUYZkEmxtbZEPWJ8XDoeTa7jhOJ87Q4YMIVK5ffs2zRI5fPjwjz/+iHwEYYmJiTT33bvBgwcjs3HjxtJMNzc3ZP7222+3bt0iOfCZjo6OMN0iRfbv3y+NDvF5yZIlZJAs5mvevDkyv/32W6ZDDoeTa7jhOJ81KSkpzZo1g1S++uorRGyBgYH+/v6zZ8/W09MTBVTkjz/+2LlzJy0tQnqC9OzZU9pnsmPHjsgsVaoUe5rJhQsXIDxkTps2jeRIQagnTL1IkYkTJ9Ksd+9evXr1119/IVNXV5dmcTicD4AbjvNZExMTU7lyZSIbZSpVqhQVFUWLirx584YMsrW1pVmiJklmly5daJai5wgEyS7gSTl69CgZxc7Ojma9e3ft2jXyVBSIlmZxOJwPgBuO81lz8+ZNEmnVq1evkwiit6FDh0I8u3btkp6HJCBTFFORrVu30qx3765evUoypc/3ql27NnKaNm2q8hmVoaGhZBQEjjTr3bvdu3d//fXXX3755YMHD2gWh8P5ALjhOJ815GwhpHLx4kWapRHWEyQyMpJmvXu3du1akhkWFkZyoEaS079/f5Ij5e3btzY2NqTApUuXaO67dwEBAcgpVapUUlISzeJwOB8ANxzns8bJyQlS+euvv+7fv0+z1JOZmdmlSxeUL1u2rLTniL29PTJ///13dmXu1q1byAHjx48nOVLS0tLIdKpUqSJ93KWFhQUyW7ZsqXxbHofDyQXccJzPmm7dukEqtWrVkt58rY5Xr16RbiaDBg2iWSL9+vVDZuvWrel38VHOyAHSO94Yjx8//umnnzDU2tqaZomQ9xv07dtXqj0Oh5NruOE4ny/p6emkZ0fnzp216Z0fERFRsmRJlF+yZAnNEiFPM7G0tKTf372Lj49HDujRo4dsys+fP2/atCkG/fHHH+Hh4TRXhNwJLtMeh8PJNdxwnM+XsLAwUUNFJk2aRLM0cvbs2W+//fbrr7+W3o6dkZFB+qp4e3vTLBHS06REiRKnTp0iMRlU9+jRIxMTE+RjOtJelODZs2fCohQp0qtXr9TUVEw2JiaG3xXH4XwI3HCcz5fFixcTqWzcuJFmaYTcpl2mTBnpLQSXLl1C5ldffbVjxw6aJbJ161ZoDIOKFi3asWPHYcOGtWvXrnz58sj58ssv582bJ72djlCsWDEM/emnn1q2bNm+ffuqVaveu3ePDuNwODmHG47z+TJ69GgYBTGZ7KY3dQwdOhTlGzduLH3YP+mr8t133928eZNmiSQlJc2cObN06dIYysC8GjZsuGbNGpXBmbu7+w8//ECLiv1QVN5pwOFwtIQbjvP5EhERsWfPngsXLkg7RmoADkN5/JeWj4yMROb58+eVpYVijx49Onz4sIeHx9SpU9euXRseHi59546MlJSUa9euBQYGOjo6onBMTAwdwOFwcgU3HIfD4XAKJ9xwHA6HwymccMNxOBwOp3DCDcfhcDicwgk3HIfD4XAKJ9xwHA6HwymccMNxOBwOp3DCDcfhcDicwgk3HIfD4XAKJ9xwHA6HwymccMNxOBwOp3DCDcfhcDicwgk3HIfD4XAKJ9xwHA6HwymccMNxOBwOp3DCDcfhcDicwgk3HIfD4XAKJ9xwHA6HwymccMNxOBwOp3DCDcfhcDicwgk3HIfD4XAKJ9xwHA6HwymccMNxOBwOp3DCDcfhcDicwgk3HIfD4XAKJ9xwHA6HwymccMNxOBwOp3DCDcfhcDicwgk3HIfD4XAKJ3lsuIdPXnYesaD9UP8OQ/3xn6YhQmqHNNi/rZD82v3r1+Zfv7YWvq0tfNuI/0lqNcin9SCfVoO8Ww0UUkshebUY4NWiP0mezZH6ebbo59m8r4eY3D+HNNg2lK5fDofD4WhNHhvubmRsNaN5lQ3mCknfqZKY/tZDmoNUsbsi6ToiVejmgFSeJB0hletqL6bZZbsIqQxJne2QSnciybYUUkfb0h1tS3WYJaaZhT7pjAig65fD4XA4WpPXhnv0vJrxvCrEcGIikqskSE70XHchMc9VED0Hw1HVvffc7LJdZ5cTPSeoTpRcmc9VcrojA+n65XA4HI7W5L3hqhu7ML0JSRHJiZKT6E00nNaRnGg4tZGcXAmFLHHDcTgcTi7IF8NV6eFcuYdEclkiuaynK0XPsUiOea6cjkJy7z1HJfcZRnLccBwOh5ML8t5wNUTDCZKTGE4SyQmGy9tIjhuOw+FwOMrkg+FM5v8jGk5dJCfteKLymtx7ybFIjl2Q+ywjOW44DofDyQV5b7iaPQXDvZecxHDySC5r70piOCI54b/2kRz0xg3H4XA4nKzkj+EM5wlJZSSnkByL5NT1ruSRHEvccBwOh5ML8thwEYLhXKsqDKc5kqOGUx/JvZecaDiVkiOGK9yRHDcch8Ph5IK8N1wtGM5oHtIHRXIaOp68P2MplVxhjuS44TgcDicX5MNZSlNquLyN5JjhSCRXTnpNTmG4whrJccNxOBxOLsiHGE4wnIuYVEVyqiUneK6iVHLds7uF4H0kV/gf68UNx+FwOLkg7w1X29StmvF7wylFchLDKUlOUySX1XDSSK5sYY/kuOE4HA4nF+SX4RSSy3EkJ6T31+SyieSI58TTlYU5kuOG43A4nFyQ94arYwbDzZdITozkiOSyvyanIpLLIjliOMX9A8RwRHKFOJLjhuNwOJxckNeGeywYrrpgOKnkJJGc1pLTPpIjkqOqK4yRHDcch8Ph5IK8N1zdXu41TOYjiZITPFdV4jn56Urxshx7245UcrKOJ6rvk8v6gGYxkkMSgznFrXLvJdfxU5VcITbciWsRRTqPVE7WizbTErklJS39TWKy18aD3+uNlU081+lng/Hemw6+TkhOTUuns1Hgs/mQrHAepjLm01cfOh+flJyekUHnp+BVfOJvhhN/1B/3k/74hduPZWZm0gEcDidfDZcnkRz0RiM5TQ9oznIzuKA6TZGc3B8FPxVWw6E6LtnLWlabk4T8t2/f0nI5BCPCN/WGO8mmmYep3ginkL2npEuYr4ZjSWea7+1HT+ks3707Fnanp/3CO4+fXbj98HVCUtDO45ZeoZm5XW8FB6xYRmpaUmam3OscjpbkueFe1OvlUbOnK5KaSE5Vx5PsHtDMIjnBcxpOV2qO5Dp9qqcrC6XhUHmN8Vsrq8GlSX+mP8rQ0jnhyJXbsknlU7p6L4rO8r8yHNJXXa0Qt2GOGZmZxU2nxsbF/9lzcsC2o3+ZTj1w8eZwz1XbT4eRRfp0QdMnIyMjOSUuNu5h6L5Zz15F0gEcTg7JB8P1zmK4bCM54jmp4VgkV0mPPqP5veTESE4mOZUdT5R7Vwqe+zTPVRZKwz179aZCvxmy6luavugy8ujVO7R0TijVe5psUvmUihpPprP8Dw2H1M85BO6//fjpLz0mYNYw3Jnw+63GuV68E3k36tmqg+fIIn2aIARNf/E6+ujlNUt2WY/3beGzyfJ14nM6kMPJIfliuFo93ZBUR3IyyUkiuSy3yjHJCcGcikiOnK6knlMTyYnBXJZIjkjuk4vkCqXhnFfvkVXcymmw23JaWmuinr+STSRf09V7j8l8/0vD1Rri8OJNwp3Hz5jhHFbu/EFv3JvE5E/dcM9fP9p0xM17veVY7yaW7rUt3esevLw88638qieHoyV5b7j6MJzpe8PVzItITpDce8NpewsBjedkkZwQxn1ikVzhM9zlu4++UKq4ldMXXayuP3hCx9EOK+/Vsonka5oVso3M97803E/642CyzMzMcn1srt1/AsOlpKVbuC5bdfCsoW3ggUs3ySJ9iqzcaz/Ko8EIt9qWbnUs3etMDex4497J3J2s5nBAHhvunmA4z9ownCg5WSQnes6luqpIriqL5AS9ORG94T/1nJprcipetZMXkVzJ9jNkOR83FTLDZWRmmjkGy2ptdamoyeTE5FQ6phaYOy2WTYGkacGbF+44lutkv3yHbIIkTQhcT+arznDBu048eR6Xi7Tr7LWu03y+6jpKNkGSiPgjn70c6LIUJV8nJj95EQfd4itZnk8OaOzpi0cuof1GuNWE28RU13/TWKFzKBccJ7fkveEamHvBcExy0kiuhjGVnCySq9Dd8a9OdiU62pXoNLtk59mluswu1Wl2iY62f3awLdHJrpyOg+A50XC5i+SyXpMTDKchkvuj1bRfmk2RZX7cVMgMFxsX/133MbIqGwkW+dlgvCzzyy5Waw9foGNqgTrDnQm/T0vkihsPo2UTJGms/zpSQJ3hNhy7SArkAlT6/Z1DZBMkiYW2kJzr2n3dpvvCbXvP3yCZnyL4sVtP+I7yFAM40XATAxrvOB0gxG/ccJzcki+Gq2PqLpVclkhOSXJVDJ0Nxy12CTnkv/bEgvWnQraeW7bt3NKtZ1dsPx+08fRkj206VgsR2JXVsVcbySkkJ/xXH8mRFxG8P11JO568j+RKtLMp3XFWtxGBjgv2FGs9reBEcoXJcGnpGTWH2Mvqa6Q2E9xRx5k6BMnykWoOcUDYR8fPjsJkODAuYJ1sgiTl9ORtQQbbHSSlvAneOXmEcO0NeqsNz81ZYRgX//7WCA4nF+S94Rr18apj5lHH1EPbSM5wXstBPiOdNmw+GJaalo59fdGmM036ef1ru9pj+ZGrt568SUg5fO5Oj7GLSneejWAud5EclZwskpP0rizRfkaLfh5Hzt2JT0yJehr3e4upJdoVFMN1L0SG896k2gTnbz3E0OTUNFk+SYNdte1ywg33yUEMd//JtSkBHUbQ85MwXK2QHVMzM3kfE84HkfeGa9jHqy4MJ0hOVSSnJLlqRi6VDOaW7mJfssvsdXsvY1+fH3Lop5bTkVOik101I+dJblufPHuN1GfaitJdZquI5GSS0xzJyTqeKCK5ku1n1jScu+d4OBbgccyrP1pYFxzDFaYYruVYV1lljaRr48fuU563Zq9sKFJx06kRT2JJAc1ww31y4IhLz0g9GbZplGcDS8UpyhEe1W9Gnub3enM+kPyI4bzr9fJQSE5lJKd0ulJMpXXsZy/Ym5GZ6b78SPEOdqyP5V8dbUc5bUR4F3b7Se2eLhW7O2p5TS6L5LSI5Eq0m1nXeF5SSho3XD5x4vpdWU1N0uuEJFri3Tt8/kFvnKwAUsieU7SERv5jw3luPEgKcMPlGhjudfwL64BO4u0Bot7c6kwL1H/89O7bt/whZJwPIh8M11c0nJgEyZm5y4K5mpJgTpSc6DkjlzI6DnYB1HB/wnCG8xS9K50Rt524dD89I7OP9fLyug7kLgISycFzCtWJkhM9J43kFJ7Lrnel6LlKug6v4pK44fKDx7Gq71SzW7adllAQtPO4rAxJMS9f0xLqySfDYdZTgjbZLNmKdOTqnYTkFNTLdJgIN1yuyXyb+eDZjZEeDYjeiOGOX92clpZCS3A4uSWfDOeJBMNBdaLk5GcsVUquTDcH24A9guFWHCneSTAckdw/BnNLdrYL2XoW07dy2lCum9i1kkqOXpZ7H89llZzwQRLMZZWc/IwlJFdFz/FlXKJouGkaDFey/YySHXLsv1x3XSkchnMK3S2rppHK9bWB+WgJCY2snGUlkZqNmS/zijL5ZLhs4YbLHdigySkJqw7YWXrQAA6R3OSA9ncfXc7M5H0oOR9K3huuST+fer0Fw6mM5ATDqZFc2W6Os4jhlh8p3tGO3SqHGK5k59krdwo1xb+2a8rrOr6/T06M5CrpzYHVSnS0+7P9rOIdZpXXsSeSQyrd2e7PdjOLialo2xlF29jAZERyxdvP/KP1dKTfW03/rdX0P1oJgzQbDor6vYX1z00n/9psys/NJv/cdEqx1tNkZVgq0c7m1+ZT/2wznXz9rcXUX5pNwX9WQPtUCAyXkZH5m+FEWTWNNGflLloiK2sOn5eVRPpRf9zFO9k8orAwGQ7HQtPRLrIJklSYDPfqTbRdiP77U5TutRdun5CY/EZDawaD2FDyGZCvWkLHEcein7J+BmJBOXRYdrOjhRTQ3I8KXRSxSZGW/jHjY7ocbzMzMtIz8vlSa74YroG5l0Jygue0jOTKdHMkMZzH8qPFO84WDCdKrorB3BrGLmF3op88e93mX1/EbeShJ8Rw0FuJjraQmeH4xWPnbeo/fRWch1gNOeW6zm410LvP1OU9xi7qMWYR/ve1Xl6v5/wyXezKdrFra+Hbe/LSHqOD9EctNBq32GB0cKmOtv8oDFe05fQS7WAXdrfcDLgKetMZ7u8QuDtgzTGfVUfHOq+vY+T8c7MpJdvZoAATEtQIBUJ+/ayXtR3kVbSV9U9NJxuNDXZfeqj3pMV/5vw+hE/dcNiXy5hPl9XRSL8bTaQlVPGH8SRZeaSK/WdiarSEKgqa4dzW7790JzIXKXDbUdmkpOnGw2g6408cVHMnwzZM9Gs50qMuEgw3yrP+5mPuml8DhAZTeno6yoCMjIy0tBT8p8O0Q6xh32L0tLS0169fP3sW+0Lk1ctXyckpZMoq9zQySBuwSPhPZkRH/qhgiTIz098kvthywOvqrcM09z8Ha0NcOekv30TdjQqLeZ6/j9XOe8M1FQ0nkVyWSK62+kiunCKG81hx9K9Os0kfy5JdZv/TY97qXZfeJKRM99lJTlGyJ3uV7Wpfq6fL3EX71+657LniSPCGUzfuxVwMf9xlRCAiuXI69i0HeLks3h/7Mv7l68SY529m+uys03M+YjgYrt1gX++VR6NjX796nbT/1M2+U5eX7DDrH705NIaD4drDLsRwM35vaW0wauHxixH7Tt4c6bBW32ph70lLQjadjnoaF7rjfP2eLn+0si4t2gh6q2noNDdo7+WbjzHTIbNWlWs/c9P+q6/eJGI/f/4qoc1AbxbYaZk+dcMdvHTr626jZXX0l12sVuw/Q0uoIuJJ7FddrWRjIaHqpyVUUdAMlx+pqMnkBzEv6Iw/cTLfZq47PB9iY4abtVjv5ZunyKclsoL6EeI4depsaOja0NViCl27Y+fulJRU7UUiTiTjzp27mzZtCQwMGjlyrGlP855iGjhgsJub95o168+dPZ+QkKjcmTMxMfHA/kPv564uha5dHbpu7doN69dv3L/vwMuXrz667VJSEw9cWD5vVb+xnvXC7tIeUv89WANvEl4eubTOOqCD75axT+Me0QH5Q14bLkowXEPRcDmN5MrpOtoGCoZzWXro9zYzqvRwbmDuMdJpw8nLD8JuP7Gau6FC9zmwGnmyF1J5XceG5u7HLt57+TqptYXvH21m/Nbapt1QP1jk2IV7lQ3mVNB1KN159i8tpy1YdxxHxZHzEb+3tkEO6XjyV4eZf7WbgSnffvD0724Ov7eaVrqzbVV9heFaTS/ZflapjrNKdpgJIcFnz1682Xzg6l9tbRCQ/dFq2q8tpv7cdPI4542Jyan3Hj1v3s+DnLEs0c6mmp4jlIk5xiemGI4JCtl85lHMqxdxCVg/MGLjXq7FPzPDjVT1rMiqFnbJqWm0hCpwJFjMXyYbC6nFWNfEFLXP8focDNdsjEtC8iffC0Os7d/efXxpzjJTZrhRng28N44QIiA1JsAoFy9cthw5Vt/AhCQ9fWPzPgOPHz9JFELLqUGc59uoqKjQ0NVjx0w06NGzu54Rm9T7pG8yZMhIL0+/6OhoBIvSyT5//tzaeqa+nrF8FPWpd6/+trPst2/bGRcXp81C5hNxibHjfdtYute1cqsednc/zf3Pwc9/8CTMYakJNrrXxhFP8/nVSHlsuPswXH9fGE5JctJIzkNlJFe++xxiuMu3opZuO7fv9K27kbHwx42IGCunDfBZWR0HxHPMcLVN518Kj8L+4rhwL4I58YylU6nOdmeuPoh6FtdioHc5HYeKGKvr7NomLi9eJUBdtUxcynV937uyip7jrftPZ/nt+qvDLER1pTvb/aMwXNFW00sggOtoCwvWNnYOvxcT8TC2hp6jNPzCoB+bTFqy6TS2GZSGQfCfkN/Wpmp3h/CI6Lg3SZv3XbFyXFe+s227Qd7r917uZ73sz9bTS31OZykRwMkqaJJOa6Gcq/cey8ZC+qLLyA3HLtESSnwOhpu9fAed66cMjpqMzPQjl0NHuguhGzHc1AUd78VcxSBAy2UFsdfq0LU9evTMYhF946CgJSkp8g6uymD0yIeRM2fORrgGNZKUZVIs6Zv0MDSdMGHqqVNnUiVNsVwYjszF3HzApInW9+/fh+TotP5bRMO1LAiGi4i6NHtpD0uPT9NwzWC4Pt6qJCf0rmSSk0VySOW7O9mK98Mt2nS2bm/3VhZ+7YcFTnDbCuG9jk8+eeWB2ZRl5bs5CnoT7yJo3MfjbuTz8zceNerjgXANhqus71Sqy+wDZ+6gvMHYReV07MldBD+3mLbnhHArt8XMULiQ9K7Ehxb9Pe89fv6PvlOZTnakg2VVA2Y4m5KC4WYVbztjhvd2BGQBa47/0VLer6RY6+k6wwPS0jNS09KHz179RytrZJbuMLNoy2nbD1/DHDfuvQzzlWw/AyXxQUPPFA3p0zXcm8RklS+BM7ZbQEtkx1D3FbJxkb7WGRUbF09LZKVwG+7LLlbtJnrQWRZUYBns+SJof2YK31Q9WRKDk1Pjlu2dOcyttuJRJnXmrjRLTHpJS2RFmFxmJgRjY2ML/WSxiL7x8GEjIyM1ne/C6IjGIiMfjxw5tnt3w266PbJMQVWClhDhjRg+6vadu+w6Xy4Mp0g9Md/x4yc+fhyFhSFT+y9RGK7OSNePaThsCcFwIT2EGG7Dp2e4lzBcIxhOteSEc5XqIrkKCsORvpRiR0rnivpO1Y1dvEOPwTEIiay9dpTTdVS8asepcV/P+r3doTGiN/wv03X2obN3EhJTek5cygxXpovdZPetmZlvQ3ddRGRGDIcPUz22uYUcKtZ2hnhlbnZpwXBOr14zwwkPaK6oY3/pxmNM0HxyiBB+KemnQle7SzeEQ2vzgSvFxRgOqVir6dsOX0vPyBg/b8NvzaeSfigl2s3I3Q0Dn67htp0OQ6Usq6a/1R1zLOwuLZEdL+MTS/ZS8UZT9jARGflkOAh1/dGLGlrf/4HhftAbu+rA2YJ/fjIzM+NRTMTVW8fD751+FHMn850gOTpMAmr5l69jrBd0HuFWhxnuwIVlaZnJtERWiOEiIu6ZmvWVyUMPwtM3Dgu7jmOcllYCoz99+nTChEmQlqbQTZJIMSQ49dkz+kidDzCckHoYmO3atYf58r+EGy4PgOGaD/CD4eSS6w0VqZCcNJKD4exEw3muPFqyi30N8b2p0FsVQ+fyunNCNp9Lz8h8FP2q3RD/it2diOTITd+I6qC3irqO5XQcinecdfDsbQjJdNLSct3s2X1yrS18k5LTnsS+rqI3B+Yrr2NfuvPs45futbXwhdvIQ08Qw1VTGK5YG8FwpTrYNjCbn5yS9uTZ63omLojnZO5BKt5meugO4eH38Fz5znYkkxjuTUKy6YTFubtDQJo+UcNB8H+ZTZVV00hdpnrTEtoxffEW2RSQSphZqwzj8slw7JkmfxhP6j1n0epD57efDrsS8TgljT44UZ3hdKb5jPReLUvDPVdpeBF5VYvZll6hrPCclbvWHbnw8GlB71oChaDiTkx6cz3i9OGz649eWHfsIhZ83amw7Y9j7qamJssCl8y3mUcvrRnn05y4DWmiX6uwu0fV1f4YPSUlxdvLz9DITKYNSAjemjEDHnqGgnSErGDcvXv2Q4TEbURdBj16Dhg4eOZMu23bdpw9e2Hnzj12do5Dh40kFmTTNzHuvX37TvgVKBvOyMjM0nK01cgxsjTScjTye/cewEqSNHSo5Z3b2rbw8pD3hvuoZymJ4exCDD5hwzUWDaccyamUHInkkCroOdkFUsOVEg3HbgavbOjcoLdwThJD5y89XE6HhnFI//SYW6qLXdG2MxuYe0xy2xK49kTU0zhiuPKi4Ugqq2N/4fqjt5lvp3ttK93ZrmxX+64jAs/fiKwo3FQgXJMjkpMajjzKq0V/TxxakdGvqug6KHpXslsIhFS01TSPZULHpIjIWJQhmcRwmJS+1YLfP1fDqTzB+J3umJxGIfFJKV/rqHhNWo9ZKlZLfhuOJcSmvxlOZJfE1BlO5f1w2KNuP34qK8nS93pjR/msoUU/GQTBPX8ZdSX86IHTa0S3rdlzKmT13vl+Gya6Lx9x9MJGQV2KGBil09KTZwV3G+FeS2G4uqEH575Jeq4uDsMor1696tt3ECxFVEEsRT7ASTBNePgtFKMjSEDm/XsP+vQZyE5vCqN0N4TPzp67EB8fn5qahsVLS0uLj094+DByypTpenpGQmF9EyursW6ung8ePFRnuDFjJrx6Fffmzev4eEl68xo5r16+3LJlW//+/7JlRtLrbnTp0hWyYIS3QpibmZKWHBEVdu7GrrM3d527ufvSrQOv4qMzM4WFF4pkBZnkHHBKWtKdRxfP3dx+7uau8+G770VdyXybgXyUkI2UjeGEMbDuM548v3fh1t7zt7afv7nj2r0TGe/EpomqZXiPUCAtPSPt4dMb58J3n7u543z49qt3jiYkv8Qaw46hKPU27W1i+tu0u1EXYDjE7h4bhkW/up/xDnsGTfKF/mDy3nAtBvo17uuDlNNIriIMJ8ZwXjBcV4eaPd/fDI7/5bs7hWwRXs+/8cDVv/WdRLc5V+g2p46p63jXLcu2nvVZdWzU3I1tB/uduHQvISnFdDIM54AIj8RwpTrbDZ29Fhvh3qPnVQ3mwmr+q4+PnbcJkRzreFK26+xqPajh/kS4Jj7Hq2lfD2yk6NjX9U3n/9VuJnkRgVQ/MJzvyiNYsCs3H1fokiWG+5wN9zDmhcp74OxX7KQlcsLe8zdUvhP8xDV5W/g/MxxJH/Lk5cinL1RepCQJkWJ6xsfpkpALUlNTN21e7+bj5Oxlt3bboiMX1m47uiBk+2zXVcOnLzAY5dV0ol/LfecXJaXEI3QTKufM9PtPwib6t7T0oAHcKM8Gh86vxAA6xaxgFEho9eo1xsa9iC2gKIt/hw8ZYsk8h/zFi0JQEtDRFOAQXrliNSI2WlIcfeJE6+hoKCRLyIhxobr79x9MnDBl7JgJG9ZvCr8RjhxACoiGmyE13PjxkzMy8KPI8CyQhVmzZp2xJO7U0zPZsZ0+6ABDsWypaclnr29ddcBxdojJCNdaI9xrI432ahK4bfSGw+6IidPSs3SiIWOlpCSdvrZ1xX6HWcH6I9yqCy8ecq1tH2K07rBLWMTRtDSMkmVlqjOcODUIKiXy6bXNJzzc1lpYedQb6V7N0q3qJL/Wq486Hbuy+nX8M6wBUVdZficyhCVJS7x4c/u6I85zVppauta1dK1p6VZrgm/bkL3W20/6PH52E/JDsYz0jB0X3NccnRO8c9JE/1Yj3GpbB3UK2Ttj9RFnkradCcAeQiedR+Sj4VRGcjCcOsn9rTfXfuE+0XDHSnd1rJnlzeDzK+o7OSzch1lsPXytsoFzVSPnCt3ntLHwvXI76sTlexBb+W7C87pKdZl98OwdYrgKuoLhqOR0HYu3n/XgyUu01YzGLy6vY4/plBX0RjueEMlV7+H0ksRwbWeQR3nVNJr3/GV8YlLqQJsVxdrNgPNKU8lRz5Voa7PpgNAi23n0OulLicQNN23RZlmVTVJiri4jpadndJ7qLZsUUi/HRTjGaCGRT8hwqCxeJyTJykvTnz2nvIpPpKULNmvWrjcz7zvo3yG9zftOnDwp/P7phZumOi4ZMDmgK5rqlm51hqPW9my05qBDUmI8fjiipeAtNpZuQi9KkhyWmcTGPZJVygzkJyUlT54yTVCUwnD29k7zXNzeS0tPuGCGilhWCwPkODjMRZxHSoqFjbZtE048opamhURQEpng9evXcXGvxQI0kxTIheGuXbvRs6c5K49Ze3n5sAKpGSlHw9ZY+TQRFCW4rRaqfiGJL8lDGuPXcPWR2YhuySgAYyWlxruGDh/p1QArVli9brUshcIIiGvj8xjfpgcurkpOff9Ac6DuOhymhsXffWbp1AXtMTtxGTBNTBCurTUcjQ+vhk4r+0fG3EnPkPdWRXWdmpmy7vDcsV6NxQWuNcIVohW2uLhZa490r4t2zKnb21MzUtPT0+yW6Ax3ryn9gcORhLkIaXpw17j4Z3TSeUS+GK5JP58mRHIqIznJ6UoYjknubz1nx4X7scq8Vx0v3cVBvIuA3gxew8S1QnenVTsvYP0GbThdQXdONfFxJ0fPRzx+GtdykE/Zbg7irXLCi1KFniZJKWaI4cQOllRyenOKtZ25ZvclTMFv9fFG5h4zfHaU7GgrfUBz2a721XvMffVaePKyGMORp1barhbnu2TT6aKtp5PAThHJCZKrZeiE8imp6WPmrid9KZE+c8NdiXisMuQq2WvavDV7tUxu67KcSFm+77RsakiYy9V7j2kJkU/IcITIZy/L9bGRjcVSzSH2Wr5U4eOyeElI/4EWJj3N9PQMxo4dn5AYfzH8sNPSASM96g13E2o0Ut+N9m60YOv4iMdXXr6JcV1jQdwm9jSpG7B5dFJqgmpRiLXwuXPn+w/4l/msV+9+Bw8eXr58pZlpH+a8vn0Hbd++Q1YLg9Onzg4ZLER7ZFwkmxl2iYmJyiUJyIfS8E+5gPJZSg2GI8gN193Ix9uPDMJcrtw5NM67GVbRBN9WAZtH7T698Fz4zv3nli/aOsV19aDhbjVGetTyWj/8eRx9Tlvm24wXcdHLd9sKLxtyrztzUbeAzWN2nAg4emld6J55HusGj/ZsjKlNXdDm6LXQzLfp+DFkRJUxHH5gckr80csbJvi2gJ8mBrTw2jB81R77A2dXbj3qF7hlnMMyY2w4K48GLisHPH8lhLzSdfIm8fmGY/PGeDcZNr/e5IA23ustNxxyPRG2Hv/9N42evazHCLca0OTC7WPjk16kp6eE7nFEvuuaAeN8mmK7Twpo67luiN+m0SQt22ObkBxHJ51H5Ifh/AXDSST3PphTklx9RTAnGE7feU7wAWzyRZvO/NV5NrtPDgn2atzX61FM3Ks3SaZTlsFw1Y1dmg7wjol9fT0ipqaJCxxWpYcztPd7mxl7T94UrsOJMZxwk5z4gOZKouRGOK7HfnvrwVOXJQfaD/GvqHjbjvAfYZyOQ3VD5/jE5KincX+1nUluISjRfqbR2GBM8FHMq8qIEWE1UXKlxfRzsynDZ6/GDz995X7RVtZ/CY/vEpxUrPW0nUdvCIYb+TkaTmear6ymzkX6qqvVo2dZOo6X7GUtK0MSHSzyyRmO8IPeWNmI0hSyt6BLLigoWN/AUFdPT0enm+Vwy5SUFITWYXdP+m8aN9yjhuX7i20IUGq6rxmyap/TeN8W1HDutcf5Nbn18FxGRpZ7qxmoE8D69RvfS0LP2MJiODJjYmImjJ/CrnLBYV6ePtKJ4DOKhYQs19cXhrIpIKTDIGlJLcmR4cjcr127LovhNm3cSgokpyYs2jFtmGt1RGC7Ty1MSU14m5mGcQS5Zqa/io/eeNh1yY6pj2PfX19MSUvadWrxCNe6kN+MBd3CIo5kZKQRGWO8+MRX248GWi9A6FxjZojO5btHMISMqM5wj5/dswkyxHaZ6N/iyNVViA6FoE48/YgpP3x2zX+zJeLC0d6N1x2en5aWivmQETMz07efCBjlWXeER60R8+sdv7IRURrGwugYiM/3Y64EbZk0PUDv+v3jGfhdwkIKZ6nRxJkd0mOEcMe35bOXkcKlN2nKU/LJcL4yyWmO5GqbulUzcimn67R27xWsuKu3n1TWd67QfW7VHvMq6TuX7ebYZcTCE5fvp6ZlIPyqYjivqtE8lG/U1xPOS05Jm+qxvayOQ8nOdo37etr6777/+EVCUqrBuMXF2s9qZO5e1XAueZ8c/tfv5fY6IRlbDxb8uzt9CwGRXHkd+xIdbev2nJ+UkvYiLqFsZ7tibWbgf+nOduW6zF686TR24vV7r5TpMEu46RsxXEfb31pY1+gx9+rtKMRw3UYE/NFKuNetZPsZxdva/NXC+lzYQyyG6YTFPzWemLubBFj6tAx37f6TH/VVvOAtF8kh60U7hGs/GYyXlUFatOsELaHecJ4bD+w8cy3XacH2Y7IJkpRXhoPLm4yaJxtXmuas2p2k/kkuHx1fXz+dbt07d+nSpnXrYUOGwnDIzMjIePry8dbTXkKDXTwFR5SGwG6MdyPyWUx17Rbpp6bJO1sycOjduBE+ZvREA4UkDA3N5s1zE6vgDEfHuWKXEEE5cJiFxdCbtwQfkKnhP4oFBy/R7W7IDDdw0NCDhzQ9+00DKs9SpqcLkQ1mmDW9TUxMiol5Onv2nB49TElhLAMMd/483Svik17NXmKIMNfKo/6T2DtwBsknYApp6clx8c/IxUJxFm9jXt13WGYw3KX2GM9ml24fwq8jhQkokJKSvP6QhxDJuddZvNsaK5YMUjYcVlByauLindbk1Oi2kz4pqVnOimNqWKTwB6fsRCHZBHW5++gSmSNE9vJNlP3SHnAzIr8LN3anpMpv88DoL+Oe3n14JSklAZ9Z7qfdl7LloADRcHLJkUhOheTMPJr19zGbvGLb4RspaUIjDmvw0s0oi1mru1oF97cJhVcQukU9ez3aeVNlAwRq4pvBjV0q6jlt2Hc1PSMzNS39/PVHRy9EnLh0v8e4xX6rT6SlZ5wJe7j31K0zVx/UM3MT9CZGctBV6K6LMFyvycvIE0+o5HTsIbxm/T1X7biAuWPjIQJr3t+zQld7QXLik5r9Vx9PSk47ev5uk97ucNuvza2Nxix6+iL+wrXIBj3nF1XoDemf7g62vjsTk4QH5Z0Ne9jewrtMp1kfIrlPyHBYdZUHzpLVzrlOfxhNIocTQ+XVuH8G2bEmtDrD5VOaErSRzPcDDUdoN9FDNro0tRg7Pz6pgN4M5+Pj0759+5bNW7Rp1dpy+AhiOCAczm8z1h/xGO/XRKK0LGmMd5NDF9eoC+AANHbw4BFmFKS+fQc9ffqM1BVnzpztYdCTKAf+MOjR8+jRY+xRW6QMDCcdfcyYCXFx2b9rUCXKMdyoUeOiop5ER8fIUmRk1ObN28169ZPGjvhsbGx67do1MrX4pJe2i/UgGCvPegjU0rMaToYQV2Vknryxabx/m1GeDdYeclH5BgbEbGkZaZ7rBovnKjs+eELnxQzHnmmCcePiY+yXdhvu8c8Er2b3osIwC1JYCjZh6P45lsJTQ2vvO7eEzFFYq9vGY7Gx8Mv22Kala938+tTvh4Phmvb3Uyk5dZGc1dyNLksO+64+4bPquG/oCShqwfrT/mtPeocem7/08Azf3f2mhzbp7y2EbsYuYscTwXBVDJ1rm7lO8di2eNMZn9XHrZw2IIaDzGqYzJ/ktjV44+mZfjub9feG29irdhDq6Y5ceO7aw7I69tCb9KWpjc3dp3ltdwrePyd435ygfU6LDuBrxyF+pYS37QgvkCvbZXY3ywVzg/ev3nVp2Zazizee8ll5dKDNyirdHYu3gdgEFUFjZTrOGm6/xj5wN0mOC/dM99rWvJ8764SSi/QJGc5382FZvfyBSRbGPXkeJytA0li/taTA4t0nZYPyNQXtPE7mmyeGe/46YbjHStkUpKli/5kF8705Li4urVq2hN7at21nZTlSajgoJj097fzNnV4bh4xwq4mIjblNTLUn+rV6EH1d6OOuxnBJSclznVyYJJAmT57+8uUrYdKZmffvPxAe4iXeBgB/dNczmjhx6osXL8nUhPm/zQxeFCIdffz4KSm5DYiVDWegL9wSpzKR3psywwUHLX79mvoVinJbPWyEWz3YaONR99eJsfhF4jILkDIMDElPz5wfajHCQ+h6+vDpNdlVMQIkhYks3DxhhHv9kR51b9w/jjWAYso9TbD6DpxbNsGv2Qj3mltOeAk9XVUZDmINf3BiZnC34e611h9xTU4VArL0jFTPdcKVVCz5gQtLMUdaOluo4T7ZGK6VRUDTAX45kFxvzzpm7jVN3Goau9U0cUWqbuxa3ci1mtF8hGtVDV3Ec5JCZxNZ70pI7h+jeZX05/4tJCd2C0EVg7kVus9BKq/rWIm9akc4UelUuov9aKeNwnMs6eNOaDdLSK68+DI5mKyUmEp2tCvV0a5MFztyn5xwP3hnZM76q93MEu1nCsU62BZvN+NP4R1ys0p3tGUdTyC54m1t/mw9naRiracXbzNdw8tUtUmfiuESklOaqXqfWZep3puOX8pd2nkmjE5dgco3gH+rO4a8STUjI1M2KF8TWSSQJ4YjIC6UTUSWTt+4l6F9hfKf4Ooyv23rNh3ate/csdNoq1HMcIyMjLTol7eCd1hbKfpPkgdRjnCvs3zvzKSUN7RcVoRq/u3b589fWFgMpZIQ71Fbt34zojRSJjExcd26DXoK5QhG0TOKfBiJERVTyJAZbty4yUm5jYaVDZdtIpIjnrO1dYiJeUqnhdWSmX4ibOMoj3pYIWO9W3itG37h5t74hDgS0TJIYVgkNT1t7kpzS486NkGdn718gN+nMqHkuds7JwS0tfSsefXuASJCheHeP5cS4lu8Y/JIbA632ifDNoszUpEgyKTUOOdV5thYLqEWT2IjkPU09oFjiNEIt1r2IcYRj8/n2HCf7HMpYbhAYjjVkhMNJ5Ncfck1OaF3pdi1kj7Tq2eWpzPTrpXiHXIkkqsqWHCekIyE/8KzvkTJka6VRG9lutq3G+JfopMdgraHT152GBqAUI/cCS5K7n0kp7gmJ3Y86ZrlZnDmOfI2cMFqHW3JZ9LxhEkuz9OnYrjQg+dkdTFJl+7m5QsyHj59UUrVc7xmLKFX7+2WbZcNyqdkL3kCch4aDg0F59A9sulI0y89JkxbtJmWLhi4u7kRvel06TpuzFhlw6FOREX56s2zkO0zJvm3G+5WixhulEf9A+eXYhgtlxXUmxkZGUFBS0wUPTXgCXPzAUeOHE9TkJqadvXqNXaJTnBJd2N3N6/EBOGSkjDXTMRwWc5Sjh41PjY2l8+IyZ3hdLsbGhqZTZ06AxGn9Mfic+yryNUHZlu5NxjhVmeke13rBZ1cVvx7NeLAs5eR6YouJKQwfsjT1/dnLzVEDOe4zPTq3UMRjy+qS+dv752yoJ2VR93955enpCRhGsqGQ8S2YNtEeAtx2JajPrIpSNKFmw9OOSwzsvSoP8m/ze1H57FUp8O2jvUS7nAI3DKBRHVkIbPnUzdca4vAZgP8m0FyOYrksr5qR3YzOHs6M+laKYvkBMkJKavkFAmRXK8py2Jfxq/ZfWnptnNbDl2r2J3eQiCRHI3k3kvuvecgOfF+cGI4kjoLNxKUEW6Yo8KTSE7upw9Pn4Thnr16I6uISeppH0RL5B1j/NbK5kISlgFDn8XFt5uk6YJWnqTWE9zeJL6/tJ6HhiO4rdsvm5Qs9XIMTkwuKH1PPD08unTqDL3pd9ebNGFiqpLhCJmZwqNDDl1a5bBCHxUrQoe5y/tEPBJeJkBLZAV1ekJC4pChI6W2GDt28urV67du3cHSokUhRsa9WIHuQk/LYdFPojFZgDkGBy+RPohrwIDBBw4cJkPpnLRGheH0hL6dJLjEB5okJyfxYfiIUYGBQcnJwptapTPF54zMjLj4Z5uOu0/2b2cpBHN1h7s3sHSv6bPR8syNnYkpL9mpSKyNq3ePTF/YRbgk5gZRaUyuDUe417PyqLf5qFdi4htMQIXh3mYEbp8E04xwrznSrZZ8CllSHSuPOpaemG/ta/eOv3ubcfTiCjEEr7VolzWEJ/4a7fjkDfcvMZy/ykiOGE7dY72yedWOxkhOOKWZVXLEc+W6OQivDs/A7vH2bmRsfTM3WK2SnrLklCK5LJJ7H8nBcGW7iIb7ryRX8A2HI3Bu6O4Svaxlqd7wOdEvcnlJXwPpGRlNRs2TzQuJvbLg5ZvE9UcvVv93tswKeZJqDLbfevLKizfCC/8YeW447LB7zt34oot8gtLUyMq5gDyv0tvLq1tXHT2EKgY9pk6ekpqqSb2pqSkPnobNW9F3pFvtZbvs01VdTCLgoN28eYu0q322STScEQKmNWuEW4PIdKBAqeHwwcHRWagR8sJwhj16Dhk8YshgS5IG/zvC1LQPZsFmh7Ro0VKZ26RgSTIyU2/eP7PmoPNor+YQGORh6V57jFdj743Dz17fS0aESC7c3G29oCMJf7VJMNy2k/5JSfHvVBsu03/75BFKY6lLWKRRXvVvPDjx7m3mEcFwdYa51wyG4bLeNZ8NhcBwzQf6Nxcll4tILsvpSlWSUxXJiZKjwZw8kqukP7eGscuG/VfOXH2AYA4yYx1Pch3JUdWpklx+nKv8hHqaFEBguysRj4+F3Tl2NffpeNidq/ceY1J0oko8ef5KNgpJz1/n/ilEqNfuRj2TTVCW7jx+motqOs/x9fEleutpYjJt2jTNhnsr3GuV8fTlvYANU6/dO4rlV/cTUlPT3Fw9parINhG1ILm6eiQn0yD70MEjgwYNI71RSBlr6xmvX79WN1/kY1z8CmiJZilQNpyV1djIyEePH0eR9OjR44CABUZGZtLFHjzE8sIF4XETdCpZEX6/QGZC0qv70VdX7XGcHWI0zq/lSI/6sN1kv47HL29JFZ/CFf7ghE1wV0v3Ou7rLcIfn7/39KbmdP/pzZfx0enpQr9ulYZbsH0iTDPaq+Huc8H3n4bLRldKKHAjMSUeS3Lw0jIIb4R77eCd1hkau4DK+eQNN3iBYLiBxHBiJKckOc2RnArJmaqP5KSSUxPJVTaY+0+Puf8YOsNtwpU51rsyjyI50XBUcvlxQY4bjlPA8ffzN+phaGJk3KtXLxsbG82GA8LFscyMhMQ3GnqZo1KOiLg3bJiVVBVaJowyeMiI06fPiOZ4mxCfYGfryAyHZGhkumPHLtn7uwG+CouWmXnw4KFt23Zcvx6ODGkZZcPJ7vhG4cTERKuRY7Mstr7x4sVLlWcnR5h5RlLy66hnEVtP+M5YpAuLjHSvMyWg7aOnNzDsReJj+2VG8Mqc5b2ev47JyESsrzlhisJvwp/CcO/vh8OghdvHYRbIPHV9CworjS5LiDWFn4oJngzbhBATS+K7afSbhOf42eQXZA8xHOlL+ckaLoBILteRXF0zj1ombjVN3GoYC70roTeZ5NRFclUMhaANeoPkYLi/9ef+refEXppKeqDQJIvkFM9ozl0k915yMFxWyZH7BCrrOpQR3qeam3sGuOE4BZwFAYGmJj17mZr17dNn1qxZ2RpOG9LTM44cOQZPSFVhbNJbQ0IB4V1xikhu5crQtLQ0oUJ++9bb25/kk+ngw8RJ0+7df5Am3oMLMEfyAXHb9es3RlqOMexhNnr0xN279754ITwjnyyVNoZD4c2btop3wtEymN3gwSNevnzFpqMZcRpp527snLZQBxYZ5VV/96ngt5npcIzQl9K9zkT/lk9e3CULTMfJDmXD4bcu2Sn2pXSvfTxsPfyl5dSweNHPb9kvNcTUrAM7XbktPIuKDssWqeE+ubsFHkS9bDN4YfNBMByVXE4juQa9PasZzm9l4TfJfbvbsiNuy46OdNpYv5dnlR7zxF4nSpGcRHKV9J2b9vey9tpZy9QVkquo59R15MKJblup3oSUxXD5FclJulYWaz29ttFcx4A9V29H3YuM7T15Cbk3PEeJG45TwAlauLCXmVkfc/MB/QfY2dnnieHu3o0YIHkQJZKxce/Q0LXr129Smdas2dC/Hy2P/0gW/w4jL9QGDx48NOlpzh6+TAoM/nfYrVu3RT8JNTuqaYRZcFjv3v2Fh6SIPUcMjcwG/zv84UNaEYuG0/TkZTK7Z8+eDRo4VK87LYOE+NbZeX5qahotpxEyESjn4bPwkZ5CjOW2eoC4dGlzV/TG19Feje7HXkwXHoWVc8O9vx8uY8/JJeN8Wli610Qw9zIuGsEeKawZzDQjM81duB+u9nC3anvPh+TUcMLbc9xrf4KGe0IMFyiVnPaRHEw2YMbqbUdurN59CWIzGLvEeOIyp6AD1+/GBK47KURy6q/JVTNy0Ru96GHUy7C70bXN3Cp0n2Mxc/XLN0kHz96B28g1ObnkRM/lLpIrK5FcmSySE28hECO54m1nNO/nEbjmeJlOs6obOO07eXPJptN/tLTO6fNNPiHDrVu3rkiRIl9++WVkJN1xb9y48eDBA/KZEBcXd//+feSfl3DhwoUXL17QLyLIId3B8RnHz8uXL0k+ITaWvnMZXLlyJSmJPkb93r17t27dIp9BYmLipUuXZFdTcHwOHjz4q6++KqmgaNGiWOxDhw5hKEan8xB5+PAhMvFBOkcQERFx+/Zt+kWcJn4UGYWA+SYnJ8t+1N27wut+6BcFFy+q6I2CmpQOFrl8+XJKSgrMcfXqVZolgsXTvo7LP4KDgxG99e8/wMLiX0fHOVhOLBUBQ+knAXyWflUNGeXSpSvsgZNIME1gYNCbN2+wGlSmhIREB4e5xHAkmfXqG3b1GnYegDhsrvN8dlMB6fqI1KtXPycnl2PHTpw8eerkydOubh70NXKSWBDB3CHFU76yjeEIyNm39yB7WBcSpmNu3h/aJj+QgM9k8YSfLZuEOPT566hRnvUgEpdVvWA4OG/3yRVjfVqPdK87f6XFq/hY5bEIyJYNgeEm+LYSDMdiuMz0V6+fzhZva7Nyr3f51sGMDNVX1MSNlmUhscxrDzmP8Wky3L1O4LZx5DIhGcQg5Rkslxju04zhnrxsO2RhC8FwWSSnTSRX09jNxmd3alq6w4L9VQycG5gL79lBqm7iOspp860HzxDeCbfKqbwmJ6aSXeyDNpyG4eqauVU1csFELoVHwXD/GMJw0lsIVEkux5Hc+9OVSpEcvU8OhoPVbP12/tYCVptZou2Mv9rZQG+F1XCogjt16lShQoVGjRp17NiRZNavX/+XX36Bn8hXyOabb775999/UQaOkbJ69Wr6SYGlpWVMTAw+wJfVqlUjmQRoCXUNJgiL4Osff/xBpt+3b99vv/324EHhnbQA8vj9999fvRJuBmfgYBs4cODff/9NDAr279//v//9z8vLC4uND2QWhO+++27Hjh34EBISQscXMTU11dHRoV/EA97CwoKMQsAiweJff/01/S6CiQcGBtIvCjALOhUJkC4drKBWrVqPHj2qWLEi/S4yevTo93XHx2Px4sUDBgy0sBg8ZMiwSZOmrEE8tWHDxo2bNm3avGXLVqRt23Zs27Zz+/Zd+L916zbkY+j69RvWrl23evWaVatWLV++fOnSZWglYE1igvjv6xfIQi4kk569r14NIzIgM5WBQRCV1HCGhmZz5jhjtyRjYYeZMXO2UICcPKSSExwmpO40/30BsQzCOF/fwJcv6S6kpeEwu0ePomxtHfQUfTjx36BHT1/fgMwMagKUycxAlHb1xLU1KWkJWEb64xSNgPSMtDtPziGGg8+CNk9E3ITMpy8e2izoLt5rUWfnqYXpGcKvEwYwMqGudzEvIx5EXxEGKcIyVWcp36amJ2844jrCrfYI11r+m0e/TnxBRhfGEV7MSib4Njk1/sy1LYrZCFPDdF/ER9su1h/hVsfKs8HGA96JScJ7kchQ8YMw74dPbhy+sDYuPlY8BSr+cBjuMQzXAyO6rRn85Pk95LCfLFuNH07+GM4iUFlyJJJTkpzoub4+MJnFrLXPXsbvOBZez8xTek2uXi8PfF6w7nTjvsJnseOJcLqyFqxm4iqN5Mp0dfBbfSLszpM6ZsKjnCG2i+GPqeFY70pBae9vBmeSYzEcSbJIThSbvZCY5HSySq7zbLhNeB2B4lxl6Y62NY2cn79KsLRfW7TVdIgKkiupZC9t0qdiuAMHDiB6u379Ouq7X3/9FR+QWbduXYRHrVu3JmeuOnTo8M8//wwaNAjmGzduHBGMOPa70NBQlCSfwaxZs8zMzGA4ZIaFhX3//fcs1kFFr6+vj+Y8+PPPP+FLmINEYObm5lgGVP0+Pj6QHwJB+FWd4ej3d+8SEhLITcqNGzfG1NhxBjF/8cUXUC+WAT+KZBJMTEy6dOlCv4gHPKZZunRp8ovwleRDtwgryWdgb29//PhxTM3Dw4OUpAOUQBn2bCdw9OhRTBymL1eu3IIF9KaIgkNIyFLobfDgocOGjRgxYqSV1ajRo8eMHTt+/IRJEydOmTx52tSpNtbWM6ZMnT5h4uRx4yaOGTNu5MhRw4dbYpSBAy369u3fq5f5zJm25IZorP64uNejx0xgFkGysbElz6IUBqsC+TfCwy3+HcZGgSB79+6HXYj01E9PT7948dIoq3E9DE2JdVgSDCcmWY6hoemsWQ6RkY/gMDIXLQ0H4IMdO3YbGfV6P1l946FDLa9du05+Aoz2OPaW14YhUxa08d807s7ji7GvIsWHFGfCba/in956dG7OShNLt9oT/JpeubOfnEJMTk3Yf3658LIb99oTfVvtOh0E58UL70bPhK5evol5Ehux68zCeaG9Fmwf/So+hu2KyoYDWJIHT8KmB3Ya4VZzjHfjpXtm3I269OLN0zSsrIy01wmxT18+OBe+x2/zKNvFBufD96an0/OimCykdeTy6gl+LQXJuTfceMgr5kVkQtJr5OP/05cPz9/c7bjMbKJf212nF6WkKt5V9PZt9POIuSv7QKuT/DocvrgWyxwX/yz25aPYV49y1i1TC/LDcEEtLQKRFJ4LED2n4XSlLwzXvL/vhRuPX8QlmkxYVtPETdbxBHGb7qjghuaeQu9KM0FvNUxcWwz0azPYv46pWzVjF+gNniuj4+i/VjBc3V7uVY3mQ2kXxRiO9qsUO6Eg+Gvaz+sfA2d4jugNAVwF3Tm1TOY37utRxcCprKixct3sITYYDv/LdrWv1XN+PdP5MBnEVoG9NJVIrovdXx1nVenu2KCXW+Xujn+1n0FiuL/az2zaxy3uTdLA6St+aW79V1tEb3J1aZk+CcPhiEClbGdnR77WqFGjWbNm2KdhONR8CLnGjBkzderUzp07I+wghkN886MIqcqJ4WAU/CcfBgwYoNJwmCypszw9PTERHGrW1ta9evXCIBiuTp06sBHU0rJly5MnT2pjOOgtLi4OvvlAw6Ew+UV79+4l+cRwUDJCOgSvmM7cuXPxH59JSVJMGZRRZzgMwowwOzqsALBs2fKhQ4fDWPDWqFHY1Gi9TIDMJk6yhtWmWs9AmjTZGsKD9lAAFkR5SLF//4F9+vSD3kxMTBHYYc2LCHew9TTtwywCN4QsWSYMUA+GYq/YuWsPGwtqgcz8fANSU2l/ExS4fPnyhPFTdLsbSu+QU07CuD1MYWVIFxsX45K5aG84kJCQOMpq7PtzreKHDRs3k5PqGZmZQZtsRrk3GeEqPMYMYdn0BTp7Li578vzmjciTXuutRrk3sHSrO8Kj3pwlA2Oe09PR+JeSlrjjjK+Vj/hgT8F/LdecmPPgafjJm9vmLu8rvle2lqVHzTE+Dbec8MTCi8ui2nAkeLoWcXS8TzMoU3CVW12X0P5X7564HnUqeNdkK+H2c+ENR1ae9X03jkxLT2KhGNLr+BdrD86z8qg/XHgFYK3xvs3XHXa/F3t1y0m/KYEdhUBTfGCK6zqL+ETaW0fYCpkpgVvHIN9SuOevodu6Ab6bR07272wb1L2gvwEVhms3FIZbQA1nIY/kVJ6ubNjby2TistcJyRGPXtQz82jQ21Nl70oMwv8axq7TvXdu2H911NzNg2auCd11cc2eS63/9YPzynabQwxXr5d7dWMYzoUYDnqr0sO5tpmb+7LDfaatnB249/bDZ2NcNlXsLnQ2aTnIZ+OBq+Pmbx46e82Rc3e3H7m+Ytu5FdvPtxviV17HUW90sP+a4yYTQ3xWHT195YHR+MVluswWTlqKkivRwVZnxIJth65Ndd9iNDbYPnDP7hPh3a0W/tHaps1A722HwtIzMo5fiFi3+9LYuRt+b5njPiYkFXzDYa+dM2cOql0dHZ2RIqdPn4aTFi1aRAz34MGDv/76CzZCYMcMN2HCBDq+CDFcSEiIu7s7JqWrqxsREaHScFFRUT179oQAqlatum7dumfPnsXGxsKpGzduJIZDmWvXrlWuXPn333/HTFUarmLFihAbYd++feQs5QcarkyZMvS7AmI4uBM/4cqVK5gOMRzmRUuoAWXUGQ5rD2vp2LFjdFgBYMWKlWLohm07duy4CePGT4TeJk+xnmptYz1NCN0mTpoKvY0ZOx5lIMIhQ4YNGvQv9GZu3tfUtJehoTFsh/WDNQ+SklKglu7djQSRIOkbDxky4vjxk2y7qARDsRUOHDiIwIuMSB4vMs16Zny88FgpAso8eRLt7e3fv7+FYDjEauIjSIiE8AFfkdm//78hIcuhIpQnI5K5YE+bNk3saaJIouFU90JMS0vfuWO3qWmf979FT7gaR05vCGf/UhIOX1znt8lquHvdEcI7teGY+lbCI0vI+69rjfCsu3DT5Ecxd8hCCGOJTkpIfrHvfOAEv+YjPWqNdK81XPgPndQd7gajYDp1vNePOnp1bUpGMjtL+Tr+2QTf5pCKlWu9a3eFEx4C4tQyMjPOh++wX2IyEkJ1FV66PdJDeHDoCI86lq71oC7oat0hl4cxN9+fbKQnFjPjEp8dvLJ0jFcj8Z3gdSw96uFXWHrUF39LrfEBLZfttn/24hFGRBJGEzfBoUvLRgnPUqlNLDhcGLGOw2Kz1wnvX2WeJ+S54V7BcK3+heEEyWkTyTXt51vHzBO6Sk5JuxQeVbUHYinVD2iu39uzpomrU/CBRzFxbQf7Q2C1TT2Qeedh7J6Tt2C4Ml0Rw50MuxNNDFfVSGE44aUE88LvPZ3qtb2akRDJ7Tt560VcQs2e8yt0c9x6+BpSsXazynVzHDtvE5pj1l7bu1ourGE0r47p/Kt3nnQYElBex76emStmdOLSvZIdbMlludKd7Br0doMsZ/js+K3ltLJd7H5uZj1v8YGop3Ht/vUt0WFms74eiOEsbFb+0mJaCSGAy+V9cgXfcKgIILBatWo1V4AKvV27dp06dapZs+awYcNQBgIjhdG8h/PgEkhFypo1a/CflPH19YWZXF1dYThk3r17t3z58mIpSqlSpRAsID5DjQ+gOoSPcADMB3eSiYAGDRqoNJyVlRWdkAKo6NChQ3p6evS7Aph1586d9IuCRo0amZmZ0S8iP//8MzlZKuXs2bOI1egXBf7+/vSTBLpkEhDz0WEK0FZALIjQMygo7x+E9oEcPXpswYKg4ODFixYtWbJk6ZKQZSFLly9bvnL5ipX4j6+LF4cEBS1auDAoMHAB1oCPj5+np7e7u4erq9u8efOdnOYuXryEvHQbREdHr1gRGuAfRFJgQBA8kZys9gVyDBRAa2f16nVsXKQVy0MfP46iJRQkJSVfvxZ+5PAx66kze/VCENnPDP979zM3H2BjY3v40FG0kLA8tLSE+Pj4bVu3LwgMZtNfvx6VhmrDEZaGrPD3W8jKB/gvvHKFPk8cY8EuL+IeX713dNXe2TaBXcb7tpjgh9R8SkDrFbtnXr93BGGN8sTFEdNv3j+99ZinzcJO4/waiWM1s17QIWSn9eW7B2JfRWGpaGmRpKTXGw65rj4wZ90Bl6hnN2muAhg0Mvrm0UtrnJeZY+7i1Jpigi4hfY5eXXMr8nxyiurHHUBYqWkp4RGndp0OmBncHSNO8m81waclArKtJzxvPDyZqPTabix8csqrs+Gbpge1Hy/Mq+VE/9bzVwy4cGN3uvZv4dGOvDdc+2HBMByTnDaRXF0zz5FOm5NS0iChmiZucJv8FgIx1evl2WFo4OOncRv3h/1jME+4JdzM42+9ebYBe+MTU4Y5rC/VxYEYrn5vD9K78uJNGO5uFUPnIfZrsQmhruEO60Y7b5rmtcNh4b7GfTzr9XKLT0hxW3a4VGe7v/WceoxfkpqWYeO7s0wX4VSkbcCuu5HPTSYsGWa32sppPUw2Yf5m1vGkbFf7ldvP37z3tFxX+1Idbct1nQ2r1TOd/yjm1ZrdF4u2sWkxwDMuPmnwrNBibWzIS1NzJ7mCb7jU1NTt27fTLwrCw8ORuWvXLrTNaZYI6o7Lly8jKMFQKYjM8J8WevcOXsFX1Gv4j2P10qVLQiEFiOfwXzrl9PT0TZs2YSxMmWa9ewe37d69W/lyF5mXFNI5hcxOCsI7zJ1+UYBZXLhwgX4RwXzxo+gXBZg7RqdfRFBMeRaALJUU5amh3kdL4sCBA6R7Z4ECCxYn8BpJwhsxCYiDKFgt4OVLJMqLFy9QgEVL2F5v3sQrRhdSYmISGUTnpwZSBoWl4755/Ub57gVSMj09A0aMjHwkJiB8QJQmvtFUWBhaWgIWEubDNNn0ExJogEhLKAEpssIkYR8gg8iIZF7xiS+fvnjw5HlEtJhiXtyLT3xBBgFSnkEyMTAp+c3Tl/efPL8jjng35sX9NwnPM1WNhSVPSIpLSHqF/+kZSitEnGZaWnJs3OPoF3fFZRD+P3/1OC1d6CcpmxpDnI8wPDk14enLhxjlyYsILMyzlw+TUt6II9LTpFKQmZ6RFvPyPvmx0S8iXsQ9EWekdjXmjnyI4YYFtx68UCq5LJGcqlsIGph795y0/HV8cvTzNx2GLqjfy0N6CwEkB73Bc5DfELt1CUmp80MOI9SD4ZCqGs3XG7341eukgLUnS3dxwH+F4VyrG1PDle3m5LlSeDhQk35eZXXnIFZDKtvNsZKBc1VD52t3o/edvlWmq/A+HXPrFRBtX+sVf+vPqWIw9+Tle4fO3fm60aSSnexKdBRSqU525RW9KxHkRUa/On7x3s/Np8F28FzZrnalO9tevxt9+8Gzcl3sWvaH4ZKHwHBtZ5LelbmT3KfS04TD4XAKFPkTww1eKJOc5kiuSX/fFgP9T115gKaTb+jxWiZu9D45RSRXu6e70filvSav6GcTCsP5rDpe1ciFPNmrutH8biMXvXyd5LXyWOkujgrDCeczqxvPh+EOnbsLn2GyMJzuqOCqwtvm6BNPqvRwrmQw12RiSNSzuLmLDrT51y9050WXJQcq6gnPrvzHcO75a5Hw318dZ1UUe538LXY8oUkwnPPDJ69OX33wSwtqOKQynWzDbj+5fie6TGe7lgO8BMPZhv7ZdibyBcnl6j07Bd9waINPzo4C2AOQw+EUbvLecB1IDKckOeI5lbcQIJJr2Ne73/TVT1/Ex75M6GO9Copq3NebRnLmXjBc0IYzkFzbfwOinsbtP327hrFrXSGG86xsMM/GZ9eLuERz61WC4dbQGA4BHzXc2bv/9HAeM29zZuZb79BjlXrMrSLcGzevlqlr436eCON6T13uveKopeP6sfM2dx4RWLz9rL/15lTSd6rY3dF16aH4xFQMEnqX6DqW04HVXKoZOlfoJrwfvLyOQ+jOCw+fvGzQy7VkR1t8xf/aJi7ICVx7vFgbm5YDvUkM92fbGe8f0CzeDJ4jyRV8w927d6+IFnz33XcvFTfGSYEg94mcPn2aZikg3UDUceLEicePH9OiCsigkydPkpOTWLYDBw6QTHUcPHgwJiaGjI7PJId8Vcfz58+znSy4e1d4tBIZ5fz58zRXDZhpdHT0o0eP6Pd9+1SekExNTT127BgpIJ0+h8ORkQ8x3PBFcJtKySnOVaqO5Or39hrhuDH2VULEo+dmk1fAXg3NvRv29q5r5umwYP+Zqw8bCrcNuLksOfTsZcJg23XVjV3rmLq3GOB368HTZVvPVzdyLafjFLLl3J2HsQ3NPWv2FN4VfuVW9JHzEdWMXOr2cr95/2liUmrwhtPdRgV1GrEgcO0JvTGLEKtdvxtz5dbjKR7bZ/jumhO0f97iA8Md1om3EDg26St0Y4E+Z/rtbDHAW39MsPfKozVNXMqLhoP2mvbzxGThOURsZbvMLtZ2psuSgxdvPKpn6gKrtR/s9yYheeScdUVbT5c98SRHkdwnZLg///yzohLFihUjQwHrbyJl0qRJZOj333+frnh3M4H0pVTHN998U7ZsWX19/UxFl2hABlWvXh0SunLlyt9///2F4g4EdaBAhQoVUB6j//jjj8jBkpCpqaNKlSrZThaUKFECxkL50aNHkylr4MsvvyxfvvyZM2fIM1ZAuXLllAWGaPjrr7/G0N9++y0qSngqFR3A4XCykj+GGxKkSXJqIrnmA/zq9fbqbLlo8eZzl8KjFqw7PWbelpFOm1yXHtl78tYQu3XkTnBEbzP9dh85F4HQzWLW2uANZ/zXnGzQ26NWT9cBNqHHL967ee/pLL/drS38RztvPnct8uTl+6OcN9U2dWvc13PTwbCoZ3FPYl+fuvJg4MzQCt3nVDaYa+m4Dk6NjH4ZdvvJ2WuRl24+jnuTdODM7WrG8yA5s8lLj56/Gx37GiPuOnaj8/CAsl3tyUNP8L9kJ7tuVgt3nwifv+SgycTF07y2r955sUkfjz/bzWxs7u6z6sjVW1Frdl0wHBNUQcde1Nt7yWkfyX1ChluxYgXNysoff/xBCgQGyn/L1atXySDU7/g/duxYaZXNDAdV6GalY8eOxYsXJ0OhumvXrpFRSA4x3IYNG8jXJk2adFYDpELKkJv5tDHc69evySgwEJ2KEg0bNiRlVq1ahVF+//138rV9+/a0RFawhKTA9OnTIWxypzzAD2ePPcvIyFi+fDnJxw+Mi5P3UuNwOFLy4SwlMZxmyamL5PoL1+TEu988W1kE6Fot6moZ1GyATx1TD2SSa3KNyJsHjN1aWfi3H7oAn2v2dBdulRM7ntQ0dkUwV7unG6I9/K9q6IJU00R46EkNk/mV9OdChChZUd+piqFzVSOXyvpzobrZAbsrGziX1XEs09WhZOfZg23XZGa+7TgsEP6DyaC06kbzqvZwLt1ldkVdiM1R8mSvOeV1HP7qMLOK3pz6vV0r6c35q/2scl2ERzOXh9I62+JrqY6zxOeeqHh2pZaRXPdCbbhu3bqRQR4eHvj/66+/JiS8f7koM5yxsXFaVlJSUqKjoydPnkwKsHvRyNcaNWpIDXf8+HHxzjcVjB8/npTp3bs3RtfGcJcvXyajjBo1ik5FiX379pEyEGdqairiLfI1NjaWlsjK0aNHSQEfHx/MAgtPlA/Yzek7duwgt41jLWE6PHrjcDST94brOHxxmyFBSLmL5JoN8BM6WPb3a9zPt2EfoTtl437eso4n5BaC+mJPE5ivvuR9cuR/HeG5J24kCY+vNH3/7ErhJTtGLtXEt+38Yziv3/RVtx48q2o4DzIjfU8qdnfqZhUU+eRlDeN57G075KmV4sO9hA8Vxcd6KSQnPL4SniNWE24keP/gSiT6IgLx2ZXSV+3kIJIrxDHcxYsXv/32W+QfOHAAQRgqbnzu168fHSwxnImJCc1Sonv37qQMOR9IPstiuDNnzpDCyrBzpOSpKNoY7tKlS2QURJw0S4lDhw6RMjAcBEZ+GkD8R0tkBfGZ9FwrwFh16tQhY1WtWhXmI5+rVavGrhpyOBwN5IPhRsBwwdRwuYrk2M3gisd6ZfMyOXIzOJOcaLisbwanz2gWDMdetQPJVTWa57fmxOv45P42q4RwTW9OpR7OTfp7LVx3qtkAL9iL6I2m9w9oVjzEUiE5RHWkd6Xw1ErRcILkFA+uJIYjiRgup5HcJ2S477777idVkKFA9vxicoawTZs2iMkQkcycOZMU27+fPlVIG8OxsUgQRj4XfMMhVEUAaqZEcHAwKQCSkpLIWIz//e9/Ku9E5nA4yuSL4doODW4rSu5DIjkqOeo5QXLySE6UHPWcRslRzylJrqqRS/MBPjuOhT959vrI+YjQXReDNp6eG3yg47BAKErtWwjURHLaSA6RnErJaY7kCk1fyqJFi8ZK3kED25F8qfYaNGiAHOYzbQzn4OBAypATleSz7CxlATTcq1evWIgmZeTIkaQAIT4+nhUrV65cAbzdm8MpsOSD4SxFww2F4UjSJDlJMKf+Ac1MciyYy3q6kkVy9ajkxAc0aye5akYuf3We3cDcQ3fUolYWvqW6OPzZ0U54TLPklXLZSk6RskqOeU5xulLySjmp5ATPkZvB1QVzn5DhzM3N54s0a9aM5AAnJyc3NzdyCpGBir5+/foYWq9ePZolEhAQQMYiz33QxnAzZswgZcaNG4ev5HPBj+Hi4uLat29fXAE7kSszHBg4cCAZNGjQIJrF4XC0IF8M126YYLgcRXKyJ55oOF0pP2P5wZFcNeP5lXs4V4Sx9IVLcQjsyP3gEslJDKckOcFzWSI54XEn1HO5iOQ6ftqGY9fhUH2j9ieZkM2FCxdIPiMoKAiDfv755/Pnz9MskYSEBNIpo3Tp0omJidkaLi0trWrVqqQMwh3kkM+f3HW4U6dOkQLccBxOXpHHhnsY/aqT5RIYLqvkNEZygwKRmgzwb9zPv1E/v8b9/OA2FZGcKDmIDQ6r38uzvnDnQJbTlSySU0hOHsnVEt6w44qgrYaJYDgiuerGLkik4wmSqDfBcEqSEyM5UWxSybH3pr6P5HTF96Zq8dLU7CK5T9twhHnz5rEOgd7e3jRXPPNGMmV89dVXMNbDhw/JrWYeHh7McD169BCeaaggNjYWg44cOYJRSIGWLVuSiZOvsrOUe/fuxVeVWFlZkTIIQDE6MxydkxJYeGa44cOH06kosWXLFlIGhpP2pXzw4AEtkZXdu3eTAtxwHE5ekQ+GGwnDLRKTVpEcojf8H+awcYrnzonuO4bP2STEc2Iw9z6S6y+kRn192g1ZMGbelgmu2ya7bdexXASxUclJPacqkqstSM6tUR8vC9s1zQb4kEiuusn8KoaCvbSRHKxWXrRXZYMsklOK5IQyFUXDZRvJqbyFQDmS+3QNh9glODiYDIKKLCwsUNe/fft24sSJJFMZPz8/jGhqaorP//zzDzMcxPO3hF9++YXkE8qVK3fr1i0yU5Iji+FQ/nc1fPfdd6QMhIrRieGgWDonJfT19aOiosgo3377LZ2KEghPSRmoDpNFDvkK1ZECMlh5BwcH8Xe8hxuOw8kdeW+4ziND2g9f1F40nDaRXEsLGG7h6Hnbth8NTxdf095vxpqmyh1P+vtVN3bzWH4MZSIinzsvOqRrtahhby9ZxxN1kVwtEzf9MSEXbjxKTUs3nri0lnj/QCNzz3lLDg6ZvRZiI6cr1Umusv7cur3cnIL3D5oVCofJTlfmMJLLeroSSVUkJ70gV/ANd//+ffKGF3J3s4zQ0FCYgBTo27cvdFi0aFF8dnV1pSWUQEBDyltbW5MPMr7++usffvihePHiMJmTkxMdTYQUqF27Ngx3586devXqISAjmerApCpXrpwkvpfy119/pblqaNSoESI5TBZj0Sw14FdDvZGRkZhsQEAAlhaLTYepAsuJxVB+sBl7L8/gwYNpFofD0YJ8MtxiSE5lJCcYTjmSs1jQqK9vh2FBt+4Lb0Jauu1iVWN31vGEGK5xP5+Ow4NuPxSeqzTBdXtNE3dYrUk/FR1PVEdyZu51Td3X77+akpbeY9wSwXAm800nLUtOTb8Y/riGCTljqVZyFXTn9J6y/E1Cytmwh2V1HNh9cuolJ0ZyimBOGskJYus8u5xoOA2RnHCuUhHJFXzDJScn7xeJjo6mWVk5cuQIKQAQbJEPz56pfZ8vdgNSRh0HDx48efJkREQEStJxFJACp06dShOfSwkbnThxgmSqA4VZF/xDhw7RXDWcOXMmPT09ISEBC0Cz1HD06NEnT56QyYK7d+9isekwVWCC0rvdGdevXycFyJszORyOluS94bqMXNph+GIkNZGc6tOV8FnXkUu2HLoe8yL+ftSLloMCG/f3k95C0MDcx2nRQURvGRmZQx02NDQX9MZ6VwqGEy/LEcPJJFcfkZyZR62ebm7Lj8JwRuNChI4nPd0a9fXyXnVs5JyNcJu044l40pLojUquSo+59c3dPVYcGWa/FgKrLO17opAcMZyiy4mYEMaRSE7HvjxSNyGGq2owt5bRPHxlkqOqk0VyktOV3Ufyp/JzOBxOjskHw1kxw7FI7r3k1N0MDpl1H73Ud/Upn9Un0zMyPFeeqGfuw3pXNu3v23Fo0JIt5/1Wn0xNS7d02tywD/RGbyGAwOqYetQ29ahh7EqeXflecuZetUzc/unh8o+BS0XdufOXHobhDMcvJb0rEcaV6zanvO6cWmLfEyI5pL/1nYV3yOk6lunm8LeeE5FcJQOn4h1sy+rYk96VSDBWqS72cFv5bo4lOtmVFJPwWC/J6cqyXe1LCqKy+7PdzFKdbKE6XcuFFtNW1jJ2QfSW5XSlaDj2CoIyLJLrMEuXG47D4XByTr4YruOIJR2GI+UgkmsxKFB/7FKf0JOdLRfFvkq4//hlx+HBivvk/GubejoGHRw1d8tM/71p6Rlj5m1tKJyiFHpXwmS9p66c6LrNZ+Vx16VH9EYvgfDI6cr64kO8ek1ZMcNnV/CGM4s2nj149i4EaSQaro6ZR8uBvv/arbX22kG6ViIhdKtu5GI8IWSGz+7Fm896rjxqNDGkkv5cRHWt/vUbN39zf5tVUFoVAyFHb0ywjffOOmauOiODnIL3Ldp0ZqLblhomUCl5cKUj9NbKwuffWaF2/rtdFh8QntrcZXarAd46wwOrGcwVXymn4ZqceLpS9Fz3kQvp+uVwOByO1uS94bqOEgwnSi4HkVzzQYGGE5YHrjtTUW/+zuM3MzPfWnvvQhgHyTUbGADt7TwWXt/ca07QwdS0jEnuOxr08W46wK+qkZv78qM7j4Z3HL6w/ZAF1+7GPHjyEgKrJ7x5x6tJX5/NB695rjxmPHHZAJvQA2fuZGZmCj1NJiyta+beYqDvycsPEpJSz1+PhNuE3pUmro36em3Yf2WKx/ZuVkHLt5/HYmBosY52RuNDop7GpaSmw3kVugtvj7ML2BMXn/wo5tUM353Q5+rdlyIeP0eBFTvOl+vmUEnPqXjHWQNmrNp/+lZrC99yOvbbDl+Le5M0YPpK4dHMOvaIBdn9AyoiuazX5LpbccNxOBxOjslzw8UJhrMUDKcqkhM8pzKSg8mMJq5YsOEspDVu/jao6PD5e7V7eSGGa9jXb96SI+7Lj/3TY779gv2wyHTv3Q3Mvev39raau/lR9KveU1fpjlqsP2YJoi44KWjjmbqmHrV7um86eG3VzkvwVi0Tt2pGrhW7zz0bFqkwnEcdU3eTicsQL54Je1iLBnCuq3dd9l9zonRXh7/151bp4TzSaWPPycvI50nu25KSU+cvO1Shu3C3QD0ztzNhkTHP3+haBZXsbFes/cwm/TzvRsZChPV7u5XVcewwxB9fRzquq9/LDZHc2HmbsGx7TtxEWAaxsY4n2fWuFCTHDcfhcDi5IO8NpzN6mWC495LTKpJrbhFoNmXVgvVn6/X2bjd04ZVbT17HJ1vYbWjY1xeS23E0vNOIRTVMPGz998Fws/z3NOzj03yg//WIp+H3njouPOC5/Jj/6pP+a075rTk51WNnXTPPye7bX71JNlTEc8IFOVM3DIXhTCYsI70rm/TzufvoOTWciWvf6auev0qsbeZe3Xg+hFfDZL54yW1eNWOXSgZzu40Khg4Fw+k5/WPoXKqL/cYDV+89fl63l9s/PeZWMZhbvKPt+v1XnscltP7Xt0Qnu6Vbz8F/swN2zw7cMz/koNvSw85LDk7x2FZR6Fcp9DrRJLmskZweNxyHw+HknHwxXCfLkKySex/JiZJTEcnBcP1nrAvedK5ub58m/f0nuO1ISk7bdeJWbTNvG989rsuO1TbzqmXmNdN/Lwxnv3A/DKc/dml8YsqOYzerGrpBaXXMPGubetQ0catn5gGr7Tl561FMXKdhC+v3pn1P6ph6eK06TgxHbiFo2t/n3uMXMBwCPkhu88GwxzFxUBpsB8PVJB1PxN6VCOP0xy6CveYvO1xBbw4MV0bHAeUxer1eblXFviclO9oFbzyDMm3+9a2g63jlVtSNezF/6wpvSUUq0dG2eIdZ+E97V2a9hYBIrnyWSO695LpbBdH1y+FwOBytyQ/DLe80MqTzSLWSU3W6UuhUMsRhU8iWC/V6+7T8d0HDvn4XbkQlJKX2nb7m0NkIyKz5oEDBdn57k1PT5y46WN/cu+ekFcmpGftP36nTy1N4OrP4ZK+mYkLEdvLyA4RQOiODG/T2JHcRwHDeocxwwl0EzHC1TN3hvAvXIxH2NTD3EGM48fGVCslV0nfWG7sY9nJddriinvD4Sma4+kIMJzz3pETn2cRwrf/1Q1R3/9GLWw+eVTN0Lq/rQO4iIDcS/M1uIRAlJ/x/fzO4vSA5xHNUcjSY0xvFDcfhcDg5Jp8MtxSSUxnJqbsZvMWgBeNddyzfcam+uW+bIQsb9PVzDD6UkZF5I+Jp8OZzTfv7t/o3sG5v72neu5NT0l2XHmnQx6fbqMXPXsY/fhrXzWpxfXOvpgOI5Hwa9vaG1Q6du5ualjHCcUNdMw9yMziCNo8VR2G4nhOXk/vkmg/whaLOhj2sY+oOya3edTk9PXN+yOEK3Z3IcywhuerisysrGzjrE8MtFwxX1XBeWR1Harje7vgKw5WE4TbRGK5cN4fjl+69epPUe+qyvzraVtJzqqQ3B6lsV3tyJ7j6SE4I5mSRnN5objgOh8PJMXlvuG6jl3e2WopEPNdR7jl2WW6xxHNBzQctsA08sH7/tbq9fdsMDmo9eIHumJCnz+OfvUwwmbQChmtpEVivt/ckj51JKWluy4/VF17/7bP7xK23b98iXGs5KKCGiVttU4Rf7pPdd7QY6DfTb096RuaVW9FwXj0zTzivgq7z6t2XhRhu4rL6vYU3gzfrLxjuzNWHdcU3DxhPWIZRkpPTe09dUUbHsUqPeX/rOVc3ml+vl3tlg7l6Y4KfvxJiuEr6wh1yMNwmGO4RNRxSiU6zFyGGe5XQRngLz2z7BXszM9/euBfTpK9n0bbC+ckfmlv3nrq8WT9P+Ex8CwH1nCC5956jT/Yir9ohkZw+NxyHw+HknHww3JgVEsPJJSc5XbmYnK4Uw7ggw4krj196EH7vme7opW2GBrcevLBJf/8VOy9tOxJep5c39Nb6X+HRJwHrTqelZyCz3bCgpgP8Ow4Puhj+GJK7djdm4YYzPqEnthy+Ye21q1Ff7/q9vDYfvIYo8Pil++Nctg6dvd5t6dEDZ+7AYTN8dumPWYKorsfYJbEvE27ef9ZigG89M/eaJkJXlIzMzJjnb+CqmX67Ec8FrDlZv7cHbDfaeVNicuq6fVf+EXzmXK+X25mwh68TknVHB5PHN1fWdzp07s6bhJReU5chhkNUt37/FczubmRswNoTc4L3r9p5EdojMZx4P7g6ySkiOYXkPm4MR55QJSUzM5MOK4wkJSXR3ylCHlaZt2CPxZTpFw6Hk2/kseEio+N0x6zoYrUMSctIDobTHbN0/f6wi+FPzl17vPvEbcs5WxoPCGg+KNB08qq+09c0GRDQbGCA4YTlS7ddPHXl4ZmrkWfCIjfsCzOfFlrX3EfHavHKnRcfRr96Hpd4KTxqgtv2Bube5EUECNEC1516EPUSg3Ydu2kyfhmMFfU0btvh69aeO/tPD12149Kpyw+OX7jnu+p4F8ugumbudczc7Rfsv3r7CUKxRzGvlm4733KQH+KzkY4bdhy5fuLS/YNnbk/z2tHFcmHA2pPHLt47efn+8m3ndUcFNezj4br00JFzd4+ej1i357LJxBAYCyPOW3Lw5v2n8OiNiJhp3jshs7+7C3pTPNxLteQEz0kk9xFjuAkTJnz33Xe/ZOWrr76aNGmS8gMhP3UuX75Mf6GEn3766a+//qIl8oiXL18WKZLHhx6Hw1EmHww3VtlwEsnJO54I5yoRzHUcgQ9BCObwof0wxHDCLQQtLRa0sFjQSnxwZet/F7QbGoQPwvvkLALbDlmIobBgY/JWnaELO1sGNx/g39Dcp2l/X+F9csjv41O/t1cbi4COwxY06etTt5dXm8GBbf4NaGSOCM+zSV/vpv186ouPr2zc17thb+HZlTBcdeP5Dcy9Wg3ya9jHs6qh8M6BWj3d6gmv4BGe8lWrp6vwoadrbTO36sYuVY3nIaeGyfxqRvNqmboKpyvFd/FUN5pXxWDu33pzIK0aJi4NzT2qGs4to2MPpbHHV2qW3Ptrcl0/puFQEdva2l7ISoMGDUxMTDIyMkgZU1NT8oEwZMiQw4cP0y8iy5YtMzIyol9Ebt68OXDgwKdPn9LvCoYNG7ZggfCIMpRX5uzZs/gvDarMzMxOnDhBv0iYPXv2jBkzyGdra2syOkP54f2E0NBQ/F76IxXs27cPmc+fC4/8BtOmTVu0aBH5DLZu3YoJks8LFy4k02ecPn2aDJIhNRwCYhsbm/nz55OvhN27d2N0+kXk0aNHyMEs6HcROzs7cT7v6du374MHDzCIrHMZZCwO5/MhXwzXddTyLkg5ieRYB0vS/YTcKsfuBxckJzz6RHifnCA5C0FyijeDC0/2Iu8fULyIwJ+8NFX0nK/4aGbxMc19fRqKryAg7yIgT/Yit8oh1VO8iIDcSCA+uJK+HFx4M7j4cnDyVjnSwVLsgSJ0Qqlq7FJN8iIC8ZqccNJSOG8p3idXWX9uJeG9qU7kGc1q3gyuKZLTH/MxDbd48WL6RUGbNm1QXaanp5Ov33zzDflAKFOmzPLly+mXd+8ePnz4559//vzzz3PmzKFZ795BS8WKFbt37x79rqBcuXKWlpb4AHOAKVOmIIRasWIF+ZqYmNijR49WrVrhQ1xcHETbq1cvJlopXbt2bdu2LflcuXLlyZMnkykACwuLzp07k0EyiOHoFwXkBXUQDPnasmXLcePGkc/Aw8ODjWJlZVW0aFE6m61bYV/lqRFkhsP6xEJeu3aN5Dx+/Ji8so58JcyaNQuLXbNmzVevXtGsd+8QXBoYGND5iWBVb9++HYPg9UqVKq1du5YOECFjcTifD6qPwFwDw3UXDSdITnUkJ+9dSSWX1XBMcsRwTHIKwwmSEwxHJUcf0MwM9/7N4OItBOwZzcKrdqRv25EYTuhdKUoOeiOSE14OLhqOSo4ZTvGMZhiOvG1H9qod8ko5UXLCyweUX7XDJKdlJGcwJpiu3/8c1LMfaLimTZui6kcwBHvRLC0MR1izZs3vv/8ufckOxIY6HfYaMWIEVBcbG0sHZEVmOAcHh1MKjh8/Hh8fTwbJ+HDD4beTz+DgwYPKUyMoGw5xYY0aNYite/bs6efnJx1327ZtmHJ0dLShoSF5TSsBhpMuDEBwTGJcGK5q1apYBvKryVAO53ND9RGYa0TDrew6ermQch7JiZITPJet5FqJkpNFckRyKiI5DZJTE8nBcFRyZpBclkhOeqscIjkqOdFzYjAnhHESyVHPqZOcpkhO4TmDMe9Pi/3HoJ4lhoPPULeS/hHaG27Tpk0IwhCUPHnypHv37nAAyc+14QCCwpIlS8IHr1+/pllKSA03bNgwLHBrBVg8fX19MkjGhxvuq6++Klu2LAIpLPYff/yBWZNBMpQNB7f179/f2Nh4yZIlHTt2TEtLYwVSU1O7dOnSr18/rMPdu3cjvGPrjRluwYIFzUQwFnkJLQyHuLldu3aYGhCLczifHXltuJg4vXErdRSGUxXJheQgkhNvBs8+khuUTSSXRXLEcFpGcoLhSCSnkJzqSE7Vm8ElkoPbNERy2Z6uNBj78Q2HKhj16cmTJ/FZe8NVrFjx66+/Rg749ddfMbWdO3ci/0MMB6A3+IB+UQUzHPTg4+MDo6QomDRpEgxEisn4cMOVKFHizp07+I3ff/89HIO5k0EylA2HD8nJyVDRl19+GRUVha+swK1bt7744guyDkuVKvW///0PIiTRHjMcZiR2/EzAWMxwDRo0QMiLzcS2FIfzuZFPhluBpDKSk5yu1BzJaXW6UozkFkhOV6rwXB5FcvJrctJITgzj3kdyRHJ5GMl9RMNBOah/B4u0atWqcuXK+IB63NzcHFUzKYM6d5kExC5btmxBvr29PXyA2jxJgYGBAemWAsMhtnNzc6PjiCA/zw334MGD4sWLBwYG0nksW6anp9e8eXNSTAYiTgiG/FhGnz59EJnREqLhMHE6rWXL+vbtC/2QQdKzlAsXLvzll19cXFzIVxkqDQcuXLhw9epV8pkUiI2N/fbbb9evX0/XYFJSZGQkpnzkyBEMRbwoXRiA5cevwCAYrkKFCkFBQXSAiDBdDudzIu8Npz9+FTHch0dyxHDk2ZWC4SSSE/7nMpITDKd9JCekvIvklCVXSYtrcj0+nuFevHhx48YNVLsAWqpSpQq8hRxpf4e7d++SAoTw8HCEI6i4b9++TcIRBoKJsLAwfEC0QUtLQD7Gffz4sVhWACHI9evXlUMQhDWo6OkXVSA6jIiIwAcsBkrSGYhg4d+8eUOKyUAkhBFpOQnSeUE5NFfBkydPyCAsOSZOPgOEffixiYmJ9LsERGAYkXx++/YtWVQZpABceO3atbS0NJJJuH///sOHD/EB7scsxKWgYJ0jTsWg6OhomiVBHJvD+YzIF8N1G7MCSWUkJ5GcxkhOdrpSiOTkL03NeroyjyM5JjlEcu87nqiJ5CSSEyM5ieS0ieSY5KSRHHuy18c1nAwEWIjkEEnQ7xwOh1OAyQ/DhUoNl1eR3PtzlVpGcoLk8uaaHD1dmVeRnEbJqYzkCo7hEHwgnih893pzOJxCSf4YbuxKIanynJLkPiiSI57Lj0hOWXIaI7lsJPeBkZzhOHl/fQ6Hw+FkS94bzmBCqO7YVd2ERCWn8JyKjifMc6LkRM8pdTwRPae640kb5jlRcqTjidItBFRyzZnkRM9JJceCOankmOeyXJNTSE52qxzteCJ6LveRnND3RB7JQXI9uOE4HA4n5+S54V4Tw4mSUxXJaboZ/H0kl93N4B9yTU7V6UrtbganpyuVIzmNpyvpTXLZRXLUc6oiOcPx3HAcDoeTY/LecD0mrNYdt0pIeRjJqZCcIpITPSeVnMJz2Z2uzLtITnK6UvCchtOVmiI50XPSSI5JznD8Erp+ORwOh6M1+RDDTVzdXWE4VZHccq0iOfUdTz40khMNl6eRnObHeskjOc2SI4aTdTwx4objcDicnJMPMdzENd3HhSLJIznRc+9PV2YTyWnZ8STfIjkmOVWRnFLHE4XkTGkYp0Jy+J+jSE5yupIbjsPhcHJBPhhu0pru4wXD5VUkRyQnGE6N5JjhVEZySpJ73+skzyI59b1OZJJTd7qyCnkLgSLJIjmjCdxwHA6Hk2Py2HCPYl4bTlqjN341kupITtbxRG0kp5DcR4rk5JJTjuQEz+X8dKUkkpN1PNEQyRlzw3E4HE7OyU/DqYzksvY60T6Se284JcmJhtM+knt/M3ieRXKi4WS9TjRck9MqkpP0rjSaEELXL4fD4XC0Ju8NZzRprf6E1XpIqiM59TeDSzyn4XRljiI54UO+XpP7TyI544nccBwOh5Nj8sFwkwXDCZLTEMllkdyHRnISw2kRySk91ktTJEcMl5NITva4k1xEclkkJ0Zy3HAcDoeTC/LDcOsMJqzRF5KqSE7DzeCSSE6D5ApiJJe7Wwg0RnLSjifccBwOh5ML8tpwT18bT1lnMHGNKLm8i+TU9Top2JFc9pJTH8lJr8lxw3E4HE4uyCfDrVVILqvnspGcJJJTLTk1nstJJPdecpojOZnkNEZyqjueZB/JCZ7TJpLjhuNwOJxckPeGM5myvsektT2ySk59xxPRc6LkWDCnZceT7J548l5ybRSSI5GcwnOqJUeCOU2nKzU+1iuL5Ey1O10pieRUPrvShBuOw+Fwck4eG+7x0zfmNpvMpm00nbbB1HpDT+v1QpqKtA7JZIqQjKesNZ6MtMYIadIaw0n4v9oQaWIoUo8JSKsMkMav0kcatxJJb9zK7uNWIOnh/9jlukJapjtGSN1GIy3VQRq1tOuoEDEt6WIlppFLOgtpsZAsF3e0XNSJpBGLOo4I7jg8uIOQgtoPE1I7pKELxbSg3ZAFbcXUZkhgm8GBbf6lqfW/AUKyCGiFNMi/pZhaDPQjqTnSAN9mSP19SGoqerFxP6/GfYXU6P/t1UsRwkAAREFH5IOXZBMliCBZ0IDQsBQI4MCBmuquUTCX17bez6/dxrWOSx2W2pc6lL0re9827928tZ2mrZtaGq/vlcvj8y8AX/tx4QDgTygcAJkUDoBMCgdAJoUDIJPCAZBJ4QDIpHAAZFI4ADIpHACZFA6ATAoHQCaFAyCTwgGQSeEAyKRwAGRSOAAyKRwAmRQOgEwKB0AmhQMgk8IBkEnhAMikcABkUjgAMikcAJkUDoBMCgdAJoUDIJPCAZBJ4QDIpHAAJDqOJyXmlfP1SVCh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AutoShape 4" descr="Image result for baylor college of medicine"/>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AutoShape 6" descr="Image result for baylor college of medicine"/>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BE03C74D-44CC-4B8B-8294-99D1BBFB5E38}"/>
              </a:ext>
            </a:extLst>
          </p:cNvPr>
          <p:cNvPicPr>
            <a:picLocks noChangeAspect="1"/>
          </p:cNvPicPr>
          <p:nvPr/>
        </p:nvPicPr>
        <p:blipFill rotWithShape="1">
          <a:blip r:embed="rId5"/>
          <a:srcRect l="15997" t="31335" r="33427" b="40235"/>
          <a:stretch/>
        </p:blipFill>
        <p:spPr>
          <a:xfrm>
            <a:off x="1905000" y="583641"/>
            <a:ext cx="5334000" cy="1686560"/>
          </a:xfrm>
          <a:prstGeom prst="rect">
            <a:avLst/>
          </a:prstGeom>
        </p:spPr>
      </p:pic>
      <p:pic>
        <p:nvPicPr>
          <p:cNvPr id="6" name="Picture 5">
            <a:extLst>
              <a:ext uri="{FF2B5EF4-FFF2-40B4-BE49-F238E27FC236}">
                <a16:creationId xmlns:a16="http://schemas.microsoft.com/office/drawing/2014/main" id="{EE247C7E-8916-4347-AEBA-5CC50389ABC0}"/>
              </a:ext>
            </a:extLst>
          </p:cNvPr>
          <p:cNvPicPr>
            <a:picLocks noChangeAspect="1"/>
          </p:cNvPicPr>
          <p:nvPr/>
        </p:nvPicPr>
        <p:blipFill rotWithShape="1">
          <a:blip r:embed="rId6"/>
          <a:srcRect l="16666" t="18890" r="16016" b="12253"/>
          <a:stretch/>
        </p:blipFill>
        <p:spPr>
          <a:xfrm>
            <a:off x="660675" y="2204720"/>
            <a:ext cx="7822650" cy="4500880"/>
          </a:xfrm>
          <a:prstGeom prst="rect">
            <a:avLst/>
          </a:prstGeom>
        </p:spPr>
      </p:pic>
      <p:sp>
        <p:nvSpPr>
          <p:cNvPr id="7" name="TextBox 6">
            <a:extLst>
              <a:ext uri="{FF2B5EF4-FFF2-40B4-BE49-F238E27FC236}">
                <a16:creationId xmlns:a16="http://schemas.microsoft.com/office/drawing/2014/main" id="{D63D613C-00CD-4204-BF6B-E11555F232CC}"/>
              </a:ext>
            </a:extLst>
          </p:cNvPr>
          <p:cNvSpPr txBox="1"/>
          <p:nvPr/>
        </p:nvSpPr>
        <p:spPr>
          <a:xfrm>
            <a:off x="0" y="6642556"/>
            <a:ext cx="9067800" cy="200055"/>
          </a:xfrm>
          <a:prstGeom prst="rect">
            <a:avLst/>
          </a:prstGeom>
          <a:noFill/>
        </p:spPr>
        <p:txBody>
          <a:bodyPr wrap="square" rtlCol="0">
            <a:spAutoFit/>
          </a:bodyPr>
          <a:lstStyle/>
          <a:p>
            <a:pPr algn="r"/>
            <a:r>
              <a:rPr lang="en-US" sz="700" dirty="0"/>
              <a:t>Willis, Marc H., et al. "Multisite Implementation of Radiology-TEACHES (Technology-Enhanced Appropriateness Criteria Home for Education Simulation)." </a:t>
            </a:r>
            <a:r>
              <a:rPr lang="en-US" sz="700" i="1" dirty="0"/>
              <a:t>Journal of the American College of Radiology</a:t>
            </a:r>
            <a:r>
              <a:rPr lang="en-US" sz="700" dirty="0"/>
              <a:t> (2020)..</a:t>
            </a:r>
            <a:endParaRPr lang="en-US" sz="700" dirty="0">
              <a:solidFill>
                <a:schemeClr val="tx1"/>
              </a:solidFill>
            </a:endParaRPr>
          </a:p>
        </p:txBody>
      </p:sp>
      <p:pic>
        <p:nvPicPr>
          <p:cNvPr id="8" name="Audio 7">
            <a:hlinkClick r:id="" action="ppaction://media"/>
            <a:extLst>
              <a:ext uri="{FF2B5EF4-FFF2-40B4-BE49-F238E27FC236}">
                <a16:creationId xmlns:a16="http://schemas.microsoft.com/office/drawing/2014/main" id="{C8DEB123-E5C9-46CD-A774-50BC58886C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57009189"/>
      </p:ext>
    </p:extLst>
  </p:cSld>
  <p:clrMapOvr>
    <a:masterClrMapping/>
  </p:clrMapOvr>
  <mc:AlternateContent xmlns:mc="http://schemas.openxmlformats.org/markup-compatibility/2006" xmlns:p14="http://schemas.microsoft.com/office/powerpoint/2010/main">
    <mc:Choice Requires="p14">
      <p:transition spd="med" p14:dur="700" advTm="38746">
        <p:fade/>
      </p:transition>
    </mc:Choice>
    <mc:Fallback xmlns="">
      <p:transition spd="med" advTm="38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sAAAFICAIAAADPoy1mAAAAAXNSR0IArs4c6QAAAARnQU1BAACxjwv8YQUAAAAJcEhZcwAADsMAAA7DAcdvqGQAAAAYdEVYdFNvZnR3YXJlAHBhaW50Lm5ldCA0LjAuNWWFMmUAALl0SURBVHhe7J0FXBbJH4e9u/91n55nx6lnd3crIiAhKDZnInaiqCAgItKtoGJid3d3o2JhoAiKgdKl/+/uzDsu+wYvCCfiPJ+Bz/vOzsa7Mc/8dmd3i7zjcDgcDqcwwg3H4XA4nMIJNxyHw+FwCifccBwOh8MpnHDDcTgcDqdwwg3H4XA4nMIJNxyHw+FwCifccBwOh8MpnHDDcTgcDqdwwg3H4XA4nMIJNxyHw+FwCifccBwOh8MpnHDDcTgcDqdwwg3H4XA4nMIJNxyHw+FwCifccBwOh8MpnHDDcTgcDqdwwg3H4XA4nMIJNxyHw+FwCifccBwOh8MpnHDDcTgcDqdwwg3H4XA4nMIJNxyHw+FwCifccBwOh8MpnHDDcTgcDqdwwg3H4XA4nMIJNxyHw+FwCifccBwOh8MpnHDD5QGZmZlLliwZP368g4NDbGwszS2Q7N+/v3///gMHDgwJCaFZnxnR0dFOTk7YWD4+PvHx8TSXkxOWL18+YcIEOzu7mJgYmsXhFEi44fKAlJSUMmXKFBHZsmULzVWQnJy8bdu2TZs2PXjwgGZ9PCwtLcly/v333zTrM2PdunVkDfz+++/Xr1+nuZycUKJECbIOsVfTrM+Ahw8f4vfu27cPxzvN+nQICwsjC4/mOM36PPhohktPT0cj2szMzMjIyMLCwsXFJTIykg7Tmjdv3nh6eiIowURMTEz8/f0zMjLosP8Q7PGlS5dWd8xPmjSJDPryyy+vXr1Kcz8SzHAVK1akWTkBv3Tnzp3Dhw9v3759uXLlvvvuu5IlS7Zt29bGxubQoUOfxJG/du1asgYKseEQp44ePRoHhTKGhob0k5GRsbHxokWL6Dg5oXjx4mQdbtiwgWYVdq5du/a///2P/OoZM2bQ3E+EkydP/vDDD2ThHRwcaO7nwUcz3P79+8kaJ3zxxRelSpWCsehgLUBjpGPHjhiRTkJUyIkTJ+jg/xDNhoMAyCCwevVqmvuR+BDD3bp1q1GjRt9++y2ZggzkY2hUVBQtXVD5HAw3Z84c8huzpU6dOnScnPAZGm7x4sXkJ4MmTZrQ3E8EVDt00YsU6du3L839PPhohvPz86OrXAKCsLdv39IS2XHkyJGvvvqKjqngo5w20Ww47FJkEECgQ3M/Erk23P3796tVq0bGBT/++CO+NmzYEJHc119/TTLR2lCp8K1bt2IlINSGXWjWx6OAGw7OGDBggLm5+Yc0hkaMGEF+Y7Z07tyZjpMTCpnhYC/snwMHDjx16hTNUmLfvn3kJwPsyTT3E2HXrl3sIB0zZgzN/Tz4+Ib7+eefixYtSj536dIlLS2NlsiOyZMnk7E6depEPoACaLjw8HAcP3p6eqhbP/pJ8NwZLjk5GeEyGREaMzU1ffHiRboItldERESfPn1Ia2PFihV0HAkWFhZk3Hbt2tGsj0cBN1yLFi3I4unr69OsnMMMV6JECeycGsAWpOPkhEJmuAYNGpCfY29vT7OUwJHr4eGBBsG4ceOePXtGcz8RcPw6Ojp27drVysrq6dOnNPfz4OMb7rfffmMnVX755ZdHjx7REhrBNitbtixG+eabby5cuEBGBwXQcAWK3Bnu8uXL3333HRlx+PDhqampdIACRN5Xr16dOXPmpUuXaJYEbjjtad68OVm8PDFcyZIlaVae8hkajvOJUiAMd+vWLaIrMHr0aG1OVHp7e5Pybdq0SUpKIp8BN5xmcme4efPmkbHAnTt3aK7WcMNpDzfcfw83XCGmoBjOzs6OfP3xxx+jo6NpITW8evWqUqVKpLybm1tODZeRkYFQHTONjIzEuDRXOzBuTEzM3bt3X79+TbPy1HCw+4sXL+7fvy+dvmbi4+PxW0BsbGy2XUlzZ7gxY8aQsb744ouEhASaqzUfy3CINR89ehQRESHdyjk13Js3b+7duwevv3z5kmblHOwzZAPR7+opUIbD3oiD8fbt27Lf/h8bDpvvwYMHOGa1PKeK4zEqKgorHGMpn29QJj8MhyPx2bNnWAYcy3Fxcdp3L5CB5cfuJ9uH/xsSExMx34cPH/73s85DCorhTp8+DbeRnKCgIFpIDXv37iU9+r788kuMiw1ARgQaBIN97saNG2PHji1WrBgtLfYAHDRoUFhYmOYjATso6kpbW1t2bIOuXbuePXsWI2o23PHjx6tVq1a+fPmePXuqO0TT0tLCw8MnTJjA7jQCVatWdXZ2xrGqfHjgJ6PesbGxqVKlCi0tghpt3LhxOLDVXfDLneHYJU9w5MgRmqsR/FJra+tmIn/++ScZ95dffiE5BNlF73Xr1mGp/v777+nTp9MsJVDVdujQoUyZMp07d1bX8xYb+sqVK9Dq999/T+aLD8OHD8eugjWppeGeP38eHBzcuHFjUphQv3791atXo/GhssLCOjc1NS1btix2DCgNZbCE69evr1y5Mh2/SJFGjRpt3LgxOTmZjqMgICAAbsM6+emnn0hJLB5ZS4R+/fqhoqSls+MDDYclh4xnz56NZSDTAW3atDl27Bh2dRTQYLgLFy7UqlWrXLlyo0aNollKoE2GVYSNiNV77do1mqsEtnVgYGCTJk3IvAC2I9bDxYsXlVcgNjoUuGzZMkxZ2t3366+/7tix4+HDh2XVNI44HG5k3bKaB4tEcjSABXjy5AmdSlaw3rBg+EVWVlbY1ck0Aaqppk2bLlmyBI1XdQfmmTNnatasiVrC3d0d08HPQYUzfvx41pkOCzls2DC0tHJxLR9r0sjICL+uXr16ODRoroLNmzdjF8WhR24dwZGLuaBWZN3U8VumTJmSi7u5CgIFxXBoL9SoUYPkZNt6xZYmJeEM7A3aGA77Vt++faVHrBRUK6gBsQy0dFawS4WEhGDno6Ul4PgZMmQIRtRgOFSUZBBA9ElzJSATv+iPP/6ghbKCGtPT0xN7PC0t3t2Cg5ZdGFPmr7/+8vHxkY7CyJ3h2F3SALs+qeY0gx8l7XupEhxCtLQIWzbUjzRLCdRupAwOeJXXzLGxIMhff/2VFJOC1WJnZ7dq1SryVZ3hMAVUlOoWHsuMOlfl5UbsY6QMpnz16lU02li3ESnYZ/T09GQLD3fSwWrAYXL58mVaOjs+0HDwlsq9Hebo1asXQhMNhkMFTQZhbdMsJe7evUvK/O9//9u1axfNzQraAdWrVyfFZMBzvXv3lvkejTDU4KxSlgHHoK6QehGWlbUOtWfbtm10KlnBNkXdJfWrFCwbdqrFixfT0llBW5YU69GjBxyDaFJlhYANCuvnVHLYz7H/kCngWKa5CmbMmEEGDRw4EIc2msismSUFNQZcSMf5dCgohkPOggULSM4PP/yg4Rwd2iNkA2BPQgSNnGwNh82GJgwpgP0MR2+DBg2QU7t27VKlSpF8AM2orLsPHTrEakyMjvqrUqVKqIXZTZRofbPdMaeGw8Kj4U8Hi67F4iF6w/TZfoZVxG4VR1jwzz//kPxvvvkGRzUqgnbt2tWtW7dChQrsptSff/5Z5a2BuTMcmm8sDkNlMXfu3GxPvCQkJHTq1AkhKWCxFBaY5BCw5LS0CKuXc204SJ0drgDtX9TFWF3YylhskslOSakzHFozrOGMcB8LaWBg0Lp1a1SIWH6Sjy2ifD0SYR8bip2ZtOIxX/xSBKb4z0YHcC0dTcTMzExcJSVYr27s3iSHgH01IiKCls6ODzEcwh0W0wD8Fuzt2LXY3t6qVSt2OCgbztXVlQz6EMOFhoay7YWVhklhI2IxsBMyh0GltLSk6gA4EhGRoMWAABFjSStrEh6RUdAqbd++PVm37KhBYZKjjPTkDeJyMhEpN27cYMcIFhJ7DuaOrQarYXS22Pg5y5cvV1YUjilSoHPnzqwFj3WO2gArH/sqmwLmgnnR0bQDYSW2Ixldg+FQJcLQ5DNWBeaLuWPWJAdgQ2Db0dE+EQqQ4VDXs0ho7NixpJgyU6dOJWWwg5KTfpoNh51p1KhRZP/A7oW9PDo6msQ3aWlpDx48GDp0KDucAgICZBV3bGys1IJz5swJCwtDa/3JkycHDhxQbqTnyHBYNmtrazqsSBEck6dOncKU0cCMiopCEGBhYYFlhiGOHz9ORkE1ij0PVTDapKgdHj16REJP/JaYmBgvLy86LTWhcO4Mh9UlXU6sLvzwo0eP0sGqwGqEgXA8ABMTEzJi06ZNSQ5BpqgPN9zNmzfZkYyKYM2aNbdv30ZrCVsZMYGsza7ScMhhhzRiNTQsyHVH/BxIHfEfG4pYVnbOmRkO64dIHdvOzc0NZsJehP/SPQHukV7RxI5B1gkL5hCmkxzC48ePNTcppOTacDg0IGMyLg4ZLPyVK1ewt2PXOnLkCBpSZBAjPwyHZUC7jRTAmgwKCkJ5bEQsBioKf39/TBmDrKys6Ajv3jk4OCAHW9zX1xdbEI1g7LFYXRjr7Nmz7NImNgprKWIoZiSu2rs1a9YkBRC+kBxlzp07R8oAlYZj9yxhmYcPHx4eHo65Yw/BVr537x4ExhSFtovyjXfMcBhKqiPUBvv27cNCYuVjK7A2OsDBSEfTDi0Nh/VDZo0mHdrHOL5QF2HWXbp0IQXwEzw8POhonwgFyHBg9OjRJBO7PrYryZTy7Nkz1O+kjIuLCznmNRsOuziLIZydnWmuBERF7HJL27ZtpRfkMH0nJycyCI3rWbNm0QEKcCD179+fFCDkyHCotlCbk0FoGitHeFAgqmm4nK0izNHT01PD8+UGDhxIJogwTrlM7gwHsJKxGCy4IfTo0ePYsWMaAm6Clj1NPtBw2FiGhoZkKFqgynfmodKpU6cOKQCUDYcInu0JCNpIM0gG68SLRrosqGKGI6C5dvDgQTpMAZRAKhGgsl9D3vY0wT4A5ajEx8dHeX9DeMEWT/lCGtbP4MGDWcQD8txwWOfsCQlY+D179tABEtCqQ/NO+uhwaAA/R92l9EOHDrEaYMmSJTRXgjY9TVDzkDJA2XDLli0jg+CACRMmKF8mBLAvO3ywGmmuAmY4guycKsCvY8uJn6NNryWGloYjoOkmmzV2bBaeIpJWV/MUTAqW4bBDs7M02GlIppSdO3eSAjgOsaOTTM2GY8FH0aJF0QykuVnBYUbK/PDDD9LnzWNLo6Yjg6pWrYotTQdIQHkWo4AcGQ6/kbXsEGTQXCUQpRGXa8OFCxfYNHHk01wFuTYcgMnQyCWjMxCmIDI7fPgwLaSK/8Zw2ItYDTJy5EiVawyt+0aNGpEyyoZDY4idoFOuuwnYJWrXrk3KTJs2jeaKSA1HzhIrLwNqh7p165IyKh/+lLeG08zChQvpCAp0dXXJIKxJlf0pcKwNGDCAlAF5bji0QlhdbG5uTnOVSEtLU9n+UAnkxE7DqHwq4wcaDjUAEwC2qboFg6Lq1atHiuE3ynwsNRwaaip7Ue3evZsd2qgJaa4WaG+4sWPHquwsjUialihS5EEBeIK89hQsw8XFxbF90dTUlGRKYaG6tBGk2XCsRpNd+ZDBrg9Ldx0IiZ1/R3xJc5WAgdguniPDGRgYkPzq1avLTnnlGqxMdu3h9OnTNFfBhxiOsHnzZkS6EBuZDgEHHmpV5dOGhP/GcGiek0HYlBqejsaa28qGW7RoERmEVhQ596sSdu9Ep06daJaI1HBubm40VwkWZONnKjf2/0vDhYaG0hEUsB6AWEiapQQiOVZd5rnhtm/fztq4a/PoGW84stiJH5U9PD/QcMeOHSPiwX+E+DRXFfixTFEHDhyguSLMcCVLllR3HD18+JBVR/7+/jRXC7Q0XJUqVdTNOiYmhsXB+/bto7mfAgXLcICdFcQKRYub5oqwRjoiLRwkNFej4TCIteuVq3spiL5JMU9PT5r17t3t27fZHqnhmXU45nPRlxJjsf6QGvSZUyIiIli3F9lRBD7ccIhLUPsfOXKENUgJWFE4QlT2hvhvDMduacC2IF2QVKLhboGhQ4eSQS1atKBZqmAXO9GsoVkiUsNpeP3elClTSJmyZcsqt5fz1nCoEO+rQflesdjYWDIWwHqmuapg9WyeG04ayuTi2QLqYBcXsWZoloQPNBy2NcmHm0+ePElzVYEInt2qNHXqVJorwn44FlVW7zGww7M7T6TVVLZoabjatWurO8uFfZtt9B07dtDcT4ECZziE/OwxldL7pRD7DxkyhOQjhoC66ACNhsOmpQPEK7f0lhZVsBaK9CoudmWSCdTdBANyZzhMkOYWKYJ6gebmhKioKFQQq1at8vX1nT59OuJa8iIhFmDlh+GkbNy4sX379tILM+bm5spnaf4Dw6Hu6NevHxmEOkLdgQo0GE5HR4cMQjVEdwtVsOoSSM8maWk41lXqPzBcjnqaoA1HxsIGVXmWjJF/hmPxMZCd8NAGrM+zZ8+iEg8KCkJb2crKCkcEYGc18sNwrFH+7bffZmtldgtEz549aZaIloZjvaX+e8Nhg5Ji3HBaoc5wgF1qRh3EajHU5qiUSb601y/QYDjpE8G1BPsrHfndOx8fH5L55ZdfargSljvDoXqluUWKbN26leZqR0xMjKmpKayMCJVFmcrkt+GwTtLS0tgtUAALo3x15z8wHLTKuplUq1ZN2gCSocFwrJuJ9khPZn7qhlu6dCkZC7GphhUI8s9wsBEZ9MMPP2g44lQC8WCVonnHOssokx+GYycPsMzZWrlly5akcP369WmWCDdcPlEQDRcaGkoG4QBghxD2KnK+Ec0xWQcKDYbbuXMnHSA+MhhtOs3Y2NhIOykFBATQkYsUQVVOc5XIneGk8WWOLjncvHmT9VYAv/76KxqGLVq00BPp0KEDu5KR34YjpKenu7m5MdEaGxvTAQr+G8NhvmRQ1apVVV4tJ2gwHOupD0fSHUI948aNk23rT91wrDcB1oyGy5Ag/wxnZmZGBv388880SwtSU1PNzc3JiAD7P3bvRo0ade7cmRwUcA8ZlB+GYz3AMRd1cmI0a9aMFMZxSrNEuOHyiYJoOGxgVl2S/lRozbGH94wfP54UY2gw3OnTp+mAIkWwmWmu1mzfvp2OXKQIgkiaq0TuDPf48WOaW6TIvHnzaG52YDHY8yYg+1mzZsk66+f3dTiVSNcA9ICvdIDIf3OWkvXgyPVZSvauWlkXEi351A0n3dulPYqV0WA4tHXIIJShWUpoMByaoWQQyNYWBFQOgwYNouMUKQKFKB/p7MRyfhgOzWKS/913392/f5/mqoGdiMIy0ywRbrh8oiAaDkyaNIkMRUUGExw6dIh8/eWXX9g9mwwNhkPtz05ZKPccyxbYgowLjh07RnOVyJ3h0ExmHTiV749Rh7+/P9P/tm3blM/kfBTDIYxr1aoVmzKOBzpAREvDSWsKmqWEOsMBdrKoVKlSGjo0azAcO0VWokQJmpUTPnXD4TAkY4Fz587RXFVoMBx7KNo333xDs5TQYDjpgwVu375NczWC6psd42jlqDzXkq+Gmz9/PsnHT9a83jIyMljnMtnJfG64fKKAGg61PzuxgJqLnbto0aKFcqWgwXAAIQUZNGzYsJye2cd2ZYsB6aobHcVYFyntDQfwc0g+KjsNZ0Gl9O7dm4yC30WzsvJRDJeamorDg0xZ+TIYMxyOT5qlCvZ+CaDyIMf6P3z4MCmgbDgWPaAS0dAcYZtD2XAuLi5kENAQBaojTwzHGgq6uro0K+fkznDYiKzxpNIEBLQaNTy1C7U/GQTUdc5CI5UUUDYcmqFsGZQnrpLVq1eTUTC1vXv30tysaDZcw4YNyVANT4vWYLgtW7aQBcD/gIAAmquKxYsXkylAyZggzRXhhssnCqjhUJd1796dFPjpp59Yle3j40NLSNBsOHa0f/3117IaLVsgWnZtpm7duio7mEVGRkqviuXIcORpQ4SlS5fSXCWio6PZdZHOnTuT8np6eiRHRlhY2M8//0zK5InhMjMzw8PD8Z9+VwW2IJRDpozmiKwwi66wCTRMR1q7bd++neZKQGTGuqIpG056RnrmzJk0Nys3b94sp3iIjLLh9uzZw7qhomFOc7UmTwzH7lho3Lgxzco5uTMcYHU9DjrZvkpADcie4QSUJYTAi0VUKu/ZSk5ORihPCigbTnrTPXYkmqtEfHw81jb5zLSBbYcQn2RKQf3ANrpKwyFcJkONjIxolhIaDHfv3j12S1Lbtm1prhLwFra4umLccPlEATUc8PX1JQUYKKny8oBmw+3evZv1vBgzZoy6G6vh1Li4OOxb0kANn6dNm0bGxdGIBpqsgsY+Jz3gQY4MB3Owe2wbNWr0+PFjOkABxIZqAnEke2gI6079559/yoyLpX348CFzAMgTw+3btw8HcP/+/REdyu6gIqCpzu6oxVpSftKS9GmZ+Mk0V4lz586xXt19+vSRbin8NNQjrLUBlA0H2ANovv32W6wx2cZC7ckicqBsOBze7BrnP//8A6Eq3/lASElJQZUnm36eGI51TMWOwZo1OSXXhnN0dCQjgunTp8uOhdjYWHY2haBsOJRh9TgkLXsDANpq0o2obDisWPZkte+///7QoUOycxvYK9BMgYn79etHchC3kYYR9lLl5cE6tLe3Z9JVabjx48eToUWLFlW+B5+gwXBA2s/F2tpaecMhx9bWli1GYGAgHaCAGy6fKLiGi4qKYmYiqHttmGbDYd9i9zmhlWdiYnL8+HHpYYPPp06dQpxRr149tKBlldqdO3fYfvndd9/Nnj2b7L4otmTJEtSDyMcBxqrmHBkOxzPrAQiqVq26cuXKR48eoeq8f/8+GqfNmzdHZS09/bJixQpaWjxc2Q/Bkb927Vrpq8hAnhgOv4iMguO/a9euQUFBiJZwwOO3nD9/HnUiOw8MBg4cKK0WCZgCa+TClKRrDHwp0wDWBjtHh03fu3fvu+J9/dAAHEma4diCpE2g0nAnTpxgMypVqhRWJpEQjk9EdSXEd++xM2zKhgPSZ2oUK1YMkZys4y5aIaieEEljb5HVRHliOPwEMhQgtoAwsD5xgOB4kdlCA8xwOLiww2hAdt3oxo0bbP2gNcC6FmPvWrp0aa1atcggFmYpGwXHBev3gW2hq6t79epVbAVsXMyOPOMY+zM5K6NsOHDmzBkWSWPnnzRpEnYzjI51dfToUexg5H5ZQ0NDUh5NH3aE1q1bF7U5yQfYfwwMDDAXMhSoNBwWjA5WPLYKC3z58mXpg/Q0Gw5D2SMj8KshPIzODoRLly6hCmJ7JsSvfDaIGy6fKLiGA4MHDyZlwM8//6z87j6CZsMBRH6yW52wtzVo0AD1NSIn1HQ0V/FyJjqaArQB2SFHwMaWas/Kyordw5cjwwFZ1EVgt58TUB2wF5LFxMRIT4piSeBsaIO4FpQpU4Z1BMgTw6HJzGo9DUDzLVu2VPe8bAQTtJwIqyJpCQXHjh1jgwjYOkw5WAxULuSCn0rDYU/AFiSFCdhw7MgEGCvb98OhWpfWiQCrFJE67IuVxuop7JDSG0tAnhgOMM0DrFVSoeMwycX74bIFFqfjKHBxcWG9IQAWACuQ7f/YFmgFjho1inxVeakMsTK7rEDAhmO7NFbgvHnzyG1hKg0Hpk2bRsIyhuyIwESk7V00RNgmw4f27dsPGDCgU6dOJBM/h53bV2m4yMhIFncSSCsKBxotkZ3hADTJzscA1A9Yt9hXSbuKgRAW+wkdRwI3XD5RoA2H+IkdbFCRcuxPyNZw4MmTJ5AQ05JK0GhdtmyZcgiSmpqK/U/luDjwsGdDiqyrek4NB9DSZP3UlUGEdPDgQal3oRxSyyvToUMH1Npt2rQhX/PEcFghaFazPn4qQX00ZcoUdUcm2LJlCzvGGNi4dLACzGvBggXMIlKwHo4cOYL1oMFwAIeihYWFrH4koMK6ePEiggzyVZ3hkpOTEa/IlKwMQkzZGa28MhwqfdbJloHqEtudlsgO1hU5W+AAOo4ChC/e3t4qNwEOEGwdHG7sVLlKw2EjIhJl53ullC5dGlEyAjLNhsNqcXJyklmNgbFmzZolDYOwTZl0ZcA6ixcvRsuJfFVpOIwOYRAdSpFeCs3WcFhviDVZmKsMpo/olj0vXgY3XD7x0QyHhp6uri6axnCDrC3MgFpwrKIMYnwNz9JOS0tDdYNiBgYGmu9HwYE3fPhwHF01atRAFV+5cmXUemgy//vvvxCV5nuAUL1iLvXq1atUqRICpoYNG06ePJn0FsMhvXDhQrKcym9/Pn78OPIxtF+/fiqvYwFyzlNPTw/Lg+ljwRBiGhkZ+fv7q+zegsw5c+agrUrKIwpEKzUwMBC1DxYGTVrMrnv37sovnofCMQhgt6ZZ2oEDeP/+/ahHIGMyUxyKNWvWxDLAberaKFJw/GORYEq4ChUBNEzemq/M6dOn+/Tpw1Y1thfCaNbyxZJj+bEtZDcCMlCBQlHdunXDEYuFxMrBvFAjsIoDFQ2mYGZmpnzhk4HaxNnZGRPBYqBaQX2NH4sqD/uYo6Oj9FQYA/ZFMI0p42di96a5SqANJGyALl3gCdlFJkZERIS5uTnWFXZUgOV3dXVVV1gZbPfBgwcbaoG6x5EfPnwYByYCDuyK+PnY29E2Yt33N27c2LVrV6ycsLAwkqMMmqeYAhqmGB0Tadq06cSJE+/du0eGYu/FGsDKVLkmCefOncOBiRGrVq2KoxXrH/seJqLuyVhoCBobG6M85giwscaNG0eMgg2Ngwtz1NCf69ChQz169GjSpAn2T+w52LGl/sbGxfGLKWDjqjuZBNAKxzGL6ZDdpkKFCljsFi1aWFlZwbI4Nmk5JVA1YX1i+qNHj8ZRTHOzAvFjKMqgJKojmqsFqGDJwmNE5QoKxiIVFCpbdZch8btQc6IMVqM2B3vB4aMZDqBax0GL//S7KlCxoow0glGJNpMiYCfD1kJTBVUY2mUIqvBVw54nBdOPi4vDWNhjUL1Kx8JnDcuJQSDbuWB0LA+mDzD9bH81qnJSHj8Hn2muxoUhgwD9nnNwDJCZYgXK5pstWIE4SuEqyIbImA5QQrqqZbG7lrsEymAuWEjMTraJNawfGShGFiMmJgY/Fg0LzfuYllNGGaDh5wOyrjBToK7Ky1ewANgJySZQt7dr/gnYUlhjGB0TQfNR5RTod/WQbpPYjtia6upfAqaJCaI85ggwa+kcMSjbdU5GJ/un8o7NllnzRADKYLfBMmC3waS0rGGwwjF9rDT6XRVa7vzKaB4R+VrOWvP+XwD5mIbjcDgcDif/4IbjcDgcTuGEG47D4XA4hRNuOA6Hw+EUTrjhOBwOh1M44YbjcDgcTuGEG47D4XA4hRNuOA6Hw+EUTrjhOBwOh1M44YbjcDgcTuGEG47D4XA4hRNuOA6Hw+EUTrjhOBwOh1M44YbjcDgcTuGEG47D4XA4hRNuOA6Hw+EUTrjhOBwOh1M44YbjcDgcTuGEG47D4XA4hRNuOA6Hw+EUTrjhOBwOh1M44YbjcDgcTuHkszBcWlpadHR0ZGRkXFwczfo8iIiIcHZ2trOz2717d3p6Os39BMnMzIyNjX0g8vz5c3ylAzgfA6z/EydOYL8Cly5devv2LR3A4RQwPgvD+fj4VKpUqXTp0rq6ujTr86B79+5FRL788svTp0/T3E+QCxcuVK9evaRI3bp1b9y4QQdwPgZoZ5QqVYrsWk2bNs3IyKADOJwCxmdhuFGjRpGjsWLFijTr86BmzZrkh4M9e/bQ3E8Qc3Nz+jNEsEHpAM7H4MqVK7/99hvZFhUqVMjb0wMpKSlPnjyJjo7+pM86cAoI3HCFmd69e5MfDm7evElzPzUeP3789ddf058h8v333798+ZIO5vznwEClS5cm26Jdu3Z5GMPBajo6OuXLl4c43dzcaC6Hk1u44QozUVFRPj4+8+fPv3z5Ms361Hj79q2XlxfZfD/88MO3335LPgcHB9MSnI/BmTNnXFxcsHc9fPiQZuUF8fHxJUqUIJt49OjRNJfDyS3ccJwCTUpKChr1ZPMNHz68evXq5HOPHj3S0tJoIU5hgRuOk7dww3EKNE+fPv3zzz+x7b7++uubN29aWlqSTVm6dOnnz5/TQpzCAjccJ2/hhlPN27dvY2Jijh49GhkZSbNUgTLHjh27desWQg2apQUojFEw8dOnT79+/Zrmak1UVNSFCxfy6UJUenr67du3sWwPHjzI6aX+2NjYK1euYPHo97zA19eXbLsOHTpgo1y8eJF8BatXr6aFcsiLFy9OnjwJX+Y6CiT7RkRERC4uQSUlJV2+fBmbPjExkWapAZvg1KlTx48fxwealXOwhNjZTpw4oXlPVsebN28w7oec5U5OTr527RpW1/nz57O9XSfXhsO+ev/+fczl0qVLuTimCNgi586dw6bBHkKztAZLjh+IBbh3716OagNsIKxejIjGHM3SCI4C7A8of+fOHZrFUQ833LuDBw/ioCpWrJi7uzu+pqament7N2zY8IsvviBj/f7774MGDcKuT8qDV69ezZ07t3bt2qQAwBSGDRuGio+WUAIHz7Zt21Cmbt2633zzDR2tSBHMpXLlyjiYr169quG+IvgMS9WyZUssJ1uw4sWL4xdJadGihbTWXrVq1V9//fXHH3+0atWKZinAAdm9e/fffvutatWqpN7BYTZ06FDWCxyUKVMGMROOWDKKSlCzBAcHt27dumTJkmQsLB4Wki6Qglq1aoWHh9NxtAaVY4UKFTDNL7/8MigoiGQ2bdqUzKhOnToaHIwVbmBggB9YqVIlIl0IadKkSf/88w8ZHfz0008os2vXLjKKjMzMTH19fUwBq53kwP1jxozBz6Hji/uGsbHx4cOHSQFlsJCYQufOnfFb4DZnZ+eyZcuScbEbeHp60nIKYBR/f/+uXbuyzooErFIs6sqVK9V5ERPHT8PyTJgwgeRgx+7du3fRokXpJMTAF3uguj5HaD2UK1cO88XeiN8eHR2NrY+dh4yL/AMHDtCi79716dMHU8ZSOTo6Ku+3+LEbNmywsLCoWbPm//73PzIF8NVXX2F/Gz9+vLKzdXR0sGLLly+PMqTwL7/8Iu47FGwLrBxaWkFCQoKPj0+nTp1+/vlnMhbAHLGTYFU/e/aMlsvK7t27ccBi+Xv16oWvENLy5cuxztmBiQ/NmjULCAjI9s5LrEzsVPXq1cMuSsYFWFdY2nXr1mloAD1+/Bgj4thnM8UUqlSpgsoKLRJaSAJ+e2BgIJZKumNg/WP32759u4aq4zOHG+4ddm4ydOzYsc+fP8fOSr7KwCGBCg57Ena15s2b09ysNGjQQPkgBDhOUMfRQmqAip48eUJHyAryUU3TctkhDaHs7e1pbhH5hoYya9SoQQahLgsNDZX1V2TgIFTXKMZRiiqJlssOVHl0NK1BlUrGRcUdFhZGMv38/EgmQIhDMpVBK6RatWqkGOR69uxZcrZTJU5OTsp1BKonsopQj+ArKixp00QKKuWtW7eqrGVIAdRcaFKMGzeOfGVYWVnRciKIQqQtDJXAc2iE0REkYPqkgImJCcQ/a9Ys8lUZ7GnYz5WXdvPmzaQAucbZpk0b8pUh7d3D1u2///4rmxRCeTQQyVB1wF6yepwOUA+aULIw9NGjR5pXF3ZdlWcUoC5WACsTa4x8VcbMzEydpfCroRbW9UklaGGo3FhnzpxhIgeszUpAQ4SWU4BmDRqpdLCIdJTvvvtOg0o/c7jh3hsOzVI0BslnVG04dHv27Ik4huQAHPPXrl1joRuiseHDh6PGkVadaAkq79NsFmim4eAfOXIk6Yc2efJkaSCop6enHJRAmayuQUMVoyxdujQkJGTmzJmsxzYmi8XA4YQgTNrq1NJwaIb/+OOP+IDDpkOHDmi5I7z79ddfyVDQrVs3lSde+vbtSwqg1YyxUAPil86ePRuhAMnHsWdoaIgF69+/f0473aEGQWOfTKdRo0aIUUj+pUuX2LJNnz5dpVeA1HA2NjbkBwJMCl7BkmNnYNUEJrh//346pgJmOMQxHh4eqJTxGaMgpIOr0PyXVq/ff//9kSNH6JgSyFDUpAj6iSCxTrDnkC4z2DNpOTEaYP1oAHYMLCfUi4VHFSyNUWAg5YYUMxz2YewGpL2CeaHwxIkTdXV1yfITEO0pn7RkhsMUEBmQz4gYGjduTDYomkG0qEbD2drakkGoxFu0aIHf6Obm5u3tjV0XoTwZBLDD0BFEcCjh2MGsmTMwU+QwED2zfQCg2Ve/fn1SEvs/Dt558+bhuMB6xi5H8gHEgICSjqOAGa548eLsqQgQv7m5OX5OkyZNmH6wuTdu3EhHywrWBgunsC9hl0CMFRQUNG3aNHYfKo6LGTNm0BEUoPWAXYgUQPXi4OCA0HzZsmXY1m3btiWxIC0qgiMaq47sqz/99BPWJ34m5o5ViiMLmxj5Gk5mfOZww73XDwE7NzvPA2JiYqTx0w8//ID/OAidnZ1Zu+nFixesDKKNq1evknwGjijUgDi8T5w4QbMUYCLDhg0j4wKEAnSACOoOHCFkUNGiRS9cuEAHiKAVTJYHRwUOEporQUvDESpUqICmJR387h0CO3KGEEAAFy9epAMU4BgjQ3GMyWIp1L+IWjAIhyVWL83NIVgzLJ729/enueIZMLbkCKbVtV6lhiNAVNLVixGxoZnkUOnLLsuhgGwVIYyQnqkDkBAdJkZXNFcCGcTmgjqRndJEeME0g7q7WbNmpAyqxYEDB8raSXfv3mX7GKaGQJYOUMAMx4AAZK2K1q1b02FFiqCNRXMVMMORpcV/mJidTkQMLe3ao8FwqOKxt6Oyxu4qG4SF7NKlCxkRO63yCXAU0OY6HFYOa4ziuDh69CgdoGDhwoWk6gc4+mSLwQxHwJKYmppih6GD371zd3cnpgFoXtBcCRERETAiKYANJ2v/4VdgZ2AbXXbUHzx4kOSjZazcWwq/ZezYsfSLCDYBKY9Wy9q1a2mugmfPnllbW2d7NvWzhRsui+EgDBwbssoFxpK2f1EBYRRpxYrjZ82aNWQodmscP3SAgsTERDhAXV18584ddrQgnKK5IjhyUFOQQUOGDFFuqaHNSIai8qJZErQ3HFSBGEJaEeDzhg0b6GDxPB4dIIIjCsEQGTRgwACaK2HHjh2kMQ7lS+sO7bl8+TJWNZmCrIcCamdxzkJTQ931dpnhEBBIr6QSsF0QOtASRYps2bKFDhCRGQ7t7uvXr8vqStRQ7dq1IwVQASnHqWQQASEapkAHZGX37t3sFCgMobyrYL7h4eEsyEObQ3aRSWo47ISDBg1SvgqFKbDwF5OiuQqY4Qj6+voaOoZoMBzaRtjb1fW2QHOQnfNYvHgxzVWgpeGOHz/OgnJEP7IFADiEe/bsSQqgnSTbA2WGw2GSkJBAh4ngQEPsS4ZiH1O+vj579mwyFLH1/fv3aa4ErATWIkF7RbpBEYyS/BEjRtAsjWzatImUL1269OPHj2kuRzu44bIYztbWVrk1hHqQnVVANbRo0SI6QAICC3YeadKkSTRXO9B+Z6c1oDHp4cqCIYAdneZKQAHSVIQGaJYELQ1XtWpVlZcrcJwz9aK+oLkiqPuKFStGBikbHaAyZQXOnj1Lc7UGK4Gda+rbty/NVfD69WtECWQoImCamxWp4VA1qKyGAJTDNhxsJ135UsOVL1/+9u3bdEBWrly5wtr7snYAIPkAZdavX09zlWDVMSpuVI40VwnU5iwykK12qeHatGmj7tLp5MmTaaEiRbDkNFdEajisE81d9TQYLlvY0aTsMC0Nx05fI8pUd4IOESQpg2NWFiwyw2GjSE/YSMEOwzarrOkDfbJ9W8OTB9hlVyhW2lbo378/yVcZHSrDKqjixYsjlKe5HO3ghstiOJUNTxzArEEHFSmfWCCwPn59+vShWdqB6Xfs2JGMa2RkJG3u4cBg17SkpxClkCsuOIzpdwlaGs7BwUFdJYX6i5RBpUmzRJ4+fcp62a1atYrmSkCdwnpXauhqqA6MTq6F4L/K6ZuampKJo4mtUglSw6HVrO4Hohi7FNq9e3fpiUqp4ebMmaOhHmczwuajWQpIPkB9LTsLykAThwnb2dmZ5qoiIiKCrdXBgwdLF0lqOA1PpkY4wi4yse6pBGY47FHq+pcyPsRwrGdH586daZYCLQ3Hruf5+vrSLCWw+cg5fHDo0CGaK8IM99tvvylfU2CwXlSklzXjyJEjJB/tgNjYWJqrxMqVK0mxokWLSmMvdmrkp59+Qpls197ly5dJeWw4WFNaP3CyhRsui+FolhJDhw4lBerUqQM30NysmJmZkTKdOnWiWerBbo2WICaFGgcVNLuoYGBgIG2TJiQksMvpaL/TXAkIQchQ1MU0S4KWhps/fz7NVQLxKCmDOoVmiWDhWT8Xlc8PvHjxIju1qyEoUQcCZTIuJqKy3YqqgTWxVV6DlBpuypQpNFcVXbt2JcVat24t7csgNZyPjw/NVQXrl4GQgmYpIPlAwy1lrMsokMVVMhCZMR9jsaWn06WG03wuC0cBKSZbLcxwpUqVkq4HleTUcGg7YotgTwAsOpc1m4A2hkOzjxQAW7duvake9ktlm48ZDq00Da0BdhlYdoCgRUjyK1SogEiRzkyJpUuXkmIQrfT0dWJiIrtjBO0zGxubW7duSTelDAySdqREs+Do0aNYCTltWHyecMP9p4bDuNjvMTXspg0bNqxevXolEdbYlBkOrX49PT0yCHGe7GoBdv0WLVqQoYgyaa6E/DMcQLxCBrVr145mSRg/fjw5n4bqMheXwdlZO/xqlY3W27dvM4OqvBCoveEGDRpEikEe0rNJ2huORboIsGRuIPlAg+GCg4NJme+++06znLBvsFMFqPWk89LecKzilp15znPDPX/+HGEiCrRv375BgwZsb0fsQsbNneHQCCAFAMKjP9XDolXsjXRkkQ803JAhQ0g+pl+sWDE6MyV+//13UkxmOLB48WIyiIDC2M93796tLj579OgRu1oBfvzxRywbIkusLlqCowZuuP/IcNhHra2t2XV+dcgMB/bs2UM6XHzzzTeTJ08ODw9H3Q1QxbOugIhmVD7gI18Nd+/ePRyZZChqMdTgmCYMgZDLzs6OBFhYZg0XKtQBkbNToFOnTsWRr8zOnTtZEIkaWfn0svaGY9dL/v77b+kpaO0Nh7qYFMMKkT2ZguQDDYabO3cuKVO8ePFsH2zBIk40bnJnOHYZTCaYPDRcZGTkmDFjWG9GdeTOcNKQVxtw+Mi6nn6g4VjbTkvwi5Svc+/duxdtXHYeAuBYRmNx//79Kj2Hw6pbt26sfw2hXLlyCxculDbLODK44f4Lw0FaaMOSoQCHXPPmzXv37j19+nTUboDVF8qGQ13DqnKARmtZETQeWacDCwsLldd48tVwQFdXlwwFv/32G5YKhxxqeXbcIgBVvhspWzw8PMjoAM1krC6VsJ8PQkJC6MgKtDcca5JjhWAsmpsTw7HdA3WZ7E41kg80GM7Z2ZmUwTrUfEYXLmE9/nNtuCZNmpBi+WS4+/fvs9ODAJ5r3Lhx3759bW1tyd5et25dMih3hjt+/DgpgB1g48aNB7Pj/Pnzsp3wAw3HTkpXrlwZLS06G/WofLobVhp2NrRfpTUDQMCnfCMHAb8iLCxswIABaDjS0mLrFsvD7xZQBzdcvhsO7mGX1r///nsEJdjj6TAF7LZTmeFwYEybNo0MqlKlCqp18plRsmTJGTNmqLNI/hkORxTaxcQx5cuXlzZFCag7UENp+ag9KdKrFNqD3yK7kqGl4VDRsKgIGzd3ZynZhSVsDtm2IPlAg+GWLFlCymD7ar4vHtEtq3Z1dHRydx2One/q378/zRLJE8MhmGYhzk8//TRz5kzlX4S2HSmQO8OFh4eTAkBd9yvNfKDhRo4cSfIR9Of6GZgMHEpHjhwxNzdn8RmOJtltlzIQz2GXZg+jwGGoToocbrh8NxyaXewyG3Qla/AS1BkO8yJnAmvWrImDf8eOHWgLo9rF10GDBi1cuBD1uIbmW/4ZDu10diLxwYMH+I2o6erXr1+9enXUX76+vlFRUblrV+JoZyLHNKEWDXTo0IGUxCiyexK0NBzWKmtEY8NJz3Zqbzg2hXbt2sm2L8kHGgx37NgxWqhIkb1799JcVaDFwPw0bNgw6by0Nxy7fil7KmaeGA4xKHvSh42Njcp94AMNhzYEa1Ep31GnDR9oOHd3d5L/+++/q+tZnVNw1G/bto11qZXduKIMVmxMTAy7ywgrJNtN9nnCDZfvhtu+fTursrET09ysqDMcu+QwZswYmpUT8s9wuxV3KKs8e/khsHtpcdCqfAStlLVr17JzlbJmrNRwxsbG6nrqIyBgPQJkNyNKDYf2hLoa5ObNm+SGDWBnZ0dzFZB8oMFwmDKr2tq2bat8Rouxf/9+dnFr6dKlNFdEargVK1aoa154e3uTMlhvstvP88Rw7BQiuHTpEs3NigbDoYWBuZOhOOhorhKsSaGnp6dhdanjAw139epVkv/VV1/t3LmT5n4w2EXbt29Ppqyrqyu7WqESbGgmew072OcMN1y+Gw4VB+vTpfLkQ0JCAntSrcxw2INJPsIjbfZ4GflnuC1bthBtf/vtt5pPrOUUrGEyR6wTmqUeBCus9SB7f4LUcED2sBgGe4E4kD0yTWo4bEGVd/oD9nBO1DXKZ2XJIKC5AmI7D1B+9gqDXfj84YcfZB1rpYb7+eefT58+TQdISE1NZf0YNTzT5EMMhxiU5APlh3IRWN93ZcOBxo0bk6GGhoY0Swn2KDuQi7stP9BwoHLlymTQn3/+qa7xlAtYPdOjRw9tzL1v3z52TU72SD8OgRsu3w135coVdpZSuZ599uyZqakpa4jJDBcTE8PO+ZQoUQJDR44cOXny5OnTpzs5Obm5uYWGhp48eVL5ObyE/DMcAhd2sgsHebdu3YYPHz5lypRp06bNnTsX4RTWqvavvGKcOnWKrQp18a4Mdus3AilpUCIzHBg/fry0MkKUExISwkKi2rVryy6hSQ0H4HJbW1uZV3x9fVkQqbJGJoOAZsOhqmJhHCpW5Yd7YRNjNybzgm6Vz5pKDQdKliy5cuVK6b6E38v61ADEynSAgjwx3JMnT9iOMW/ePNmptgcPHrATy0Cl4QYMGECGlilTRrmLLEF6t2WLFi2uXbtGB2QFWxDxFsJK2WJ8uOH8/PzYjoo1KZs+A6sRyn/06BH9Lt5BYWVlpfx8WhAbG8tOQeO4I9PEfzStEK/LdjwCMz3aebm45v05wA2X74Z7/fo1e/YVGtfr1q1DZYRdH7vs+fPnSWNQneFQK8FkLExRx48//rh69Wrl6iD/DAcgV1YpqwPVkLe3N8yhrgqQgjLs2TGoZGludoSFhTHHoHJkM5Iajq3esmXLHjx4EIPQsHB2dmbX9tEQVvlQbLaK2CZo0qTJmTNnMAWEj9A5mzL8iinTMSWQoUCz4RBdsTPVgISMcXFx2HkwLywbi2wA6nTlNo3UcGRpsVr69et3//59TAEtEtahBvz+++/KAVaeGA7LzLpKFi1adPv27WRvx380X8jezraXSsOxG6VBy5YtHz58+OLFi/Xr1+MYTJS8G2/MmDFsOgC7GeSK1YLDCv9hizVr1mD6KNO2bVvZz/lww2GREASToQBb5NChQ1jP+JlYAGw1uBxNPdILWtqYwG5ARkGjEJ5GSfwojIXNoa+vTwZh67NH9GEnJA88wq6IlYBZYPoAO/DMmTNJefzGcePGkfIcGdxw+W44cPbsWXaxB7tjhQoVcPDgaCf146+//jpx4kQyVGY4EB0dLX2DjzowWYyLA4COJpKvhoNQ2WUDzaBuxTFJR1MPKgXUiWQUlTdxq4NVqWhJsN72WBWsFjYxMWHPiQYIqWWNBhsbG+X2gdRwCJ3ZXACmwM48A4R3np6eKk8j0xJaXCZBvM4ET/jpp58QH6NVxDwKsM6hKzqOBKnh/P392YMTMS5ELpUBql2VZ/byxHD4jNqZzQ5zr1SpEvZ2HHokE+vK3NycDFVpOKx29hwfgClgFHzAUkmDITSbhg8fLl0zoESJEjis8APZWROAqFG2cT/ccABxNrv7noDlxKGN34uVL909pE9iu3PnDs0VGyLYY2vXro2VQ34jQFMJtmaXUfGBPf0AK/C3335DnFe1alVWnwDsNnl4prSQ8VkYbsKECWRXwM5BsySsWrWKDMVOSbOUYP2DsdPLLMJAe5mUQYVOsyTAoyVLlpQdkNibsbMeOHDg0qVLJMfQ0FBaUaJ9x5rezZs3RyWI9imO84iICEQS27ZtmzVrFnt6Hg4A2VMNEf+RQZgRzVIAw7GOWLLH7kmZPn06KYMfTrNEUAOyBUPVT9qhWDC0uE+fPr1z504sGOoaVtPJOnGoZM+ePeyigspHlKmDafi7775jTyCUGm7KlClYq7169ZIFnVg8VDEeHh5kFBlSw/n4+Dx9+rRz586yu5ixzxQvXlzdJTrAajrNj+MiYJlHjBghvdORgT0H+sdQdd3TpYZDfHny5EkEGTKRY/WiMpW96oixY8cOUgwtqmwNhxYPKaxyyy5YsEC5WYa5N2zYEGJgD2ZEdEJHyMq+ffvgM9lKkD1xBmCburi4IC7H7k0LScCahw+wkyvH1uyNHFil4epfPc+ujqs7QBA1krfAK28vAGlh7+rTp4+svyV8CRNLFUhADn419CZrKh0/fhzilO14BBgaLQzll0hwGJ+F4e7evYs6CA031KE0SwK0QYbKOhpIQas5ODgYZWAjlU11gEMXRw6ObXU1SFRU1IoVK6ytrRFSIN4aO3Ys6hQSEaJBijod0z9x4oS0vpgzZw6RYpMmTdSdZ8dkWYCCDzRX5P79+1ikwMDA3bt30ywF+BW7du3CHPHbETzRXCXu3buHAvhRslY/MskhighDXSsYBzakQhYMVa3me5kBfiBZyatXr1ZXj6sEZl24cCFGxOjsaJcZDjmotY8dOzZz5kysfz09PcTlISEht2/fZu1lGTLDIQdTwHqYPHkyWs2YAmKI0NBQrGRSXiUbN27Egqm7jqISNPPhgHHjxpmZmXXp0qV3796YIwIjzT1LZYZDDnatLVu2QIqYCOIAtPOwxTU8/wKD0A7D0iKYU7dOGFiTKAlgbmXDIQerZfHixVjzRiJoheDoI3t7bGws2dAaXjoRGRmJrYPRYYhBgwZ5eXkpX5skYL/ClB0dHfv27dutWze0EbFl7ezscDhfvXpVdm2VADMtWbIEC4CtIz3zKWP//v0og11d+W2xDKwozGXdunXYXqampmgDYXtZWVlhh4FZMaLKNYmGIJqnWEj8Oh0dHQsLCzRGsYlRF9ESWcHOfOTIEawE/DRUHdgxbGxssHpx6GW7pT5zPgvDfaKgxiGNU7hE3YuGCaxNijYjzcpn2JOfNN8ohsOYha0qH6CcfygbLqcoG64go2w4DofDDVdwYS+4+umnnzQ/u4E996R27do0K59hnc41vHwEoBlOigEN7xnJD7jhOBwON1zB5d69e6TC+uKLLxYsWEBzlQgPD2d3FEzK4ctXc01FxYMHbWxs1F3ljomJadasGSmGmI/m/ldww3E4HG64gktmZiYTyS+//DJ9+nTZpbjU1NSAgADW0+Tnn3/+z+76ZN3hvv3221GjRilfP9i0aRPrTv3jjz+qu4iSf3DDcTgcbrgCzfnz5ytUqEDrLbFLZJ06dTp27NitW7fatWtLewwXK1YsKCgo2/6KecW1a9eYfQGizFq1arVt2xYLVrduXdZVHXz//ffS3s//GdxwHA6HG65AA2NduXKF1bPqqFevXlhY2H+mN4B5oRqVvnpYJTVr1rx69SpUQUf7D+GG43A43HCfAKmpqXv27LGxsenbt29nBfr6+gMHDpw7d+6xY8douf+clJSUw4cP29vb9+/fX0dHhywYwrh+/frZ2tru3bv3I96IimWbPn06WZ4tW7bQ3JyAuHPatGmYgoGBwcmTJ2luQQU7CVY7lrZ3796wHc3lcD5vuOE+GRA2oc5FYEHA5/8yaNMMloQulkgBWTC2VLleHjKFArWqNUB2D/yn3zmczx5uOA6Hw+EUTrjhOBwOh1M44YbjcDgcTuGEG47D4XA4hRNuOA6Hw+EUTrjhOBwOh1M44YbjcDgcTuGEG47D4XA4hRNuOA6Hw+EUTrjhOBwOh1M44YbjcDgcTuGEG47D4XA4hRNuOA6Hw+EUTrjhOBwOh1M44YbjcPKMD39fD4fDyUO44TicPGPNmjV16tTp1q3b8+fPaRaHw/l4cMNxOELsBSctXbrUU8GKFSt27Njx4MGDN2/eKL9TNC0trX379kWKFLG0tJSGa/r6+sisWrUqf8s2h1MQ4IbjcN7FxsbWrVsXcpLxv//9r1atWvPnz6flFKxbt44UMDAwYP6D9n755RdkGhoakhwOh/Nx4YbjcN5dvnz5119/hZzKlStXQ6RatWr4DMOJIitiZ2cnjeRWrlxZvHjxv/76KyAggMVw4eHhpDBCQJKTO44cOfLDDz98//33L1++pFkcDidXcMNxOO927tz5pciNGzdITkZGxrNnz+AqIi3I7O7du2QQSE9Pv3PnTkREBIrRLPEiHCl8/vx5mpUrEDJiIjAo/c7hcHILNxyH887R0RFSKVGixNOnT2mWgg4dOmAQIqpjx47RLFUgkps5cyZK/vTTT1Lt5YIBAwZgOq1ataLfORxObuGG43De6erqQiqNGjV68+YNzVLg4uKCQV9//fW+fftIDmSGKG337t1xcXEkB2RmZpqZmaFkmzZtaFZWXrx4gSl4eHi4u7vv379fubMlvHjp0qULFy7UrFkT09HT08NncPHixdevX9NCHA4nJ3DDcT53oJY///wTUtHX109LS6O5CsaNG4dBP/zww8mTJ0lOeHh40aJFkblo0SKSA1JTUxs3bozMsWPH0iwR6PDOnTtTpkxhl/QIv/zyy9y5c6E9Wu7duzlz5tBhSvj7+9NCHA4nJ3DDcT53WA+RyZMnS7v+g/T09BIlSmBQyZIlHz16RDIPHTr0zTfffPHFF1AXyQFJSUlEk0uXLqVZIgjCypUrJ06+SLFixfr169exY0eMjq+YAuZIy717N2zYsNKlS//xxx+sML6Cv//++8yZM7QQh8PJCdxwnM8dhGJEKmvWrKFZIrCdn58fGTRw4EAmvwULFiAHzpP2dSSa/O677+A/mvXuXURERJ06dZBfsWLFxYsXw5ck//79+w0aNCDlUYZkEmxtbZEPWJ8XDoeTa7jhOJ87Q4YMIVK5ffs2zRI5fPjwjz/+iHwEYYmJiTT33bvBgwcjs3HjxtJMNzc3ZP7222+3bt0iOfCZjo6OMN0iRfbv3y+NDvF5yZIlZJAs5mvevDkyv/32W6ZDDoeTa7jhOJ81KSkpzZo1g1S++uorRGyBgYH+/v6zZ8/W09MTBVTkjz/+2LlzJy0tQnqC9OzZU9pnsmPHjsgsVaoUe5rJhQsXIDxkTps2jeRIQagnTL1IkYkTJ9Ksd+9evXr1119/IVNXV5dmcTicD4AbjvNZExMTU7lyZSIbZSpVqhQVFUWLirx584YMsrW1pVmiJklmly5daJai5wgEyS7gSTl69CgZxc7Ojma9e3ft2jXyVBSIlmZxOJwPgBuO81lz8+ZNEmnVq1evkwiit6FDh0I8u3btkp6HJCBTFFORrVu30qx3765evUoypc/3ql27NnKaNm2q8hmVoaGhZBQEjjTr3bvdu3d//fXXX3755YMHD2gWh8P5ALjhOJ815GwhpHLx4kWapRHWEyQyMpJmvXu3du1akhkWFkZyoEaS079/f5Ij5e3btzY2NqTApUuXaO67dwEBAcgpVapUUlISzeJwOB8ANxzns8bJyQlS+euvv+7fv0+z1JOZmdmlSxeUL1u2rLTniL29PTJ///13dmXu1q1byAHjx48nOVLS0tLIdKpUqSJ93KWFhQUyW7ZsqXxbHofDyQXccJzPmm7dukEqtWrVkt58rY5Xr16RbiaDBg2iWSL9+vVDZuvWrel38VHOyAHSO94Yjx8//umnnzDU2tqaZomQ9xv07dtXqj0Oh5NruOE4ny/p6emkZ0fnzp216Z0fERFRsmRJlF+yZAnNEiFPM7G0tKTf372Lj49HDujRo4dsys+fP2/atCkG/fHHH+Hh4TRXhNwJLtMeh8PJNdxwnM+XsLAwUUNFJk2aRLM0cvbs2W+//fbrr7+W3o6dkZFB+qp4e3vTLBHS06REiRKnTp0iMRlU9+jRIxMTE+RjOtJelODZs2fCohQp0qtXr9TUVEw2JiaG3xXH4XwI3HCcz5fFixcTqWzcuJFmaYTcpl2mTBnpLQSXLl1C5ldffbVjxw6aJbJ161ZoDIOKFi3asWPHYcOGtWvXrnz58sj58ssv582bJ72djlCsWDEM/emnn1q2bNm+ffuqVaveu3ePDuNwODmHG47z+TJ69GgYBTGZ7KY3dQwdOhTlGzduLH3YP+mr8t133928eZNmiSQlJc2cObN06dIYysC8GjZsuGbNGpXBmbu7+w8//ECLiv1QVN5pwOFwtIQbjvP5EhERsWfPngsXLkg7RmoADkN5/JeWj4yMROb58+eVpYVijx49Onz4sIeHx9SpU9euXRseHi59546MlJSUa9euBQYGOjo6onBMTAwdwOFwcgU3HIfD4XAKJ9xwHA6HwymccMNxOBwOp3DCDcfhcDicwgk3HIfD4XAKJ9xwHA6HwymccMNxOBwOp3DCDcfhcDicwgk3HIfD4XAKJ9xwHA6HwymccMNxOBwOp3DCDcfhcDicwgk3HIfD4XAKJ9xwHA6HwymccMNxOBwOp3DCDcfhcDicwgk3HIfD4XAKJ9xwHA6HwymccMNxOBwOp3DCDcfhcDicwgk3HIfD4XAKJ9xwHA6HwymccMNxOBwOp3DCDcfhcDicwgk3HIfD4XAKJ9xwHA6HwymccMNxOBwOp3DCDcfhcDicwgk3HIfD4XAKJ3lsuIdPXnYesaD9UP8OQ/3xn6YhQmqHNNi/rZD82v3r1+Zfv7YWvq0tfNuI/0lqNcin9SCfVoO8Ww0UUkshebUY4NWiP0mezZH6ebbo59m8r4eY3D+HNNg2lK5fDofD4WhNHhvubmRsNaN5lQ3mCknfqZKY/tZDmoNUsbsi6ToiVejmgFSeJB0hletqL6bZZbsIqQxJne2QSnciybYUUkfb0h1tS3WYJaaZhT7pjAig65fD4XA4WpPXhnv0vJrxvCrEcGIikqskSE70XHchMc9VED0Hw1HVvffc7LJdZ5cTPSeoTpRcmc9VcrojA+n65XA4HI7W5L3hqhu7ML0JSRHJiZKT6E00nNaRnGg4tZGcXAmFLHHDcTgcTi7IF8NV6eFcuYdEclkiuaynK0XPsUiOea6cjkJy7z1HJfcZRnLccBwOh5ML8t5wNUTDCZKTGE4SyQmGy9tIjhuOw+FwOMrkg+FM5v8jGk5dJCfteKLymtx7ybFIjl2Q+ywjOW44DofDyQV5b7iaPQXDvZecxHDySC5r70piOCI54b/2kRz0xg3H4XA4nKzkj+EM5wlJZSSnkByL5NT1ruSRHEvccBwOh5ML8thwEYLhXKsqDKc5kqOGUx/JvZecaDiVkiOGK9yRHDcch8Ph5IK8N1wtGM5oHtIHRXIaOp68P2MplVxhjuS44TgcDicX5MNZSlNquLyN5JjhSCRXTnpNTmG4whrJccNxOBxOLsiHGE4wnIuYVEVyqiUneK6iVHLds7uF4H0kV/gf68UNx+FwOLkg7w1X29StmvF7wylFchLDKUlOUySX1XDSSK5sYY/kuOE4HA4nF+SX4RSSy3EkJ6T31+SyieSI58TTlYU5kuOG43A4nFyQ94arYwbDzZdITozkiOSyvyanIpLLIjliOMX9A8RwRHKFOJLjhuNwOJxckNeGeywYrrpgOKnkJJGc1pLTPpIjkqOqK4yRHDcch8Ph5IK8N1zdXu41TOYjiZITPFdV4jn56Urxshx7245UcrKOJ6rvk8v6gGYxkkMSgznFrXLvJdfxU5VcITbciWsRRTqPVE7WizbTErklJS39TWKy18aD3+uNlU081+lng/Hemw6+TkhOTUuns1Hgs/mQrHAepjLm01cfOh+flJyekUHnp+BVfOJvhhN/1B/3k/74hduPZWZm0gEcDidfDZcnkRz0RiM5TQ9oznIzuKA6TZGc3B8FPxVWw6E6LtnLWlabk4T8t2/f0nI5BCPCN/WGO8mmmYep3ginkL2npEuYr4ZjSWea7+1HT+ks3707Fnanp/3CO4+fXbj98HVCUtDO45ZeoZm5XW8FB6xYRmpaUmam3OscjpbkueFe1OvlUbOnK5KaSE5Vx5PsHtDMIjnBcxpOV2qO5Dp9qqcrC6XhUHmN8Vsrq8GlSX+mP8rQ0jnhyJXbsknlU7p6L4rO8r8yHNJXXa0Qt2GOGZmZxU2nxsbF/9lzcsC2o3+ZTj1w8eZwz1XbT4eRRfp0QdMnIyMjOSUuNu5h6L5Zz15F0gEcTg7JB8P1zmK4bCM54jmp4VgkV0mPPqP5veTESE4mOZUdT5R7Vwqe+zTPVRZKwz179aZCvxmy6luavugy8ujVO7R0TijVe5psUvmUihpPprP8Dw2H1M85BO6//fjpLz0mYNYw3Jnw+63GuV68E3k36tmqg+fIIn2aIARNf/E6+ujlNUt2WY/3beGzyfJ14nM6kMPJIfliuFo93ZBUR3IyyUkiuSy3yjHJCcGcikiOnK6knlMTyYnBXJZIjkjuk4vkCqXhnFfvkVXcymmw23JaWmuinr+STSRf09V7j8l8/0vD1Rri8OJNwp3Hz5jhHFbu/EFv3JvE5E/dcM9fP9p0xM17veVY7yaW7rUt3esevLw88638qieHoyV5b7j6MJzpe8PVzItITpDce8NpewsBjedkkZwQxn1ikVzhM9zlu4++UKq4ldMXXayuP3hCx9EOK+/Vsonka5oVso3M97803E/642CyzMzMcn1srt1/AsOlpKVbuC5bdfCsoW3ggUs3ySJ9iqzcaz/Ko8EIt9qWbnUs3etMDex4497J3J2s5nBAHhvunmA4z9ownCg5WSQnes6luqpIriqL5AS9ORG94T/1nJprcipetZMXkVzJ9jNkOR83FTLDZWRmmjkGy2ptdamoyeTE5FQ6phaYOy2WTYGkacGbF+44lutkv3yHbIIkTQhcT+arznDBu048eR6Xi7Tr7LWu03y+6jpKNkGSiPgjn70c6LIUJV8nJj95EQfd4itZnk8OaOzpi0cuof1GuNWE28RU13/TWKFzKBccJ7fkveEamHvBcExy0kiuhjGVnCySq9Dd8a9OdiU62pXoNLtk59mluswu1Wl2iY62f3awLdHJrpyOg+A50XC5i+SyXpMTDKchkvuj1bRfmk2RZX7cVMgMFxsX/133MbIqGwkW+dlgvCzzyy5Waw9foGNqgTrDnQm/T0vkihsPo2UTJGms/zpSQJ3hNhy7SArkAlT6/Z1DZBMkiYW2kJzr2n3dpvvCbXvP3yCZnyL4sVtP+I7yFAM40XATAxrvOB0gxG/ccJzcki+Gq2PqLpVclkhOSXJVDJ0Nxy12CTnkv/bEgvWnQraeW7bt3NKtZ1dsPx+08fRkj206VgsR2JXVsVcbySkkJ/xXH8mRFxG8P11JO568j+RKtLMp3XFWtxGBjgv2FGs9reBEcoXJcGnpGTWH2Mvqa6Q2E9xRx5k6BMnykWoOcUDYR8fPjsJkODAuYJ1sgiTl9ORtQQbbHSSlvAneOXmEcO0NeqsNz81ZYRgX//7WCA4nF+S94Rr18apj5lHH1EPbSM5wXstBPiOdNmw+GJaalo59fdGmM036ef1ru9pj+ZGrt568SUg5fO5Oj7GLSneejWAud5EclZwskpP0rizRfkaLfh5Hzt2JT0yJehr3e4upJdoVFMN1L0SG896k2gTnbz3E0OTUNFk+SYNdte1ywg33yUEMd//JtSkBHUbQ85MwXK2QHVMzM3kfE84HkfeGa9jHqy4MJ0hOVSSnJLlqRi6VDOaW7mJfssvsdXsvY1+fH3Lop5bTkVOik101I+dJblufPHuN1GfaitJdZquI5GSS0xzJyTqeKCK5ku1n1jScu+d4OBbgccyrP1pYFxzDFaYYruVYV1lljaRr48fuU563Zq9sKFJx06kRT2JJAc1ww31y4IhLz0g9GbZplGcDS8UpyhEe1W9Gnub3enM+kPyI4bzr9fJQSE5lJKd0ulJMpXXsZy/Ym5GZ6b78SPEOdqyP5V8dbUc5bUR4F3b7Se2eLhW7O2p5TS6L5LSI5Eq0m1nXeF5SSho3XD5x4vpdWU1N0uuEJFri3Tt8/kFvnKwAUsieU7SERv5jw3luPEgKcMPlGhjudfwL64BO4u0Bot7c6kwL1H/89O7bt/whZJwPIh8M11c0nJgEyZm5y4K5mpJgTpSc6DkjlzI6DnYB1HB/wnCG8xS9K50Rt524dD89I7OP9fLyug7kLgISycFzCtWJkhM9J43kFJ7Lrnel6LlKug6v4pK44fKDx7Gq71SzW7adllAQtPO4rAxJMS9f0xLqySfDYdZTgjbZLNmKdOTqnYTkFNTLdJgIN1yuyXyb+eDZjZEeDYjeiOGOX92clpZCS3A4uSWfDOeJBMNBdaLk5GcsVUquTDcH24A9guFWHCneSTAckdw/BnNLdrYL2XoW07dy2lCum9i1kkqOXpZ7H89llZzwQRLMZZWc/IwlJFdFz/FlXKJouGkaDFey/YySHXLsv1x3XSkchnMK3S2rppHK9bWB+WgJCY2snGUlkZqNmS/zijL5ZLhs4YbLHdigySkJqw7YWXrQAA6R3OSA9ncfXc7M5H0oOR9K3huuST+fer0Fw6mM5ATDqZFc2W6Os4jhlh8p3tGO3SqHGK5k59krdwo1xb+2a8rrOr6/T06M5CrpzYHVSnS0+7P9rOIdZpXXsSeSQyrd2e7PdjOLialo2xlF29jAZERyxdvP/KP1dKTfW03/rdX0P1oJgzQbDor6vYX1z00n/9psys/NJv/cdEqx1tNkZVgq0c7m1+ZT/2wznXz9rcXUX5pNwX9WQPtUCAyXkZH5m+FEWTWNNGflLloiK2sOn5eVRPpRf9zFO9k8orAwGQ7HQtPRLrIJklSYDPfqTbRdiP77U5TutRdun5CY/EZDawaD2FDyGZCvWkLHEcein7J+BmJBOXRYdrOjhRTQ3I8KXRSxSZGW/jHjY7ocbzMzMtIz8vlSa74YroG5l0Jygue0jOTKdHMkMZzH8qPFO84WDCdKrorB3BrGLmF3op88e93mX1/EbeShJ8Rw0FuJjraQmeH4xWPnbeo/fRWch1gNOeW6zm410LvP1OU9xi7qMWYR/ve1Xl6v5/wyXezKdrFra+Hbe/LSHqOD9EctNBq32GB0cKmOtv8oDFe05fQS7WAXdrfcDLgKetMZ7u8QuDtgzTGfVUfHOq+vY+T8c7MpJdvZoAATEtQIBUJ+/ayXtR3kVbSV9U9NJxuNDXZfeqj3pMV/5vw+hE/dcNiXy5hPl9XRSL8bTaQlVPGH8SRZeaSK/WdiarSEKgqa4dzW7790JzIXKXDbUdmkpOnGw2g6408cVHMnwzZM9Gs50qMuEgw3yrP+5mPuml8DhAZTeno6yoCMjIy0tBT8p8O0Q6xh32L0tLS0169fP3sW+0Lk1ctXyckpZMoq9zQySBuwSPhPZkRH/qhgiTIz098kvthywOvqrcM09z8Ha0NcOekv30TdjQqLeZ6/j9XOe8M1FQ0nkVyWSK62+kiunCKG81hx9K9Os0kfy5JdZv/TY97qXZfeJKRM99lJTlGyJ3uV7Wpfq6fL3EX71+657LniSPCGUzfuxVwMf9xlRCAiuXI69i0HeLks3h/7Mv7l68SY529m+uys03M+YjgYrt1gX++VR6NjX796nbT/1M2+U5eX7DDrH705NIaD4drDLsRwM35vaW0wauHxixH7Tt4c6bBW32ph70lLQjadjnoaF7rjfP2eLn+0si4t2gh6q2noNDdo7+WbjzHTIbNWlWs/c9P+q6/eJGI/f/4qoc1AbxbYaZk+dcMdvHTr626jZXX0l12sVuw/Q0uoIuJJ7FddrWRjIaHqpyVUUdAMlx+pqMnkBzEv6Iw/cTLfZq47PB9iY4abtVjv5ZunyKclsoL6EeI4depsaOja0NViCl27Y+fulJRU7UUiTiTjzp27mzZtCQwMGjlyrGlP855iGjhgsJub95o168+dPZ+QkKjcmTMxMfHA/kPv564uha5dHbpu7doN69dv3L/vwMuXrz667VJSEw9cWD5vVb+xnvXC7tIeUv89WANvEl4eubTOOqCD75axT+Me0QH5Q14bLkowXEPRcDmN5MrpOtoGCoZzWXro9zYzqvRwbmDuMdJpw8nLD8JuP7Gau6FC9zmwGnmyF1J5XceG5u7HLt57+TqptYXvH21m/Nbapt1QP1jk2IV7lQ3mVNB1KN159i8tpy1YdxxHxZHzEb+3tkEO6XjyV4eZf7WbgSnffvD0724Ov7eaVrqzbVV9heFaTS/ZflapjrNKdpgJIcFnz1682Xzg6l9tbRCQ/dFq2q8tpv7cdPI4542Jyan3Hj1v3s+DnLEs0c6mmp4jlIk5xiemGI4JCtl85lHMqxdxCVg/MGLjXq7FPzPDjVT1rMiqFnbJqWm0hCpwJFjMXyYbC6nFWNfEFLXP8focDNdsjEtC8iffC0Os7d/efXxpzjJTZrhRng28N44QIiA1JsAoFy9cthw5Vt/AhCQ9fWPzPgOPHz9JFELLqUGc59uoqKjQ0NVjx0w06NGzu54Rm9T7pG8yZMhIL0+/6OhoBIvSyT5//tzaeqa+nrF8FPWpd6/+trPst2/bGRcXp81C5hNxibHjfdtYute1cqsednc/zf3Pwc9/8CTMYakJNrrXxhFP8/nVSHlsuPswXH9fGE5JctJIzkNlJFe++xxiuMu3opZuO7fv9K27kbHwx42IGCunDfBZWR0HxHPMcLVN518Kj8L+4rhwL4I58YylU6nOdmeuPoh6FtdioHc5HYeKGKvr7NomLi9eJUBdtUxcynV937uyip7jrftPZ/nt+qvDLER1pTvb/aMwXNFW00sggOtoCwvWNnYOvxcT8TC2hp6jNPzCoB+bTFqy6TS2GZSGQfCfkN/Wpmp3h/CI6Lg3SZv3XbFyXFe+s227Qd7r917uZ73sz9bTS31OZykRwMkqaJJOa6Gcq/cey8ZC+qLLyA3HLtESSnwOhpu9fAed66cMjpqMzPQjl0NHuguhGzHc1AUd78VcxSBAy2UFsdfq0LU9evTMYhF946CgJSkp8g6uymD0yIeRM2fORrgGNZKUZVIs6Zv0MDSdMGHqqVNnUiVNsVwYjszF3HzApInW9+/fh+TotP5bRMO1LAiGi4i6NHtpD0uPT9NwzWC4Pt6qJCf0rmSSk0VySOW7O9mK98Mt2nS2bm/3VhZ+7YcFTnDbCuG9jk8+eeWB2ZRl5bs5CnoT7yJo3MfjbuTz8zceNerjgXANhqus71Sqy+wDZ+6gvMHYReV07MldBD+3mLbnhHArt8XMULiQ9K7Ehxb9Pe89fv6PvlOZTnakg2VVA2Y4m5KC4WYVbztjhvd2BGQBa47/0VLer6RY6+k6wwPS0jNS09KHz179RytrZJbuMLNoy2nbD1/DHDfuvQzzlWw/AyXxQUPPFA3p0zXcm8RklS+BM7ZbQEtkx1D3FbJxkb7WGRUbF09LZKVwG+7LLlbtJnrQWRZUYBns+SJof2YK31Q9WRKDk1Pjlu2dOcyttuJRJnXmrjRLTHpJS2RFmFxmJgRjY2ML/WSxiL7x8GEjIyM1ne/C6IjGIiMfjxw5tnt3w266PbJMQVWClhDhjRg+6vadu+w6Xy4Mp0g9Md/x4yc+fhyFhSFT+y9RGK7OSNePaThsCcFwIT2EGG7Dp2e4lzBcIxhOteSEc5XqIrkKCsORvpRiR0rnivpO1Y1dvEOPwTEIiay9dpTTdVS8asepcV/P+r3doTGiN/wv03X2obN3EhJTek5cygxXpovdZPetmZlvQ3ddRGRGDIcPUz22uYUcKtZ2hnhlbnZpwXBOr14zwwkPaK6oY3/pxmNM0HxyiBB+KemnQle7SzeEQ2vzgSvFxRgOqVir6dsOX0vPyBg/b8NvzaeSfigl2s3I3Q0Dn67htp0OQ6Usq6a/1R1zLOwuLZEdL+MTS/ZS8UZT9jARGflkOAh1/dGLGlrf/4HhftAbu+rA2YJ/fjIzM+NRTMTVW8fD751+FHMn850gOTpMAmr5l69jrBd0HuFWhxnuwIVlaZnJtERWiOEiIu6ZmvWVyUMPwtM3Dgu7jmOcllYCoz99+nTChEmQlqbQTZJIMSQ49dkz+kidDzCckHoYmO3atYf58r+EGy4PgOGaD/CD4eSS6w0VqZCcNJKD4exEw3muPFqyi30N8b2p0FsVQ+fyunNCNp9Lz8h8FP2q3RD/it2diOTITd+I6qC3irqO5XQcinecdfDsbQjJdNLSct3s2X1yrS18k5LTnsS+rqI3B+Yrr2NfuvPs45futbXwhdvIQ08Qw1VTGK5YG8FwpTrYNjCbn5yS9uTZ63omLojnZO5BKt5meugO4eH38Fz5znYkkxjuTUKy6YTFubtDQJo+UcNB8H+ZTZVV00hdpnrTEtoxffEW2RSQSphZqwzj8slw7JkmfxhP6j1n0epD57efDrsS8TgljT44UZ3hdKb5jPReLUvDPVdpeBF5VYvZll6hrPCclbvWHbnw8GlB71oChaDiTkx6cz3i9OGz649eWHfsIhZ83amw7Y9j7qamJssCl8y3mUcvrRnn05y4DWmiX6uwu0fV1f4YPSUlxdvLz9DITKYNSAjemjEDHnqGgnSErGDcvXv2Q4TEbURdBj16Dhg4eOZMu23bdpw9e2Hnzj12do5Dh40kFmTTNzHuvX37TvgVKBvOyMjM0nK01cgxsjTScjTye/cewEqSNHSo5Z3b2rbw8pD3hvuoZymJ4exCDD5hwzUWDaccyamUHInkkCroOdkFUsOVEg3HbgavbOjcoLdwThJD5y89XE6HhnFI//SYW6qLXdG2MxuYe0xy2xK49kTU0zhiuPKi4Ugqq2N/4fqjt5lvp3ttK93ZrmxX+64jAs/fiKwo3FQgXJMjkpMajjzKq0V/TxxakdGvqug6KHpXslsIhFS01TSPZULHpIjIWJQhmcRwmJS+1YLfP1fDqTzB+J3umJxGIfFJKV/rqHhNWo9ZKlZLfhuOJcSmvxlOZJfE1BlO5f1w2KNuP34qK8nS93pjR/msoUU/GQTBPX8ZdSX86IHTa0S3rdlzKmT13vl+Gya6Lx9x9MJGQV2KGBil09KTZwV3G+FeS2G4uqEH575Jeq4uDsMor1696tt3ECxFVEEsRT7ASTBNePgtFKMjSEDm/XsP+vQZyE5vCqN0N4TPzp67EB8fn5qahsVLS0uLj094+DByypTpenpGQmF9EyursW6ung8ePFRnuDFjJrx6Fffmzev4eEl68xo5r16+3LJlW//+/7JlRtLrbnTp0hWyYIS3QpibmZKWHBEVdu7GrrM3d527ufvSrQOv4qMzM4WFF4pkBZnkHHBKWtKdRxfP3dx+7uau8+G770VdyXybgXyUkI2UjeGEMbDuM548v3fh1t7zt7afv7nj2r0TGe/EpomqZXiPUCAtPSPt4dMb58J3n7u543z49qt3jiYkv8Qaw46hKPU27W1i+tu0u1EXYDjE7h4bhkW/up/xDnsGTfKF/mDy3nAtBvo17uuDlNNIriIMJ8ZwXjBcV4eaPd/fDI7/5bs7hWwRXs+/8cDVv/WdRLc5V+g2p46p63jXLcu2nvVZdWzU3I1tB/uduHQvISnFdDIM54AIj8RwpTrbDZ29Fhvh3qPnVQ3mwmr+q4+PnbcJkRzreFK26+xqPajh/kS4Jj7Hq2lfD2yk6NjX9U3n/9VuJnkRgVQ/MJzvyiNYsCs3H1fokiWG+5wN9zDmhcp74OxX7KQlcsLe8zdUvhP8xDV5W/g/MxxJH/Lk5cinL1RepCQJkWJ6xsfpkpALUlNTN21e7+bj5Oxlt3bboiMX1m47uiBk+2zXVcOnLzAY5dV0ol/LfecXJaXEI3QTKufM9PtPwib6t7T0oAHcKM8Gh86vxAA6xaxgFEho9eo1xsa9iC2gKIt/hw8ZYsk8h/zFi0JQEtDRFOAQXrliNSI2WlIcfeJE6+hoKCRLyIhxobr79x9MnDBl7JgJG9ZvCr8RjhxACoiGmyE13PjxkzMy8KPI8CyQhVmzZp2xJO7U0zPZsZ0+6ABDsWypaclnr29ddcBxdojJCNdaI9xrI432ahK4bfSGw+6IidPSs3SiIWOlpCSdvrZ1xX6HWcH6I9yqCy8ecq1tH2K07rBLWMTRtDSMkmVlqjOcODUIKiXy6bXNJzzc1lpYedQb6V7N0q3qJL/Wq486Hbuy+nX8M6wBUVdZficyhCVJS7x4c/u6I85zVppauta1dK1p6VZrgm/bkL3W20/6PH52E/JDsYz0jB0X3NccnRO8c9JE/1Yj3GpbB3UK2Ttj9RFnkradCcAeQiedR+Sj4VRGcjCcOsn9rTfXfuE+0XDHSnd1rJnlzeDzK+o7OSzch1lsPXytsoFzVSPnCt3ntLHwvXI76sTlexBb+W7C87pKdZl98OwdYrgKuoLhqOR0HYu3n/XgyUu01YzGLy6vY4/plBX0RjueEMlV7+H0ksRwbWeQR3nVNJr3/GV8YlLqQJsVxdrNgPNKU8lRz5Voa7PpgNAi23n0OulLicQNN23RZlmVTVJiri4jpadndJ7qLZsUUi/HRTjGaCGRT8hwqCxeJyTJykvTnz2nvIpPpKULNmvWrjcz7zvo3yG9zftOnDwp/P7phZumOi4ZMDmgK5rqlm51hqPW9my05qBDUmI8fjiipeAtNpZuQi9KkhyWmcTGPZJVygzkJyUlT54yTVCUwnD29k7zXNzeS0tPuGCGilhWCwPkODjMRZxHSoqFjbZtE048opamhURQEpng9evXcXGvxQI0kxTIheGuXbvRs6c5K49Ze3n5sAKpGSlHw9ZY+TQRFCW4rRaqfiGJL8lDGuPXcPWR2YhuySgAYyWlxruGDh/p1QArVli9brUshcIIiGvj8xjfpgcurkpOff9Ac6DuOhymhsXffWbp1AXtMTtxGTBNTBCurTUcjQ+vhk4r+0fG3EnPkPdWRXWdmpmy7vDcsV6NxQWuNcIVohW2uLhZa490r4t2zKnb21MzUtPT0+yW6Ax3ryn9gcORhLkIaXpw17j4Z3TSeUS+GK5JP58mRHIqIznJ6UoYjknubz1nx4X7scq8Vx0v3cVBvIuA3gxew8S1QnenVTsvYP0GbThdQXdONfFxJ0fPRzx+GtdykE/Zbg7irXLCi1KFniZJKWaI4cQOllRyenOKtZ25ZvclTMFv9fFG5h4zfHaU7GgrfUBz2a721XvMffVaePKyGMORp1barhbnu2TT6aKtp5PAThHJCZKrZeiE8imp6WPmrid9KZE+c8NdiXisMuQq2WvavDV7tUxu67KcSFm+77RsakiYy9V7j2kJkU/IcITIZy/L9bGRjcVSzSH2Wr5U4eOyeElI/4EWJj3N9PQMxo4dn5AYfzH8sNPSASM96g13E2o0Ut+N9m60YOv4iMdXXr6JcV1jQdwm9jSpG7B5dFJqgmpRiLXwuXPn+w/4l/msV+9+Bw8eXr58pZlpH+a8vn0Hbd++Q1YLg9Onzg4ZLER7ZFwkmxl2iYmJyiUJyIfS8E+5gPJZSg2GI8gN193Ix9uPDMJcrtw5NM67GVbRBN9WAZtH7T698Fz4zv3nli/aOsV19aDhbjVGetTyWj/8eRx9Tlvm24wXcdHLd9sKLxtyrztzUbeAzWN2nAg4emld6J55HusGj/ZsjKlNXdDm6LXQzLfp+DFkRJUxHH5gckr80csbJvi2gJ8mBrTw2jB81R77A2dXbj3qF7hlnMMyY2w4K48GLisHPH8lhLzSdfIm8fmGY/PGeDcZNr/e5IA23ustNxxyPRG2Hv/9N42evazHCLca0OTC7WPjk16kp6eE7nFEvuuaAeN8mmK7Twpo67luiN+m0SQt22ObkBxHJ51H5Ifh/AXDSST3PphTklx9RTAnGE7feU7wAWzyRZvO/NV5NrtPDgn2atzX61FM3Ks3SaZTlsFw1Y1dmg7wjol9fT0ipqaJCxxWpYcztPd7mxl7T94UrsOJMZxwk5z4gOZKouRGOK7HfnvrwVOXJQfaD/GvqHjbjvAfYZyOQ3VD5/jE5KincX+1nUluISjRfqbR2GBM8FHMq8qIEWE1UXKlxfRzsynDZ6/GDz995X7RVtZ/CY/vEpxUrPW0nUdvCIYb+TkaTmear6ymzkX6qqvVo2dZOo6X7GUtK0MSHSzyyRmO8IPeWNmI0hSyt6BLLigoWN/AUFdPT0enm+Vwy5SUFITWYXdP+m8aN9yjhuX7i20IUGq6rxmyap/TeN8W1HDutcf5Nbn18FxGRpZ7qxmoE8D69RvfS0LP2MJiODJjYmImjJ/CrnLBYV6ePtKJ4DOKhYQs19cXhrIpIKTDIGlJLcmR4cjcr127LovhNm3cSgokpyYs2jFtmGt1RGC7Ty1MSU14m5mGcQS5Zqa/io/eeNh1yY6pj2PfX19MSUvadWrxCNe6kN+MBd3CIo5kZKQRGWO8+MRX248GWi9A6FxjZojO5btHMISMqM5wj5/dswkyxHaZ6N/iyNVViA6FoE48/YgpP3x2zX+zJeLC0d6N1x2en5aWivmQETMz07efCBjlWXeER60R8+sdv7IRURrGwugYiM/3Y64EbZk0PUDv+v3jGfhdwkIKZ6nRxJkd0mOEcMe35bOXkcKlN2nKU/LJcL4yyWmO5GqbulUzcimn67R27xWsuKu3n1TWd67QfW7VHvMq6TuX7ebYZcTCE5fvp6ZlIPyqYjivqtE8lG/U1xPOS05Jm+qxvayOQ8nOdo37etr6777/+EVCUqrBuMXF2s9qZO5e1XAueZ8c/tfv5fY6IRlbDxb8uzt9CwGRXHkd+xIdbev2nJ+UkvYiLqFsZ7tibWbgf+nOduW6zF686TR24vV7r5TpMEu46RsxXEfb31pY1+gx9+rtKMRw3UYE/NFKuNetZPsZxdva/NXC+lzYQyyG6YTFPzWemLubBFj6tAx37f6TH/VVvOAtF8kh60U7hGs/GYyXlUFatOsELaHecJ4bD+w8cy3XacH2Y7IJkpRXhoPLm4yaJxtXmuas2p2k/kkuHx1fXz+dbt07d+nSpnXrYUOGwnDIzMjIePry8dbTXkKDXTwFR5SGwG6MdyPyWUx17Rbpp6bJO1sycOjduBE+ZvREA4UkDA3N5s1zE6vgDEfHuWKXEEE5cJiFxdCbtwQfkKnhP4oFBy/R7W7IDDdw0NCDhzQ9+00DKs9SpqcLkQ1mmDW9TUxMiol5Onv2nB49TElhLAMMd/483Svik17NXmKIMNfKo/6T2DtwBsknYApp6clx8c/IxUJxFm9jXt13WGYw3KX2GM9ml24fwq8jhQkokJKSvP6QhxDJuddZvNsaK5YMUjYcVlByauLindbk1Oi2kz4pqVnOimNqWKTwB6fsRCHZBHW5++gSmSNE9vJNlP3SHnAzIr8LN3anpMpv88DoL+Oe3n14JSklAZ9Z7qfdl7LloADRcHLJkUhOheTMPJr19zGbvGLb4RspaUIjDmvw0s0oi1mru1oF97cJhVcQukU9ez3aeVNlAwRq4pvBjV0q6jlt2Hc1PSMzNS39/PVHRy9EnLh0v8e4xX6rT6SlZ5wJe7j31K0zVx/UM3MT9CZGctBV6K6LMFyvycvIE0+o5HTsIbxm/T1X7biAuWPjIQJr3t+zQld7QXLik5r9Vx9PSk47ev5uk97ucNuvza2Nxix6+iL+wrXIBj3nF1XoDemf7g62vjsTk4QH5Z0Ne9jewrtMp1kfIrlPyHBYdZUHzpLVzrlOfxhNIocTQ+XVuH8G2bEmtDrD5VOaErSRzPcDDUdoN9FDNro0tRg7Pz6pgN4M5+Pj0759+5bNW7Rp1dpy+AhiOCAczm8z1h/xGO/XRKK0LGmMd5NDF9eoC+AANHbw4BFmFKS+fQc9ffqM1BVnzpztYdCTKAf+MOjR8+jRY+xRW6QMDCcdfcyYCXFx2b9rUCXKMdyoUeOiop5ER8fIUmRk1ObN28169ZPGjvhsbGx67do1MrX4pJe2i/UgGCvPegjU0rMaToYQV2Vknryxabx/m1GeDdYeclH5BgbEbGkZaZ7rBovnKjs+eELnxQzHnmmCcePiY+yXdhvu8c8Er2b3osIwC1JYCjZh6P45lsJTQ2vvO7eEzFFYq9vGY7Gx8Mv22Kala938+tTvh4Phmvb3Uyk5dZGc1dyNLksO+64+4bPquG/oCShqwfrT/mtPeocem7/08Azf3f2mhzbp7y2EbsYuYscTwXBVDJ1rm7lO8di2eNMZn9XHrZw2IIaDzGqYzJ/ktjV44+mZfjub9feG29irdhDq6Y5ceO7aw7I69tCb9KWpjc3dp3ltdwrePyd435ygfU6LDuBrxyF+pYS37QgvkCvbZXY3ywVzg/ev3nVp2Zazizee8ll5dKDNyirdHYu3gdgEFUFjZTrOGm6/xj5wN0mOC/dM99rWvJ8764SSi/QJGc5382FZvfyBSRbGPXkeJytA0li/taTA4t0nZYPyNQXtPE7mmyeGe/46YbjHStkUpKli/5kF8705Li4urVq2hN7at21nZTlSajgoJj097fzNnV4bh4xwq4mIjblNTLUn+rV6EH1d6OOuxnBJSclznVyYJJAmT57+8uUrYdKZmffvPxAe4iXeBgB/dNczmjhx6osXL8nUhPm/zQxeFCIdffz4KSm5DYiVDWegL9wSpzKR3psywwUHLX79mvoVinJbPWyEWz3YaONR99eJsfhF4jILkDIMDElPz5wfajHCQ+h6+vDpNdlVMQIkhYks3DxhhHv9kR51b9w/jjWAYso9TbD6DpxbNsGv2Qj3mltOeAk9XVUZDmINf3BiZnC34e611h9xTU4VArL0jFTPdcKVVCz5gQtLMUdaOluo4T7ZGK6VRUDTAX45kFxvzzpm7jVN3Goau9U0cUWqbuxa3ci1mtF8hGtVDV3Ec5JCZxNZ70pI7h+jeZX05/4tJCd2C0EVg7kVus9BKq/rWIm9akc4UelUuov9aKeNwnMs6eNOaDdLSK68+DI5mKyUmEp2tCvV0a5MFztyn5xwP3hnZM76q93MEu1nCsU62BZvN+NP4R1ys0p3tGUdTyC54m1t/mw9naRiracXbzNdw8tUtUmfiuESklOaqXqfWZep3puOX8pd2nkmjE5dgco3gH+rO4a8STUjI1M2KF8TWSSQJ4YjIC6UTUSWTt+4l6F9hfKf4Ooyv23rNh3ate/csdNoq1HMcIyMjLTol7eCd1hbKfpPkgdRjnCvs3zvzKSUN7RcVoRq/u3b589fWFgMpZIQ71Fbt34zojRSJjExcd26DXoK5QhG0TOKfBiJERVTyJAZbty4yUm5jYaVDZdtIpIjnrO1dYiJeUqnhdWSmX4ibOMoj3pYIWO9W3itG37h5t74hDgS0TJIYVgkNT1t7kpzS486NkGdn718gN+nMqHkuds7JwS0tfSsefXuASJCheHeP5cS4lu8Y/JIbA632ifDNoszUpEgyKTUOOdV5thYLqEWT2IjkPU09oFjiNEIt1r2IcYRj8/n2HCf7HMpYbhAYjjVkhMNJ5Ncfck1OaF3pdi1kj7Tq2eWpzPTrpXiHXIkkqsqWHCekIyE/8KzvkTJka6VRG9lutq3G+JfopMdgraHT152GBqAUI/cCS5K7n0kp7gmJ3Y86ZrlZnDmOfI2cMFqHW3JZ9LxhEkuz9OnYrjQg+dkdTFJl+7m5QsyHj59UUrVc7xmLKFX7+2WbZcNyqdkL3kCch4aDg0F59A9sulI0y89JkxbtJmWLhi4u7kRvel06TpuzFhlw6FOREX56s2zkO0zJvm3G+5WixhulEf9A+eXYhgtlxXUmxkZGUFBS0wUPTXgCXPzAUeOHE9TkJqadvXqNXaJTnBJd2N3N6/EBOGSkjDXTMRwWc5Sjh41PjY2l8+IyZ3hdLsbGhqZTZ06AxGn9Mfic+yryNUHZlu5NxjhVmeke13rBZ1cVvx7NeLAs5eR6YouJKQwfsjT1/dnLzVEDOe4zPTq3UMRjy+qS+dv752yoJ2VR93955enpCRhGsqGQ8S2YNtEeAtx2JajPrIpSNKFmw9OOSwzsvSoP8m/ze1H57FUp8O2jvUS7nAI3DKBRHVkIbPnUzdca4vAZgP8m0FyOYrksr5qR3YzOHs6M+laKYvkBMkJKavkFAmRXK8py2Jfxq/ZfWnptnNbDl2r2J3eQiCRHI3k3kvuvecgOfF+cGI4kjoLNxKUEW6Yo8KTSE7upw9Pn4Thnr16I6uISeppH0RL5B1j/NbK5kISlgFDn8XFt5uk6YJWnqTWE9zeJL6/tJ6HhiO4rdsvm5Qs9XIMTkwuKH1PPD08unTqDL3pd9ebNGFiqpLhCJmZwqNDDl1a5bBCHxUrQoe5y/tEPBJeJkBLZAV1ekJC4pChI6W2GDt28urV67du3cHSokUhRsa9WIHuQk/LYdFPojFZgDkGBy+RPohrwIDBBw4cJkPpnLRGheH0hL6dJLjEB5okJyfxYfiIUYGBQcnJwptapTPF54zMjLj4Z5uOu0/2b2cpBHN1h7s3sHSv6bPR8syNnYkpL9mpSKyNq3ePTF/YRbgk5gZRaUyuDUe417PyqLf5qFdi4htMQIXh3mYEbp8E04xwrznSrZZ8CllSHSuPOpaemG/ta/eOv3ubcfTiCjEEr7VolzWEJ/4a7fjkDfcvMZy/ykiOGE7dY72yedWOxkhOOKWZVXLEc+W6OQivDs/A7vH2bmRsfTM3WK2SnrLklCK5LJJ7H8nBcGW7iIb7ryRX8A2HI3Bu6O4Svaxlqd7wOdEvcnlJXwPpGRlNRs2TzQuJvbLg5ZvE9UcvVv93tswKeZJqDLbfevLKizfCC/8YeW447LB7zt34oot8gtLUyMq5gDyv0tvLq1tXHT2EKgY9pk6ekpqqSb2pqSkPnobNW9F3pFvtZbvs01VdTCLgoN28eYu0q322STScEQKmNWuEW4PIdKBAqeHwwcHRWagR8sJwhj16Dhk8YshgS5IG/zvC1LQPZsFmh7Ro0VKZ26RgSTIyU2/eP7PmoPNor+YQGORh6V57jFdj743Dz17fS0aESC7c3G29oCMJf7VJMNy2k/5JSfHvVBsu03/75BFKY6lLWKRRXvVvPDjx7m3mEcFwdYa51wyG4bLeNZ8NhcBwzQf6Nxcll4tILsvpSlWSUxXJiZKjwZw8kqukP7eGscuG/VfOXH2AYA4yYx1Pch3JUdWpklx+nKv8hHqaFEBguysRj4+F3Tl2NffpeNidq/ceY1J0oko8ef5KNgpJz1/n/ilEqNfuRj2TTVCW7jx+motqOs/x9fEleutpYjJt2jTNhnsr3GuV8fTlvYANU6/dO4rlV/cTUlPT3Fw9parINhG1ILm6eiQn0yD70MEjgwYNI71RSBlr6xmvX79WN1/kY1z8CmiJZilQNpyV1djIyEePH0eR9OjR44CABUZGZtLFHjzE8sIF4XETdCpZEX6/QGZC0qv70VdX7XGcHWI0zq/lSI/6sN1kv47HL29JFZ/CFf7ghE1wV0v3Ou7rLcIfn7/39KbmdP/pzZfx0enpQr9ulYZbsH0iTDPaq+Huc8H3n4bLRldKKHAjMSUeS3Lw0jIIb4R77eCd1hkau4DK+eQNN3iBYLiBxHBiJKckOc2RnArJmaqP5KSSUxPJVTaY+0+Puf8YOsNtwpU51rsyjyI50XBUcvlxQY4bjlPA8ffzN+phaGJk3KtXLxsbG82GA8LFscyMhMQ3GnqZo1KOiLg3bJiVVBVaJowyeMiI06fPiOZ4mxCfYGfryAyHZGhkumPHLtn7uwG+CouWmXnw4KFt23Zcvx6ODGkZZcPJ7vhG4cTERKuRY7Mstr7x4sVLlWcnR5h5RlLy66hnEVtP+M5YpAuLjHSvMyWg7aOnNzDsReJj+2VG8Mqc5b2ev47JyESsrzlhisJvwp/CcO/vh8OghdvHYRbIPHV9CworjS5LiDWFn4oJngzbhBATS+K7afSbhOf42eQXZA8xHOlL+ckaLoBILteRXF0zj1ombjVN3GoYC70roTeZ5NRFclUMhaANeoPkYLi/9ef+refEXppKeqDQJIvkFM9ozl0k915yMFxWyZH7BCrrOpQR3qeam3sGuOE4BZwFAYGmJj17mZr17dNn1qxZ2RpOG9LTM44cOQZPSFVhbNJbQ0IB4V1xikhu5crQtLQ0oUJ++9bb25/kk+ngw8RJ0+7df5Am3oMLMEfyAXHb9es3RlqOMexhNnr0xN279754ITwjnyyVNoZD4c2btop3wtEymN3gwSNevnzFpqMZcRpp527snLZQBxYZ5VV/96ngt5npcIzQl9K9zkT/lk9e3CULTMfJDmXD4bcu2Sn2pXSvfTxsPfyl5dSweNHPb9kvNcTUrAM7XbktPIuKDssWqeE+ubsFHkS9bDN4YfNBMByVXE4juQa9PasZzm9l4TfJfbvbsiNuy46OdNpYv5dnlR7zxF4nSpGcRHKV9J2b9vey9tpZy9QVkquo59R15MKJblup3oSUxXD5FclJulYWaz29ttFcx4A9V29H3YuM7T15Cbk3PEeJG45TwAlauLCXmVkfc/MB/QfY2dnnieHu3o0YIHkQJZKxce/Q0LXr129Smdas2dC/Hy2P/0gW/w4jL9QGDx48NOlpzh6+TAoM/nfYrVu3RT8JNTuqaYRZcFjv3v2Fh6SIPUcMjcwG/zv84UNaEYuG0/TkZTK7Z8+eDRo4VK87LYOE+NbZeX5qahotpxEyESjn4bPwkZ5CjOW2eoC4dGlzV/TG19Feje7HXkwXHoWVc8O9vx8uY8/JJeN8Wli610Qw9zIuGsEeKawZzDQjM81duB+u9nC3anvPh+TUcMLbc9xrf4KGe0IMFyiVnPaRHEw2YMbqbUdurN59CWIzGLvEeOIyp6AD1+/GBK47KURy6q/JVTNy0Ru96GHUy7C70bXN3Cp0n2Mxc/XLN0kHz96B28g1ObnkRM/lLpIrK5FcmSySE28hECO54m1nNO/nEbjmeJlOs6obOO07eXPJptN/tLTO6fNNPiHDrVu3rkiRIl9++WVkJN1xb9y48eDBA/KZEBcXd//+feSfl3DhwoUXL17QLyLIId3B8RnHz8uXL0k+ITaWvnMZXLlyJSmJPkb93r17t27dIp9BYmLipUuXZFdTcHwOHjz4q6++KqmgaNGiWOxDhw5hKEan8xB5+PAhMvFBOkcQERFx+/Zt+kWcJn4UGYWA+SYnJ8t+1N27wut+6BcFFy+q6I2CmpQOFrl8+XJKSgrMcfXqVZolgsXTvo7LP4KDgxG99e8/wMLiX0fHOVhOLBUBQ+knAXyWflUNGeXSpSvsgZNIME1gYNCbN2+wGlSmhIREB4e5xHAkmfXqG3b1GnYegDhsrvN8dlMB6fqI1KtXPycnl2PHTpw8eerkydOubh70NXKSWBDB3CHFU76yjeEIyNm39yB7WBcSpmNu3h/aJj+QgM9k8YSfLZuEOPT566hRnvUgEpdVvWA4OG/3yRVjfVqPdK87f6XFq/hY5bEIyJYNgeEm+LYSDMdiuMz0V6+fzhZva7Nyr3f51sGMDNVX1MSNlmUhscxrDzmP8Wky3L1O4LZx5DIhGcQg5Rkslxju04zhnrxsO2RhC8FwWSSnTSRX09jNxmd3alq6w4L9VQycG5gL79lBqm7iOspp860HzxDeCbfKqbwmJ6aSXeyDNpyG4eqauVU1csFELoVHwXD/GMJw0lsIVEkux5Hc+9OVSpEcvU8OhoPVbP12/tYCVptZou2Mv9rZQG+F1XCogjt16lShQoVGjRp17NiRZNavX/+XX36Bn8hXyOabb775999/UQaOkbJ69Wr6SYGlpWVMTAw+wJfVqlUjmQRoCXUNJgiL4Osff/xBpt+3b99vv/324EHhnbQA8vj9999fvRJuBmfgYBs4cODff/9NDAr279//v//9z8vLC4uND2QWhO+++27Hjh34EBISQscXMTU11dHRoV/EA97CwoKMQsAiweJff/01/S6CiQcGBtIvCjALOhUJkC4drKBWrVqPHj2qWLEi/S4yevTo93XHx2Px4sUDBgy0sBg8ZMiwSZOmrEE8tWHDxo2bNm3avGXLVqRt23Zs27Zz+/Zd+L916zbkY+j69RvWrl23evWaVatWLV++fOnSZWglYE1igvjv6xfIQi4kk569r14NIzIgM5WBQRCV1HCGhmZz5jhjtyRjYYeZMXO2UICcPKSSExwmpO40/30BsQzCOF/fwJcv6S6kpeEwu0ePomxtHfQUfTjx36BHT1/fgMwMagKUycxAlHb1xLU1KWkJWEb64xSNgPSMtDtPziGGg8+CNk9E3ITMpy8e2izoLt5rUWfnqYXpGcKvEwYwMqGudzEvIx5EXxEGKcIyVWcp36amJ2844jrCrfYI11r+m0e/TnxBRhfGEV7MSib4Njk1/sy1LYrZCFPDdF/ER9su1h/hVsfKs8HGA96JScJ7kchQ8YMw74dPbhy+sDYuPlY8BSr+cBjuMQzXAyO6rRn85Pk95LCfLFuNH07+GM4iUFlyJJJTkpzoub4+MJnFrLXPXsbvOBZez8xTek2uXi8PfF6w7nTjvsJnseOJcLqyFqxm4iqN5Mp0dfBbfSLszpM6ZsKjnCG2i+GPqeFY70pBae9vBmeSYzEcSbJIThSbvZCY5HSySq7zbLhNeB2B4lxl6Y62NY2cn79KsLRfW7TVdIgKkiupZC9t0qdiuAMHDiB6u379Ouq7X3/9FR+QWbduXYRHrVu3JmeuOnTo8M8//wwaNAjmGzduHBGMOPa70NBQlCSfwaxZs8zMzGA4ZIaFhX3//fcs1kFFr6+vj+Y8+PPPP+FLmINEYObm5lgGVP0+Pj6QHwJB+FWd4ej3d+8SEhLITcqNGzfG1NhxBjF/8cUXUC+WAT+KZBJMTEy6dOlCv4gHPKZZunRp8ovwleRDtwgryWdgb29//PhxTM3Dw4OUpAOUQBn2bCdw9OhRTBymL1eu3IIF9KaIgkNIyFLobfDgocOGjRgxYqSV1ajRo8eMHTt+/IRJEydOmTx52tSpNtbWM6ZMnT5h4uRx4yaOGTNu5MhRw4dbYpSBAy369u3fq5f5zJm25IZorP64uNejx0xgFkGysbElz6IUBqsC+TfCwy3+HcZGgSB79+6HXYj01E9PT7948dIoq3E9DE2JdVgSDCcmWY6hoemsWQ6RkY/gMDIXLQ0H4IMdO3YbGfV6P1l946FDLa9du05+Aoz2OPaW14YhUxa08d807s7ji7GvIsWHFGfCba/in956dG7OShNLt9oT/JpeubOfnEJMTk3Yf3658LIb99oTfVvtOh0E58UL70bPhK5evol5Ehux68zCeaG9Fmwf/So+hu2KyoYDWJIHT8KmB3Ya4VZzjHfjpXtm3I269OLN0zSsrIy01wmxT18+OBe+x2/zKNvFBufD96an0/OimCykdeTy6gl+LQXJuTfceMgr5kVkQtJr5OP/05cPz9/c7bjMbKJf212nF6WkKt5V9PZt9POIuSv7QKuT/DocvrgWyxwX/yz25aPYV49y1i1TC/LDcEEtLQKRFJ4LED2n4XSlLwzXvL/vhRuPX8QlmkxYVtPETdbxBHGb7qjghuaeQu9KM0FvNUxcWwz0azPYv46pWzVjF+gNniuj4+i/VjBc3V7uVY3mQ2kXxRiO9qsUO6Eg+Gvaz+sfA2d4jugNAVwF3Tm1TOY37utRxcCprKixct3sITYYDv/LdrWv1XN+PdP5MBnEVoG9NJVIrovdXx1nVenu2KCXW+Xujn+1n0FiuL/az2zaxy3uTdLA6St+aW79V1tEb3J1aZk+CcPhiEClbGdnR77WqFGjWbNm2KdhONR8CLnGjBkzderUzp07I+wghkN886MIqcqJ4WAU/CcfBgwYoNJwmCypszw9PTERHGrW1ta9evXCIBiuTp06sBHU0rJly5MnT2pjOOgtLi4OvvlAw6Ew+UV79+4l+cRwUDJCOgSvmM7cuXPxH59JSVJMGZRRZzgMwowwOzqsALBs2fKhQ4fDWPDWqFHY1Gi9TIDMJk6yhtWmWs9AmjTZGsKD9lAAFkR5SLF//4F9+vSD3kxMTBHYYc2LCHew9TTtwywCN4QsWSYMUA+GYq/YuWsPGwtqgcz8fANSU2l/ExS4fPnyhPFTdLsbSu+QU07CuD1MYWVIFxsX45K5aG84kJCQOMpq7PtzreKHDRs3k5PqGZmZQZtsRrk3GeEqPMYMYdn0BTp7Li578vzmjciTXuutRrk3sHSrO8Kj3pwlA2Oe09PR+JeSlrjjjK+Vj/hgT8F/LdecmPPgafjJm9vmLu8rvle2lqVHzTE+Dbec8MTCi8ui2nAkeLoWcXS8TzMoU3CVW12X0P5X7564HnUqeNdkK+H2c+ENR1ae9X03jkxLT2KhGNLr+BdrD86z8qg/XHgFYK3xvs3XHXa/F3t1y0m/KYEdhUBTfGCK6zqL+ETaW0fYCpkpgVvHIN9SuOevodu6Ab6bR07272wb1L2gvwEVhms3FIZbQA1nIY/kVJ6ubNjby2TistcJyRGPXtQz82jQ21Nl70oMwv8axq7TvXdu2H911NzNg2auCd11cc2eS63/9YPzynabQwxXr5d7dWMYzoUYDnqr0sO5tpmb+7LDfaatnB249/bDZ2NcNlXsLnQ2aTnIZ+OBq+Pmbx46e82Rc3e3H7m+Ytu5FdvPtxviV17HUW90sP+a4yYTQ3xWHT195YHR+MVluswWTlqKkivRwVZnxIJth65Ndd9iNDbYPnDP7hPh3a0W/tHaps1A722HwtIzMo5fiFi3+9LYuRt+b5njPiYkFXzDYa+dM2cOql0dHZ2RIqdPn4aTFi1aRAz34MGDv/76CzZCYMcMN2HCBDq+CDFcSEiIu7s7JqWrqxsREaHScFFRUT179oQAqlatum7dumfPnsXGxsKpGzduJIZDmWvXrlWuXPn333/HTFUarmLFihAbYd++feQs5QcarkyZMvS7AmI4uBM/4cqVK5gOMRzmRUuoAWXUGQ5rD2vp2LFjdFgBYMWKlWLohm07duy4CePGT4TeJk+xnmptYz1NCN0mTpoKvY0ZOx5lIMIhQ4YNGvQv9GZu3tfUtJehoTFsh/WDNQ+SklKglu7djQSRIOkbDxky4vjxk2y7qARDsRUOHDiIwIuMSB4vMs16Zny88FgpAso8eRLt7e3fv7+FYDjEauIjSIiE8AFfkdm//78hIcuhIpQnI5K5YE+bNk3saaJIouFU90JMS0vfuWO3qWmf979FT7gaR05vCGf/UhIOX1znt8lquHvdEcI7teGY+lbCI0vI+69rjfCsu3DT5Ecxd8hCCGOJTkpIfrHvfOAEv+YjPWqNdK81XPgPndQd7gajYDp1vNePOnp1bUpGMjtL+Tr+2QTf5pCKlWu9a3eFEx4C4tQyMjPOh++wX2IyEkJ1FV66PdJDeHDoCI86lq71oC7oat0hl4cxN9+fbKQnFjPjEp8dvLJ0jFcj8Z3gdSw96uFXWHrUF39LrfEBLZfttn/24hFGRBJGEzfBoUvLRgnPUqlNLDhcGLGOw2Kz1wnvX2WeJ+S54V7BcK3+heEEyWkTyTXt51vHzBO6Sk5JuxQeVbUHYinVD2iu39uzpomrU/CBRzFxbQf7Q2C1TT2Qeedh7J6Tt2C4Ml0Rw50MuxNNDFfVSGE44aUE88LvPZ3qtb2akRDJ7Tt560VcQs2e8yt0c9x6+BpSsXazynVzHDtvE5pj1l7bu1ourGE0r47p/Kt3nnQYElBex76emStmdOLSvZIdbMlludKd7Br0doMsZ/js+K3ltLJd7H5uZj1v8YGop3Ht/vUt0WFms74eiOEsbFb+0mJaCSGAy+V9cgXfcKgIILBatWo1V4AKvV27dp06dapZs+awYcNQBgIjhdG8h/PgEkhFypo1a/CflPH19YWZXF1dYThk3r17t3z58mIpSqlSpRAsID5DjQ+gOoSPcADMB3eSiYAGDRqoNJyVlRWdkAKo6NChQ3p6evS7Aph1586d9IuCRo0amZmZ0S8iP//8MzlZKuXs2bOI1egXBf7+/vSTBLpkEhDz0WEK0FZALIjQMygo7x+E9oEcPXpswYKg4ODFixYtWbJk6ZKQZSFLly9bvnL5ipX4j6+LF4cEBS1auDAoMHAB1oCPj5+np7e7u4erq9u8efOdnOYuXryEvHQbREdHr1gRGuAfRFJgQBA8kZys9gVyDBRAa2f16nVsXKQVy0MfP46iJRQkJSVfvxZ+5PAx66kze/VCENnPDP979zM3H2BjY3v40FG0kLA8tLSE+Pj4bVu3LwgMZtNfvx6VhmrDEZaGrPD3W8jKB/gvvHKFPk8cY8EuL+IeX713dNXe2TaBXcb7tpjgh9R8SkDrFbtnXr93BGGN8sTFEdNv3j+99ZinzcJO4/waiWM1s17QIWSn9eW7B2JfRWGpaGmRpKTXGw65rj4wZ90Bl6hnN2muAhg0Mvrm0UtrnJeZY+7i1Jpigi4hfY5eXXMr8nxyiurHHUBYqWkp4RGndp0OmBncHSNO8m81waclArKtJzxvPDyZqPTabix8csqrs+Gbpge1Hy/Mq+VE/9bzVwy4cGN3uvZv4dGOvDdc+2HBMByTnDaRXF0zz5FOm5NS0iChmiZucJv8FgIx1evl2WFo4OOncRv3h/1jME+4JdzM42+9ebYBe+MTU4Y5rC/VxYEYrn5vD9K78uJNGO5uFUPnIfZrsQmhruEO60Y7b5rmtcNh4b7GfTzr9XKLT0hxW3a4VGe7v/WceoxfkpqWYeO7s0wX4VSkbcCuu5HPTSYsGWa32sppPUw2Yf5m1vGkbFf7ldvP37z3tFxX+1Idbct1nQ2r1TOd/yjm1ZrdF4u2sWkxwDMuPmnwrNBibWzIS1NzJ7mCb7jU1NTt27fTLwrCw8ORuWvXLrTNaZYI6o7Lly8jKMFQKYjM8J8WevcOXsFX1Gv4j2P10qVLQiEFiOfwXzrl9PT0TZs2YSxMmWa9ewe37d69W/lyF5mXFNI5hcxOCsI7zJ1+UYBZXLhwgX4RwXzxo+gXBZg7RqdfRFBMeRaALJUU5amh3kdL4sCBA6R7Z4ECCxYn8BpJwhsxCYiDKFgt4OVLJMqLFy9QgEVL2F5v3sQrRhdSYmISGUTnpwZSBoWl4755/Ub57gVSMj09A0aMjHwkJiB8QJQmvtFUWBhaWgIWEubDNNn0ExJogEhLKAEpssIkYR8gg8iIZF7xiS+fvnjw5HlEtJhiXtyLT3xBBgFSnkEyMTAp+c3Tl/efPL8jjng35sX9NwnPM1WNhSVPSIpLSHqF/+kZSitEnGZaWnJs3OPoF3fFZRD+P3/1OC1d6CcpmxpDnI8wPDk14enLhxjlyYsILMyzlw+TUt6II9LTpFKQmZ6RFvPyPvmx0S8iXsQ9EWekdjXmjnyI4YYFtx68UCq5LJGcqlsIGph795y0/HV8cvTzNx2GLqjfy0N6CwEkB73Bc5DfELt1CUmp80MOI9SD4ZCqGs3XG7341eukgLUnS3dxwH+F4VyrG1PDle3m5LlSeDhQk35eZXXnIFZDKtvNsZKBc1VD52t3o/edvlWmq/A+HXPrFRBtX+sVf+vPqWIw9+Tle4fO3fm60aSSnexKdBRSqU525RW9KxHkRUa/On7x3s/Np8F28FzZrnalO9tevxt9+8Gzcl3sWvaH4ZKHwHBtZ5LelbmT3KfS04TD4XAKFPkTww1eKJOc5kiuSX/fFgP9T115gKaTb+jxWiZu9D45RSRXu6e70filvSav6GcTCsP5rDpe1ciFPNmrutH8biMXvXyd5LXyWOkujgrDCeczqxvPh+EOnbsLn2GyMJzuqOCqwtvm6BNPqvRwrmQw12RiSNSzuLmLDrT51y9050WXJQcq6gnPrvzHcO75a5Hw318dZ1UUe538LXY8oUkwnPPDJ69OX33wSwtqOKQynWzDbj+5fie6TGe7lgO8BMPZhv7ZdibyBcnl6j07Bd9waINPzo4C2AOQw+EUbvLecB1IDKckOeI5lbcQIJJr2Ne73/TVT1/Ex75M6GO9Copq3NebRnLmXjBc0IYzkFzbfwOinsbtP327hrFrXSGG86xsMM/GZ9eLuERz61WC4dbQGA4BHzXc2bv/9HAeM29zZuZb79BjlXrMrSLcGzevlqlr436eCON6T13uveKopeP6sfM2dx4RWLz9rL/15lTSd6rY3dF16aH4xFQMEnqX6DqW04HVXKoZOlfoJrwfvLyOQ+jOCw+fvGzQy7VkR1t8xf/aJi7ICVx7vFgbm5YDvUkM92fbGe8f0CzeDJ4jyRV8w927d6+IFnz33XcvFTfGSYEg94mcPn2aZikg3UDUceLEicePH9OiCsigkydPkpOTWLYDBw6QTHUcPHgwJiaGjI7PJId8Vcfz58+znSy4e1d4tBIZ5fz58zRXDZhpdHT0o0eP6Pd9+1SekExNTT127BgpIJ0+h8ORkQ8x3PBFcJtKySnOVaqO5Or39hrhuDH2VULEo+dmk1fAXg3NvRv29q5r5umwYP+Zqw8bCrcNuLksOfTsZcJg23XVjV3rmLq3GOB368HTZVvPVzdyLafjFLLl3J2HsQ3NPWv2FN4VfuVW9JHzEdWMXOr2cr95/2liUmrwhtPdRgV1GrEgcO0JvTGLEKtdvxtz5dbjKR7bZ/jumhO0f97iA8Md1om3EDg26St0Y4E+Z/rtbDHAW39MsPfKozVNXMqLhoP2mvbzxGThOURsZbvMLtZ2psuSgxdvPKpn6gKrtR/s9yYheeScdUVbT5c98SRHkdwnZLg///yzohLFihUjQwHrbyJl0qRJZOj333+frnh3M4H0pVTHN998U7ZsWX19/UxFl2hABlWvXh0SunLlyt9///2F4g4EdaBAhQoVUB6j//jjj8jBkpCpqaNKlSrZThaUKFECxkL50aNHkylr4MsvvyxfvvyZM2fIM1ZAuXLllAWGaPjrr7/G0N9++y0qSngqFR3A4XCykj+GGxKkSXJqIrnmA/zq9fbqbLlo8eZzl8KjFqw7PWbelpFOm1yXHtl78tYQu3XkTnBEbzP9dh85F4HQzWLW2uANZ/zXnGzQ26NWT9cBNqHHL967ee/pLL/drS38RztvPnct8uTl+6OcN9U2dWvc13PTwbCoZ3FPYl+fuvJg4MzQCt3nVDaYa+m4Dk6NjH4ZdvvJ2WuRl24+jnuTdODM7WrG8yA5s8lLj56/Gx37GiPuOnaj8/CAsl3tyUNP8L9kJ7tuVgt3nwifv+SgycTF07y2r955sUkfjz/bzWxs7u6z6sjVW1Frdl0wHBNUQcde1Nt7yWkfyX1ChluxYgXNysoff/xBCgQGyn/L1atXySDU7/g/duxYaZXNDAdV6GalY8eOxYsXJ0OhumvXrpFRSA4x3IYNG8jXJk2adFYDpELKkJv5tDHc69evySgwEJ2KEg0bNiRlVq1ahVF+//138rV9+/a0RFawhKTA9OnTIWxypzzAD2ePPcvIyFi+fDnJxw+Mi5P3UuNwOFLy4SwlMZxmyamL5PoL1+TEu988W1kE6Fot6moZ1GyATx1TD2SSa3KNyJsHjN1aWfi3H7oAn2v2dBdulRM7ntQ0dkUwV7unG6I9/K9q6IJU00R46EkNk/mV9OdChChZUd+piqFzVSOXyvpzobrZAbsrGziX1XEs09WhZOfZg23XZGa+7TgsEP6DyaC06kbzqvZwLt1ldkVdiM1R8mSvOeV1HP7qMLOK3pz6vV0r6c35q/2scl2ERzOXh9I62+JrqY6zxOeeqHh2pZaRXPdCbbhu3bqRQR4eHvj/66+/JiS8f7koM5yxsXFaVlJSUqKjoydPnkwKsHvRyNcaNWpIDXf8+HHxzjcVjB8/npTp3bs3RtfGcJcvXyajjBo1ik5FiX379pEyEGdqairiLfI1NjaWlsjK0aNHSQEfHx/MAgtPlA/Yzek7duwgt41jLWE6PHrjcDST94brOHxxmyFBSLmL5JoN8BM6WPb3a9zPt2EfoTtl437eso4n5BaC+mJPE5ivvuR9cuR/HeG5J24kCY+vNH3/7ErhJTtGLtXEt+38Yziv3/RVtx48q2o4DzIjfU8qdnfqZhUU+eRlDeN57G075KmV4sO9hA8Vxcd6KSQnPL4SniNWE24keP/gSiT6IgLx2ZXSV+3kIJIrxDHcxYsXv/32W+QfOHAAQRgqbnzu168fHSwxnImJCc1Sonv37qQMOR9IPstiuDNnzpDCyrBzpOSpKNoY7tKlS2QURJw0S4lDhw6RMjAcBEZ+GkD8R0tkBfGZ9FwrwFh16tQhY1WtWhXmI5+rVavGrhpyOBwN5IPhRsBwwdRwuYrk2M3gisd6ZfMyOXIzOJOcaLisbwanz2gWDMdetQPJVTWa57fmxOv45P42q4RwTW9OpR7OTfp7LVx3qtkAL9iL6I2m9w9oVjzEUiE5RHWkd6Xw1ErRcILkFA+uJIYjiRgup5HcJ2S477777idVkKFA9vxicoawTZs2iMkQkcycOZMU27+fPlVIG8OxsUgQRj4XfMMhVEUAaqZEcHAwKQCSkpLIWIz//e9/Ku9E5nA4yuSL4doODW4rSu5DIjkqOeo5QXLySE6UHPWcRslRzylJrqqRS/MBPjuOhT959vrI+YjQXReDNp6eG3yg47BAKErtWwjURHLaSA6RnErJaY7kCk1fyqJFi8ZK3kED25F8qfYaNGiAHOYzbQzn4OBAypATleSz7CxlATTcq1evWIgmZeTIkaQAIT4+nhUrV65cAbzdm8MpsOSD4SxFww2F4UjSJDlJMKf+Ac1MciyYy3q6kkVy9ajkxAc0aye5akYuf3We3cDcQ3fUolYWvqW6OPzZ0U54TLPklXLZSk6RskqOeU5xulLySjmp5ATPkZvB1QVzn5DhzM3N54s0a9aM5AAnJyc3NzdyCpGBir5+/foYWq9ePZolEhAQQMYiz33QxnAzZswgZcaNG4ev5HPBj+Hi4uLat29fXAE7kSszHBg4cCAZNGjQIJrF4XC0IF8M126YYLgcRXKyJ55oOF0pP2P5wZFcNeP5lXs4V4Sx9IVLcQjsyP3gEslJDKckOcFzWSI54XEn1HO5iOQ6ftqGY9fhUH2j9ieZkM2FCxdIPiMoKAiDfv755/Pnz9MskYSEBNIpo3Tp0omJidkaLi0trWrVqqQMwh3kkM+f3HW4U6dOkQLccBxOXpHHhnsY/aqT5RIYLqvkNEZygwKRmgzwb9zPv1E/v8b9/OA2FZGcKDmIDQ6r38uzvnDnQJbTlSySU0hOHsnVEt6w44qgrYaJYDgiuerGLkik4wmSqDfBcEqSEyM5UWxSybH3pr6P5HTF96Zq8dLU7CK5T9twhHnz5rEOgd7e3jRXPPNGMmV89dVXMNbDhw/JrWYeHh7McD169BCeaaggNjYWg44cOYJRSIGWLVuSiZOvsrOUe/fuxVeVWFlZkTIIQDE6MxydkxJYeGa44cOH06kosWXLFlIGhpP2pXzw4AEtkZXdu3eTAtxwHE5ekQ+GGwnDLRKTVpEcojf8H+awcYrnzonuO4bP2STEc2Iw9z6S6y+kRn192g1ZMGbelgmu2ya7bdexXASxUclJPacqkqstSM6tUR8vC9s1zQb4kEiuusn8KoaCvbSRHKxWXrRXZYMsklOK5IQyFUXDZRvJqbyFQDmS+3QNh9glODiYDIKKLCwsUNe/fft24sSJJFMZPz8/jGhqaorP//zzDzMcxPO3hF9++YXkE8qVK3fr1i0yU5Iji+FQ/nc1fPfdd6QMhIrRieGgWDonJfT19aOiosgo3377LZ2KEghPSRmoDpNFDvkK1ZECMlh5BwcH8Xe8hxuOw8kdeW+4ziND2g9f1F40nDaRXEsLGG7h6Hnbth8NTxdf095vxpqmyh1P+vtVN3bzWH4MZSIinzsvOqRrtahhby9ZxxN1kVwtEzf9MSEXbjxKTUs3nri0lnj/QCNzz3lLDg6ZvRZiI6cr1Umusv7cur3cnIL3D5oVCofJTlfmMJLLeroSSVUkJ70gV/ANd//+ffKGF3J3s4zQ0FCYgBTo27cvdFi0aFF8dnV1pSWUQEBDyltbW5MPMr7++usffvihePHiMJmTkxMdTYQUqF27Ngx3586devXqISAjmerApCpXrpwkvpfy119/pblqaNSoESI5TBZj0Sw14FdDvZGRkZhsQEAAlhaLTYepAsuJxVB+sBl7L8/gwYNpFofD0YJ8MtxiSE5lJCcYTjmSs1jQqK9vh2FBt+4Lb0Jauu1iVWN31vGEGK5xP5+Ow4NuPxSeqzTBdXtNE3dYrUk/FR1PVEdyZu51Td3X77+akpbeY9wSwXAm800nLUtOTb8Y/riGCTljqVZyFXTn9J6y/E1Cytmwh2V1HNh9cuolJ0ZyimBOGskJYus8u5xoOA2RnHCuUhHJFXzDJScn7xeJjo6mWVk5cuQIKQAQbJEPz56pfZ8vdgNSRh0HDx48efJkREQEStJxFJACp06dShOfSwkbnThxgmSqA4VZF/xDhw7RXDWcOXMmPT09ISEBC0Cz1HD06NEnT56QyYK7d+9isekwVWCC0rvdGdevXycFyJszORyOluS94bqMXNph+GIkNZGc6tOV8FnXkUu2HLoe8yL+ftSLloMCG/f3k95C0MDcx2nRQURvGRmZQx02NDQX9MZ6VwqGEy/LEcPJJFcfkZyZR62ebm7Lj8JwRuNChI4nPd0a9fXyXnVs5JyNcJu044l40pLojUquSo+59c3dPVYcGWa/FgKrLO17opAcMZyiy4mYEMaRSE7HvjxSNyGGq2owt5bRPHxlkqOqk0VyktOV3Ufyp/JzOBxOjskHw1kxw7FI7r3k1N0MDpl1H73Ud/Upn9Un0zMyPFeeqGfuw3pXNu3v23Fo0JIt5/1Wn0xNS7d02tywD/RGbyGAwOqYetQ29ahh7EqeXflecuZetUzc/unh8o+BS0XdufOXHobhDMcvJb0rEcaV6zanvO6cWmLfEyI5pL/1nYV3yOk6lunm8LeeE5FcJQOn4h1sy+rYk96VSDBWqS72cFv5bo4lOtmVFJPwWC/J6cqyXe1LCqKy+7PdzFKdbKE6XcuFFtNW1jJ2QfSW5XSlaDj2CoIyLJLrMEuXG47D4XByTr4YruOIJR2GI+UgkmsxKFB/7FKf0JOdLRfFvkq4//hlx+HBivvk/GubejoGHRw1d8tM/71p6Rlj5m1tKJyiFHpXwmS9p66c6LrNZ+Vx16VH9EYvgfDI6cr64kO8ek1ZMcNnV/CGM4s2nj149i4EaSQaro6ZR8uBvv/arbX22kG6ViIhdKtu5GI8IWSGz+7Fm896rjxqNDGkkv5cRHWt/vUbN39zf5tVUFoVAyFHb0ywjffOOmauOiODnIL3Ldp0ZqLblhomUCl5cKUj9NbKwuffWaF2/rtdFh8QntrcZXarAd46wwOrGcwVXymn4ZqceLpS9Fz3kQvp+uVwOByO1uS94bqOEgwnSi4HkVzzQYGGE5YHrjtTUW/+zuM3MzPfWnvvQhgHyTUbGADt7TwWXt/ca07QwdS0jEnuOxr08W46wK+qkZv78qM7j4Z3HL6w/ZAF1+7GPHjyEgKrJ7x5x6tJX5/NB695rjxmPHHZAJvQA2fuZGZmCj1NJiyta+beYqDvycsPEpJSz1+PhNuE3pUmro36em3Yf2WKx/ZuVkHLt5/HYmBosY52RuNDop7GpaSmw3kVugtvj7ML2BMXn/wo5tUM353Q5+rdlyIeP0eBFTvOl+vmUEnPqXjHWQNmrNp/+lZrC99yOvbbDl+Le5M0YPpK4dHMOvaIBdn9AyoiuazX5LpbccNxOBxOjslzw8UJhrMUDKcqkhM8pzKSg8mMJq5YsOEspDVu/jao6PD5e7V7eSGGa9jXb96SI+7Lj/3TY779gv2wyHTv3Q3Mvev39raau/lR9KveU1fpjlqsP2YJoi44KWjjmbqmHrV7um86eG3VzkvwVi0Tt2pGrhW7zz0bFqkwnEcdU3eTicsQL54Je1iLBnCuq3dd9l9zonRXh7/151bp4TzSaWPPycvI50nu25KSU+cvO1Shu3C3QD0ztzNhkTHP3+haBZXsbFes/cwm/TzvRsZChPV7u5XVcewwxB9fRzquq9/LDZHc2HmbsGx7TtxEWAaxsY4n2fWuFCTHDcfhcDi5IO8NpzN6mWC495LTKpJrbhFoNmXVgvVn6/X2bjd04ZVbT17HJ1vYbWjY1xeS23E0vNOIRTVMPGz998Fws/z3NOzj03yg//WIp+H3njouPOC5/Jj/6pP+a075rTk51WNnXTPPye7bX71JNlTEc8IFOVM3DIXhTCYsI70rm/TzufvoOTWciWvf6auev0qsbeZe3Xg+hFfDZL54yW1eNWOXSgZzu40Khg4Fw+k5/WPoXKqL/cYDV+89fl63l9s/PeZWMZhbvKPt+v1XnscltP7Xt0Qnu6Vbz8F/swN2zw7cMz/koNvSw85LDk7x2FZR6Fcp9DrRJLmskZweNxyHw+HknHwxXCfLkKySex/JiZJTEcnBcP1nrAvedK5ub58m/f0nuO1ISk7bdeJWbTNvG989rsuO1TbzqmXmNdN/Lwxnv3A/DKc/dml8YsqOYzerGrpBaXXMPGubetQ0catn5gGr7Tl561FMXKdhC+v3pn1P6ph6eK06TgxHbiFo2t/n3uMXMBwCPkhu88GwxzFxUBpsB8PVJB1PxN6VCOP0xy6CveYvO1xBbw4MV0bHAeUxer1eblXFviclO9oFbzyDMm3+9a2g63jlVtSNezF/6wpvSUUq0dG2eIdZ+E97V2a9hYBIrnyWSO695LpbBdH1y+FwOBytyQ/DLe80MqTzSLWSU3W6UuhUMsRhU8iWC/V6+7T8d0HDvn4XbkQlJKX2nb7m0NkIyKz5oEDBdn57k1PT5y46WN/cu+ekFcmpGftP36nTy1N4OrP4ZK+mYkLEdvLyA4RQOiODG/T2JHcRwHDeocxwwl0EzHC1TN3hvAvXIxH2NTD3EGM48fGVCslV0nfWG7sY9nJddriinvD4Sma4+kIMJzz3pETn2cRwrf/1Q1R3/9GLWw+eVTN0Lq/rQO4iIDcS/M1uIRAlJ/x/fzO4vSA5xHNUcjSY0xvFDcfhcDg5Jp8MtxSSUxnJqbsZvMWgBeNddyzfcam+uW+bIQsb9PVzDD6UkZF5I+Jp8OZzTfv7t/o3sG5v72neu5NT0l2XHmnQx6fbqMXPXsY/fhrXzWpxfXOvpgOI5Hwa9vaG1Q6du5ualjHCcUNdMw9yMziCNo8VR2G4nhOXk/vkmg/whaLOhj2sY+oOya3edTk9PXN+yOEK3Z3IcywhuerisysrGzjrE8MtFwxX1XBeWR1Harje7vgKw5WE4TbRGK5cN4fjl+69epPUe+qyvzraVtJzqqQ3B6lsV3tyJ7j6SE4I5mSRnN5objgOh8PJMXlvuG6jl3e2WopEPNdR7jl2WW6xxHNBzQctsA08sH7/tbq9fdsMDmo9eIHumJCnz+OfvUwwmbQChmtpEVivt/ckj51JKWluy4/VF17/7bP7xK23b98iXGs5KKCGiVttU4Rf7pPdd7QY6DfTb096RuaVW9FwXj0zTzivgq7z6t2XhRhu4rL6vYU3gzfrLxjuzNWHdcU3DxhPWIZRkpPTe09dUUbHsUqPeX/rOVc3ml+vl3tlg7l6Y4KfvxJiuEr6wh1yMNwmGO4RNRxSiU6zFyGGe5XQRngLz2z7BXszM9/euBfTpK9n0bbC+ckfmlv3nrq8WT9P+Ex8CwH1nCC5956jT/Yir9ohkZw+NxyHw+HknHww3JgVEsPJJSc5XbmYnK4Uw7ggw4krj196EH7vme7opW2GBrcevLBJf/8VOy9tOxJep5c39Nb6X+HRJwHrTqelZyCz3bCgpgP8Ow4Puhj+GJK7djdm4YYzPqEnthy+Ye21q1Ff7/q9vDYfvIYo8Pil++Nctg6dvd5t6dEDZ+7AYTN8dumPWYKorsfYJbEvE27ef9ZigG89M/eaJkJXlIzMzJjnb+CqmX67Ec8FrDlZv7cHbDfaeVNicuq6fVf+EXzmXK+X25mwh68TknVHB5PHN1fWdzp07s6bhJReU5chhkNUt37/FczubmRswNoTc4L3r9p5EdojMZx4P7g6ySkiOYXkPm4MR55QJSUzM5MOK4wkJSXR3ylCHlaZt2CPxZTpFw6Hk2/kseEio+N0x6zoYrUMSctIDobTHbN0/f6wi+FPzl17vPvEbcs5WxoPCGg+KNB08qq+09c0GRDQbGCA4YTlS7ddPHXl4ZmrkWfCIjfsCzOfFlrX3EfHavHKnRcfRr96Hpd4KTxqgtv2Bube5EUECNEC1516EPUSg3Ydu2kyfhmMFfU0btvh69aeO/tPD12149Kpyw+OX7jnu+p4F8ugumbudczc7Rfsv3r7CUKxRzGvlm4733KQH+KzkY4bdhy5fuLS/YNnbk/z2tHFcmHA2pPHLt47efn+8m3ndUcFNezj4br00JFzd4+ej1i357LJxBAYCyPOW3Lw5v2n8OiNiJhp3jshs7+7C3pTPNxLteQEz0kk9xFjuAkTJnz33Xe/ZOWrr76aNGmS8gMhP3UuX75Mf6GEn3766a+//qIl8oiXL18WKZLHhx6Hw1EmHww3VtlwEsnJO54I5yoRzHUcgQ9BCObwof0wxHDCLQQtLRa0sFjQSnxwZet/F7QbGoQPwvvkLALbDlmIobBgY/JWnaELO1sGNx/g39Dcp2l/X+F9csjv41O/t1cbi4COwxY06etTt5dXm8GBbf4NaGSOCM+zSV/vpv186ouPr2zc17thb+HZlTBcdeP5Dcy9Wg3ya9jHs6qh8M6BWj3d6gmv4BGe8lWrp6vwoadrbTO36sYuVY3nIaeGyfxqRvNqmboKpyvFd/FUN5pXxWDu33pzIK0aJi4NzT2qGs4to2MPpbHHV2qW3Ptrcl0/puFQEdva2l7ISoMGDUxMTDIyMkgZU1NT8oEwZMiQw4cP0y8iy5YtMzIyol9Ebt68OXDgwKdPn9LvCoYNG7ZggfCIMpRX5uzZs/gvDarMzMxOnDhBv0iYPXv2jBkzyGdra2syOkP54f2E0NBQ/F76IxXs27cPmc+fC4/8BtOmTVu0aBH5DLZu3YoJks8LFy4k02ecPn2aDJIhNRwCYhsbm/nz55OvhN27d2N0+kXk0aNHyMEs6HcROzs7cT7v6du374MHDzCIrHMZZCwO5/MhXwzXddTyLkg5ieRYB0vS/YTcKsfuBxckJzz6RHifnCA5C0FyijeDC0/2Iu8fULyIwJ+8NFX0nK/4aGbxMc19fRqKryAg7yIgT/Yit8oh1VO8iIDcSCA+uJK+HFx4M7j4cnDyVjnSwVLsgSJ0Qqlq7FJN8iIC8ZqccNJSOG8p3idXWX9uJeG9qU7kGc1q3gyuKZLTH/MxDbd48WL6RUGbNm1QXaanp5Ov33zzDflAKFOmzPLly+mXd+8ePnz4559//vzzz3PmzKFZ795BS8WKFbt37x79rqBcuXKWlpb4AHOAKVOmIIRasWIF+ZqYmNijR49WrVrhQ1xcHETbq1cvJlopXbt2bdu2LflcuXLlyZMnkykACwuLzp07k0EyiOHoFwXkBXUQDPnasmXLcePGkc/Aw8ODjWJlZVW0aFE6m61bYV/lqRFkhsP6xEJeu3aN5Dx+/Ji8so58JcyaNQuLXbNmzVevXtGsd+8QXBoYGND5iWBVb9++HYPg9UqVKq1du5YOECFjcTifD6qPwFwDw3UXDSdITnUkJ+9dSSWX1XBMcsRwTHIKwwmSEwxHJUcf0MwM9/7N4OItBOwZzcKrdqRv25EYTuhdKUoOeiOSE14OLhqOSo4ZTvGMZhiOvG1H9qod8ko5UXLCyweUX7XDJKdlJGcwJpiu3/8c1LMfaLimTZui6kcwBHvRLC0MR1izZs3vv/8ufckOxIY6HfYaMWIEVBcbG0sHZEVmOAcHh1MKjh8/Hh8fTwbJ+HDD4beTz+DgwYPKUyMoGw5xYY0aNYite/bs6efnJx1327ZtmHJ0dLShoSF5TSsBhpMuDEBwTGJcGK5q1apYBvKryVAO53ND9RGYa0TDrew6ermQch7JiZITPJet5FqJkpNFckRyKiI5DZJTE8nBcFRyZpBclkhOeqscIjkqOdFzYjAnhHESyVHPqZOcpkhO4TmDMe9Pi/3HoJ4lhoPPULeS/hHaG27Tpk0IwhCUPHnypHv37nAAyc+14QCCwpIlS8IHr1+/pllKSA03bNgwLHBrBVg8fX19MkjGhxvuq6++Klu2LAIpLPYff/yBWZNBMpQNB7f179/f2Nh4yZIlHTt2TEtLYwVSU1O7dOnSr18/rMPdu3cjvGPrjRluwYIFzUQwFnkJLQyHuLldu3aYGhCLczifHXltuJg4vXErdRSGUxXJheQgkhNvBs8+khuUTSSXRXLEcFpGcoLhSCSnkJzqSE7Vm8ElkoPbNERy2Z6uNBj78Q2HKhj16cmTJ/FZe8NVrFjx66+/Rg749ddfMbWdO3ci/0MMB6A3+IB+UQUzHPTg4+MDo6QomDRpEgxEisn4cMOVKFHizp07+I3ff/89HIO5k0EylA2HD8nJyVDRl19+GRUVha+swK1bt7744guyDkuVKvW///0PIiTRHjMcZiR2/EzAWMxwDRo0QMiLzcS2FIfzuZFPhluBpDKSk5yu1BzJaXW6UozkFkhOV6rwXB5FcvJrctJITgzj3kdyRHJ5GMl9RMNBOah/B4u0atWqcuXK+IB63NzcHFUzKYM6d5kExC5btmxBvr29PXyA2jxJgYGBAemWAsMhtnNzc6PjiCA/zw334MGD4sWLBwYG0nksW6anp9e8eXNSTAYiTgiG/FhGnz59EJnREqLhMHE6rWXL+vbtC/2QQdKzlAsXLvzll19cXFzIVxkqDQcuXLhw9epV8pkUiI2N/fbbb9evX0/XYFJSZGQkpnzkyBEMRbwoXRiA5cevwCAYrkKFCkFBQXSAiDBdDudzIu8Npz9+FTHch0dyxHDk2ZWC4SSSE/7nMpITDKd9JCekvIvklCVXSYtrcj0+nuFevHhx48YNVLsAWqpSpQq8hRxpf4e7d++SAoTw8HCEI6i4b9++TcIRBoKJsLAwfEC0QUtLQD7Gffz4sVhWACHI9evXlUMQhDWo6OkXVSA6jIiIwAcsBkrSGYhg4d+8eUOKyUAkhBFpOQnSeUE5NFfBkydPyCAsOSZOPgOEffixiYmJ9LsERGAYkXx++/YtWVQZpABceO3atbS0NJJJuH///sOHD/EB7scsxKWgYJ0jTsWg6OhomiVBHJvD+YzIF8N1G7MCSWUkJ5GcxkhOdrpSiOTkL03NeroyjyM5JjlEcu87nqiJ5CSSEyM5ieS0ieSY5KSRHHuy18c1nAwEWIjkEEnQ7xwOh1OAyQ/DhUoNl1eR3PtzlVpGcoLk8uaaHD1dmVeRnEbJqYzkCo7hEHwgnih893pzOJxCSf4YbuxKIanynJLkPiiSI57Lj0hOWXIaI7lsJPeBkZzhOHl/fQ6Hw+FkS94bzmBCqO7YVd2ERCWn8JyKjifMc6LkRM8pdTwRPae640kb5jlRcqTjidItBFRyzZnkRM9JJceCOankmOeyXJNTSE52qxzteCJ6LveRnND3RB7JQXI9uOE4HA4n5+S54V4Tw4mSUxXJaboZ/H0kl93N4B9yTU7V6UrtbganpyuVIzmNpyvpTXLZRXLUc6oiOcPx3HAcDoeTY/LecD0mrNYdt0pIeRjJqZCcIpITPSeVnMJz2Z2uzLtITnK6UvCchtOVmiI50XPSSI5JznD8Erp+ORwOh6M1+RDDTVzdXWE4VZHccq0iOfUdTz40khMNl6eRnObHeskjOc2SI4aTdTwx4objcDicnJMPMdzENd3HhSLJIznRc+9PV2YTyWnZ8STfIjkmOVWRnFLHE4XkTGkYp0Jy+J+jSE5yupIbjsPhcHJBPhhu0pru4wXD5VUkRyQnGE6N5JjhVEZySpJ73+skzyI59b1OZJJTd7qyCnkLgSLJIjmjCdxwHA6Hk2Py2HCPYl4bTlqjN341kupITtbxRG0kp5DcR4rk5JJTjuQEz+X8dKUkkpN1PNEQyRlzw3E4HE7OyU/DqYzksvY60T6Se284JcmJhtM+knt/M3ieRXKi4WS9TjRck9MqkpP0rjSaEELXL4fD4XC0Ju8NZzRprf6E1XpIqiM59TeDSzyn4XRljiI54UO+XpP7TyI544nccBwOh5Nj8sFwkwXDCZLTEMllkdyHRnISw2kRySk91ktTJEcMl5NITva4k1xEclkkJ0Zy3HAcDoeTC/LDcOsMJqzRF5KqSE7DzeCSSE6D5ApiJJe7Wwg0RnLSjifccBwOh5ML8tpwT18bT1lnMHGNKLm8i+TU9Top2JFc9pJTH8lJr8lxw3E4HE4uyCfDrVVILqvnspGcJJJTLTk1nstJJPdecpojOZnkNEZyqjueZB/JCZ7TJpLjhuNwOJxckPeGM5myvsektT2ySk59xxPRc6LkWDCnZceT7J548l5ybRSSI5GcwnOqJUeCOU2nKzU+1iuL5Ey1O10pieRUPrvShBuOw+Fwck4eG+7x0zfmNpvMpm00nbbB1HpDT+v1QpqKtA7JZIqQjKesNZ6MtMYIadIaw0n4v9oQaWIoUo8JSKsMkMav0kcatxJJb9zK7uNWIOnh/9jlukJapjtGSN1GIy3VQRq1tOuoEDEt6WIlppFLOgtpsZAsF3e0XNSJpBGLOo4I7jg8uIOQgtoPE1I7pKELxbSg3ZAFbcXUZkhgm8GBbf6lqfW/AUKyCGiFNMi/pZhaDPQjqTnSAN9mSP19SGoqerFxP6/GfYXU6P/t1UsRwkAAREFH5IOXZBMliCBZ0IDQsBQI4MCBmuquUTCX17bez6/dxrWOSx2W2pc6lL0re9827928tZ2mrZtaGq/vlcvj8y8AX/tx4QDgTygcAJkUDoBMCgdAJoUDIJPCAZBJ4QDIpHAAZFI4ADIpHACZFA6ATAoHQCaFAyCTwgGQSeEAyKRwAGRSOAAyKRwAmRQOgEwKB0AmhQMgk8IBkEnhAMikcABkUjgAMikcAJkUDoBMCgdAJoUDIJPCAZBJ4QDIpHAAJDqOJyXmlfP1SVCh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AutoShape 4" descr="Image result for baylor college of medicine"/>
          <p:cNvSpPr>
            <a:spLocks noChangeAspect="1" noChangeArrowheads="1"/>
          </p:cNvSpPr>
          <p:nvPr/>
        </p:nvSpPr>
        <p:spPr bwMode="auto">
          <a:xfrm>
            <a:off x="4419595" y="396859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AutoShape 6" descr="Image result for baylor college of medicine"/>
          <p:cNvSpPr>
            <a:spLocks noChangeAspect="1" noChangeArrowheads="1"/>
          </p:cNvSpPr>
          <p:nvPr/>
        </p:nvSpPr>
        <p:spPr bwMode="auto">
          <a:xfrm>
            <a:off x="4419595" y="412099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Shape 210">
            <a:extLst>
              <a:ext uri="{FF2B5EF4-FFF2-40B4-BE49-F238E27FC236}">
                <a16:creationId xmlns:a16="http://schemas.microsoft.com/office/drawing/2014/main" id="{6762825D-6462-47BA-883B-4961C63B7E7E}"/>
              </a:ext>
            </a:extLst>
          </p:cNvPr>
          <p:cNvSpPr/>
          <p:nvPr/>
        </p:nvSpPr>
        <p:spPr>
          <a:xfrm>
            <a:off x="0" y="2514600"/>
            <a:ext cx="9143991" cy="646331"/>
          </a:xfrm>
          <a:prstGeom prst="rect">
            <a:avLst/>
          </a:prstGeom>
          <a:noFill/>
          <a:ln>
            <a:noFill/>
          </a:ln>
        </p:spPr>
        <p:txBody>
          <a:bodyPr lIns="91425" tIns="45700" rIns="91425" bIns="45700" anchor="t" anchorCtr="0">
            <a:noAutofit/>
          </a:bodyPr>
          <a:lstStyle/>
          <a:p>
            <a:pPr algn="ctr">
              <a:buSzPct val="25000"/>
            </a:pPr>
            <a:r>
              <a:rPr lang="en-US" sz="1800" b="1" dirty="0">
                <a:solidFill>
                  <a:srgbClr val="4D8C40"/>
                </a:solidFill>
                <a:latin typeface="Calibri"/>
                <a:ea typeface="Calibri"/>
                <a:cs typeface="Calibri"/>
                <a:sym typeface="Calibri"/>
              </a:rPr>
              <a:t>2017 Costs of Care Creating Value Challenge</a:t>
            </a:r>
          </a:p>
          <a:p>
            <a:pPr algn="ctr">
              <a:buSzPct val="25000"/>
            </a:pPr>
            <a:r>
              <a:rPr lang="en-US" sz="1800" b="1" dirty="0">
                <a:solidFill>
                  <a:srgbClr val="4D8C40"/>
                </a:solidFill>
                <a:latin typeface="Calibri"/>
                <a:ea typeface="Calibri"/>
                <a:cs typeface="Calibri"/>
                <a:sym typeface="Calibri"/>
              </a:rPr>
              <a:t>Teaching Value Innovator</a:t>
            </a:r>
          </a:p>
        </p:txBody>
      </p:sp>
      <p:grpSp>
        <p:nvGrpSpPr>
          <p:cNvPr id="8" name="Shape 211">
            <a:extLst>
              <a:ext uri="{FF2B5EF4-FFF2-40B4-BE49-F238E27FC236}">
                <a16:creationId xmlns:a16="http://schemas.microsoft.com/office/drawing/2014/main" id="{CEE66713-18AE-48D1-9CE5-BA64ABFCA073}"/>
              </a:ext>
            </a:extLst>
          </p:cNvPr>
          <p:cNvGrpSpPr/>
          <p:nvPr/>
        </p:nvGrpSpPr>
        <p:grpSpPr>
          <a:xfrm>
            <a:off x="829401" y="3962400"/>
            <a:ext cx="7485189" cy="1283708"/>
            <a:chOff x="829404" y="2153972"/>
            <a:chExt cx="7485189" cy="1283708"/>
          </a:xfrm>
        </p:grpSpPr>
        <p:grpSp>
          <p:nvGrpSpPr>
            <p:cNvPr id="9" name="Shape 212">
              <a:extLst>
                <a:ext uri="{FF2B5EF4-FFF2-40B4-BE49-F238E27FC236}">
                  <a16:creationId xmlns:a16="http://schemas.microsoft.com/office/drawing/2014/main" id="{8871F1D1-9DB2-43D7-9CE8-6E9303FCF94F}"/>
                </a:ext>
              </a:extLst>
            </p:cNvPr>
            <p:cNvGrpSpPr/>
            <p:nvPr/>
          </p:nvGrpSpPr>
          <p:grpSpPr>
            <a:xfrm>
              <a:off x="829404" y="2153972"/>
              <a:ext cx="7485189" cy="1117036"/>
              <a:chOff x="989259" y="2061692"/>
              <a:chExt cx="8721901" cy="1301595"/>
            </a:xfrm>
          </p:grpSpPr>
          <p:grpSp>
            <p:nvGrpSpPr>
              <p:cNvPr id="11" name="Shape 213">
                <a:extLst>
                  <a:ext uri="{FF2B5EF4-FFF2-40B4-BE49-F238E27FC236}">
                    <a16:creationId xmlns:a16="http://schemas.microsoft.com/office/drawing/2014/main" id="{16C44D41-04F8-461D-90E5-47189E0ADBEE}"/>
                  </a:ext>
                </a:extLst>
              </p:cNvPr>
              <p:cNvGrpSpPr/>
              <p:nvPr/>
            </p:nvGrpSpPr>
            <p:grpSpPr>
              <a:xfrm>
                <a:off x="989259" y="2521126"/>
                <a:ext cx="2737787" cy="842161"/>
                <a:chOff x="-827965" y="1516684"/>
                <a:chExt cx="4854534" cy="1493285"/>
              </a:xfrm>
            </p:grpSpPr>
            <p:pic>
              <p:nvPicPr>
                <p:cNvPr id="18" name="Shape 214">
                  <a:extLst>
                    <a:ext uri="{FF2B5EF4-FFF2-40B4-BE49-F238E27FC236}">
                      <a16:creationId xmlns:a16="http://schemas.microsoft.com/office/drawing/2014/main" id="{3D0384E9-9750-4F09-8163-D358C7F7A961}"/>
                    </a:ext>
                  </a:extLst>
                </p:cNvPr>
                <p:cNvPicPr preferRelativeResize="0"/>
                <p:nvPr/>
              </p:nvPicPr>
              <p:blipFill rotWithShape="1">
                <a:blip r:embed="rId5">
                  <a:alphaModFix/>
                </a:blip>
                <a:srcRect/>
                <a:stretch/>
              </p:blipFill>
              <p:spPr>
                <a:xfrm>
                  <a:off x="-827965" y="1621903"/>
                  <a:ext cx="3112304" cy="1068529"/>
                </a:xfrm>
                <a:prstGeom prst="rect">
                  <a:avLst/>
                </a:prstGeom>
                <a:noFill/>
                <a:ln>
                  <a:noFill/>
                </a:ln>
              </p:spPr>
            </p:pic>
            <p:pic>
              <p:nvPicPr>
                <p:cNvPr id="19" name="Shape 215">
                  <a:extLst>
                    <a:ext uri="{FF2B5EF4-FFF2-40B4-BE49-F238E27FC236}">
                      <a16:creationId xmlns:a16="http://schemas.microsoft.com/office/drawing/2014/main" id="{59816E03-8923-443B-8561-41231B21E157}"/>
                    </a:ext>
                  </a:extLst>
                </p:cNvPr>
                <p:cNvPicPr preferRelativeResize="0"/>
                <p:nvPr/>
              </p:nvPicPr>
              <p:blipFill rotWithShape="1">
                <a:blip r:embed="rId6">
                  <a:alphaModFix/>
                </a:blip>
                <a:srcRect/>
                <a:stretch/>
              </p:blipFill>
              <p:spPr>
                <a:xfrm>
                  <a:off x="2671500" y="1516684"/>
                  <a:ext cx="1355067" cy="1493285"/>
                </a:xfrm>
                <a:prstGeom prst="rect">
                  <a:avLst/>
                </a:prstGeom>
                <a:noFill/>
                <a:ln>
                  <a:noFill/>
                </a:ln>
              </p:spPr>
            </p:pic>
          </p:grpSp>
          <p:grpSp>
            <p:nvGrpSpPr>
              <p:cNvPr id="12" name="Shape 216">
                <a:extLst>
                  <a:ext uri="{FF2B5EF4-FFF2-40B4-BE49-F238E27FC236}">
                    <a16:creationId xmlns:a16="http://schemas.microsoft.com/office/drawing/2014/main" id="{50EC2C51-6917-4B64-B481-BC19EF6E0973}"/>
                  </a:ext>
                </a:extLst>
              </p:cNvPr>
              <p:cNvGrpSpPr/>
              <p:nvPr/>
            </p:nvGrpSpPr>
            <p:grpSpPr>
              <a:xfrm>
                <a:off x="4577412" y="2459408"/>
                <a:ext cx="5133748" cy="776599"/>
                <a:chOff x="193930" y="4593214"/>
                <a:chExt cx="8644837" cy="1307732"/>
              </a:xfrm>
            </p:grpSpPr>
            <p:pic>
              <p:nvPicPr>
                <p:cNvPr id="15" name="Shape 217">
                  <a:extLst>
                    <a:ext uri="{FF2B5EF4-FFF2-40B4-BE49-F238E27FC236}">
                      <a16:creationId xmlns:a16="http://schemas.microsoft.com/office/drawing/2014/main" id="{88E85559-EF8D-43ED-8A9A-AECB76879CA8}"/>
                    </a:ext>
                  </a:extLst>
                </p:cNvPr>
                <p:cNvPicPr preferRelativeResize="0"/>
                <p:nvPr/>
              </p:nvPicPr>
              <p:blipFill rotWithShape="1">
                <a:blip r:embed="rId7">
                  <a:alphaModFix/>
                </a:blip>
                <a:srcRect/>
                <a:stretch/>
              </p:blipFill>
              <p:spPr>
                <a:xfrm>
                  <a:off x="193930" y="4593214"/>
                  <a:ext cx="4145280" cy="1228343"/>
                </a:xfrm>
                <a:prstGeom prst="rect">
                  <a:avLst/>
                </a:prstGeom>
                <a:noFill/>
                <a:ln>
                  <a:noFill/>
                </a:ln>
              </p:spPr>
            </p:pic>
            <p:pic>
              <p:nvPicPr>
                <p:cNvPr id="16" name="Shape 218">
                  <a:extLst>
                    <a:ext uri="{FF2B5EF4-FFF2-40B4-BE49-F238E27FC236}">
                      <a16:creationId xmlns:a16="http://schemas.microsoft.com/office/drawing/2014/main" id="{5DFA8A41-A1EC-4F19-A005-49872E041636}"/>
                    </a:ext>
                  </a:extLst>
                </p:cNvPr>
                <p:cNvPicPr preferRelativeResize="0"/>
                <p:nvPr/>
              </p:nvPicPr>
              <p:blipFill rotWithShape="1">
                <a:blip r:embed="rId8">
                  <a:alphaModFix/>
                </a:blip>
                <a:srcRect/>
                <a:stretch/>
              </p:blipFill>
              <p:spPr>
                <a:xfrm>
                  <a:off x="4720098" y="4593214"/>
                  <a:ext cx="1986042" cy="1307732"/>
                </a:xfrm>
                <a:prstGeom prst="rect">
                  <a:avLst/>
                </a:prstGeom>
                <a:noFill/>
                <a:ln>
                  <a:noFill/>
                </a:ln>
              </p:spPr>
            </p:pic>
            <p:pic>
              <p:nvPicPr>
                <p:cNvPr id="17" name="Shape 219">
                  <a:extLst>
                    <a:ext uri="{FF2B5EF4-FFF2-40B4-BE49-F238E27FC236}">
                      <a16:creationId xmlns:a16="http://schemas.microsoft.com/office/drawing/2014/main" id="{ECF9747B-383A-46EF-8F48-02B273DE6670}"/>
                    </a:ext>
                  </a:extLst>
                </p:cNvPr>
                <p:cNvPicPr preferRelativeResize="0"/>
                <p:nvPr/>
              </p:nvPicPr>
              <p:blipFill rotWithShape="1">
                <a:blip r:embed="rId9">
                  <a:alphaModFix/>
                </a:blip>
                <a:srcRect l="7803" t="14899" r="7803" b="14680"/>
                <a:stretch/>
              </p:blipFill>
              <p:spPr>
                <a:xfrm>
                  <a:off x="7087031" y="4755560"/>
                  <a:ext cx="1751736" cy="1145386"/>
                </a:xfrm>
                <a:prstGeom prst="rect">
                  <a:avLst/>
                </a:prstGeom>
                <a:noFill/>
                <a:ln>
                  <a:noFill/>
                </a:ln>
              </p:spPr>
            </p:pic>
          </p:grpSp>
          <p:sp>
            <p:nvSpPr>
              <p:cNvPr id="13" name="Shape 220">
                <a:extLst>
                  <a:ext uri="{FF2B5EF4-FFF2-40B4-BE49-F238E27FC236}">
                    <a16:creationId xmlns:a16="http://schemas.microsoft.com/office/drawing/2014/main" id="{75364399-D3C8-4DDF-AA9B-F1C8F4D60813}"/>
                  </a:ext>
                </a:extLst>
              </p:cNvPr>
              <p:cNvSpPr/>
              <p:nvPr/>
            </p:nvSpPr>
            <p:spPr>
              <a:xfrm>
                <a:off x="989261" y="2064547"/>
                <a:ext cx="5133748" cy="369332"/>
              </a:xfrm>
              <a:prstGeom prst="rect">
                <a:avLst/>
              </a:prstGeom>
              <a:no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800" b="0" i="0" u="none" strike="noStrike" kern="0" cap="none" spc="0" normalizeH="0" baseline="0" noProof="0">
                    <a:ln>
                      <a:noFill/>
                    </a:ln>
                    <a:solidFill>
                      <a:srgbClr val="7F7F7F"/>
                    </a:solidFill>
                    <a:effectLst/>
                    <a:uLnTx/>
                    <a:uFillTx/>
                    <a:latin typeface="Calibri"/>
                    <a:ea typeface="Calibri"/>
                    <a:cs typeface="Calibri"/>
                    <a:sym typeface="Calibri"/>
                  </a:rPr>
                  <a:t>Sponsors</a:t>
                </a:r>
              </a:p>
            </p:txBody>
          </p:sp>
          <p:sp>
            <p:nvSpPr>
              <p:cNvPr id="14" name="Shape 221">
                <a:extLst>
                  <a:ext uri="{FF2B5EF4-FFF2-40B4-BE49-F238E27FC236}">
                    <a16:creationId xmlns:a16="http://schemas.microsoft.com/office/drawing/2014/main" id="{ADBAB7B4-BF8F-458D-B801-262CD63B2052}"/>
                  </a:ext>
                </a:extLst>
              </p:cNvPr>
              <p:cNvSpPr/>
              <p:nvPr/>
            </p:nvSpPr>
            <p:spPr>
              <a:xfrm>
                <a:off x="4460064" y="2061692"/>
                <a:ext cx="5251096" cy="430353"/>
              </a:xfrm>
              <a:prstGeom prst="rect">
                <a:avLst/>
              </a:prstGeom>
              <a:noFill/>
              <a:ln>
                <a:noFill/>
              </a:ln>
            </p:spPr>
            <p:txBody>
              <a:bodyPr lIns="91425" tIns="45700" rIns="91425" bIns="45700" anchor="t" anchorCtr="0">
                <a:noAutofit/>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800" b="0" i="0" u="none" strike="noStrike" kern="0" cap="none" spc="0" normalizeH="0" baseline="0" noProof="0">
                    <a:ln>
                      <a:noFill/>
                    </a:ln>
                    <a:solidFill>
                      <a:srgbClr val="7F7F7F"/>
                    </a:solidFill>
                    <a:effectLst/>
                    <a:uLnTx/>
                    <a:uFillTx/>
                    <a:latin typeface="Calibri"/>
                    <a:ea typeface="Calibri"/>
                    <a:cs typeface="Calibri"/>
                    <a:sym typeface="Calibri"/>
                  </a:rPr>
                  <a:t>Partners</a:t>
                </a:r>
              </a:p>
            </p:txBody>
          </p:sp>
        </p:grpSp>
        <p:cxnSp>
          <p:nvCxnSpPr>
            <p:cNvPr id="10" name="Shape 222">
              <a:extLst>
                <a:ext uri="{FF2B5EF4-FFF2-40B4-BE49-F238E27FC236}">
                  <a16:creationId xmlns:a16="http://schemas.microsoft.com/office/drawing/2014/main" id="{B30C4D7E-F3B1-488B-BFEF-95B77F28DD97}"/>
                </a:ext>
              </a:extLst>
            </p:cNvPr>
            <p:cNvCxnSpPr/>
            <p:nvPr/>
          </p:nvCxnSpPr>
          <p:spPr>
            <a:xfrm flipH="1">
              <a:off x="3543886" y="2153973"/>
              <a:ext cx="0" cy="1283708"/>
            </a:xfrm>
            <a:prstGeom prst="straightConnector1">
              <a:avLst/>
            </a:prstGeom>
            <a:noFill/>
            <a:ln w="12700" cap="flat" cmpd="sng">
              <a:solidFill>
                <a:srgbClr val="4D8C40"/>
              </a:solidFill>
              <a:prstDash val="solid"/>
              <a:round/>
              <a:headEnd type="none" w="med" len="med"/>
              <a:tailEnd type="none" w="med" len="med"/>
            </a:ln>
          </p:spPr>
        </p:cxnSp>
      </p:grpSp>
      <p:pic>
        <p:nvPicPr>
          <p:cNvPr id="3" name="Picture 2">
            <a:extLst>
              <a:ext uri="{FF2B5EF4-FFF2-40B4-BE49-F238E27FC236}">
                <a16:creationId xmlns:a16="http://schemas.microsoft.com/office/drawing/2014/main" id="{429914E3-5A05-4080-B97B-705FACFCC919}"/>
              </a:ext>
            </a:extLst>
          </p:cNvPr>
          <p:cNvPicPr>
            <a:picLocks noChangeAspect="1"/>
          </p:cNvPicPr>
          <p:nvPr/>
        </p:nvPicPr>
        <p:blipFill>
          <a:blip r:embed="rId10"/>
          <a:stretch>
            <a:fillRect/>
          </a:stretch>
        </p:blipFill>
        <p:spPr>
          <a:xfrm>
            <a:off x="3031862" y="1752600"/>
            <a:ext cx="3080266" cy="681440"/>
          </a:xfrm>
          <a:prstGeom prst="rect">
            <a:avLst/>
          </a:prstGeom>
        </p:spPr>
      </p:pic>
      <p:pic>
        <p:nvPicPr>
          <p:cNvPr id="21" name="Audio 20">
            <a:hlinkClick r:id="" action="ppaction://media"/>
            <a:extLst>
              <a:ext uri="{FF2B5EF4-FFF2-40B4-BE49-F238E27FC236}">
                <a16:creationId xmlns:a16="http://schemas.microsoft.com/office/drawing/2014/main" id="{72A22B0E-D197-486B-9E56-71A290E9378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73958414"/>
      </p:ext>
    </p:extLst>
  </p:cSld>
  <p:clrMapOvr>
    <a:masterClrMapping/>
  </p:clrMapOvr>
  <mc:AlternateContent xmlns:mc="http://schemas.openxmlformats.org/markup-compatibility/2006" xmlns:p14="http://schemas.microsoft.com/office/powerpoint/2010/main">
    <mc:Choice Requires="p14">
      <p:transition spd="med" p14:dur="700" advTm="21870">
        <p:fade/>
      </p:transition>
    </mc:Choice>
    <mc:Fallback xmlns="">
      <p:transition spd="med" advTm="21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ksAAAFICAIAAADPoy1mAAAAAXNSR0IArs4c6QAAAARnQU1BAACxjwv8YQUAAAAJcEhZcwAADsMAAA7DAcdvqGQAAAAYdEVYdFNvZnR3YXJlAHBhaW50Lm5ldCA0LjAuNWWFMmUAALl0SURBVHhe7J0FXBbJH4e9u/91n55nx6lnd3crIiAhKDZnInaiqCAgItKtoGJid3d3o2JhoAiKgdKl/+/uzDsu+wYvCCfiPJ+Bz/vOzsa7Mc/8dmd3i7zjcDgcDqcwwg3H4XA4nMIJNxyHw+FwCifccBwOh8MpnHDDcTgcDqdwwg3H4XA4nMIJNxyHw+FwCifccBwOh8MpnHDDcTgcDqdwwg3H4XA4nMIJNxyHw+FwCifccBwOh8MpnHDDcTgcDqdwwg3H4XA4nMIJNxyHw+FwCifccBwOh8MpnHDDcTgcDqdwwg3H4XA4nMIJNxyHw+FwCifccBwOh8MpnHDDcTgcDqdwwg3H4XA4nMIJNxyHw+FwCifccBwOh8MpnHDDcTgcDqdwwg3H4XA4nMIJNxyHw+FwCifccBwOh8MpnHDD5QGZmZlLliwZP368g4NDbGwszS2Q7N+/v3///gMHDgwJCaFZnxnR0dFOTk7YWD4+PvHx8TSXkxOWL18+YcIEOzu7mJgYmsXhFEi44fKAlJSUMmXKFBHZsmULzVWQnJy8bdu2TZs2PXjwgGZ9PCwtLcly/v333zTrM2PdunVkDfz+++/Xr1+nuZycUKJECbIOsVfTrM+Ahw8f4vfu27cPxzvN+nQICwsjC4/mOM36PPhohktPT0cj2szMzMjIyMLCwsXFJTIykg7Tmjdv3nh6eiIowURMTEz8/f0zMjLosP8Q7PGlS5dWd8xPmjSJDPryyy+vXr1Kcz8SzHAVK1akWTkBv3Tnzp3Dhw9v3759uXLlvvvuu5IlS7Zt29bGxubQoUOfxJG/du1asgYKseEQp44ePRoHhTKGhob0k5GRsbHxokWL6Dg5oXjx4mQdbtiwgWYVdq5du/a///2P/OoZM2bQ3E+EkydP/vDDD2ThHRwcaO7nwUcz3P79+8kaJ3zxxRelSpWCsehgLUBjpGPHjhiRTkJUyIkTJ+jg/xDNhoMAyCCwevVqmvuR+BDD3bp1q1GjRt9++y2ZggzkY2hUVBQtXVD5HAw3Z84c8huzpU6dOnScnPAZGm7x4sXkJ4MmTZrQ3E8EVDt00YsU6du3L839PPhohvPz86OrXAKCsLdv39IS2XHkyJGvvvqKjqngo5w20Ww47FJkEECgQ3M/Erk23P3796tVq0bGBT/++CO+NmzYEJHc119/TTLR2lCp8K1bt2IlINSGXWjWx6OAGw7OGDBggLm5+Yc0hkaMGEF+Y7Z07tyZjpMTCpnhYC/snwMHDjx16hTNUmLfvn3kJwPsyTT3E2HXrl3sIB0zZgzN/Tz4+Ib7+eefixYtSj536dIlLS2NlsiOyZMnk7E6depEPoACaLjw8HAcP3p6eqhbP/pJ8NwZLjk5GeEyGREaMzU1ffHiRboItldERESfPn1Ia2PFihV0HAkWFhZk3Hbt2tGsj0cBN1yLFi3I4unr69OsnMMMV6JECeycGsAWpOPkhEJmuAYNGpCfY29vT7OUwJHr4eGBBsG4ceOePXtGcz8RcPw6Ojp27drVysrq6dOnNPfz4OMb7rfffmMnVX755ZdHjx7REhrBNitbtixG+eabby5cuEBGBwXQcAWK3Bnu8uXL3333HRlx+PDhqampdIACRN5Xr16dOXPmpUuXaJYEbjjtad68OVm8PDFcyZIlaVae8hkajvOJUiAMd+vWLaIrMHr0aG1OVHp7e5Pybdq0SUpKIp8BN5xmcme4efPmkbHAnTt3aK7WcMNpDzfcfw83XCGmoBjOzs6OfP3xxx+jo6NpITW8evWqUqVKpLybm1tODZeRkYFQHTONjIzEuDRXOzBuTEzM3bt3X79+TbPy1HCw+4sXL+7fvy+dvmbi4+PxW0BsbGy2XUlzZ7gxY8aQsb744ouEhASaqzUfy3CINR89ehQRESHdyjk13Js3b+7duwevv3z5kmblHOwzZAPR7+opUIbD3oiD8fbt27Lf/h8bDpvvwYMHOGa1PKeK4zEqKgorHGMpn29QJj8MhyPx2bNnWAYcy3Fxcdp3L5CB5cfuJ9uH/xsSExMx34cPH/73s85DCorhTp8+DbeRnKCgIFpIDXv37iU9+r788kuMiw1ARgQaBIN97saNG2PHji1WrBgtLfYAHDRoUFhYmOYjATso6kpbW1t2bIOuXbuePXsWI2o23PHjx6tVq1a+fPmePXuqO0TT0tLCw8MnTJjA7jQCVatWdXZ2xrGqfHjgJ6PesbGxqVKlCi0tghpt3LhxOLDVXfDLneHYJU9w5MgRmqsR/FJra+tmIn/++ScZ95dffiE5BNlF73Xr1mGp/v777+nTp9MsJVDVdujQoUyZMp07d1bX8xYb+sqVK9Dq999/T+aLD8OHD8eugjWppeGeP38eHBzcuHFjUphQv3791atXo/GhssLCOjc1NS1btix2DCgNZbCE69evr1y5Mh2/SJFGjRpt3LgxOTmZjqMgICAAbsM6+emnn0hJLB5ZS4R+/fqhoqSls+MDDYclh4xnz56NZSDTAW3atDl27Bh2dRTQYLgLFy7UqlWrXLlyo0aNollKoE2GVYSNiNV77do1mqsEtnVgYGCTJk3IvAC2I9bDxYsXlVcgNjoUuGzZMkxZ2t3366+/7tix4+HDh2XVNI44HG5k3bKaB4tEcjSABXjy5AmdSlaw3rBg+EVWVlbY1ck0Aaqppk2bLlmyBI1XdQfmmTNnatasiVrC3d0d08HPQYUzfvx41pkOCzls2DC0tHJxLR9r0sjICL+uXr16ODRoroLNmzdjF8WhR24dwZGLuaBWZN3U8VumTJmSi7u5CgIFxXBoL9SoUYPkZNt6xZYmJeEM7A3aGA77Vt++faVHrBRUK6gBsQy0dFawS4WEhGDno6Ul4PgZMmQIRtRgOFSUZBBA9ElzJSATv+iPP/6ghbKCGtPT0xN7PC0t3t2Cg5ZdGFPmr7/+8vHxkY7CyJ3h2F3SALs+qeY0gx8l7XupEhxCtLQIWzbUjzRLCdRupAwOeJXXzLGxIMhff/2VFJOC1WJnZ7dq1SryVZ3hMAVUlOoWHsuMOlfl5UbsY6QMpnz16lU02li3ESnYZ/T09GQLD3fSwWrAYXL58mVaOjs+0HDwlsq9Hebo1asXQhMNhkMFTQZhbdMsJe7evUvK/O9//9u1axfNzQraAdWrVyfFZMBzvXv3lvkejTDU4KxSlgHHoK6QehGWlbUOtWfbtm10KlnBNkXdJfWrFCwbdqrFixfT0llBW5YU69GjBxyDaFJlhYANCuvnVHLYz7H/kCngWKa5CmbMmEEGDRw4EIc2msismSUFNQZcSMf5dCgohkPOggULSM4PP/yg4Rwd2iNkA2BPQgSNnGwNh82GJgwpgP0MR2+DBg2QU7t27VKlSpF8AM2orLsPHTrEakyMjvqrUqVKqIXZTZRofbPdMaeGw8Kj4U8Hi67F4iF6w/TZfoZVxG4VR1jwzz//kPxvvvkGRzUqgnbt2tWtW7dChQrsptSff/5Z5a2BuTMcmm8sDkNlMXfu3GxPvCQkJHTq1AkhKWCxFBaY5BCw5LS0CKuXc204SJ0drgDtX9TFWF3YylhskslOSakzHFozrOGMcB8LaWBg0Lp1a1SIWH6Sjy2ifD0SYR8bip2ZtOIxX/xSBKb4z0YHcC0dTcTMzExcJSVYr27s3iSHgH01IiKCls6ODzEcwh0W0wD8Fuzt2LXY3t6qVSt2OCgbztXVlQz6EMOFhoay7YWVhklhI2IxsBMyh0GltLSk6gA4EhGRoMWAABFjSStrEh6RUdAqbd++PVm37KhBYZKjjPTkDeJyMhEpN27cYMcIFhJ7DuaOrQarYXS22Pg5y5cvV1YUjilSoHPnzqwFj3WO2gArH/sqmwLmgnnR0bQDYSW2Ixldg+FQJcLQ5DNWBeaLuWPWJAdgQ2Db0dE+EQqQ4VDXs0ho7NixpJgyU6dOJWWwg5KTfpoNh51p1KhRZP/A7oW9PDo6msQ3aWlpDx48GDp0KDucAgICZBV3bGys1IJz5swJCwtDa/3JkycHDhxQbqTnyHBYNmtrazqsSBEck6dOncKU0cCMiopCEGBhYYFlhiGOHz9ORkE1ij0PVTDapKgdHj16REJP/JaYmBgvLy86LTWhcO4Mh9UlXU6sLvzwo0eP0sGqwGqEgXA8ABMTEzJi06ZNSQ5BpqgPN9zNmzfZkYyKYM2aNbdv30ZrCVsZMYGsza7ScMhhhzRiNTQsyHVH/BxIHfEfG4pYVnbOmRkO64dIHdvOzc0NZsJehP/SPQHukV7RxI5B1gkL5hCmkxzC48ePNTcppOTacDg0IGMyLg4ZLPyVK1ewt2PXOnLkCBpSZBAjPwyHZUC7jRTAmgwKCkJ5bEQsBioKf39/TBmDrKys6Ajv3jk4OCAHW9zX1xdbEI1g7LFYXRjr7Nmz7NImNgprKWIoZiSu2rs1a9YkBRC+kBxlzp07R8oAlYZj9yxhmYcPHx4eHo65Yw/BVr537x4ExhSFtovyjXfMcBhKqiPUBvv27cNCYuVjK7A2OsDBSEfTDi0Nh/VDZo0mHdrHOL5QF2HWXbp0IQXwEzw8POhonwgFyHBg9OjRJBO7PrYryZTy7Nkz1O+kjIuLCznmNRsOuziLIZydnWmuBERF7HJL27ZtpRfkMH0nJycyCI3rWbNm0QEKcCD179+fFCDkyHCotlCbk0FoGitHeFAgqmm4nK0izNHT01PD8+UGDhxIJogwTrlM7gwHsJKxGCy4IfTo0ePYsWMaAm6Clj1NPtBw2FiGhoZkKFqgynfmodKpU6cOKQCUDYcInu0JCNpIM0gG68SLRrosqGKGI6C5dvDgQTpMAZRAKhGgsl9D3vY0wT4A5ajEx8dHeX9DeMEWT/lCGtbP4MGDWcQD8txwWOfsCQlY+D179tABEtCqQ/NO+uhwaAA/R92l9EOHDrEaYMmSJTRXgjY9TVDzkDJA2XDLli0jg+CACRMmKF8mBLAvO3ywGmmuAmY4guycKsCvY8uJn6NNryWGloYjoOkmmzV2bBaeIpJWV/MUTAqW4bBDs7M02GlIppSdO3eSAjgOsaOTTM2GY8FH0aJF0QykuVnBYUbK/PDDD9LnzWNLo6Yjg6pWrYotTQdIQHkWo4AcGQ6/kbXsEGTQXCUQpRGXa8OFCxfYNHHk01wFuTYcgMnQyCWjMxCmIDI7fPgwLaSK/8Zw2ItYDTJy5EiVawyt+0aNGpEyyoZDY4idoFOuuwnYJWrXrk3KTJs2jeaKSA1HzhIrLwNqh7p165IyKh/+lLeG08zChQvpCAp0dXXJIKxJlf0pcKwNGDCAlAF5bji0QlhdbG5uTnOVSEtLU9n+UAnkxE7DqHwq4wcaDjUAEwC2qboFg6Lq1atHiuE3ynwsNRwaaip7Ue3evZsd2qgJaa4WaG+4sWPHquwsjUialihS5EEBeIK89hQsw8XFxbF90dTUlGRKYaG6tBGk2XCsRpNd+ZDBrg9Ldx0IiZ1/R3xJc5WAgdguniPDGRgYkPzq1avLTnnlGqxMdu3h9OnTNFfBhxiOsHnzZkS6EBuZDgEHHmpV5dOGhP/GcGiek0HYlBqejsaa28qGW7RoERmEVhQ596sSdu9Ep06daJaI1HBubm40VwkWZONnKjf2/0vDhYaG0hEUsB6AWEiapQQiOVZd5rnhtm/fztq4a/PoGW84stiJH5U9PD/QcMeOHSPiwX+E+DRXFfixTFEHDhyguSLMcCVLllR3HD18+JBVR/7+/jRXC7Q0XJUqVdTNOiYmhsXB+/bto7mfAgXLcICdFcQKRYub5oqwRjoiLRwkNFej4TCIteuVq3spiL5JMU9PT5r17t3t27fZHqnhmXU45nPRlxJjsf6QGvSZUyIiIli3F9lRBD7ccIhLUPsfOXKENUgJWFE4QlT2hvhvDMduacC2IF2QVKLhboGhQ4eSQS1atKBZqmAXO9GsoVkiUsNpeP3elClTSJmyZcsqt5fz1nCoEO+rQflesdjYWDIWwHqmuapg9WyeG04ayuTi2QLqYBcXsWZoloQPNBy2NcmHm0+ePElzVYEInt2qNHXqVJorwn44FlVW7zGww7M7T6TVVLZoabjatWurO8uFfZtt9B07dtDcT4ECZziE/OwxldL7pRD7DxkyhOQjhoC66ACNhsOmpQPEK7f0lhZVsBaK9CoudmWSCdTdBANyZzhMkOYWKYJ6gebmhKioKFQQq1at8vX1nT59OuJa8iIhFmDlh+GkbNy4sX379tILM+bm5spnaf4Dw6Hu6NevHxmEOkLdgQo0GE5HR4cMQjVEdwtVsOoSSM8maWk41lXqPzBcjnqaoA1HxsIGVXmWjJF/hmPxMZCd8NAGrM+zZ8+iEg8KCkJb2crKCkcEYGc18sNwrFH+7bffZmtldgtEz549aZaIloZjvaX+e8Nhg5Ji3HBaoc5wgF1qRh3EajHU5qiUSb601y/QYDjpE8G1BPsrHfndOx8fH5L55ZdfargSljvDoXqluUWKbN26leZqR0xMjKmpKayMCJVFmcrkt+GwTtLS0tgtUAALo3x15z8wHLTKuplUq1ZN2gCSocFwrJuJ9khPZn7qhlu6dCkZC7GphhUI8s9wsBEZ9MMPP2g44lQC8WCVonnHOssokx+GYycPsMzZWrlly5akcP369WmWCDdcPlEQDRcaGkoG4QBghxD2KnK+Ec0xWQcKDYbbuXMnHSA+MhhtOs3Y2NhIOykFBATQkYsUQVVOc5XIneGk8WWOLjncvHmT9VYAv/76KxqGLVq00BPp0KEDu5KR34YjpKenu7m5MdEaGxvTAQr+G8NhvmRQ1apVVV4tJ2gwHOupD0fSHUI948aNk23rT91wrDcB1oyGy5Ag/wxnZmZGBv388880SwtSU1PNzc3JiAD7P3bvRo0ade7cmRwUcA8ZlB+GYz3AMRd1cmI0a9aMFMZxSrNEuOHyiYJoOGxgVl2S/lRozbGH94wfP54UY2gw3OnTp+mAIkWwmWmu1mzfvp2OXKQIgkiaq0TuDPf48WOaW6TIvHnzaG52YDHY8yYg+1mzZsk66+f3dTiVSNcA9ICvdIDIf3OWkvXgyPVZSvauWlkXEi351A0n3dulPYqV0WA4tHXIIJShWUpoMByaoWQQyNYWBFQOgwYNouMUKQKFKB/p7MRyfhgOzWKS/913392/f5/mqoGdiMIy0ywRbrh8oiAaDkyaNIkMRUUGExw6dIh8/eWXX9g9mwwNhkPtz05ZKPccyxbYgowLjh07RnOVyJ3h0ExmHTiV749Rh7+/P9P/tm3blM/kfBTDIYxr1aoVmzKOBzpAREvDSWsKmqWEOsMBdrKoVKlSGjo0azAcO0VWokQJmpUTPnXD4TAkY4Fz587RXFVoMBx7KNo333xDs5TQYDjpgwVu375NczWC6psd42jlqDzXkq+Gmz9/PsnHT9a83jIyMljnMtnJfG64fKKAGg61PzuxgJqLnbto0aKFcqWgwXAAIQUZNGzYsJye2cd2ZYsB6aobHcVYFyntDQfwc0g+KjsNZ0Gl9O7dm4yC30WzsvJRDJeamorDg0xZ+TIYMxyOT5qlCvZ+CaDyIMf6P3z4MCmgbDgWPaAS0dAcYZtD2XAuLi5kENAQBaojTwzHGgq6uro0K+fkznDYiKzxpNIEBLQaNTy1C7U/GQTUdc5CI5UUUDYcmqFsGZQnrpLVq1eTUTC1vXv30tysaDZcw4YNyVANT4vWYLgtW7aQBcD/gIAAmquKxYsXkylAyZggzRXhhssnCqjhUJd1796dFPjpp59Yle3j40NLSNBsOHa0f/3117IaLVsgWnZtpm7duio7mEVGRkqviuXIcORpQ4SlS5fSXCWio6PZdZHOnTuT8np6eiRHRlhY2M8//0zK5InhMjMzw8PD8Z9+VwW2IJRDpozmiKwwi66wCTRMR1q7bd++neZKQGTGuqIpG056RnrmzJk0Nys3b94sp3iIjLLh9uzZw7qhomFOc7UmTwzH7lho3Lgxzco5uTMcYHU9DjrZvkpADcie4QSUJYTAi0VUKu/ZSk5ORihPCigbTnrTPXYkmqtEfHw81jb5zLSBbYcQn2RKQf3ANrpKwyFcJkONjIxolhIaDHfv3j12S1Lbtm1prhLwFra4umLccPlEATUc8PX1JQUYKKny8oBmw+3evZv1vBgzZoy6G6vh1Li4OOxb0kANn6dNm0bGxdGIBpqsgsY+Jz3gQY4MB3Owe2wbNWr0+PFjOkABxIZqAnEke2gI6079559/yoyLpX348CFzAMgTw+3btw8HcP/+/REdyu6gIqCpzu6oxVpSftKS9GmZ+Mk0V4lz586xXt19+vSRbin8NNQjrLUBlA0H2ANovv32W6wx2cZC7ckicqBsOBze7BrnP//8A6Eq3/lASElJQZUnm36eGI51TMWOwZo1OSXXhnN0dCQjgunTp8uOhdjYWHY2haBsOJRh9TgkLXsDANpq0o2obDisWPZkte+///7QoUOycxvYK9BMgYn79etHchC3kYYR9lLl5cE6tLe3Z9JVabjx48eToUWLFlW+B5+gwXBA2s/F2tpaecMhx9bWli1GYGAgHaCAGy6fKLiGi4qKYmYiqHttmGbDYd9i9zmhlWdiYnL8+HHpYYPPp06dQpxRr149tKBlldqdO3fYfvndd9/Nnj2b7L4otmTJEtSDyMcBxqrmHBkOxzPrAQiqVq26cuXKR48eoeq8f/8+GqfNmzdHZS09/bJixQpaWjxc2Q/Bkb927Vrpq8hAnhgOv4iMguO/a9euQUFBiJZwwOO3nD9/HnUiOw8MBg4cKK0WCZgCa+TClKRrDHwp0wDWBjtHh03fu3fvu+J9/dAAHEma4diCpE2g0nAnTpxgMypVqhRWJpEQjk9EdSXEd++xM2zKhgPSZ2oUK1YMkZys4y5aIaieEEljb5HVRHliOPwEMhQgtoAwsD5xgOB4kdlCA8xwOLiww2hAdt3oxo0bbP2gNcC6FmPvWrp0aa1atcggFmYpGwXHBev3gW2hq6t79epVbAVsXMyOPOMY+zM5K6NsOHDmzBkWSWPnnzRpEnYzjI51dfToUexg5H5ZQ0NDUh5NH3aE1q1bF7U5yQfYfwwMDDAXMhSoNBwWjA5WPLYKC3z58mXpg/Q0Gw5D2SMj8KshPIzODoRLly6hCmJ7JsSvfDaIGy6fKLiGA4MHDyZlwM8//6z87j6CZsMBRH6yW52wtzVo0AD1NSIn1HQ0V/FyJjqaArQB2SFHwMaWas/Kyordw5cjwwFZ1EVgt58TUB2wF5LFxMRIT4piSeBsaIO4FpQpU4Z1BMgTw6HJzGo9DUDzLVu2VPe8bAQTtJwIqyJpCQXHjh1jgwjYOkw5WAxULuSCn0rDYU/AFiSFCdhw7MgEGCvb98OhWpfWiQCrFJE67IuVxuop7JDSG0tAnhgOMM0DrFVSoeMwycX74bIFFqfjKHBxcWG9IQAWACuQ7f/YFmgFjho1inxVeakMsTK7rEDAhmO7NFbgvHnzyG1hKg0Hpk2bRsIyhuyIwESk7V00RNgmw4f27dsPGDCgU6dOJBM/h53bV2m4yMhIFncSSCsKBxotkZ3hADTJzscA1A9Yt9hXSbuKgRAW+wkdRwI3XD5RoA2H+IkdbFCRcuxPyNZw4MmTJ5AQ05JK0GhdtmyZcgiSmpqK/U/luDjwsGdDiqyrek4NB9DSZP3UlUGEdPDgQal3oRxSyyvToUMH1Npt2rQhX/PEcFghaFazPn4qQX00ZcoUdUcm2LJlCzvGGNi4dLACzGvBggXMIlKwHo4cOYL1oMFwAIeihYWFrH4koMK6ePEiggzyVZ3hkpOTEa/IlKwMQkzZGa28MhwqfdbJloHqEtudlsgO1hU5W+AAOo4ChC/e3t4qNwEOEGwdHG7sVLlKw2EjIhJl53ullC5dGlEyAjLNhsNqcXJyklmNgbFmzZolDYOwTZl0ZcA6ixcvRsuJfFVpOIwOYRAdSpFeCs3WcFhviDVZmKsMpo/olj0vXgY3XD7x0QyHhp6uri6axnCDrC3MgFpwrKIMYnwNz9JOS0tDdYNiBgYGmu9HwYE3fPhwHF01atRAFV+5cmXUemgy//vvvxCV5nuAUL1iLvXq1atUqRICpoYNG06ePJn0FsMhvXDhQrKcym9/Pn78OPIxtF+/fiqvYwFyzlNPTw/Lg+ljwRBiGhkZ+fv7q+zegsw5c+agrUrKIwpEKzUwMBC1DxYGTVrMrnv37sovnofCMQhgt6ZZ2oEDeP/+/ahHIGMyUxyKNWvWxDLAberaKFJw/GORYEq4ChUBNEzemq/M6dOn+/Tpw1Y1thfCaNbyxZJj+bEtZDcCMlCBQlHdunXDEYuFxMrBvFAjsIoDFQ2mYGZmpnzhk4HaxNnZGRPBYqBaQX2NH4sqD/uYo6Oj9FQYA/ZFMI0p42di96a5SqANJGyALl3gCdlFJkZERIS5uTnWFXZUgOV3dXVVV1gZbPfBgwcbaoG6x5EfPnwYByYCDuyK+PnY29E2Yt33N27c2LVrV6ycsLAwkqMMmqeYAhqmGB0Tadq06cSJE+/du0eGYu/FGsDKVLkmCefOncOBiRGrVq2KoxXrH/seJqLuyVhoCBobG6M85giwscaNG0eMgg2Ngwtz1NCf69ChQz169GjSpAn2T+w52LGl/sbGxfGLKWDjqjuZBNAKxzGL6ZDdpkKFCljsFi1aWFlZwbI4Nmk5JVA1YX1i+qNHj8ZRTHOzAvFjKMqgJKojmqsFqGDJwmNE5QoKxiIVFCpbdZch8btQc6IMVqM2B3vB4aMZDqBax0GL//S7KlCxoow0glGJNpMiYCfD1kJTBVUY2mUIqvBVw54nBdOPi4vDWNhjUL1Kx8JnDcuJQSDbuWB0LA+mDzD9bH81qnJSHj8Hn2muxoUhgwD9nnNwDJCZYgXK5pstWIE4SuEqyIbImA5QQrqqZbG7lrsEymAuWEjMTraJNawfGShGFiMmJgY/Fg0LzfuYllNGGaDh5wOyrjBToK7Ky1ewANgJySZQt7dr/gnYUlhjGB0TQfNR5RTod/WQbpPYjtia6upfAqaJCaI85ggwa+kcMSjbdU5GJ/un8o7NllnzRADKYLfBMmC3waS0rGGwwjF9rDT6XRVa7vzKaB4R+VrOWvP+XwD5mIbjcDgcDif/4IbjcDgcTuGEG47D4XA4hRNuOA6Hw+EUTrjhOBwOh1M44YbjcDgcTuGEG47D4XA4hRNuOA6Hw+EUTrjhOBwOh1M44YbjcDgcTuGEG47D4XA4hRNuOA6Hw+EUTrjhOBwOh1M44YbjcDgcTuGEG47D4XA4hRNuOA6Hw+EUTrjhOBwOh1M44YbjcDgcTuGEG47D4XA4hRNuOA6Hw+EUTrjhOBwOh1M44YbjcDgcTuHkszBcWlpadHR0ZGRkXFwczfo8iIiIcHZ2trOz2717d3p6Os39BMnMzIyNjX0g8vz5c3ylAzgfA6z/EydOYL8Cly5devv2LR3A4RQwPgvD+fj4VKpUqXTp0rq6ujTr86B79+5FRL788svTp0/T3E+QCxcuVK9evaRI3bp1b9y4QQdwPgZoZ5QqVYrsWk2bNs3IyKADOJwCxmdhuFGjRpGjsWLFijTr86BmzZrkh4M9e/bQ3E8Qc3Nz+jNEsEHpAM7H4MqVK7/99hvZFhUqVMjb0wMpKSlPnjyJjo7+pM86cAoI3HCFmd69e5MfDm7evElzPzUeP3789ddf058h8v333798+ZIO5vznwEClS5cm26Jdu3Z5GMPBajo6OuXLl4c43dzcaC6Hk1u44QozUVFRPj4+8+fPv3z5Ms361Hj79q2XlxfZfD/88MO3335LPgcHB9MSnI/BmTNnXFxcsHc9fPiQZuUF8fHxJUqUIJt49OjRNJfDyS3ccJwCTUpKChr1ZPMNHz68evXq5HOPHj3S0tJoIU5hgRuOk7dww3EKNE+fPv3zzz+x7b7++uubN29aWlqSTVm6dOnnz5/TQpzCAjccJ2/hhlPN27dvY2Jijh49GhkZSbNUgTLHjh27desWQg2apQUojFEw8dOnT79+/Zrmak1UVNSFCxfy6UJUenr67du3sWwPHjzI6aX+2NjYK1euYPHo97zA19eXbLsOHTpgo1y8eJF8BatXr6aFcsiLFy9OnjwJX+Y6CiT7RkRERC4uQSUlJV2+fBmbPjExkWapAZvg1KlTx48fxwealXOwhNjZTpw4oXlPVsebN28w7oec5U5OTr527RpW1/nz57O9XSfXhsO+ev/+fczl0qVLuTimCNgi586dw6bBHkKztAZLjh+IBbh3716OagNsIKxejIjGHM3SCI4C7A8of+fOHZrFUQ833LuDBw/ioCpWrJi7uzu+pqament7N2zY8IsvviBj/f7774MGDcKuT8qDV69ezZ07t3bt2qQAwBSGDRuGio+WUAIHz7Zt21Cmbt2633zzDR2tSBHMpXLlyjiYr169quG+IvgMS9WyZUssJ1uw4sWL4xdJadGihbTWXrVq1V9//fXHH3+0atWKZinAAdm9e/fffvutatWqpN7BYTZ06FDWCxyUKVMGMROOWDKKSlCzBAcHt27dumTJkmQsLB4Wki6Qglq1aoWHh9NxtAaVY4UKFTDNL7/8MigoiGQ2bdqUzKhOnToaHIwVbmBggB9YqVIlIl0IadKkSf/88w8ZHfz0008os2vXLjKKjMzMTH19fUwBq53kwP1jxozBz6Hji/uGsbHx4cOHSQFlsJCYQufOnfFb4DZnZ+eyZcuScbEbeHp60nIKYBR/f/+uXbuyzooErFIs6sqVK9V5ERPHT8PyTJgwgeRgx+7du3fRokXpJMTAF3uguj5HaD2UK1cO88XeiN8eHR2NrY+dh4yL/AMHDtCi79716dMHU8ZSOTo6Ku+3+LEbNmywsLCoWbPm//73PzIF8NVXX2F/Gz9+vLKzdXR0sGLLly+PMqTwL7/8Iu47FGwLrBxaWkFCQoKPj0+nTp1+/vlnMhbAHLGTYFU/e/aMlsvK7t27ccBi+Xv16oWvENLy5cuxztmBiQ/NmjULCAjI9s5LrEzsVPXq1cMuSsYFWFdY2nXr1mloAD1+/Bgj4thnM8UUqlSpgsoKLRJaSAJ+e2BgIJZKumNg/WP32759u4aq4zOHG+4ddm4ydOzYsc+fP8fOSr7KwCGBCg57Ena15s2b09ysNGjQQPkgBDhOUMfRQmqAip48eUJHyAryUU3TctkhDaHs7e1pbhH5hoYya9SoQQahLgsNDZX1V2TgIFTXKMZRiiqJlssOVHl0NK1BlUrGRcUdFhZGMv38/EgmQIhDMpVBK6RatWqkGOR69uxZcrZTJU5OTsp1BKonsopQj+ArKixp00QKKuWtW7eqrGVIAdRcaFKMGzeOfGVYWVnRciKIQqQtDJXAc2iE0REkYPqkgImJCcQ/a9Ys8lUZ7GnYz5WXdvPmzaQAucbZpk0b8pUh7d3D1u2///4rmxRCeTQQyVB1wF6yepwOUA+aULIw9NGjR5pXF3ZdlWcUoC5WACsTa4x8VcbMzEydpfCroRbW9UklaGGo3FhnzpxhIgeszUpAQ4SWU4BmDRqpdLCIdJTvvvtOg0o/c7jh3hsOzVI0BslnVG04dHv27Ik4huQAHPPXrl1joRuiseHDh6PGkVadaAkq79NsFmim4eAfOXIk6Yc2efJkaSCop6enHJRAmayuQUMVoyxdujQkJGTmzJmsxzYmi8XA4YQgTNrq1NJwaIb/+OOP+IDDpkOHDmi5I7z79ddfyVDQrVs3lSde+vbtSwqg1YyxUAPil86ePRuhAMnHsWdoaIgF69+/f0473aEGQWOfTKdRo0aIUUj+pUuX2LJNnz5dpVeA1HA2NjbkBwJMCl7BkmNnYNUEJrh//346pgJmOMQxHh4eqJTxGaMgpIOr0PyXVq/ff//9kSNH6JgSyFDUpAj6iSCxTrDnkC4z2DNpOTEaYP1oAHYMLCfUi4VHFSyNUWAg5YYUMxz2YewGpL2CeaHwxIkTdXV1yfITEO0pn7RkhsMUEBmQz4gYGjduTDYomkG0qEbD2drakkGoxFu0aIHf6Obm5u3tjV0XoTwZBLDD0BFEcCjh2MGsmTMwU+QwED2zfQCg2Ve/fn1SEvs/Dt558+bhuMB6xi5H8gHEgICSjqOAGa548eLsqQgQv7m5OX5OkyZNmH6wuTdu3EhHywrWBgunsC9hl0CMFRQUNG3aNHYfKo6LGTNm0BEUoPWAXYgUQPXi4OCA0HzZsmXY1m3btiWxIC0qgiMaq47sqz/99BPWJ34m5o5ViiMLmxj5Gk5mfOZww73XDwE7NzvPA2JiYqTx0w8//ID/OAidnZ1Zu+nFixesDKKNq1evknwGjijUgDi8T5w4QbMUYCLDhg0j4wKEAnSACOoOHCFkUNGiRS9cuEAHiKAVTJYHRwUOEporQUvDESpUqICmJR387h0CO3KGEEAAFy9epAMU4BgjQ3GMyWIp1L+IWjAIhyVWL83NIVgzLJ729/enueIZMLbkCKbVtV6lhiNAVNLVixGxoZnkUOnLLsuhgGwVIYyQnqkDkBAdJkZXNFcCGcTmgjqRndJEeME0g7q7WbNmpAyqxYEDB8raSXfv3mX7GKaGQJYOUMAMx4AAZK2K1q1b02FFiqCNRXMVMMORpcV/mJidTkQMLe3ao8FwqOKxt6Oyxu4qG4SF7NKlCxkRO63yCXAU0OY6HFYOa4ziuDh69CgdoGDhwoWk6gc4+mSLwQxHwJKYmppih6GD371zd3cnpgFoXtBcCRERETAiKYANJ2v/4VdgZ2AbXXbUHzx4kOSjZazcWwq/ZezYsfSLCDYBKY9Wy9q1a2mugmfPnllbW2d7NvWzhRsui+EgDBwbssoFxpK2f1EBYRRpxYrjZ82aNWQodmscP3SAgsTERDhAXV18584ddrQgnKK5IjhyUFOQQUOGDFFuqaHNSIai8qJZErQ3HFSBGEJaEeDzhg0b6GDxPB4dIIIjCsEQGTRgwACaK2HHjh2kMQ7lS+sO7bl8+TJWNZmCrIcCamdxzkJTQ931dpnhEBBIr6QSsF0QOtASRYps2bKFDhCRGQ7t7uvXr8vqStRQ7dq1IwVQASnHqWQQASEapkAHZGX37t3sFCgMobyrYL7h4eEsyEObQ3aRSWo47ISDBg1SvgqFKbDwF5OiuQqY4Qj6+voaOoZoMBzaRtjb1fW2QHOQnfNYvHgxzVWgpeGOHz/OgnJEP7IFADiEe/bsSQqgnSTbA2WGw2GSkJBAh4ngQEPsS4ZiH1O+vj579mwyFLH1/fv3aa4ErATWIkF7RbpBEYyS/BEjRtAsjWzatImUL1269OPHj2kuRzu44bIYztbWVrk1hHqQnVVANbRo0SI6QAICC3YeadKkSTRXO9B+Z6c1oDHp4cqCIYAdneZKQAHSVIQGaJYELQ1XtWpVlZcrcJwz9aK+oLkiqPuKFStGBikbHaAyZQXOnj1Lc7UGK4Gda+rbty/NVfD69WtECWQoImCamxWp4VA1qKyGAJTDNhxsJ135UsOVL1/+9u3bdEBWrly5wtr7snYAIPkAZdavX09zlWDVMSpuVI40VwnU5iwykK12qeHatGmj7tLp5MmTaaEiRbDkNFdEajisE81d9TQYLlvY0aTsMC0Nx05fI8pUd4IOESQpg2NWFiwyw2GjSE/YSMEOwzarrOkDfbJ9W8OTB9hlVyhW2lbo378/yVcZHSrDKqjixYsjlKe5HO3ghstiOJUNTxzArEEHFSmfWCCwPn59+vShWdqB6Xfs2JGMa2RkJG3u4cBg17SkpxClkCsuOIzpdwlaGs7BwUFdJYX6i5RBpUmzRJ4+fcp62a1atYrmSkCdwnpXauhqqA6MTq6F4L/K6ZuampKJo4mtUglSw6HVrO4Hohi7FNq9e3fpiUqp4ebMmaOhHmczwuajWQpIPkB9LTsLykAThwnb2dmZ5qoiIiKCrdXBgwdLF0lqOA1PpkY4wi4yse6pBGY47FHq+pcyPsRwrGdH586daZYCLQ3Hruf5+vrSLCWw+cg5fHDo0CGaK8IM99tvvylfU2CwXlSklzXjyJEjJB/tgNjYWJqrxMqVK0mxokWLSmMvdmrkp59+Qpls197ly5dJeWw4WFNaP3CyhRsui+FolhJDhw4lBerUqQM30NysmJmZkTKdOnWiWerBbo2WICaFGgcVNLuoYGBgIG2TJiQksMvpaL/TXAkIQchQ1MU0S4KWhps/fz7NVQLxKCmDOoVmiWDhWT8Xlc8PvHjxIju1qyEoUQcCZTIuJqKy3YqqgTWxVV6DlBpuypQpNFcVXbt2JcVat24t7csgNZyPjw/NVQXrl4GQgmYpIPlAwy1lrMsokMVVMhCZMR9jsaWn06WG03wuC0cBKSZbLcxwpUqVkq4HleTUcGg7YotgTwAsOpc1m4A2hkOzjxQAW7duvake9ktlm48ZDq00Da0BdhlYdoCgRUjyK1SogEiRzkyJpUuXkmIQrfT0dWJiIrtjBO0zGxubW7duSTelDAySdqREs+Do0aNYCTltWHyecMP9p4bDuNjvMTXspg0bNqxevXolEdbYlBkOrX49PT0yCHGe7GoBdv0WLVqQoYgyaa6E/DMcQLxCBrVr145mSRg/fjw5n4bqMheXwdlZO/xqlY3W27dvM4OqvBCoveEGDRpEikEe0rNJ2huORboIsGRuIPlAg+GCg4NJme+++06znLBvsFMFqPWk89LecKzilp15znPDPX/+HGEiCrRv375BgwZsb0fsQsbNneHQCCAFAMKjP9XDolXsjXRkkQ803JAhQ0g+pl+sWDE6MyV+//13UkxmOLB48WIyiIDC2M93796tLj579OgRu1oBfvzxRywbIkusLlqCowZuuP/IcNhHra2t2XV+dcgMB/bs2UM6XHzzzTeTJ08ODw9H3Q1QxbOugIhmVD7gI18Nd+/ePRyZZChqMdTgmCYMgZDLzs6OBFhYZg0XKtQBkbNToFOnTsWRr8zOnTtZEIkaWfn0svaGY9dL/v77b+kpaO0Nh7qYFMMKkT2ZguQDDYabO3cuKVO8ePFsH2zBIk40bnJnOHYZTCaYPDRcZGTkmDFjWG9GdeTOcNKQVxtw+Mi6nn6g4VjbTkvwi5Svc+/duxdtXHYeAuBYRmNx//79Kj2Hw6pbt26sfw2hXLlyCxculDbLODK44f4Lw0FaaMOSoQCHXPPmzXv37j19+nTUboDVF8qGQ13DqnKARmtZETQeWacDCwsLldd48tVwQFdXlwwFv/32G5YKhxxqeXbcIgBVvhspWzw8PMjoAM1krC6VsJ8PQkJC6MgKtDcca5JjhWAsmpsTw7HdA3WZ7E41kg80GM7Z2ZmUwTrUfEYXLmE9/nNtuCZNmpBi+WS4+/fvs9ODAJ5r3Lhx3759bW1tyd5et25dMih3hjt+/DgpgB1g48aNB7Pj/Pnzsp3wAw3HTkpXrlwZLS06G/WofLobVhp2NrRfpTUDQMCnfCMHAb8iLCxswIABaDjS0mLrFsvD7xZQBzdcvhsO7mGX1r///nsEJdjj6TAF7LZTmeFwYEybNo0MqlKlCqp18plRsmTJGTNmqLNI/hkORxTaxcQx5cuXlzZFCag7UENp+ag9KdKrFNqD3yK7kqGl4VDRsKgIGzd3ZynZhSVsDtm2IPlAg+GWLFlCymD7ar4vHtEtq3Z1dHRydx2One/q378/zRLJE8MhmGYhzk8//TRz5kzlX4S2HSmQO8OFh4eTAkBd9yvNfKDhRo4cSfIR9Of6GZgMHEpHjhwxNzdn8RmOJtltlzIQz2GXZg+jwGGoToocbrh8NxyaXewyG3Qla/AS1BkO8yJnAmvWrImDf8eOHWgLo9rF10GDBi1cuBD1uIbmW/4ZDu10diLxwYMH+I2o6erXr1+9enXUX76+vlFRUblrV+JoZyLHNKEWDXTo0IGUxCiyexK0NBzWKmtEY8NJz3Zqbzg2hXbt2sm2L8kHGgx37NgxWqhIkb1799JcVaDFwPw0bNgw6by0Nxy7fil7KmaeGA4xKHvSh42Njcp94AMNhzYEa1Ep31GnDR9oOHd3d5L/+++/q+tZnVNw1G/bto11qZXduKIMVmxMTAy7ywgrJNtN9nnCDZfvhtu+fTursrET09ysqDMcu+QwZswYmpUT8s9wuxV3KKs8e/khsHtpcdCqfAStlLVr17JzlbJmrNRwxsbG6nrqIyBgPQJkNyNKDYf2hLoa5ObNm+SGDWBnZ0dzFZB8oMFwmDKr2tq2bat8Rouxf/9+dnFr6dKlNFdEargVK1aoa154e3uTMlhvstvP88Rw7BQiuHTpEs3NigbDoYWBuZOhOOhorhKsSaGnp6dhdanjAw139epVkv/VV1/t3LmT5n4w2EXbt29Ppqyrqyu7WqESbGgmew072OcMN1y+Gw4VB+vTpfLkQ0JCAntSrcxw2INJPsIjbfZ4GflnuC1bthBtf/vtt5pPrOUUrGEyR6wTmqUeBCus9SB7f4LUcED2sBgGe4E4kD0yTWo4bEGVd/oD9nBO1DXKZ2XJIKC5AmI7D1B+9gqDXfj84YcfZB1rpYb7+eefT58+TQdISE1NZf0YNTzT5EMMhxiU5APlh3IRWN93ZcOBxo0bk6GGhoY0Swn2KDuQi7stP9BwoHLlymTQn3/+qa7xlAtYPdOjRw9tzL1v3z52TU72SD8OgRsu3w135coVdpZSuZ599uyZqakpa4jJDBcTE8PO+ZQoUQJDR44cOXny5OnTpzs5Obm5uYWGhp48eVL5ObyE/DMcAhd2sgsHebdu3YYPHz5lypRp06bNnTsX4RTWqvavvGKcOnWKrQp18a4Mdus3AilpUCIzHBg/fry0MkKUExISwkKi2rVryy6hSQ0H4HJbW1uZV3x9fVkQqbJGJoOAZsOhqmJhHCpW5Yd7YRNjNybzgm6Vz5pKDQdKliy5cuVK6b6E38v61ADEynSAgjwx3JMnT9iOMW/ePNmptgcPHrATy0Cl4QYMGECGlilTRrmLLEF6t2WLFi2uXbtGB2QFWxDxFsJK2WJ8uOH8/PzYjoo1KZs+A6sRyn/06BH9Lt5BYWVlpfx8WhAbG8tOQeO4I9PEfzStEK/LdjwCMz3aebm45v05wA2X74Z7/fo1e/YVGtfr1q1DZYRdH7vs+fPnSWNQneFQK8FkLExRx48//rh69Wrl6iD/DAcgV1YpqwPVkLe3N8yhrgqQgjLs2TGoZGludoSFhTHHoHJkM5Iajq3esmXLHjx4EIPQsHB2dmbX9tEQVvlQbLaK2CZo0qTJmTNnMAWEj9A5mzL8iinTMSWQoUCz4RBdsTPVgISMcXFx2HkwLywbi2wA6nTlNo3UcGRpsVr69et3//59TAEtEtahBvz+++/KAVaeGA7LzLpKFi1adPv27WRvx380X8jezraXSsOxG6VBy5YtHz58+OLFi/Xr1+MYTJS8G2/MmDFsOgC7GeSK1YLDCv9hizVr1mD6KNO2bVvZz/lww2GREASToQBb5NChQ1jP+JlYAGw1uBxNPdILWtqYwG5ARkGjEJ5GSfwojIXNoa+vTwZh67NH9GEnJA88wq6IlYBZYPoAO/DMmTNJefzGcePGkfIcGdxw+W44cPbsWXaxB7tjhQoVcPDgaCf146+//jpx4kQyVGY4EB0dLX2DjzowWYyLA4COJpKvhoNQ2WUDzaBuxTFJR1MPKgXUiWQUlTdxq4NVqWhJsN72WBWsFjYxMWHPiQYIqWWNBhsbG+X2gdRwCJ3ZXACmwM48A4R3np6eKk8j0xJaXCZBvM4ET/jpp58QH6NVxDwKsM6hKzqOBKnh/P392YMTMS5ELpUBql2VZ/byxHD4jNqZzQ5zr1SpEvZ2HHokE+vK3NycDFVpOKx29hwfgClgFHzAUkmDITSbhg8fLl0zoESJEjis8APZWROAqFG2cT/ccABxNrv7noDlxKGN34uVL909pE9iu3PnDs0VGyLYY2vXro2VQ34jQFMJtmaXUfGBPf0AK/C3335DnFe1alVWnwDsNnl4prSQ8VkYbsKECWRXwM5BsySsWrWKDMVOSbOUYP2DsdPLLMJAe5mUQYVOsyTAoyVLlpQdkNibsbMeOHDg0qVLJMfQ0FBaUaJ9x5rezZs3RyWI9imO84iICEQS27ZtmzVrFnt6Hg4A2VMNEf+RQZgRzVIAw7GOWLLH7kmZPn06KYMfTrNEUAOyBUPVT9qhWDC0uE+fPr1z504sGOoaVtPJOnGoZM+ePeyigspHlKmDafi7775jTyCUGm7KlClYq7169ZIFnVg8VDEeHh5kFBlSw/n4+Dx9+rRz586yu5ixzxQvXlzdJTrAajrNj+MiYJlHjBghvdORgT0H+sdQdd3TpYZDfHny5EkEGTKRY/WiMpW96oixY8cOUgwtqmwNhxYPKaxyyy5YsEC5WYa5N2zYEGJgD2ZEdEJHyMq+ffvgM9lKkD1xBmCburi4IC7H7k0LScCahw+wkyvH1uyNHFil4epfPc+ujqs7QBA1krfAK28vAGlh7+rTp4+svyV8CRNLFUhADn419CZrKh0/fhzilO14BBgaLQzll0hwGJ+F4e7evYs6CA031KE0SwK0QYbKOhpIQas5ODgYZWAjlU11gEMXRw6ObXU1SFRU1IoVK6ytrRFSIN4aO3Ys6hQSEaJBijod0z9x4oS0vpgzZw6RYpMmTdSdZ8dkWYCCDzRX5P79+1ikwMDA3bt30ywF+BW7du3CHPHbETzRXCXu3buHAvhRslY/MskhighDXSsYBzakQhYMVa3me5kBfiBZyatXr1ZXj6sEZl24cCFGxOjsaJcZDjmotY8dOzZz5kysfz09PcTlISEht2/fZu1lGTLDIQdTwHqYPHkyWs2YAmKI0NBQrGRSXiUbN27Egqm7jqISNPPhgHHjxpmZmXXp0qV3796YIwIjzT1LZYZDDnatLVu2QIqYCOIAtPOwxTU8/wKD0A7D0iKYU7dOGFiTKAlgbmXDIQerZfHixVjzRiJoheDoI3t7bGws2dAaXjoRGRmJrYPRYYhBgwZ5eXkpX5skYL/ClB0dHfv27dutWze0EbFl7ezscDhfvXpVdm2VADMtWbIEC4CtIz3zKWP//v0og11d+W2xDKwozGXdunXYXqampmgDYXtZWVlhh4FZMaLKNYmGIJqnWEj8Oh0dHQsLCzRGsYlRF9ESWcHOfOTIEawE/DRUHdgxbGxssHpx6GW7pT5zPgvDfaKgxiGNU7hE3YuGCaxNijYjzcpn2JOfNN8ohsOYha0qH6CcfygbLqcoG64go2w4DofDDVdwYS+4+umnnzQ/u4E996R27do0K59hnc41vHwEoBlOigEN7xnJD7jhOBwON1zB5d69e6TC+uKLLxYsWEBzlQgPD2d3FEzK4ctXc01FxYMHbWxs1F3ljomJadasGSmGmI/m/ldww3E4HG64gktmZiYTyS+//DJ9+nTZpbjU1NSAgADW0+Tnn3/+z+76ZN3hvv3221GjRilfP9i0aRPrTv3jjz+qu4iSf3DDcTgcbrgCzfnz5ytUqEDrLbFLZJ06dTp27NitW7fatWtLewwXK1YsKCgo2/6KecW1a9eYfQGizFq1arVt2xYLVrduXdZVHXz//ffS3s//GdxwHA6HG65AA2NduXKF1bPqqFevXlhY2H+mN4B5oRqVvnpYJTVr1rx69SpUQUf7D+GG43A43HCfAKmpqXv27LGxsenbt29nBfr6+gMHDpw7d+6xY8douf+clJSUw4cP29vb9+/fX0dHhywYwrh+/frZ2tru3bv3I96IimWbPn06WZ4tW7bQ3JyAuHPatGmYgoGBwcmTJ2luQQU7CVY7lrZ3796wHc3lcD5vuOE+GRA2oc5FYEHA5/8yaNMMloQulkgBWTC2VLleHjKFArWqNUB2D/yn3zmczx5uOA6Hw+EUTrjhOBwOh1M44YbjcDgcTuGEG47D4XA4hRNuOA6Hw+EUTrjhOBwOh1M44YbjcDgcTuGEG47D4XA4hRNuOA6Hw+EUTrjhOBwOh1M44YbjcDgcTuGEG47D4XA4hRNuOA6Hw+EUTrjhOBwOh1M44YbjcPKMD39fD4fDyUO44TicPGPNmjV16tTp1q3b8+fPaRaHw/l4cMNxOELsBSctXbrUU8GKFSt27Njx4MGDN2/eKL9TNC0trX379kWKFLG0tJSGa/r6+sisWrUqf8s2h1MQ4IbjcN7FxsbWrVsXcpLxv//9r1atWvPnz6flFKxbt44UMDAwYP6D9n755RdkGhoakhwOh/Nx4YbjcN5dvnz5119/hZzKlStXQ6RatWr4DMOJIitiZ2cnjeRWrlxZvHjxv/76KyAggMVw4eHhpDBCQJKTO44cOfLDDz98//33L1++pFkcDidXcMNxOO927tz5pciNGzdITkZGxrNnz+AqIi3I7O7du2QQSE9Pv3PnTkREBIrRLPEiHCl8/vx5mpUrEDJiIjAo/c7hcHILNxyH887R0RFSKVGixNOnT2mWgg4dOmAQIqpjx47RLFUgkps5cyZK/vTTT1Lt5YIBAwZgOq1ataLfORxObuGG43De6erqQiqNGjV68+YNzVLg4uKCQV9//fW+fftIDmSGKG337t1xcXEkB2RmZpqZmaFkmzZtaFZWXrx4gSl4eHi4u7vv379fubMlvHjp0qULFy7UrFkT09HT08NncPHixdevX9NCHA4nJ3DDcT53oJY///wTUtHX109LS6O5CsaNG4dBP/zww8mTJ0lOeHh40aJFkblo0SKSA1JTUxs3bozMsWPH0iwR6PDOnTtTpkxhl/QIv/zyy9y5c6E9Wu7duzlz5tBhSvj7+9NCHA4nJ3DDcT53WA+RyZMnS7v+g/T09BIlSmBQyZIlHz16RDIPHTr0zTfffPHFF1AXyQFJSUlEk0uXLqVZIgjCypUrJ06+SLFixfr169exY0eMjq+YAuZIy717N2zYsNKlS//xxx+sML6Cv//++8yZM7QQh8PJCdxwnM8dhGJEKmvWrKFZIrCdn58fGTRw4EAmvwULFiAHzpP2dSSa/O677+A/mvXuXURERJ06dZBfsWLFxYsXw5ck//79+w0aNCDlUYZkEmxtbZEPWJ8XDoeTa7jhOJ87Q4YMIVK5ffs2zRI5fPjwjz/+iHwEYYmJiTT33bvBgwcjs3HjxtJMNzc3ZP7222+3bt0iOfCZjo6OMN0iRfbv3y+NDvF5yZIlZJAs5mvevDkyv/32W6ZDDoeTa7jhOJ81KSkpzZo1g1S++uorRGyBgYH+/v6zZ8/W09MTBVTkjz/+2LlzJy0tQnqC9OzZU9pnsmPHjsgsVaoUe5rJhQsXIDxkTps2jeRIQagnTL1IkYkTJ9Ksd+9evXr1119/IVNXV5dmcTicD4AbjvNZExMTU7lyZSIbZSpVqhQVFUWLirx584YMsrW1pVmiJklmly5daJai5wgEyS7gSTl69CgZxc7Ojma9e3ft2jXyVBSIlmZxOJwPgBuO81lz8+ZNEmnVq1evkwiit6FDh0I8u3btkp6HJCBTFFORrVu30qx3765evUoypc/3ql27NnKaNm2q8hmVoaGhZBQEjjTr3bvdu3d//fXXX3755YMHD2gWh8P5ALjhOJ815GwhpHLx4kWapRHWEyQyMpJmvXu3du1akhkWFkZyoEaS079/f5Ij5e3btzY2NqTApUuXaO67dwEBAcgpVapUUlISzeJwOB8ANxzns8bJyQlS+euvv+7fv0+z1JOZmdmlSxeUL1u2rLTniL29PTJ///13dmXu1q1byAHjx48nOVLS0tLIdKpUqSJ93KWFhQUyW7ZsqXxbHofDyQXccJzPmm7dukEqtWrVkt58rY5Xr16RbiaDBg2iWSL9+vVDZuvWrel38VHOyAHSO94Yjx8//umnnzDU2tqaZomQ9xv07dtXqj0Oh5NruOE4ny/p6emkZ0fnzp216Z0fERFRsmRJlF+yZAnNEiFPM7G0tKTf372Lj49HDujRo4dsys+fP2/atCkG/fHHH+Hh4TRXhNwJLtMeh8PJNdxwnM+XsLAwUUNFJk2aRLM0cvbs2W+//fbrr7+W3o6dkZFB+qp4e3vTLBHS06REiRKnTp0iMRlU9+jRIxMTE+RjOtJelODZs2fCohQp0qtXr9TUVEw2JiaG3xXH4XwI3HCcz5fFixcTqWzcuJFmaYTcpl2mTBnpLQSXLl1C5ldffbVjxw6aJbJ161ZoDIOKFi3asWPHYcOGtWvXrnz58sj58ssv582bJ72djlCsWDEM/emnn1q2bNm+ffuqVaveu3ePDuNwODmHG47z+TJ69GgYBTGZ7KY3dQwdOhTlGzduLH3YP+mr8t133928eZNmiSQlJc2cObN06dIYysC8GjZsuGbNGpXBmbu7+w8//ECLiv1QVN5pwOFwtIQbjvP5EhERsWfPngsXLkg7RmoADkN5/JeWj4yMROb58+eVpYVijx49Onz4sIeHx9SpU9euXRseHi59546MlJSUa9euBQYGOjo6onBMTAwdwOFwcgU3HIfD4XAKJ9xwHA6HwymccMNxOBwOp3DCDcfhcDicwgk3HIfD4XAKJ9xwHA6HwymccMNxOBwOp3DCDcfhcDicwgk3HIfD4XAKJ9xwHA6HwymccMNxOBwOp3DCDcfhcDicwgk3HIfD4XAKJ9xwHA6HwymccMNxOBwOp3DCDcfhcDicwgk3HIfD4XAKJ9xwHA6HwymccMNxOBwOp3DCDcfhcDicwgk3HIfD4XAKJ9xwHA6HwymccMNxOBwOp3DCDcfhcDicwgk3HIfD4XAKJ9xwHA6HwymccMNxOBwOp3DCDcfhcDicwgk3HIfD4XAKJ3lsuIdPXnYesaD9UP8OQ/3xn6YhQmqHNNi/rZD82v3r1+Zfv7YWvq0tfNuI/0lqNcin9SCfVoO8Ww0UUkshebUY4NWiP0mezZH6ebbo59m8r4eY3D+HNNg2lK5fDofD4WhNHhvubmRsNaN5lQ3mCknfqZKY/tZDmoNUsbsi6ToiVejmgFSeJB0hletqL6bZZbsIqQxJne2QSnciybYUUkfb0h1tS3WYJaaZhT7pjAig65fD4XA4WpPXhnv0vJrxvCrEcGIikqskSE70XHchMc9VED0Hw1HVvffc7LJdZ5cTPSeoTpRcmc9VcrojA+n65XA4HI7W5L3hqhu7ML0JSRHJiZKT6E00nNaRnGg4tZGcXAmFLHHDcTgcTi7IF8NV6eFcuYdEclkiuaynK0XPsUiOea6cjkJy7z1HJfcZRnLccBwOh5ML8t5wNUTDCZKTGE4SyQmGy9tIjhuOw+FwOMrkg+FM5v8jGk5dJCfteKLymtx7ybFIjl2Q+ywjOW44DofDyQV5b7iaPQXDvZecxHDySC5r70piOCI54b/2kRz0xg3H4XA4nKzkj+EM5wlJZSSnkByL5NT1ruSRHEvccBwOh5ML8thwEYLhXKsqDKc5kqOGUx/JvZecaDiVkiOGK9yRHDcch8Ph5IK8N1wtGM5oHtIHRXIaOp68P2MplVxhjuS44TgcDicX5MNZSlNquLyN5JjhSCRXTnpNTmG4whrJccNxOBxOLsiHGE4wnIuYVEVyqiUneK6iVHLds7uF4H0kV/gf68UNx+FwOLkg7w1X29StmvF7wylFchLDKUlOUySX1XDSSK5sYY/kuOE4HA4nF+SX4RSSy3EkJ6T31+SyieSI58TTlYU5kuOG43A4nFyQ94arYwbDzZdITozkiOSyvyanIpLLIjliOMX9A8RwRHKFOJLjhuNwOJxckNeGeywYrrpgOKnkJJGc1pLTPpIjkqOqK4yRHDcch8Ph5IK8N1zdXu41TOYjiZITPFdV4jn56Urxshx7245UcrKOJ6rvk8v6gGYxkkMSgznFrXLvJdfxU5VcITbciWsRRTqPVE7WizbTErklJS39TWKy18aD3+uNlU081+lng/Hemw6+TkhOTUuns1Hgs/mQrHAepjLm01cfOh+flJyekUHnp+BVfOJvhhN/1B/3k/74hduPZWZm0gEcDidfDZcnkRz0RiM5TQ9oznIzuKA6TZGc3B8FPxVWw6E6LtnLWlabk4T8t2/f0nI5BCPCN/WGO8mmmYep3ginkL2npEuYr4ZjSWea7+1HT+ks3707Fnanp/3CO4+fXbj98HVCUtDO45ZeoZm5XW8FB6xYRmpaUmam3OscjpbkueFe1OvlUbOnK5KaSE5Vx5PsHtDMIjnBcxpOV2qO5Dp9qqcrC6XhUHmN8Vsrq8GlSX+mP8rQ0jnhyJXbsknlU7p6L4rO8r8yHNJXXa0Qt2GOGZmZxU2nxsbF/9lzcsC2o3+ZTj1w8eZwz1XbT4eRRfp0QdMnIyMjOSUuNu5h6L5Zz15F0gEcTg7JB8P1zmK4bCM54jmp4VgkV0mPPqP5veTESE4mOZUdT5R7Vwqe+zTPVRZKwz179aZCvxmy6luavugy8ujVO7R0TijVe5psUvmUihpPprP8Dw2H1M85BO6//fjpLz0mYNYw3Jnw+63GuV68E3k36tmqg+fIIn2aIARNf/E6+ujlNUt2WY/3beGzyfJ14nM6kMPJIfliuFo93ZBUR3IyyUkiuSy3yjHJCcGcikiOnK6knlMTyYnBXJZIjkjuk4vkCqXhnFfvkVXcymmw23JaWmuinr+STSRf09V7j8l8/0vD1Rri8OJNwp3Hz5jhHFbu/EFv3JvE5E/dcM9fP9p0xM17veVY7yaW7rUt3esevLw88638qieHoyV5b7j6MJzpe8PVzItITpDce8NpewsBjedkkZwQxn1ikVzhM9zlu4++UKq4ldMXXayuP3hCx9EOK+/Vsonka5oVso3M97803E/642CyzMzMcn1srt1/AsOlpKVbuC5bdfCsoW3ggUs3ySJ9iqzcaz/Ko8EIt9qWbnUs3etMDex4497J3J2s5nBAHhvunmA4z9ownCg5WSQnes6luqpIriqL5AS9ORG94T/1nJprcipetZMXkVzJ9jNkOR83FTLDZWRmmjkGy2ptdamoyeTE5FQ6phaYOy2WTYGkacGbF+44lutkv3yHbIIkTQhcT+arznDBu048eR6Xi7Tr7LWu03y+6jpKNkGSiPgjn70c6LIUJV8nJj95EQfd4itZnk8OaOzpi0cuof1GuNWE28RU13/TWKFzKBccJ7fkveEamHvBcExy0kiuhjGVnCySq9Dd8a9OdiU62pXoNLtk59mluswu1Wl2iY62f3awLdHJrpyOg+A50XC5i+SyXpMTDKchkvuj1bRfmk2RZX7cVMgMFxsX/133MbIqGwkW+dlgvCzzyy5Waw9foGNqgTrDnQm/T0vkihsPo2UTJGms/zpSQJ3hNhy7SArkAlT6/Z1DZBMkiYW2kJzr2n3dpvvCbXvP3yCZnyL4sVtP+I7yFAM40XATAxrvOB0gxG/ccJzcki+Gq2PqLpVclkhOSXJVDJ0Nxy12CTnkv/bEgvWnQraeW7bt3NKtZ1dsPx+08fRkj206VgsR2JXVsVcbySkkJ/xXH8mRFxG8P11JO568j+RKtLMp3XFWtxGBjgv2FGs9reBEcoXJcGnpGTWH2Mvqa6Q2E9xRx5k6BMnykWoOcUDYR8fPjsJkODAuYJ1sgiTl9ORtQQbbHSSlvAneOXmEcO0NeqsNz81ZYRgX//7WCA4nF+S94Rr18apj5lHH1EPbSM5wXstBPiOdNmw+GJaalo59fdGmM036ef1ru9pj+ZGrt568SUg5fO5Oj7GLSneejWAud5EclZwskpP0rizRfkaLfh5Hzt2JT0yJehr3e4upJdoVFMN1L0SG896k2gTnbz3E0OTUNFk+SYNdte1ywg33yUEMd//JtSkBHUbQ85MwXK2QHVMzM3kfE84HkfeGa9jHqy4MJ0hOVSSnJLlqRi6VDOaW7mJfssvsdXsvY1+fH3Lop5bTkVOik101I+dJblufPHuN1GfaitJdZquI5GSS0xzJyTqeKCK5ku1n1jScu+d4OBbgccyrP1pYFxzDFaYYruVYV1lljaRr48fuU563Zq9sKFJx06kRT2JJAc1ww31y4IhLz0g9GbZplGcDS8UpyhEe1W9Gnub3enM+kPyI4bzr9fJQSE5lJKd0ulJMpXXsZy/Ym5GZ6b78SPEOdqyP5V8dbUc5bUR4F3b7Se2eLhW7O2p5TS6L5LSI5Eq0m1nXeF5SSho3XD5x4vpdWU1N0uuEJFri3Tt8/kFvnKwAUsieU7SERv5jw3luPEgKcMPlGhjudfwL64BO4u0Bot7c6kwL1H/89O7bt/whZJwPIh8M11c0nJgEyZm5y4K5mpJgTpSc6DkjlzI6DnYB1HB/wnCG8xS9K50Rt524dD89I7OP9fLyug7kLgISycFzCtWJkhM9J43kFJ7Lrnel6LlKug6v4pK44fKDx7Gq71SzW7adllAQtPO4rAxJMS9f0xLqySfDYdZTgjbZLNmKdOTqnYTkFNTLdJgIN1yuyXyb+eDZjZEeDYjeiOGOX92clpZCS3A4uSWfDOeJBMNBdaLk5GcsVUquTDcH24A9guFWHCneSTAckdw/BnNLdrYL2XoW07dy2lCum9i1kkqOXpZ7H89llZzwQRLMZZWc/IwlJFdFz/FlXKJouGkaDFey/YySHXLsv1x3XSkchnMK3S2rppHK9bWB+WgJCY2snGUlkZqNmS/zijL5ZLhs4YbLHdigySkJqw7YWXrQAA6R3OSA9ncfXc7M5H0oOR9K3huuST+fer0Fw6mM5ATDqZFc2W6Os4jhlh8p3tGO3SqHGK5k59krdwo1xb+2a8rrOr6/T06M5CrpzYHVSnS0+7P9rOIdZpXXsSeSQyrd2e7PdjOLialo2xlF29jAZERyxdvP/KP1dKTfW03/rdX0P1oJgzQbDor6vYX1z00n/9psys/NJv/cdEqx1tNkZVgq0c7m1+ZT/2wznXz9rcXUX5pNwX9WQPtUCAyXkZH5m+FEWTWNNGflLloiK2sOn5eVRPpRf9zFO9k8orAwGQ7HQtPRLrIJklSYDPfqTbRdiP77U5TutRdun5CY/EZDawaD2FDyGZCvWkLHEcein7J+BmJBOXRYdrOjhRTQ3I8KXRSxSZGW/jHjY7ocbzMzMtIz8vlSa74YroG5l0Jygue0jOTKdHMkMZzH8qPFO84WDCdKrorB3BrGLmF3op88e93mX1/EbeShJ8Rw0FuJjraQmeH4xWPnbeo/fRWch1gNOeW6zm410LvP1OU9xi7qMWYR/ve1Xl6v5/wyXezKdrFra+Hbe/LSHqOD9EctNBq32GB0cKmOtv8oDFe05fQS7WAXdrfcDLgKetMZ7u8QuDtgzTGfVUfHOq+vY+T8c7MpJdvZoAATEtQIBUJ+/ayXtR3kVbSV9U9NJxuNDXZfeqj3pMV/5vw+hE/dcNiXy5hPl9XRSL8bTaQlVPGH8SRZeaSK/WdiarSEKgqa4dzW7790JzIXKXDbUdmkpOnGw2g6408cVHMnwzZM9Gs50qMuEgw3yrP+5mPuml8DhAZTeno6yoCMjIy0tBT8p8O0Q6xh32L0tLS0169fP3sW+0Lk1ctXyckpZMoq9zQySBuwSPhPZkRH/qhgiTIz098kvthywOvqrcM09z8Ha0NcOekv30TdjQqLeZ6/j9XOe8M1FQ0nkVyWSK62+kiunCKG81hx9K9Os0kfy5JdZv/TY97qXZfeJKRM99lJTlGyJ3uV7Wpfq6fL3EX71+657LniSPCGUzfuxVwMf9xlRCAiuXI69i0HeLks3h/7Mv7l68SY529m+uys03M+YjgYrt1gX++VR6NjX796nbT/1M2+U5eX7DDrH705NIaD4drDLsRwM35vaW0wauHxixH7Tt4c6bBW32ph70lLQjadjnoaF7rjfP2eLn+0si4t2gh6q2noNDdo7+WbjzHTIbNWlWs/c9P+q6/eJGI/f/4qoc1AbxbYaZk+dcMdvHTr626jZXX0l12sVuw/Q0uoIuJJ7FddrWRjIaHqpyVUUdAMlx+pqMnkBzEv6Iw/cTLfZq47PB9iY4abtVjv5ZunyKclsoL6EeI4depsaOja0NViCl27Y+fulJRU7UUiTiTjzp27mzZtCQwMGjlyrGlP855iGjhgsJub95o168+dPZ+QkKjcmTMxMfHA/kPv564uha5dHbpu7doN69dv3L/vwMuXrz667VJSEw9cWD5vVb+xnvXC7tIeUv89WANvEl4eubTOOqCD75axT+Me0QH5Q14bLkowXEPRcDmN5MrpOtoGCoZzWXro9zYzqvRwbmDuMdJpw8nLD8JuP7Gau6FC9zmwGnmyF1J5XceG5u7HLt57+TqptYXvH21m/Nbapt1QP1jk2IV7lQ3mVNB1KN159i8tpy1YdxxHxZHzEb+3tkEO6XjyV4eZf7WbgSnffvD0724Ov7eaVrqzbVV9heFaTS/ZflapjrNKdpgJIcFnz1682Xzg6l9tbRCQ/dFq2q8tpv7cdPI4542Jyan3Hj1v3s+DnLEs0c6mmp4jlIk5xiemGI4JCtl85lHMqxdxCVg/MGLjXq7FPzPDjVT1rMiqFnbJqWm0hCpwJFjMXyYbC6nFWNfEFLXP8focDNdsjEtC8iffC0Os7d/efXxpzjJTZrhRng28N44QIiA1JsAoFy9cthw5Vt/AhCQ9fWPzPgOPHz9JFELLqUGc59uoqKjQ0NVjx0w06NGzu54Rm9T7pG8yZMhIL0+/6OhoBIvSyT5//tzaeqa+nrF8FPWpd6/+trPst2/bGRcXp81C5hNxibHjfdtYute1cqsednc/zf3Pwc9/8CTMYakJNrrXxhFP8/nVSHlsuPswXH9fGE5JctJIzkNlJFe++xxiuMu3opZuO7fv9K27kbHwx42IGCunDfBZWR0HxHPMcLVN518Kj8L+4rhwL4I58YylU6nOdmeuPoh6FtdioHc5HYeKGKvr7NomLi9eJUBdtUxcynV937uyip7jrftPZ/nt+qvDLER1pTvb/aMwXNFW00sggOtoCwvWNnYOvxcT8TC2hp6jNPzCoB+bTFqy6TS2GZSGQfCfkN/Wpmp3h/CI6Lg3SZv3XbFyXFe+s227Qd7r917uZ73sz9bTS31OZykRwMkqaJJOa6Gcq/cey8ZC+qLLyA3HLtESSnwOhpu9fAed66cMjpqMzPQjl0NHuguhGzHc1AUd78VcxSBAy2UFsdfq0LU9evTMYhF946CgJSkp8g6uymD0yIeRM2fORrgGNZKUZVIs6Zv0MDSdMGHqqVNnUiVNsVwYjszF3HzApInW9+/fh+TotP5bRMO1LAiGi4i6NHtpD0uPT9NwzWC4Pt6qJCf0rmSSk0VySOW7O9mK98Mt2nS2bm/3VhZ+7YcFTnDbCuG9jk8+eeWB2ZRl5bs5CnoT7yJo3MfjbuTz8zceNerjgXANhqus71Sqy+wDZ+6gvMHYReV07MldBD+3mLbnhHArt8XMULiQ9K7Ehxb9Pe89fv6PvlOZTnakg2VVA2Y4m5KC4WYVbztjhvd2BGQBa47/0VLer6RY6+k6wwPS0jNS09KHz179RytrZJbuMLNoy2nbD1/DHDfuvQzzlWw/AyXxQUPPFA3p0zXcm8RklS+BM7ZbQEtkx1D3FbJxkb7WGRUbF09LZKVwG+7LLlbtJnrQWRZUYBns+SJof2YK31Q9WRKDk1Pjlu2dOcyttuJRJnXmrjRLTHpJS2RFmFxmJgRjY2ML/WSxiL7x8GEjIyM1ne/C6IjGIiMfjxw5tnt3w266PbJMQVWClhDhjRg+6vadu+w6Xy4Mp0g9Md/x4yc+fhyFhSFT+y9RGK7OSNePaThsCcFwIT2EGG7Dp2e4lzBcIxhOteSEc5XqIrkKCsORvpRiR0rnivpO1Y1dvEOPwTEIiay9dpTTdVS8asepcV/P+r3doTGiN/wv03X2obN3EhJTek5cygxXpovdZPetmZlvQ3ddRGRGDIcPUz22uYUcKtZ2hnhlbnZpwXBOr14zwwkPaK6oY3/pxmNM0HxyiBB+KemnQle7SzeEQ2vzgSvFxRgOqVir6dsOX0vPyBg/b8NvzaeSfigl2s3I3Q0Dn67htp0OQ6Usq6a/1R1zLOwuLZEdL+MTS/ZS8UZT9jARGflkOAh1/dGLGlrf/4HhftAbu+rA2YJ/fjIzM+NRTMTVW8fD751+FHMn850gOTpMAmr5l69jrBd0HuFWhxnuwIVlaZnJtERWiOEiIu6ZmvWVyUMPwtM3Dgu7jmOcllYCoz99+nTChEmQlqbQTZJIMSQ49dkz+kidDzCckHoYmO3atYf58r+EGy4PgOGaD/CD4eSS6w0VqZCcNJKD4exEw3muPFqyi30N8b2p0FsVQ+fyunNCNp9Lz8h8FP2q3RD/it2diOTITd+I6qC3irqO5XQcinecdfDsbQjJdNLSct3s2X1yrS18k5LTnsS+rqI3B+Yrr2NfuvPs45futbXwhdvIQ08Qw1VTGK5YG8FwpTrYNjCbn5yS9uTZ63omLojnZO5BKt5meugO4eH38Fz5znYkkxjuTUKy6YTFubtDQJo+UcNB8H+ZTZVV00hdpnrTEtoxffEW2RSQSphZqwzj8slw7JkmfxhP6j1n0epD57efDrsS8TgljT44UZ3hdKb5jPReLUvDPVdpeBF5VYvZll6hrPCclbvWHbnw8GlB71oChaDiTkx6cz3i9OGz649eWHfsIhZ83amw7Y9j7qamJssCl8y3mUcvrRnn05y4DWmiX6uwu0fV1f4YPSUlxdvLz9DITKYNSAjemjEDHnqGgnSErGDcvXv2Q4TEbURdBj16Dhg4eOZMu23bdpw9e2Hnzj12do5Dh40kFmTTNzHuvX37TvgVKBvOyMjM0nK01cgxsjTScjTye/cewEqSNHSo5Z3b2rbw8pD3hvuoZymJ4exCDD5hwzUWDaccyamUHInkkCroOdkFUsOVEg3HbgavbOjcoLdwThJD5y89XE6HhnFI//SYW6qLXdG2MxuYe0xy2xK49kTU0zhiuPKi4Ugqq2N/4fqjt5lvp3ttK93ZrmxX+64jAs/fiKwo3FQgXJMjkpMajjzKq0V/TxxakdGvqug6KHpXslsIhFS01TSPZULHpIjIWJQhmcRwmJS+1YLfP1fDqTzB+J3umJxGIfFJKV/rqHhNWo9ZKlZLfhuOJcSmvxlOZJfE1BlO5f1w2KNuP34qK8nS93pjR/msoUU/GQTBPX8ZdSX86IHTa0S3rdlzKmT13vl+Gya6Lx9x9MJGQV2KGBil09KTZwV3G+FeS2G4uqEH575Jeq4uDsMor1696tt3ECxFVEEsRT7ASTBNePgtFKMjSEDm/XsP+vQZyE5vCqN0N4TPzp67EB8fn5qahsVLS0uLj094+DByypTpenpGQmF9EyursW6ung8ePFRnuDFjJrx6Fffmzev4eEl68xo5r16+3LJlW//+/7JlRtLrbnTp0hWyYIS3QpibmZKWHBEVdu7GrrM3d527ufvSrQOv4qMzM4WFF4pkBZnkHHBKWtKdRxfP3dx+7uau8+G770VdyXybgXyUkI2UjeGEMbDuM548v3fh1t7zt7afv7nj2r0TGe/EpomqZXiPUCAtPSPt4dMb58J3n7u543z49qt3jiYkv8Qaw46hKPU27W1i+tu0u1EXYDjE7h4bhkW/up/xDnsGTfKF/mDy3nAtBvo17uuDlNNIriIMJ8ZwXjBcV4eaPd/fDI7/5bs7hWwRXs+/8cDVv/WdRLc5V+g2p46p63jXLcu2nvVZdWzU3I1tB/uduHQvISnFdDIM54AIj8RwpTrbDZ29Fhvh3qPnVQ3mwmr+q4+PnbcJkRzreFK26+xqPajh/kS4Jj7Hq2lfD2yk6NjX9U3n/9VuJnkRgVQ/MJzvyiNYsCs3H1fokiWG+5wN9zDmhcp74OxX7KQlcsLe8zdUvhP8xDV5W/g/MxxJH/Lk5cinL1RepCQJkWJ6xsfpkpALUlNTN21e7+bj5Oxlt3bboiMX1m47uiBk+2zXVcOnLzAY5dV0ol/LfecXJaXEI3QTKufM9PtPwib6t7T0oAHcKM8Gh86vxAA6xaxgFEho9eo1xsa9iC2gKIt/hw8ZYsk8h/zFi0JQEtDRFOAQXrliNSI2WlIcfeJE6+hoKCRLyIhxobr79x9MnDBl7JgJG9ZvCr8RjhxACoiGmyE13PjxkzMy8KPI8CyQhVmzZp2xJO7U0zPZsZ0+6ABDsWypaclnr29ddcBxdojJCNdaI9xrI432ahK4bfSGw+6IidPSs3SiIWOlpCSdvrZ1xX6HWcH6I9yqCy8ecq1tH2K07rBLWMTRtDSMkmVlqjOcODUIKiXy6bXNJzzc1lpYedQb6V7N0q3qJL/Wq486Hbuy+nX8M6wBUVdZficyhCVJS7x4c/u6I85zVppauta1dK1p6VZrgm/bkL3W20/6PH52E/JDsYz0jB0X3NccnRO8c9JE/1Yj3GpbB3UK2Ttj9RFnkradCcAeQiedR+Sj4VRGcjCcOsn9rTfXfuE+0XDHSnd1rJnlzeDzK+o7OSzch1lsPXytsoFzVSPnCt3ntLHwvXI76sTlexBb+W7C87pKdZl98OwdYrgKuoLhqOR0HYu3n/XgyUu01YzGLy6vY4/plBX0RjueEMlV7+H0ksRwbWeQR3nVNJr3/GV8YlLqQJsVxdrNgPNKU8lRz5Voa7PpgNAi23n0OulLicQNN23RZlmVTVJiri4jpadndJ7qLZsUUi/HRTjGaCGRT8hwqCxeJyTJykvTnz2nvIpPpKULNmvWrjcz7zvo3yG9zftOnDwp/P7phZumOi4ZMDmgK5rqlm51hqPW9my05qBDUmI8fjiipeAtNpZuQi9KkhyWmcTGPZJVygzkJyUlT54yTVCUwnD29k7zXNzeS0tPuGCGilhWCwPkODjMRZxHSoqFjbZtE048opamhURQEpng9evXcXGvxQI0kxTIheGuXbvRs6c5K49Ze3n5sAKpGSlHw9ZY+TQRFCW4rRaqfiGJL8lDGuPXcPWR2YhuySgAYyWlxruGDh/p1QArVli9brUshcIIiGvj8xjfpgcurkpOff9Ac6DuOhymhsXffWbp1AXtMTtxGTBNTBCurTUcjQ+vhk4r+0fG3EnPkPdWRXWdmpmy7vDcsV6NxQWuNcIVohW2uLhZa490r4t2zKnb21MzUtPT0+yW6Ax3ryn9gcORhLkIaXpw17j4Z3TSeUS+GK5JP58mRHIqIznJ6UoYjknubz1nx4X7scq8Vx0v3cVBvIuA3gxew8S1QnenVTsvYP0GbThdQXdONfFxJ0fPRzx+GtdykE/Zbg7irXLCi1KFniZJKWaI4cQOllRyenOKtZ25ZvclTMFv9fFG5h4zfHaU7GgrfUBz2a721XvMffVaePKyGMORp1barhbnu2TT6aKtp5PAThHJCZKrZeiE8imp6WPmrid9KZE+c8NdiXisMuQq2WvavDV7tUxu67KcSFm+77RsakiYy9V7j2kJkU/IcITIZy/L9bGRjcVSzSH2Wr5U4eOyeElI/4EWJj3N9PQMxo4dn5AYfzH8sNPSASM96g13E2o0Ut+N9m60YOv4iMdXXr6JcV1jQdwm9jSpG7B5dFJqgmpRiLXwuXPn+w/4l/msV+9+Bw8eXr58pZlpH+a8vn0Hbd++Q1YLg9Onzg4ZLER7ZFwkmxl2iYmJyiUJyIfS8E+5gPJZSg2GI8gN193Ix9uPDMJcrtw5NM67GVbRBN9WAZtH7T698Fz4zv3nli/aOsV19aDhbjVGetTyWj/8eRx9Tlvm24wXcdHLd9sKLxtyrztzUbeAzWN2nAg4emld6J55HusGj/ZsjKlNXdDm6LXQzLfp+DFkRJUxHH5gckr80csbJvi2gJ8mBrTw2jB81R77A2dXbj3qF7hlnMMyY2w4K48GLisHPH8lhLzSdfIm8fmGY/PGeDcZNr/e5IA23ustNxxyPRG2Hv/9N42evazHCLca0OTC7WPjk16kp6eE7nFEvuuaAeN8mmK7Twpo67luiN+m0SQt22ObkBxHJ51H5Ifh/AXDSST3PphTklx9RTAnGE7feU7wAWzyRZvO/NV5NrtPDgn2atzX61FM3Ks3SaZTlsFw1Y1dmg7wjol9fT0ipqaJCxxWpYcztPd7mxl7T94UrsOJMZxwk5z4gOZKouRGOK7HfnvrwVOXJQfaD/GvqHjbjvAfYZyOQ3VD5/jE5KincX+1nUluISjRfqbR2GBM8FHMq8qIEWE1UXKlxfRzsynDZ6/GDz995X7RVtZ/CY/vEpxUrPW0nUdvCIYb+TkaTmear6ymzkX6qqvVo2dZOo6X7GUtK0MSHSzyyRmO8IPeWNmI0hSyt6BLLigoWN/AUFdPT0enm+Vwy5SUFITWYXdP+m8aN9yjhuX7i20IUGq6rxmyap/TeN8W1HDutcf5Nbn18FxGRpZ7qxmoE8D69RvfS0LP2MJiODJjYmImjJ/CrnLBYV6ePtKJ4DOKhYQs19cXhrIpIKTDIGlJLcmR4cjcr127LovhNm3cSgokpyYs2jFtmGt1RGC7Ty1MSU14m5mGcQS5Zqa/io/eeNh1yY6pj2PfX19MSUvadWrxCNe6kN+MBd3CIo5kZKQRGWO8+MRX248GWi9A6FxjZojO5btHMISMqM5wj5/dswkyxHaZ6N/iyNVViA6FoE48/YgpP3x2zX+zJeLC0d6N1x2en5aWivmQETMz07efCBjlWXeER60R8+sdv7IRURrGwugYiM/3Y64EbZk0PUDv+v3jGfhdwkIKZ6nRxJkd0mOEcMe35bOXkcKlN2nKU/LJcL4yyWmO5GqbulUzcimn67R27xWsuKu3n1TWd67QfW7VHvMq6TuX7ebYZcTCE5fvp6ZlIPyqYjivqtE8lG/U1xPOS05Jm+qxvayOQ8nOdo37etr6777/+EVCUqrBuMXF2s9qZO5e1XAueZ8c/tfv5fY6IRlbDxb8uzt9CwGRXHkd+xIdbev2nJ+UkvYiLqFsZ7tibWbgf+nOduW6zF686TR24vV7r5TpMEu46RsxXEfb31pY1+gx9+rtKMRw3UYE/NFKuNetZPsZxdva/NXC+lzYQyyG6YTFPzWemLubBFj6tAx37f6TH/VVvOAtF8kh60U7hGs/GYyXlUFatOsELaHecJ4bD+w8cy3XacH2Y7IJkpRXhoPLm4yaJxtXmuas2p2k/kkuHx1fXz+dbt07d+nSpnXrYUOGwnDIzMjIePry8dbTXkKDXTwFR5SGwG6MdyPyWUx17Rbpp6bJO1sycOjduBE+ZvREA4UkDA3N5s1zE6vgDEfHuWKXEEE5cJiFxdCbtwQfkKnhP4oFBy/R7W7IDDdw0NCDhzQ9+00DKs9SpqcLkQ1mmDW9TUxMiol5Onv2nB49TElhLAMMd/483Svik17NXmKIMNfKo/6T2DtwBsknYApp6clx8c/IxUJxFm9jXt13WGYw3KX2GM9ml24fwq8jhQkokJKSvP6QhxDJuddZvNsaK5YMUjYcVlByauLindbk1Oi2kz4pqVnOimNqWKTwB6fsRCHZBHW5++gSmSNE9vJNlP3SHnAzIr8LN3anpMpv88DoL+Oe3n14JSklAZ9Z7qfdl7LloADRcHLJkUhOheTMPJr19zGbvGLb4RspaUIjDmvw0s0oi1mru1oF97cJhVcQukU9ez3aeVNlAwRq4pvBjV0q6jlt2Hc1PSMzNS39/PVHRy9EnLh0v8e4xX6rT6SlZ5wJe7j31K0zVx/UM3MT9CZGctBV6K6LMFyvycvIE0+o5HTsIbxm/T1X7biAuWPjIQJr3t+zQld7QXLik5r9Vx9PSk47ev5uk97ucNuvza2Nxix6+iL+wrXIBj3nF1XoDemf7g62vjsTk4QH5Z0Ne9jewrtMp1kfIrlPyHBYdZUHzpLVzrlOfxhNIocTQ+XVuH8G2bEmtDrD5VOaErSRzPcDDUdoN9FDNro0tRg7Pz6pgN4M5+Pj0759+5bNW7Rp1dpy+AhiOCAczm8z1h/xGO/XRKK0LGmMd5NDF9eoC+AANHbw4BFmFKS+fQc9ffqM1BVnzpztYdCTKAf+MOjR8+jRY+xRW6QMDCcdfcyYCXFx2b9rUCXKMdyoUeOiop5ER8fIUmRk1ObN28169ZPGjvhsbGx67do1MrX4pJe2i/UgGCvPegjU0rMaToYQV2Vknryxabx/m1GeDdYeclH5BgbEbGkZaZ7rBovnKjs+eELnxQzHnmmCcePiY+yXdhvu8c8Er2b3osIwC1JYCjZh6P45lsJTQ2vvO7eEzFFYq9vGY7Gx8Mv22Kala938+tTvh4Phmvb3Uyk5dZGc1dyNLksO+64+4bPquG/oCShqwfrT/mtPeocem7/08Azf3f2mhzbp7y2EbsYuYscTwXBVDJ1rm7lO8di2eNMZn9XHrZw2IIaDzGqYzJ/ktjV44+mZfjub9feG29irdhDq6Y5ceO7aw7I69tCb9KWpjc3dp3ltdwrePyd435ygfU6LDuBrxyF+pYS37QgvkCvbZXY3ywVzg/ev3nVp2Zazizee8ll5dKDNyirdHYu3gdgEFUFjZTrOGm6/xj5wN0mOC/dM99rWvJ8764SSi/QJGc5382FZvfyBSRbGPXkeJytA0li/taTA4t0nZYPyNQXtPE7mmyeGe/46YbjHStkUpKli/5kF8705Li4urVq2hN7at21nZTlSajgoJj097fzNnV4bh4xwq4mIjblNTLUn+rV6EH1d6OOuxnBJSclznVyYJJAmT57+8uUrYdKZmffvPxAe4iXeBgB/dNczmjhx6osXL8nUhPm/zQxeFCIdffz4KSm5DYiVDWegL9wSpzKR3psywwUHLX79mvoVinJbPWyEWz3YaONR99eJsfhF4jILkDIMDElPz5wfajHCQ+h6+vDpNdlVMQIkhYks3DxhhHv9kR51b9w/jjWAYso9TbD6DpxbNsGv2Qj3mltOeAk9XVUZDmINf3BiZnC34e611h9xTU4VArL0jFTPdcKVVCz5gQtLMUdaOluo4T7ZGK6VRUDTAX45kFxvzzpm7jVN3Goau9U0cUWqbuxa3ci1mtF8hGtVDV3Ec5JCZxNZ70pI7h+jeZX05/4tJCd2C0EVg7kVus9BKq/rWIm9akc4UelUuov9aKeNwnMs6eNOaDdLSK68+DI5mKyUmEp2tCvV0a5MFztyn5xwP3hnZM76q93MEu1nCsU62BZvN+NP4R1ys0p3tGUdTyC54m1t/mw9naRiracXbzNdw8tUtUmfiuESklOaqXqfWZep3puOX8pd2nkmjE5dgco3gH+rO4a8STUjI1M2KF8TWSSQJ4YjIC6UTUSWTt+4l6F9hfKf4Ooyv23rNh3ate/csdNoq1HMcIyMjLTol7eCd1hbKfpPkgdRjnCvs3zvzKSUN7RcVoRq/u3b589fWFgMpZIQ71Fbt34zojRSJjExcd26DXoK5QhG0TOKfBiJERVTyJAZbty4yUm5jYaVDZdtIpIjnrO1dYiJeUqnhdWSmX4ibOMoj3pYIWO9W3itG37h5t74hDgS0TJIYVgkNT1t7kpzS486NkGdn718gN+nMqHkuds7JwS0tfSsefXuASJCheHeP5cS4lu8Y/JIbA632ifDNoszUpEgyKTUOOdV5thYLqEWT2IjkPU09oFjiNEIt1r2IcYRj8/n2HCf7HMpYbhAYjjVkhMNJ5Ncfck1OaF3pdi1kj7Tq2eWpzPTrpXiHXIkkqsqWHCekIyE/8KzvkTJka6VRG9lutq3G+JfopMdgraHT152GBqAUI/cCS5K7n0kp7gmJ3Y86ZrlZnDmOfI2cMFqHW3JZ9LxhEkuz9OnYrjQg+dkdTFJl+7m5QsyHj59UUrVc7xmLKFX7+2WbZcNyqdkL3kCch4aDg0F59A9sulI0y89JkxbtJmWLhi4u7kRvel06TpuzFhlw6FOREX56s2zkO0zJvm3G+5WixhulEf9A+eXYhgtlxXUmxkZGUFBS0wUPTXgCXPzAUeOHE9TkJqadvXqNXaJTnBJd2N3N6/EBOGSkjDXTMRwWc5Sjh41PjY2l8+IyZ3hdLsbGhqZTZ06AxGn9Mfic+yryNUHZlu5NxjhVmeke13rBZ1cVvx7NeLAs5eR6YouJKQwfsjT1/dnLzVEDOe4zPTq3UMRjy+qS+dv752yoJ2VR93955enpCRhGsqGQ8S2YNtEeAtx2JajPrIpSNKFmw9OOSwzsvSoP8m/ze1H57FUp8O2jvUS7nAI3DKBRHVkIbPnUzdca4vAZgP8m0FyOYrksr5qR3YzOHs6M+laKYvkBMkJKavkFAmRXK8py2Jfxq/ZfWnptnNbDl2r2J3eQiCRHI3k3kvuvecgOfF+cGI4kjoLNxKUEW6Yo8KTSE7upw9Pn4Thnr16I6uISeppH0RL5B1j/NbK5kISlgFDn8XFt5uk6YJWnqTWE9zeJL6/tJ6HhiO4rdsvm5Qs9XIMTkwuKH1PPD08unTqDL3pd9ebNGFiqpLhCJmZwqNDDl1a5bBCHxUrQoe5y/tEPBJeJkBLZAV1ekJC4pChI6W2GDt28urV67du3cHSokUhRsa9WIHuQk/LYdFPojFZgDkGBy+RPohrwIDBBw4cJkPpnLRGheH0hL6dJLjEB5okJyfxYfiIUYGBQcnJwptapTPF54zMjLj4Z5uOu0/2b2cpBHN1h7s3sHSv6bPR8syNnYkpL9mpSKyNq3ePTF/YRbgk5gZRaUyuDUe417PyqLf5qFdi4htMQIXh3mYEbp8E04xwrznSrZZ8CllSHSuPOpaemG/ta/eOv3ubcfTiCjEEr7VolzWEJ/4a7fjkDfcvMZy/ykiOGE7dY72yedWOxkhOOKWZVXLEc+W6OQivDs/A7vH2bmRsfTM3WK2SnrLklCK5LJJ7H8nBcGW7iIb7ryRX8A2HI3Bu6O4Svaxlqd7wOdEvcnlJXwPpGRlNRs2TzQuJvbLg5ZvE9UcvVv93tswKeZJqDLbfevLKizfCC/8YeW447LB7zt34oot8gtLUyMq5gDyv0tvLq1tXHT2EKgY9pk6ekpqqSb2pqSkPnobNW9F3pFvtZbvs01VdTCLgoN28eYu0q322STScEQKmNWuEW4PIdKBAqeHwwcHRWagR8sJwhj16Dhk8YshgS5IG/zvC1LQPZsFmh7Ro0VKZ26RgSTIyU2/eP7PmoPNor+YQGORh6V57jFdj743Dz17fS0aESC7c3G29oCMJf7VJMNy2k/5JSfHvVBsu03/75BFKY6lLWKRRXvVvPDjx7m3mEcFwdYa51wyG4bLeNZ8NhcBwzQf6Nxcll4tILsvpSlWSUxXJiZKjwZw8kqukP7eGscuG/VfOXH2AYA4yYx1Pch3JUdWpklx+nKv8hHqaFEBguysRj4+F3Tl2NffpeNidq/ceY1J0oko8ef5KNgpJz1/n/ilEqNfuRj2TTVCW7jx+motqOs/x9fEleutpYjJt2jTNhnsr3GuV8fTlvYANU6/dO4rlV/cTUlPT3Fw9parINhG1ILm6eiQn0yD70MEjgwYNI71RSBlr6xmvX79WN1/kY1z8CmiJZilQNpyV1djIyEePH0eR9OjR44CABUZGZtLFHjzE8sIF4XETdCpZEX6/QGZC0qv70VdX7XGcHWI0zq/lSI/6sN1kv47HL29JFZ/CFf7ghE1wV0v3Ou7rLcIfn7/39KbmdP/pzZfx0enpQr9ulYZbsH0iTDPaq+Huc8H3n4bLRldKKHAjMSUeS3Lw0jIIb4R77eCd1hkau4DK+eQNN3iBYLiBxHBiJKckOc2RnArJmaqP5KSSUxPJVTaY+0+Puf8YOsNtwpU51rsyjyI50XBUcvlxQY4bjlPA8ffzN+phaGJk3KtXLxsbG82GA8LFscyMhMQ3GnqZo1KOiLg3bJiVVBVaJowyeMiI06fPiOZ4mxCfYGfryAyHZGhkumPHLtn7uwG+CouWmXnw4KFt23Zcvx6ODGkZZcPJ7vhG4cTERKuRY7Mstr7x4sVLlWcnR5h5RlLy66hnEVtP+M5YpAuLjHSvMyWg7aOnNzDsReJj+2VG8Mqc5b2ev47JyESsrzlhisJvwp/CcO/vh8OghdvHYRbIPHV9CworjS5LiDWFn4oJngzbhBATS+K7afSbhOf42eQXZA8xHOlL+ckaLoBILteRXF0zj1ombjVN3GoYC70roTeZ5NRFclUMhaANeoPkYLi/9ef+refEXppKeqDQJIvkFM9ozl0k915yMFxWyZH7BCrrOpQR3qeam3sGuOE4BZwFAYGmJj17mZr17dNn1qxZ2RpOG9LTM44cOQZPSFVhbNJbQ0IB4V1xikhu5crQtLQ0oUJ++9bb25/kk+ngw8RJ0+7df5Am3oMLMEfyAXHb9es3RlqOMexhNnr0xN279754ITwjnyyVNoZD4c2btop3wtEymN3gwSNevnzFpqMZcRpp527snLZQBxYZ5VV/96ngt5npcIzQl9K9zkT/lk9e3CULTMfJDmXD4bcu2Sn2pXSvfTxsPfyl5dSweNHPb9kvNcTUrAM7XbktPIuKDssWqeE+ubsFHkS9bDN4YfNBMByVXE4juQa9PasZzm9l4TfJfbvbsiNuy46OdNpYv5dnlR7zxF4nSpGcRHKV9J2b9vey9tpZy9QVkquo59R15MKJblup3oSUxXD5FclJulYWaz29ttFcx4A9V29H3YuM7T15Cbk3PEeJG45TwAlauLCXmVkfc/MB/QfY2dnnieHu3o0YIHkQJZKxce/Q0LXr129Smdas2dC/Hy2P/0gW/w4jL9QGDx48NOlpzh6+TAoM/nfYrVu3RT8JNTuqaYRZcFjv3v2Fh6SIPUcMjcwG/zv84UNaEYuG0/TkZTK7Z8+eDRo4VK87LYOE+NbZeX5qahotpxEyESjn4bPwkZ5CjOW2eoC4dGlzV/TG19Feje7HXkwXHoWVc8O9vx8uY8/JJeN8Wli610Qw9zIuGsEeKawZzDQjM81duB+u9nC3anvPh+TUcMLbc9xrf4KGe0IMFyiVnPaRHEw2YMbqbUdurN59CWIzGLvEeOIyp6AD1+/GBK47KURy6q/JVTNy0Ru96GHUy7C70bXN3Cp0n2Mxc/XLN0kHz96B28g1ObnkRM/lLpIrK5FcmSySE28hECO54m1nNO/nEbjmeJlOs6obOO07eXPJptN/tLTO6fNNPiHDrVu3rkiRIl9++WVkJN1xb9y48eDBA/KZEBcXd//+feSfl3DhwoUXL17QLyLIId3B8RnHz8uXL0k+ITaWvnMZXLlyJSmJPkb93r17t27dIp9BYmLipUuXZFdTcHwOHjz4q6++KqmgaNGiWOxDhw5hKEan8xB5+PAhMvFBOkcQERFx+/Zt+kWcJn4UGYWA+SYnJ8t+1N27wut+6BcFFy+q6I2CmpQOFrl8+XJKSgrMcfXqVZolgsXTvo7LP4KDgxG99e8/wMLiX0fHOVhOLBUBQ+knAXyWflUNGeXSpSvsgZNIME1gYNCbN2+wGlSmhIREB4e5xHAkmfXqG3b1GnYegDhsrvN8dlMB6fqI1KtXPycnl2PHTpw8eerkydOubh70NXKSWBDB3CHFU76yjeEIyNm39yB7WBcSpmNu3h/aJj+QgM9k8YSfLZuEOPT566hRnvUgEpdVvWA4OG/3yRVjfVqPdK87f6XFq/hY5bEIyJYNgeEm+LYSDMdiuMz0V6+fzhZva7Nyr3f51sGMDNVX1MSNlmUhscxrDzmP8Wky3L1O4LZx5DIhGcQg5Rkslxju04zhnrxsO2RhC8FwWSSnTSRX09jNxmd3alq6w4L9VQycG5gL79lBqm7iOspp860HzxDeCbfKqbwmJ6aSXeyDNpyG4eqauVU1csFELoVHwXD/GMJw0lsIVEkux5Hc+9OVSpEcvU8OhoPVbP12/tYCVptZou2Mv9rZQG+F1XCogjt16lShQoVGjRp17NiRZNavX/+XX36Bn8hXyOabb775999/UQaOkbJ69Wr6SYGlpWVMTAw+wJfVqlUjmQRoCXUNJgiL4Osff/xBpt+3b99vv/324EHhnbQA8vj9999fvRJuBmfgYBs4cODff/9NDAr279//v//9z8vLC4uND2QWhO+++27Hjh34EBISQscXMTU11dHRoV/EA97CwoKMQsAiweJff/01/S6CiQcGBtIvCjALOhUJkC4drKBWrVqPHj2qWLEi/S4yevTo93XHx2Px4sUDBgy0sBg8ZMiwSZOmrEE8tWHDxo2bNm3avGXLVqRt23Zs27Zz+/Zd+L916zbkY+j69RvWrl23evWaVatWLV++fOnSZWglYE1igvjv6xfIQi4kk569r14NIzIgM5WBQRCV1HCGhmZz5jhjtyRjYYeZMXO2UICcPKSSExwmpO40/30BsQzCOF/fwJcv6S6kpeEwu0ePomxtHfQUfTjx36BHT1/fgMwMagKUycxAlHb1xLU1KWkJWEb64xSNgPSMtDtPziGGg8+CNk9E3ITMpy8e2izoLt5rUWfnqYXpGcKvEwYwMqGudzEvIx5EXxEGKcIyVWcp36amJ2844jrCrfYI11r+m0e/TnxBRhfGEV7MSib4Njk1/sy1LYrZCFPDdF/ER9su1h/hVsfKs8HGA96JScJ7kchQ8YMw74dPbhy+sDYuPlY8BSr+cBjuMQzXAyO6rRn85Pk95LCfLFuNH07+GM4iUFlyJJJTkpzoub4+MJnFrLXPXsbvOBZez8xTek2uXi8PfF6w7nTjvsJnseOJcLqyFqxm4iqN5Mp0dfBbfSLszpM6ZsKjnCG2i+GPqeFY70pBae9vBmeSYzEcSbJIThSbvZCY5HSySq7zbLhNeB2B4lxl6Y62NY2cn79KsLRfW7TVdIgKkiupZC9t0qdiuAMHDiB6u379Ouq7X3/9FR+QWbduXYRHrVu3JmeuOnTo8M8//wwaNAjmGzduHBGMOPa70NBQlCSfwaxZs8zMzGA4ZIaFhX3//fcs1kFFr6+vj+Y8+PPPP+FLmINEYObm5lgGVP0+Pj6QHwJB+FWd4ej3d+8SEhLITcqNGzfG1NhxBjF/8cUXUC+WAT+KZBJMTEy6dOlCv4gHPKZZunRp8ovwleRDtwgryWdgb29//PhxTM3Dw4OUpAOUQBn2bCdw9OhRTBymL1eu3IIF9KaIgkNIyFLobfDgocOGjRgxYqSV1ajRo8eMHTt+/IRJEydOmTx52tSpNtbWM6ZMnT5h4uRx4yaOGTNu5MhRw4dbYpSBAy369u3fq5f5zJm25IZorP64uNejx0xgFkGysbElz6IUBqsC+TfCwy3+HcZGgSB79+6HXYj01E9PT7948dIoq3E9DE2JdVgSDCcmWY6hoemsWQ6RkY/gMDIXLQ0H4IMdO3YbGfV6P1l946FDLa9du05+Aoz2OPaW14YhUxa08d807s7ji7GvIsWHFGfCba/in956dG7OShNLt9oT/JpeubOfnEJMTk3Yf3658LIb99oTfVvtOh0E58UL70bPhK5evol5Ehux68zCeaG9Fmwf/So+hu2KyoYDWJIHT8KmB3Ya4VZzjHfjpXtm3I269OLN0zSsrIy01wmxT18+OBe+x2/zKNvFBufD96an0/OimCykdeTy6gl+LQXJuTfceMgr5kVkQtJr5OP/05cPz9/c7bjMbKJf212nF6WkKt5V9PZt9POIuSv7QKuT/DocvrgWyxwX/yz25aPYV49y1i1TC/LDcEEtLQKRFJ4LED2n4XSlLwzXvL/vhRuPX8QlmkxYVtPETdbxBHGb7qjghuaeQu9KM0FvNUxcWwz0azPYv46pWzVjF+gNniuj4+i/VjBc3V7uVY3mQ2kXxRiO9qsUO6Eg+Gvaz+sfA2d4jugNAVwF3Tm1TOY37utRxcCprKixct3sITYYDv/LdrWv1XN+PdP5MBnEVoG9NJVIrovdXx1nVenu2KCXW+Xujn+1n0FiuL/az2zaxy3uTdLA6St+aW79V1tEb3J1aZk+CcPhiEClbGdnR77WqFGjWbNm2KdhONR8CLnGjBkzderUzp07I+wghkN886MIqcqJ4WAU/CcfBgwYoNJwmCypszw9PTERHGrW1ta9evXCIBiuTp06sBHU0rJly5MnT2pjOOgtLi4OvvlAw6Ew+UV79+4l+cRwUDJCOgSvmM7cuXPxH59JSVJMGZRRZzgMwowwOzqsALBs2fKhQ4fDWPDWqFHY1Gi9TIDMJk6yhtWmWs9AmjTZGsKD9lAAFkR5SLF//4F9+vSD3kxMTBHYYc2LCHew9TTtwywCN4QsWSYMUA+GYq/YuWsPGwtqgcz8fANSU2l/ExS4fPnyhPFTdLsbSu+QU07CuD1MYWVIFxsX45K5aG84kJCQOMpq7PtzreKHDRs3k5PqGZmZQZtsRrk3GeEqPMYMYdn0BTp7Li578vzmjciTXuutRrk3sHSrO8Kj3pwlA2Oe09PR+JeSlrjjjK+Vj/hgT8F/LdecmPPgafjJm9vmLu8rvle2lqVHzTE+Dbec8MTCi8ui2nAkeLoWcXS8TzMoU3CVW12X0P5X7564HnUqeNdkK+H2c+ENR1ae9X03jkxLT2KhGNLr+BdrD86z8qg/XHgFYK3xvs3XHXa/F3t1y0m/KYEdhUBTfGCK6zqL+ETaW0fYCpkpgVvHIN9SuOevodu6Ab6bR07272wb1L2gvwEVhms3FIZbQA1nIY/kVJ6ubNjby2TistcJyRGPXtQz82jQ21Nl70oMwv8axq7TvXdu2H911NzNg2auCd11cc2eS63/9YPzynabQwxXr5d7dWMYzoUYDnqr0sO5tpmb+7LDfaatnB249/bDZ2NcNlXsLnQ2aTnIZ+OBq+Pmbx46e82Rc3e3H7m+Ytu5FdvPtxviV17HUW90sP+a4yYTQ3xWHT195YHR+MVluswWTlqKkivRwVZnxIJth65Ndd9iNDbYPnDP7hPh3a0W/tHaps1A722HwtIzMo5fiFi3+9LYuRt+b5njPiYkFXzDYa+dM2cOql0dHZ2RIqdPn4aTFi1aRAz34MGDv/76CzZCYMcMN2HCBDq+CDFcSEiIu7s7JqWrqxsREaHScFFRUT179oQAqlatum7dumfPnsXGxsKpGzduJIZDmWvXrlWuXPn333/HTFUarmLFihAbYd++feQs5QcarkyZMvS7AmI4uBM/4cqVK5gOMRzmRUuoAWXUGQ5rD2vp2LFjdFgBYMWKlWLohm07duy4CePGT4TeJk+xnmptYz1NCN0mTpoKvY0ZOx5lIMIhQ4YNGvQv9GZu3tfUtJehoTFsh/WDNQ+SklKglu7djQSRIOkbDxky4vjxk2y7qARDsRUOHDiIwIuMSB4vMs16Zny88FgpAso8eRLt7e3fv7+FYDjEauIjSIiE8AFfkdm//78hIcuhIpQnI5K5YE+bNk3saaJIouFU90JMS0vfuWO3qWmf979FT7gaR05vCGf/UhIOX1znt8lquHvdEcI7teGY+lbCI0vI+69rjfCsu3DT5Ecxd8hCCGOJTkpIfrHvfOAEv+YjPWqNdK81XPgPndQd7gajYDp1vNePOnp1bUpGMjtL+Tr+2QTf5pCKlWu9a3eFEx4C4tQyMjPOh++wX2IyEkJ1FV66PdJDeHDoCI86lq71oC7oat0hl4cxN9+fbKQnFjPjEp8dvLJ0jFcj8Z3gdSw96uFXWHrUF39LrfEBLZfttn/24hFGRBJGEzfBoUvLRgnPUqlNLDhcGLGOw2Kz1wnvX2WeJ+S54V7BcK3+heEEyWkTyTXt51vHzBO6Sk5JuxQeVbUHYinVD2iu39uzpomrU/CBRzFxbQf7Q2C1TT2Qeedh7J6Tt2C4Ml0Rw50MuxNNDFfVSGE44aUE88LvPZ3qtb2akRDJ7Tt560VcQs2e8yt0c9x6+BpSsXazynVzHDtvE5pj1l7bu1ourGE0r47p/Kt3nnQYElBex76emStmdOLSvZIdbMlludKd7Br0doMsZ/js+K3ltLJd7H5uZj1v8YGop3Ht/vUt0WFms74eiOEsbFb+0mJaCSGAy+V9cgXfcKgIILBatWo1V4AKvV27dp06dapZs+awYcNQBgIjhdG8h/PgEkhFypo1a/CflPH19YWZXF1dYThk3r17t3z58mIpSqlSpRAsID5DjQ+gOoSPcADMB3eSiYAGDRqoNJyVlRWdkAKo6NChQ3p6evS7Aph1586d9IuCRo0amZmZ0S8iP//8MzlZKuXs2bOI1egXBf7+/vSTBLpkEhDz0WEK0FZALIjQMygo7x+E9oEcPXpswYKg4ODFixYtWbJk6ZKQZSFLly9bvnL5ipX4j6+LF4cEBS1auDAoMHAB1oCPj5+np7e7u4erq9u8efOdnOYuXryEvHQbREdHr1gRGuAfRFJgQBA8kZys9gVyDBRAa2f16nVsXKQVy0MfP46iJRQkJSVfvxZ+5PAx66kze/VCENnPDP979zM3H2BjY3v40FG0kLA8tLSE+Pj4bVu3LwgMZtNfvx6VhmrDEZaGrPD3W8jKB/gvvHKFPk8cY8EuL+IeX713dNXe2TaBXcb7tpjgh9R8SkDrFbtnXr93BGGN8sTFEdNv3j+99ZinzcJO4/waiWM1s17QIWSn9eW7B2JfRWGpaGmRpKTXGw65rj4wZ90Bl6hnN2muAhg0Mvrm0UtrnJeZY+7i1Jpigi4hfY5eXXMr8nxyiurHHUBYqWkp4RGndp0OmBncHSNO8m81waclArKtJzxvPDyZqPTabix8csqrs+Gbpge1Hy/Mq+VE/9bzVwy4cGN3uvZv4dGOvDdc+2HBMByTnDaRXF0zz5FOm5NS0iChmiZucJv8FgIx1evl2WFo4OOncRv3h/1jME+4JdzM42+9ebYBe+MTU4Y5rC/VxYEYrn5vD9K78uJNGO5uFUPnIfZrsQmhruEO60Y7b5rmtcNh4b7GfTzr9XKLT0hxW3a4VGe7v/WceoxfkpqWYeO7s0wX4VSkbcCuu5HPTSYsGWa32sppPUw2Yf5m1vGkbFf7ldvP37z3tFxX+1Idbct1nQ2r1TOd/yjm1ZrdF4u2sWkxwDMuPmnwrNBibWzIS1NzJ7mCb7jU1NTt27fTLwrCw8ORuWvXLrTNaZYI6o7Lly8jKMFQKYjM8J8WevcOXsFX1Gv4j2P10qVLQiEFiOfwXzrl9PT0TZs2YSxMmWa9ewe37d69W/lyF5mXFNI5hcxOCsI7zJ1+UYBZXLhwgX4RwXzxo+gXBZg7RqdfRFBMeRaALJUU5amh3kdL4sCBA6R7Z4ECCxYn8BpJwhsxCYiDKFgt4OVLJMqLFy9QgEVL2F5v3sQrRhdSYmISGUTnpwZSBoWl4755/Ub57gVSMj09A0aMjHwkJiB8QJQmvtFUWBhaWgIWEubDNNn0ExJogEhLKAEpssIkYR8gg8iIZF7xiS+fvnjw5HlEtJhiXtyLT3xBBgFSnkEyMTAp+c3Tl/efPL8jjng35sX9NwnPM1WNhSVPSIpLSHqF/+kZSitEnGZaWnJs3OPoF3fFZRD+P3/1OC1d6CcpmxpDnI8wPDk14enLhxjlyYsILMyzlw+TUt6II9LTpFKQmZ6RFvPyPvmx0S8iXsQ9EWekdjXmjnyI4YYFtx68UCq5LJGcqlsIGph795y0/HV8cvTzNx2GLqjfy0N6CwEkB73Bc5DfELt1CUmp80MOI9SD4ZCqGs3XG7341eukgLUnS3dxwH+F4VyrG1PDle3m5LlSeDhQk35eZXXnIFZDKtvNsZKBc1VD52t3o/edvlWmq/A+HXPrFRBtX+sVf+vPqWIw9+Tle4fO3fm60aSSnexKdBRSqU525RW9KxHkRUa/On7x3s/Np8F28FzZrnalO9tevxt9+8Gzcl3sWvaH4ZKHwHBtZ5LelbmT3KfS04TD4XAKFPkTww1eKJOc5kiuSX/fFgP9T115gKaTb+jxWiZu9D45RSRXu6e70filvSav6GcTCsP5rDpe1ciFPNmrutH8biMXvXyd5LXyWOkujgrDCeczqxvPh+EOnbsLn2GyMJzuqOCqwtvm6BNPqvRwrmQw12RiSNSzuLmLDrT51y9050WXJQcq6gnPrvzHcO75a5Hw318dZ1UUe538LXY8oUkwnPPDJ69OX33wSwtqOKQynWzDbj+5fie6TGe7lgO8BMPZhv7ZdibyBcnl6j07Bd9waINPzo4C2AOQw+EUbvLecB1IDKckOeI5lbcQIJJr2Ne73/TVT1/Ex75M6GO9Copq3NebRnLmXjBc0IYzkFzbfwOinsbtP327hrFrXSGG86xsMM/GZ9eLuERz61WC4dbQGA4BHzXc2bv/9HAeM29zZuZb79BjlXrMrSLcGzevlqlr436eCON6T13uveKopeP6sfM2dx4RWLz9rL/15lTSd6rY3dF16aH4xFQMEnqX6DqW04HVXKoZOlfoJrwfvLyOQ+jOCw+fvGzQy7VkR1t8xf/aJi7ICVx7vFgbm5YDvUkM92fbGe8f0CzeDJ4jyRV8w927d6+IFnz33XcvFTfGSYEg94mcPn2aZikg3UDUceLEicePH9OiCsigkydPkpOTWLYDBw6QTHUcPHgwJiaGjI7PJId8Vcfz58+znSy4e1d4tBIZ5fz58zRXDZhpdHT0o0eP6Pd9+1SekExNTT127BgpIJ0+h8ORkQ8x3PBFcJtKySnOVaqO5Or39hrhuDH2VULEo+dmk1fAXg3NvRv29q5r5umwYP+Zqw8bCrcNuLksOfTsZcJg23XVjV3rmLq3GOB368HTZVvPVzdyLafjFLLl3J2HsQ3NPWv2FN4VfuVW9JHzEdWMXOr2cr95/2liUmrwhtPdRgV1GrEgcO0JvTGLEKtdvxtz5dbjKR7bZ/jumhO0f97iA8Md1om3EDg26St0Y4E+Z/rtbDHAW39MsPfKozVNXMqLhoP2mvbzxGThOURsZbvMLtZ2psuSgxdvPKpn6gKrtR/s9yYheeScdUVbT5c98SRHkdwnZLg///yzohLFihUjQwHrbyJl0qRJZOj333+frnh3M4H0pVTHN998U7ZsWX19/UxFl2hABlWvXh0SunLlyt9///2F4g4EdaBAhQoVUB6j//jjj8jBkpCpqaNKlSrZThaUKFECxkL50aNHkylr4MsvvyxfvvyZM2fIM1ZAuXLllAWGaPjrr7/G0N9++y0qSngqFR3A4XCykj+GGxKkSXJqIrnmA/zq9fbqbLlo8eZzl8KjFqw7PWbelpFOm1yXHtl78tYQu3XkTnBEbzP9dh85F4HQzWLW2uANZ/zXnGzQ26NWT9cBNqHHL967ee/pLL/drS38RztvPnct8uTl+6OcN9U2dWvc13PTwbCoZ3FPYl+fuvJg4MzQCt3nVDaYa+m4Dk6NjH4ZdvvJ2WuRl24+jnuTdODM7WrG8yA5s8lLj56/Gx37GiPuOnaj8/CAsl3tyUNP8L9kJ7tuVgt3nwifv+SgycTF07y2r955sUkfjz/bzWxs7u6z6sjVW1Frdl0wHBNUQcde1Nt7yWkfyX1ChluxYgXNysoff/xBCgQGyn/L1atXySDU7/g/duxYaZXNDAdV6GalY8eOxYsXJ0OhumvXrpFRSA4x3IYNG8jXJk2adFYDpELKkJv5tDHc69evySgwEJ2KEg0bNiRlVq1ahVF+//138rV9+/a0RFawhKTA9OnTIWxypzzAD2ePPcvIyFi+fDnJxw+Mi5P3UuNwOFLy4SwlMZxmyamL5PoL1+TEu988W1kE6Fot6moZ1GyATx1TD2SSa3KNyJsHjN1aWfi3H7oAn2v2dBdulRM7ntQ0dkUwV7unG6I9/K9q6IJU00R46EkNk/mV9OdChChZUd+piqFzVSOXyvpzobrZAbsrGziX1XEs09WhZOfZg23XZGa+7TgsEP6DyaC06kbzqvZwLt1ldkVdiM1R8mSvOeV1HP7qMLOK3pz6vV0r6c35q/2scl2ERzOXh9I62+JrqY6zxOeeqHh2pZaRXPdCbbhu3bqRQR4eHvj/66+/JiS8f7koM5yxsXFaVlJSUqKjoydPnkwKsHvRyNcaNWpIDXf8+HHxzjcVjB8/npTp3bs3RtfGcJcvXyajjBo1ik5FiX379pEyEGdqairiLfI1NjaWlsjK0aNHSQEfHx/MAgtPlA/Yzek7duwgt41jLWE6PHrjcDST94brOHxxmyFBSLmL5JoN8BM6WPb3a9zPt2EfoTtl437eso4n5BaC+mJPE5ivvuR9cuR/HeG5J24kCY+vNH3/7ErhJTtGLtXEt+38Yziv3/RVtx48q2o4DzIjfU8qdnfqZhUU+eRlDeN57G075KmV4sO9hA8Vxcd6KSQnPL4SniNWE24keP/gSiT6IgLx2ZXSV+3kIJIrxDHcxYsXv/32W+QfOHAAQRgqbnzu168fHSwxnImJCc1Sonv37qQMOR9IPstiuDNnzpDCyrBzpOSpKNoY7tKlS2QURJw0S4lDhw6RMjAcBEZ+GkD8R0tkBfGZ9FwrwFh16tQhY1WtWhXmI5+rVavGrhpyOBwN5IPhRsBwwdRwuYrk2M3gisd6ZfMyOXIzOJOcaLisbwanz2gWDMdetQPJVTWa57fmxOv45P42q4RwTW9OpR7OTfp7LVx3qtkAL9iL6I2m9w9oVjzEUiE5RHWkd6Xw1ErRcILkFA+uJIYjiRgup5HcJ2S477777idVkKFA9vxicoawTZs2iMkQkcycOZMU27+fPlVIG8OxsUgQRj4XfMMhVEUAaqZEcHAwKQCSkpLIWIz//e9/Ku9E5nA4yuSL4doODW4rSu5DIjkqOeo5QXLySE6UHPWcRslRzylJrqqRS/MBPjuOhT959vrI+YjQXReDNp6eG3yg47BAKErtWwjURHLaSA6RnErJaY7kCk1fyqJFi8ZK3kED25F8qfYaNGiAHOYzbQzn4OBAypATleSz7CxlATTcq1evWIgmZeTIkaQAIT4+nhUrV65cAbzdm8MpsOSD4SxFww2F4UjSJDlJMKf+Ac1MciyYy3q6kkVy9ajkxAc0aye5akYuf3We3cDcQ3fUolYWvqW6OPzZ0U54TLPklXLZSk6RskqOeU5xulLySjmp5ATPkZvB1QVzn5DhzM3N54s0a9aM5AAnJyc3NzdyCpGBir5+/foYWq9ePZolEhAQQMYiz33QxnAzZswgZcaNG4ev5HPBj+Hi4uLat29fXAE7kSszHBg4cCAZNGjQIJrF4XC0IF8M126YYLgcRXKyJ55oOF0pP2P5wZFcNeP5lXs4V4Sx9IVLcQjsyP3gEslJDKckOcFzWSI54XEn1HO5iOQ6ftqGY9fhUH2j9ieZkM2FCxdIPiMoKAiDfv755/Pnz9MskYSEBNIpo3Tp0omJidkaLi0trWrVqqQMwh3kkM+f3HW4U6dOkQLccBxOXpHHhnsY/aqT5RIYLqvkNEZygwKRmgzwb9zPv1E/v8b9/OA2FZGcKDmIDQ6r38uzvnDnQJbTlSySU0hOHsnVEt6w44qgrYaJYDgiuerGLkik4wmSqDfBcEqSEyM5UWxSybH3pr6P5HTF96Zq8dLU7CK5T9twhHnz5rEOgd7e3jRXPPNGMmV89dVXMNbDhw/JrWYeHh7McD169BCeaaggNjYWg44cOYJRSIGWLVuSiZOvsrOUe/fuxVeVWFlZkTIIQDE6MxydkxJYeGa44cOH06kosWXLFlIGhpP2pXzw4AEtkZXdu3eTAtxwHE5ekQ+GGwnDLRKTVpEcojf8H+awcYrnzonuO4bP2STEc2Iw9z6S6y+kRn192g1ZMGbelgmu2ya7bdexXASxUclJPacqkqstSM6tUR8vC9s1zQb4kEiuusn8KoaCvbSRHKxWXrRXZYMsklOK5IQyFUXDZRvJqbyFQDmS+3QNh9glODiYDIKKLCwsUNe/fft24sSJJFMZPz8/jGhqaorP//zzDzMcxPO3hF9++YXkE8qVK3fr1i0yU5Iji+FQ/nc1fPfdd6QMhIrRieGgWDonJfT19aOiosgo3377LZ2KEghPSRmoDpNFDvkK1ZECMlh5BwcH8Xe8hxuOw8kdeW+4ziND2g9f1F40nDaRXEsLGG7h6Hnbth8NTxdf095vxpqmyh1P+vtVN3bzWH4MZSIinzsvOqRrtahhby9ZxxN1kVwtEzf9MSEXbjxKTUs3nri0lnj/QCNzz3lLDg6ZvRZiI6cr1Umusv7cur3cnIL3D5oVCofJTlfmMJLLeroSSVUkJ70gV/ANd//+ffKGF3J3s4zQ0FCYgBTo27cvdFi0aFF8dnV1pSWUQEBDyltbW5MPMr7++usffvihePHiMJmTkxMdTYQUqF27Ngx3586devXqISAjmerApCpXrpwkvpfy119/pblqaNSoESI5TBZj0Sw14FdDvZGRkZhsQEAAlhaLTYepAsuJxVB+sBl7L8/gwYNpFofD0YJ8MtxiSE5lJCcYTjmSs1jQqK9vh2FBt+4Lb0Jauu1iVWN31vGEGK5xP5+Ow4NuPxSeqzTBdXtNE3dYrUk/FR1PVEdyZu51Td3X77+akpbeY9wSwXAm800nLUtOTb8Y/riGCTljqVZyFXTn9J6y/E1Cytmwh2V1HNh9cuolJ0ZyimBOGskJYus8u5xoOA2RnHCuUhHJFXzDJScn7xeJjo6mWVk5cuQIKQAQbJEPz56pfZ8vdgNSRh0HDx48efJkREQEStJxFJACp06dShOfSwkbnThxgmSqA4VZF/xDhw7RXDWcOXMmPT09ISEBC0Cz1HD06NEnT56QyYK7d+9isekwVWCC0rvdGdevXycFyJszORyOluS94bqMXNph+GIkNZGc6tOV8FnXkUu2HLoe8yL+ftSLloMCG/f3k95C0MDcx2nRQURvGRmZQx02NDQX9MZ6VwqGEy/LEcPJJFcfkZyZR62ebm7Lj8JwRuNChI4nPd0a9fXyXnVs5JyNcJu044l40pLojUquSo+59c3dPVYcGWa/FgKrLO17opAcMZyiy4mYEMaRSE7HvjxSNyGGq2owt5bRPHxlkqOqk0VyktOV3Ufyp/JzOBxOjskHw1kxw7FI7r3k1N0MDpl1H73Ud/Upn9Un0zMyPFeeqGfuw3pXNu3v23Fo0JIt5/1Wn0xNS7d02tywD/RGbyGAwOqYetQ29ahh7EqeXflecuZetUzc/unh8o+BS0XdufOXHobhDMcvJb0rEcaV6zanvO6cWmLfEyI5pL/1nYV3yOk6lunm8LeeE5FcJQOn4h1sy+rYk96VSDBWqS72cFv5bo4lOtmVFJPwWC/J6cqyXe1LCqKy+7PdzFKdbKE6XcuFFtNW1jJ2QfSW5XSlaDj2CoIyLJLrMEuXG47D4XByTr4YruOIJR2GI+UgkmsxKFB/7FKf0JOdLRfFvkq4//hlx+HBivvk/GubejoGHRw1d8tM/71p6Rlj5m1tKJyiFHpXwmS9p66c6LrNZ+Vx16VH9EYvgfDI6cr64kO8ek1ZMcNnV/CGM4s2nj149i4EaSQaro6ZR8uBvv/arbX22kG6ViIhdKtu5GI8IWSGz+7Fm896rjxqNDGkkv5cRHWt/vUbN39zf5tVUFoVAyFHb0ywjffOOmauOiODnIL3Ldp0ZqLblhomUCl5cKUj9NbKwuffWaF2/rtdFh8QntrcZXarAd46wwOrGcwVXymn4ZqceLpS9Fz3kQvp+uVwOByO1uS94bqOEgwnSi4HkVzzQYGGE5YHrjtTUW/+zuM3MzPfWnvvQhgHyTUbGADt7TwWXt/ca07QwdS0jEnuOxr08W46wK+qkZv78qM7j4Z3HL6w/ZAF1+7GPHjyEgKrJ7x5x6tJX5/NB695rjxmPHHZAJvQA2fuZGZmCj1NJiyta+beYqDvycsPEpJSz1+PhNuE3pUmro36em3Yf2WKx/ZuVkHLt5/HYmBosY52RuNDop7GpaSmw3kVugtvj7ML2BMXn/wo5tUM353Q5+rdlyIeP0eBFTvOl+vmUEnPqXjHWQNmrNp/+lZrC99yOvbbDl+Le5M0YPpK4dHMOvaIBdn9AyoiuazX5LpbccNxOBxOjslzw8UJhrMUDKcqkhM8pzKSg8mMJq5YsOEspDVu/jao6PD5e7V7eSGGa9jXb96SI+7Lj/3TY779gv2wyHTv3Q3Mvev39raau/lR9KveU1fpjlqsP2YJoi44KWjjmbqmHrV7um86eG3VzkvwVi0Tt2pGrhW7zz0bFqkwnEcdU3eTicsQL54Je1iLBnCuq3dd9l9zonRXh7/151bp4TzSaWPPycvI50nu25KSU+cvO1Shu3C3QD0ztzNhkTHP3+haBZXsbFes/cwm/TzvRsZChPV7u5XVcewwxB9fRzquq9/LDZHc2HmbsGx7TtxEWAaxsY4n2fWuFCTHDcfhcDi5IO8NpzN6mWC495LTKpJrbhFoNmXVgvVn6/X2bjd04ZVbT17HJ1vYbWjY1xeS23E0vNOIRTVMPGz998Fws/z3NOzj03yg//WIp+H3njouPOC5/Jj/6pP+a075rTk51WNnXTPPye7bX71JNlTEc8IFOVM3DIXhTCYsI70rm/TzufvoOTWciWvf6auev0qsbeZe3Xg+hFfDZL54yW1eNWOXSgZzu40Khg4Fw+k5/WPoXKqL/cYDV+89fl63l9s/PeZWMZhbvKPt+v1XnscltP7Xt0Qnu6Vbz8F/swN2zw7cMz/koNvSw85LDk7x2FZR6Fcp9DrRJLmskZweNxyHw+HknHwxXCfLkKySex/JiZJTEcnBcP1nrAvedK5ub58m/f0nuO1ISk7bdeJWbTNvG989rsuO1TbzqmXmNdN/Lwxnv3A/DKc/dml8YsqOYzerGrpBaXXMPGubetQ0catn5gGr7Tl561FMXKdhC+v3pn1P6ph6eK06TgxHbiFo2t/n3uMXMBwCPkhu88GwxzFxUBpsB8PVJB1PxN6VCOP0xy6CveYvO1xBbw4MV0bHAeUxer1eblXFviclO9oFbzyDMm3+9a2g63jlVtSNezF/6wpvSUUq0dG2eIdZ+E97V2a9hYBIrnyWSO695LpbBdH1y+FwOBytyQ/DLe80MqTzSLWSU3W6UuhUMsRhU8iWC/V6+7T8d0HDvn4XbkQlJKX2nb7m0NkIyKz5oEDBdn57k1PT5y46WN/cu+ekFcmpGftP36nTy1N4OrP4ZK+mYkLEdvLyA4RQOiODG/T2JHcRwHDeocxwwl0EzHC1TN3hvAvXIxH2NTD3EGM48fGVCslV0nfWG7sY9nJddriinvD4Sma4+kIMJzz3pETn2cRwrf/1Q1R3/9GLWw+eVTN0Lq/rQO4iIDcS/M1uIRAlJ/x/fzO4vSA5xHNUcjSY0xvFDcfhcDg5Jp8MtxSSUxnJqbsZvMWgBeNddyzfcam+uW+bIQsb9PVzDD6UkZF5I+Jp8OZzTfv7t/o3sG5v72neu5NT0l2XHmnQx6fbqMXPXsY/fhrXzWpxfXOvpgOI5Hwa9vaG1Q6du5ualjHCcUNdMw9yMziCNo8VR2G4nhOXk/vkmg/whaLOhj2sY+oOya3edTk9PXN+yOEK3Z3IcywhuerisysrGzjrE8MtFwxX1XBeWR1Harje7vgKw5WE4TbRGK5cN4fjl+69epPUe+qyvzraVtJzqqQ3B6lsV3tyJ7j6SE4I5mSRnN5objgOh8PJMXlvuG6jl3e2WopEPNdR7jl2WW6xxHNBzQctsA08sH7/tbq9fdsMDmo9eIHumJCnz+OfvUwwmbQChmtpEVivt/ckj51JKWluy4/VF17/7bP7xK23b98iXGs5KKCGiVttU4Rf7pPdd7QY6DfTb096RuaVW9FwXj0zTzivgq7z6t2XhRhu4rL6vYU3gzfrLxjuzNWHdcU3DxhPWIZRkpPTe09dUUbHsUqPeX/rOVc3ml+vl3tlg7l6Y4KfvxJiuEr6wh1yMNwmGO4RNRxSiU6zFyGGe5XQRngLz2z7BXszM9/euBfTpK9n0bbC+ckfmlv3nrq8WT9P+Ex8CwH1nCC5956jT/Yir9ohkZw+NxyHw+HknHww3JgVEsPJJSc5XbmYnK4Uw7ggw4krj196EH7vme7opW2GBrcevLBJf/8VOy9tOxJep5c39Nb6X+HRJwHrTqelZyCz3bCgpgP8Ow4Puhj+GJK7djdm4YYzPqEnthy+Ye21q1Ff7/q9vDYfvIYo8Pil++Nctg6dvd5t6dEDZ+7AYTN8dumPWYKorsfYJbEvE27ef9ZigG89M/eaJkJXlIzMzJjnb+CqmX67Ec8FrDlZv7cHbDfaeVNicuq6fVf+EXzmXK+X25mwh68TknVHB5PHN1fWdzp07s6bhJReU5chhkNUt37/FczubmRswNoTc4L3r9p5EdojMZx4P7g6ySkiOYXkPm4MR55QJSUzM5MOK4wkJSXR3ylCHlaZt2CPxZTpFw6Hk2/kseEio+N0x6zoYrUMSctIDobTHbN0/f6wi+FPzl17vPvEbcs5WxoPCGg+KNB08qq+09c0GRDQbGCA4YTlS7ddPHXl4ZmrkWfCIjfsCzOfFlrX3EfHavHKnRcfRr96Hpd4KTxqgtv2Bube5EUECNEC1516EPUSg3Ydu2kyfhmMFfU0btvh69aeO/tPD12149Kpyw+OX7jnu+p4F8ugumbudczc7Rfsv3r7CUKxRzGvlm4733KQH+KzkY4bdhy5fuLS/YNnbk/z2tHFcmHA2pPHLt47efn+8m3ndUcFNezj4br00JFzd4+ej1i357LJxBAYCyPOW3Lw5v2n8OiNiJhp3jshs7+7C3pTPNxLteQEz0kk9xFjuAkTJnz33Xe/ZOWrr76aNGmS8gMhP3UuX75Mf6GEn3766a+//qIl8oiXL18WKZLHhx6Hw1EmHww3VtlwEsnJO54I5yoRzHUcgQ9BCObwof0wxHDCLQQtLRa0sFjQSnxwZet/F7QbGoQPwvvkLALbDlmIobBgY/JWnaELO1sGNx/g39Dcp2l/X+F9csjv41O/t1cbi4COwxY06etTt5dXm8GBbf4NaGSOCM+zSV/vpv186ouPr2zc17thb+HZlTBcdeP5Dcy9Wg3ya9jHs6qh8M6BWj3d6gmv4BGe8lWrp6vwoadrbTO36sYuVY3nIaeGyfxqRvNqmboKpyvFd/FUN5pXxWDu33pzIK0aJi4NzT2qGs4to2MPpbHHV2qW3Ptrcl0/puFQEdva2l7ISoMGDUxMTDIyMkgZU1NT8oEwZMiQw4cP0y8iy5YtMzIyol9Ebt68OXDgwKdPn9LvCoYNG7ZggfCIMpRX5uzZs/gvDarMzMxOnDhBv0iYPXv2jBkzyGdra2syOkP54f2E0NBQ/F76IxXs27cPmc+fC4/8BtOmTVu0aBH5DLZu3YoJks8LFy4k02ecPn2aDJIhNRwCYhsbm/nz55OvhN27d2N0+kXk0aNHyMEs6HcROzs7cT7v6du374MHDzCIrHMZZCwO5/MhXwzXddTyLkg5ieRYB0vS/YTcKsfuBxckJzz6RHifnCA5C0FyijeDC0/2Iu8fULyIwJ+8NFX0nK/4aGbxMc19fRqKryAg7yIgT/Yit8oh1VO8iIDcSCA+uJK+HFx4M7j4cnDyVjnSwVLsgSJ0Qqlq7FJN8iIC8ZqccNJSOG8p3idXWX9uJeG9qU7kGc1q3gyuKZLTH/MxDbd48WL6RUGbNm1QXaanp5Ov33zzDflAKFOmzPLly+mXd+8ePnz4559//vzzz3PmzKFZ795BS8WKFbt37x79rqBcuXKWlpb4AHOAKVOmIIRasWIF+ZqYmNijR49WrVrhQ1xcHETbq1cvJlopXbt2bdu2LflcuXLlyZMnkykACwuLzp07k0EyiOHoFwXkBXUQDPnasmXLcePGkc/Aw8ODjWJlZVW0aFE6m61bYV/lqRFkhsP6xEJeu3aN5Dx+/Ji8so58JcyaNQuLXbNmzVevXtGsd+8QXBoYGND5iWBVb9++HYPg9UqVKq1du5YOECFjcTifD6qPwFwDw3UXDSdITnUkJ+9dSSWX1XBMcsRwTHIKwwmSEwxHJUcf0MwM9/7N4OItBOwZzcKrdqRv25EYTuhdKUoOeiOSE14OLhqOSo4ZTvGMZhiOvG1H9qod8ko5UXLCyweUX7XDJKdlJGcwJpiu3/8c1LMfaLimTZui6kcwBHvRLC0MR1izZs3vv/8ufckOxIY6HfYaMWIEVBcbG0sHZEVmOAcHh1MKjh8/Hh8fTwbJ+HDD4beTz+DgwYPKUyMoGw5xYY0aNYite/bs6efnJx1327ZtmHJ0dLShoSF5TSsBhpMuDEBwTGJcGK5q1apYBvKryVAO53ND9RGYa0TDrew6ermQch7JiZITPJet5FqJkpNFckRyKiI5DZJTE8nBcFRyZpBclkhOeqscIjkqOdFzYjAnhHESyVHPqZOcpkhO4TmDMe9Pi/3HoJ4lhoPPULeS/hHaG27Tpk0IwhCUPHnypHv37nAAyc+14QCCwpIlS8IHr1+/pllKSA03bNgwLHBrBVg8fX19MkjGhxvuq6++Klu2LAIpLPYff/yBWZNBMpQNB7f179/f2Nh4yZIlHTt2TEtLYwVSU1O7dOnSr18/rMPdu3cjvGPrjRluwYIFzUQwFnkJLQyHuLldu3aYGhCLczifHXltuJg4vXErdRSGUxXJheQgkhNvBs8+khuUTSSXRXLEcFpGcoLhSCSnkJzqSE7Vm8ElkoPbNERy2Z6uNBj78Q2HKhj16cmTJ/FZe8NVrFjx66+/Rg749ddfMbWdO3ci/0MMB6A3+IB+UQUzHPTg4+MDo6QomDRpEgxEisn4cMOVKFHizp07+I3ff/89HIO5k0EylA2HD8nJyVDRl19+GRUVha+swK1bt7744guyDkuVKvW///0PIiTRHjMcZiR2/EzAWMxwDRo0QMiLzcS2FIfzuZFPhluBpDKSk5yu1BzJaXW6UozkFkhOV6rwXB5FcvJrctJITgzj3kdyRHJ5GMl9RMNBOah/B4u0atWqcuXK+IB63NzcHFUzKYM6d5kExC5btmxBvr29PXyA2jxJgYGBAemWAsMhtnNzc6PjiCA/zw334MGD4sWLBwYG0nksW6anp9e8eXNSTAYiTgiG/FhGnz59EJnREqLhMHE6rWXL+vbtC/2QQdKzlAsXLvzll19cXFzIVxkqDQcuXLhw9epV8pkUiI2N/fbbb9evX0/XYFJSZGQkpnzkyBEMRbwoXRiA5cevwCAYrkKFCkFBQXSAiDBdDudzIu8Npz9+FTHch0dyxHDk2ZWC4SSSE/7nMpITDKd9JCekvIvklCVXSYtrcj0+nuFevHhx48YNVLsAWqpSpQq8hRxpf4e7d++SAoTw8HCEI6i4b9++TcIRBoKJsLAwfEC0QUtLQD7Gffz4sVhWACHI9evXlUMQhDWo6OkXVSA6jIiIwAcsBkrSGYhg4d+8eUOKyUAkhBFpOQnSeUE5NFfBkydPyCAsOSZOPgOEffixiYmJ9LsERGAYkXx++/YtWVQZpABceO3atbS0NJJJuH///sOHD/EB7scsxKWgYJ0jTsWg6OhomiVBHJvD+YzIF8N1G7MCSWUkJ5GcxkhOdrpSiOTkL03NeroyjyM5JjlEcu87nqiJ5CSSEyM5ieS0ieSY5KSRHHuy18c1nAwEWIjkEEnQ7xwOh1OAyQ/DhUoNl1eR3PtzlVpGcoLk8uaaHD1dmVeRnEbJqYzkCo7hEHwgnih893pzOJxCSf4YbuxKIanynJLkPiiSI57Lj0hOWXIaI7lsJPeBkZzhOHl/fQ6Hw+FkS94bzmBCqO7YVd2ERCWn8JyKjifMc6LkRM8pdTwRPae640kb5jlRcqTjidItBFRyzZnkRM9JJceCOankmOeyXJNTSE52qxzteCJ6LveRnND3RB7JQXI9uOE4HA4n5+S54V4Tw4mSUxXJaboZ/H0kl93N4B9yTU7V6UrtbganpyuVIzmNpyvpTXLZRXLUc6oiOcPx3HAcDoeTY/LecD0mrNYdt0pIeRjJqZCcIpITPSeVnMJz2Z2uzLtITnK6UvCchtOVmiI50XPSSI5JznD8Erp+ORwOh6M1+RDDTVzdXWE4VZHccq0iOfUdTz40khMNl6eRnObHeskjOc2SI4aTdTwx4objcDicnJMPMdzENd3HhSLJIznRc+9PV2YTyWnZ8STfIjkmOVWRnFLHE4XkTGkYp0Jy+J+jSE5yupIbjsPhcHJBPhhu0pru4wXD5VUkRyQnGE6N5JjhVEZySpJ73+skzyI59b1OZJJTd7qyCnkLgSLJIjmjCdxwHA6Hk2Py2HCPYl4bTlqjN341kupITtbxRG0kp5DcR4rk5JJTjuQEz+X8dKUkkpN1PNEQyRlzw3E4HE7OyU/DqYzksvY60T6Se284JcmJhtM+knt/M3ieRXKi4WS9TjRck9MqkpP0rjSaEELXL4fD4XC0Ju8NZzRprf6E1XpIqiM59TeDSzyn4XRljiI54UO+XpP7TyI544nccBwOh5Nj8sFwkwXDCZLTEMllkdyHRnISw2kRySk91ktTJEcMl5NITva4k1xEclkkJ0Zy3HAcDoeTC/LDcOsMJqzRF5KqSE7DzeCSSE6D5ApiJJe7Wwg0RnLSjifccBwOh5ML8tpwT18bT1lnMHGNKLm8i+TU9Top2JFc9pJTH8lJr8lxw3E4HE4uyCfDrVVILqvnspGcJJJTLTk1nstJJPdecpojOZnkNEZyqjueZB/JCZ7TJpLjhuNwOJxckPeGM5myvsektT2ySk59xxPRc6LkWDCnZceT7J548l5ybRSSI5GcwnOqJUeCOU2nKzU+1iuL5Ey1O10pieRUPrvShBuOw+Fwck4eG+7x0zfmNpvMpm00nbbB1HpDT+v1QpqKtA7JZIqQjKesNZ6MtMYIadIaw0n4v9oQaWIoUo8JSKsMkMav0kcatxJJb9zK7uNWIOnh/9jlukJapjtGSN1GIy3VQRq1tOuoEDEt6WIlppFLOgtpsZAsF3e0XNSJpBGLOo4I7jg8uIOQgtoPE1I7pKELxbSg3ZAFbcXUZkhgm8GBbf6lqfW/AUKyCGiFNMi/pZhaDPQjqTnSAN9mSP19SGoqerFxP6/GfYXU6P/t1UsRwkAAREFH5IOXZBMliCBZ0IDQsBQI4MCBmuquUTCX17bez6/dxrWOSx2W2pc6lL0re9827928tZ2mrZtaGq/vlcvj8y8AX/tx4QDgTygcAJkUDoBMCgdAJoUDIJPCAZBJ4QDIpHAAZFI4ADIpHACZFA6ATAoHQCaFAyCTwgGQSeEAyKRwAGRSOAAyKRwAmRQOgEwKB0AmhQMgk8IBkEnhAMikcABkUjgAMikcAJkUDoBMCgdAJoUDIJPCAZBJ4QDIpHAAJDqOJyXmlfP1SVCh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AutoShape 4" descr="Image result for baylor college of medicine"/>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AutoShape 6" descr="Image result for baylor college of medicine"/>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Shape 95">
            <a:extLst>
              <a:ext uri="{FF2B5EF4-FFF2-40B4-BE49-F238E27FC236}">
                <a16:creationId xmlns:a16="http://schemas.microsoft.com/office/drawing/2014/main" id="{58BEEB0C-524B-428E-AA66-9DCC7888FDB7}"/>
              </a:ext>
            </a:extLst>
          </p:cNvPr>
          <p:cNvPicPr preferRelativeResize="0"/>
          <p:nvPr/>
        </p:nvPicPr>
        <p:blipFill rotWithShape="1">
          <a:blip r:embed="rId6">
            <a:alphaModFix amt="20000"/>
          </a:blip>
          <a:srcRect/>
          <a:stretch/>
        </p:blipFill>
        <p:spPr>
          <a:xfrm>
            <a:off x="1219200" y="1533646"/>
            <a:ext cx="7008206" cy="4409954"/>
          </a:xfrm>
          <a:prstGeom prst="rect">
            <a:avLst/>
          </a:prstGeom>
          <a:noFill/>
          <a:ln>
            <a:noFill/>
          </a:ln>
        </p:spPr>
      </p:pic>
      <p:sp>
        <p:nvSpPr>
          <p:cNvPr id="7" name="Shape 98">
            <a:extLst>
              <a:ext uri="{FF2B5EF4-FFF2-40B4-BE49-F238E27FC236}">
                <a16:creationId xmlns:a16="http://schemas.microsoft.com/office/drawing/2014/main" id="{7086EAC3-3884-4D5D-B3D6-5CE0B22576F2}"/>
              </a:ext>
            </a:extLst>
          </p:cNvPr>
          <p:cNvSpPr/>
          <p:nvPr/>
        </p:nvSpPr>
        <p:spPr>
          <a:xfrm>
            <a:off x="304800" y="2027016"/>
            <a:ext cx="8763000" cy="3002184"/>
          </a:xfrm>
          <a:prstGeom prst="rect">
            <a:avLst/>
          </a:prstGeom>
          <a:solidFill>
            <a:srgbClr val="B1D9A9">
              <a:alpha val="46666"/>
            </a:srgbClr>
          </a:solidFill>
          <a:ln>
            <a:noFill/>
          </a:ln>
        </p:spPr>
        <p:txBody>
          <a:bodyPr lIns="91425" tIns="45700" rIns="91425" bIns="45700" anchor="ctr" anchorCtr="0">
            <a:noAutofit/>
          </a:bodyPr>
          <a:lstStyle/>
          <a:p>
            <a:pPr algn="ctr"/>
            <a:endParaRPr sz="1800">
              <a:solidFill>
                <a:srgbClr val="00687F"/>
              </a:solidFill>
              <a:latin typeface="Calibri"/>
              <a:ea typeface="Calibri"/>
              <a:cs typeface="Calibri"/>
              <a:sym typeface="Calibri"/>
            </a:endParaRPr>
          </a:p>
        </p:txBody>
      </p:sp>
      <p:sp>
        <p:nvSpPr>
          <p:cNvPr id="8" name="Shape 99">
            <a:extLst>
              <a:ext uri="{FF2B5EF4-FFF2-40B4-BE49-F238E27FC236}">
                <a16:creationId xmlns:a16="http://schemas.microsoft.com/office/drawing/2014/main" id="{32A6AE16-5031-4294-8839-0C4EC36C15FC}"/>
              </a:ext>
            </a:extLst>
          </p:cNvPr>
          <p:cNvSpPr/>
          <p:nvPr/>
        </p:nvSpPr>
        <p:spPr>
          <a:xfrm>
            <a:off x="4015625" y="2934932"/>
            <a:ext cx="4531132" cy="1477328"/>
          </a:xfrm>
          <a:prstGeom prst="rect">
            <a:avLst/>
          </a:prstGeom>
          <a:noFill/>
          <a:ln>
            <a:noFill/>
          </a:ln>
        </p:spPr>
        <p:txBody>
          <a:bodyPr lIns="91425" tIns="45700" rIns="91425" bIns="45700" anchor="t" anchorCtr="0">
            <a:noAutofit/>
          </a:bodyPr>
          <a:lstStyle/>
          <a:p>
            <a:pPr marL="285750" indent="-285750">
              <a:buClr>
                <a:srgbClr val="4D8C40"/>
              </a:buClr>
              <a:buSzPct val="100000"/>
              <a:buFont typeface="Arial"/>
              <a:buChar char="•"/>
            </a:pPr>
            <a:r>
              <a:rPr lang="en-US" sz="1800" dirty="0">
                <a:solidFill>
                  <a:srgbClr val="4D8C40"/>
                </a:solidFill>
                <a:latin typeface="Calibri"/>
                <a:ea typeface="Calibri"/>
                <a:cs typeface="Calibri"/>
                <a:sym typeface="Calibri"/>
              </a:rPr>
              <a:t>44+ Schools</a:t>
            </a:r>
          </a:p>
          <a:p>
            <a:pPr marL="285750" indent="-285750">
              <a:buClr>
                <a:srgbClr val="4D8C40"/>
              </a:buClr>
              <a:buSzPct val="100000"/>
              <a:buFont typeface="Arial"/>
              <a:buChar char="•"/>
            </a:pPr>
            <a:r>
              <a:rPr lang="en-US" sz="1800" dirty="0">
                <a:solidFill>
                  <a:srgbClr val="4D8C40"/>
                </a:solidFill>
                <a:latin typeface="Calibri"/>
                <a:ea typeface="Calibri"/>
                <a:cs typeface="Calibri"/>
                <a:sym typeface="Calibri"/>
              </a:rPr>
              <a:t>Appropriateness training in UME rotations (MD &amp; DO) </a:t>
            </a:r>
          </a:p>
          <a:p>
            <a:pPr marL="285750" indent="-285750">
              <a:buClr>
                <a:srgbClr val="4D8C40"/>
              </a:buClr>
              <a:buSzPct val="100000"/>
              <a:buFont typeface="Arial"/>
              <a:buChar char="•"/>
            </a:pPr>
            <a:r>
              <a:rPr lang="en-US" sz="1800" dirty="0">
                <a:solidFill>
                  <a:srgbClr val="4D8C40"/>
                </a:solidFill>
                <a:latin typeface="Calibri"/>
                <a:ea typeface="Calibri"/>
                <a:cs typeface="Calibri"/>
                <a:sym typeface="Calibri"/>
              </a:rPr>
              <a:t>Training for advanced practice providers (NP &amp; PA)</a:t>
            </a:r>
          </a:p>
          <a:p>
            <a:pPr marL="285750" indent="-285750">
              <a:buClr>
                <a:srgbClr val="4D8C40"/>
              </a:buClr>
              <a:buSzPct val="100000"/>
              <a:buFont typeface="Arial"/>
              <a:buChar char="•"/>
            </a:pPr>
            <a:r>
              <a:rPr lang="en-US" sz="1800" dirty="0">
                <a:solidFill>
                  <a:srgbClr val="4D8C40"/>
                </a:solidFill>
                <a:latin typeface="Calibri"/>
                <a:ea typeface="Calibri"/>
                <a:cs typeface="Calibri"/>
                <a:sym typeface="Calibri"/>
              </a:rPr>
              <a:t>Self-paced and measurable learning outcomes</a:t>
            </a:r>
          </a:p>
        </p:txBody>
      </p:sp>
      <p:sp>
        <p:nvSpPr>
          <p:cNvPr id="9" name="Shape 100">
            <a:extLst>
              <a:ext uri="{FF2B5EF4-FFF2-40B4-BE49-F238E27FC236}">
                <a16:creationId xmlns:a16="http://schemas.microsoft.com/office/drawing/2014/main" id="{81272AAD-F943-464A-A7FC-DAFE5D2A19C9}"/>
              </a:ext>
            </a:extLst>
          </p:cNvPr>
          <p:cNvSpPr/>
          <p:nvPr/>
        </p:nvSpPr>
        <p:spPr>
          <a:xfrm>
            <a:off x="4015625" y="2398565"/>
            <a:ext cx="4531132" cy="461664"/>
          </a:xfrm>
          <a:prstGeom prst="rect">
            <a:avLst/>
          </a:prstGeom>
          <a:noFill/>
          <a:ln>
            <a:noFill/>
          </a:ln>
        </p:spPr>
        <p:txBody>
          <a:bodyPr lIns="91425" tIns="45700" rIns="91425" bIns="45700" anchor="t" anchorCtr="0">
            <a:noAutofit/>
          </a:bodyPr>
          <a:lstStyle/>
          <a:p>
            <a:pPr>
              <a:buSzPct val="25000"/>
            </a:pPr>
            <a:r>
              <a:rPr lang="en-US" sz="2400" b="1">
                <a:solidFill>
                  <a:srgbClr val="4D8C40"/>
                </a:solidFill>
                <a:latin typeface="Calibri"/>
                <a:ea typeface="Calibri"/>
                <a:cs typeface="Calibri"/>
                <a:sym typeface="Calibri"/>
              </a:rPr>
              <a:t>Clinical Education</a:t>
            </a:r>
          </a:p>
        </p:txBody>
      </p:sp>
      <p:sp>
        <p:nvSpPr>
          <p:cNvPr id="10" name="Shape 101">
            <a:extLst>
              <a:ext uri="{FF2B5EF4-FFF2-40B4-BE49-F238E27FC236}">
                <a16:creationId xmlns:a16="http://schemas.microsoft.com/office/drawing/2014/main" id="{B285D81A-8C3E-4B9F-A938-66ACBE39D6CC}"/>
              </a:ext>
            </a:extLst>
          </p:cNvPr>
          <p:cNvSpPr/>
          <p:nvPr/>
        </p:nvSpPr>
        <p:spPr>
          <a:xfrm>
            <a:off x="795937" y="2934932"/>
            <a:ext cx="2748631" cy="1200329"/>
          </a:xfrm>
          <a:prstGeom prst="rect">
            <a:avLst/>
          </a:prstGeom>
          <a:noFill/>
          <a:ln>
            <a:noFill/>
          </a:ln>
        </p:spPr>
        <p:txBody>
          <a:bodyPr lIns="91425" tIns="45700" rIns="91425" bIns="45700" anchor="t" anchorCtr="0">
            <a:noAutofit/>
          </a:bodyPr>
          <a:lstStyle/>
          <a:p>
            <a:pPr marL="285750" indent="-285750">
              <a:buClr>
                <a:srgbClr val="4D8C40"/>
              </a:buClr>
              <a:buSzPct val="100000"/>
              <a:buFont typeface="Arial"/>
              <a:buChar char="•"/>
            </a:pPr>
            <a:r>
              <a:rPr lang="en-US" sz="1800">
                <a:solidFill>
                  <a:srgbClr val="4D8C40"/>
                </a:solidFill>
                <a:latin typeface="Calibri"/>
                <a:ea typeface="Calibri"/>
                <a:cs typeface="Calibri"/>
                <a:sym typeface="Calibri"/>
              </a:rPr>
              <a:t>Appropriate imaging, CDS and Evidence-Based Medicine</a:t>
            </a:r>
          </a:p>
          <a:p>
            <a:pPr marL="285750" indent="-285750">
              <a:buClr>
                <a:srgbClr val="4D8C40"/>
              </a:buClr>
              <a:buSzPct val="100000"/>
              <a:buFont typeface="Arial"/>
              <a:buChar char="•"/>
            </a:pPr>
            <a:r>
              <a:rPr lang="en-US" sz="1800">
                <a:solidFill>
                  <a:srgbClr val="4D8C40"/>
                </a:solidFill>
                <a:latin typeface="Calibri"/>
                <a:ea typeface="Calibri"/>
                <a:cs typeface="Calibri"/>
                <a:sym typeface="Calibri"/>
              </a:rPr>
              <a:t>PAMA mandate</a:t>
            </a:r>
          </a:p>
        </p:txBody>
      </p:sp>
      <p:sp>
        <p:nvSpPr>
          <p:cNvPr id="11" name="Shape 102">
            <a:extLst>
              <a:ext uri="{FF2B5EF4-FFF2-40B4-BE49-F238E27FC236}">
                <a16:creationId xmlns:a16="http://schemas.microsoft.com/office/drawing/2014/main" id="{A0E23F55-1C32-4CD4-8C83-674FEF813C2C}"/>
              </a:ext>
            </a:extLst>
          </p:cNvPr>
          <p:cNvSpPr/>
          <p:nvPr/>
        </p:nvSpPr>
        <p:spPr>
          <a:xfrm>
            <a:off x="795937" y="2398565"/>
            <a:ext cx="2748631" cy="461664"/>
          </a:xfrm>
          <a:prstGeom prst="rect">
            <a:avLst/>
          </a:prstGeom>
          <a:noFill/>
          <a:ln>
            <a:noFill/>
          </a:ln>
        </p:spPr>
        <p:txBody>
          <a:bodyPr lIns="91425" tIns="45700" rIns="91425" bIns="45700" anchor="t" anchorCtr="0">
            <a:noAutofit/>
          </a:bodyPr>
          <a:lstStyle/>
          <a:p>
            <a:pPr>
              <a:buSzPct val="25000"/>
            </a:pPr>
            <a:r>
              <a:rPr lang="en-US" sz="2400" b="1">
                <a:solidFill>
                  <a:srgbClr val="4D8C40"/>
                </a:solidFill>
                <a:latin typeface="Calibri"/>
                <a:ea typeface="Calibri"/>
                <a:cs typeface="Calibri"/>
                <a:sym typeface="Calibri"/>
              </a:rPr>
              <a:t>CDS for Imaging</a:t>
            </a:r>
          </a:p>
        </p:txBody>
      </p:sp>
      <p:pic>
        <p:nvPicPr>
          <p:cNvPr id="12" name="Picture 2" descr="https://www.acr.org/-/media/ACR/Images/Logos/RadiologyTEACHES-logo.png?h=63&amp;w=300&amp;la=en">
            <a:extLst>
              <a:ext uri="{FF2B5EF4-FFF2-40B4-BE49-F238E27FC236}">
                <a16:creationId xmlns:a16="http://schemas.microsoft.com/office/drawing/2014/main" id="{6FB714F1-326D-4C17-A654-CC94776BD9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6359144"/>
            <a:ext cx="1638300" cy="34404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F227A02F-1C8F-464C-818F-6635BC6919A1}"/>
              </a:ext>
            </a:extLst>
          </p:cNvPr>
          <p:cNvSpPr txBox="1">
            <a:spLocks/>
          </p:cNvSpPr>
          <p:nvPr/>
        </p:nvSpPr>
        <p:spPr bwMode="auto">
          <a:xfrm>
            <a:off x="457200" y="688848"/>
            <a:ext cx="8229600" cy="53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600">
                <a:solidFill>
                  <a:schemeClr val="tx1"/>
                </a:solidFill>
                <a:latin typeface="Arial" charset="0"/>
              </a:defRPr>
            </a:lvl2pPr>
            <a:lvl3pPr algn="ctr" rtl="0" eaLnBrk="1" fontAlgn="base" hangingPunct="1">
              <a:spcBef>
                <a:spcPct val="0"/>
              </a:spcBef>
              <a:spcAft>
                <a:spcPct val="0"/>
              </a:spcAft>
              <a:defRPr sz="3600">
                <a:solidFill>
                  <a:schemeClr val="tx1"/>
                </a:solidFill>
                <a:latin typeface="Arial" charset="0"/>
              </a:defRPr>
            </a:lvl3pPr>
            <a:lvl4pPr algn="ctr" rtl="0" eaLnBrk="1" fontAlgn="base" hangingPunct="1">
              <a:spcBef>
                <a:spcPct val="0"/>
              </a:spcBef>
              <a:spcAft>
                <a:spcPct val="0"/>
              </a:spcAft>
              <a:defRPr sz="3600">
                <a:solidFill>
                  <a:schemeClr val="tx1"/>
                </a:solidFill>
                <a:latin typeface="Arial" charset="0"/>
              </a:defRPr>
            </a:lvl4pPr>
            <a:lvl5pPr algn="ctr" rtl="0" eaLnBrk="1" fontAlgn="base" hangingPunct="1">
              <a:spcBef>
                <a:spcPct val="0"/>
              </a:spcBef>
              <a:spcAft>
                <a:spcPct val="0"/>
              </a:spcAft>
              <a:defRPr sz="3600">
                <a:solidFill>
                  <a:schemeClr val="tx1"/>
                </a:solidFill>
                <a:latin typeface="Arial" charset="0"/>
              </a:defRPr>
            </a:lvl5pPr>
            <a:lvl6pPr marL="457200" algn="ctr" rtl="0" eaLnBrk="1" fontAlgn="base" hangingPunct="1">
              <a:spcBef>
                <a:spcPct val="0"/>
              </a:spcBef>
              <a:spcAft>
                <a:spcPct val="0"/>
              </a:spcAft>
              <a:defRPr sz="3600">
                <a:solidFill>
                  <a:schemeClr val="tx1"/>
                </a:solidFill>
                <a:latin typeface="Arial" charset="0"/>
              </a:defRPr>
            </a:lvl6pPr>
            <a:lvl7pPr marL="914400" algn="ctr" rtl="0" eaLnBrk="1" fontAlgn="base" hangingPunct="1">
              <a:spcBef>
                <a:spcPct val="0"/>
              </a:spcBef>
              <a:spcAft>
                <a:spcPct val="0"/>
              </a:spcAft>
              <a:defRPr sz="3600">
                <a:solidFill>
                  <a:schemeClr val="tx1"/>
                </a:solidFill>
                <a:latin typeface="Arial" charset="0"/>
              </a:defRPr>
            </a:lvl7pPr>
            <a:lvl8pPr marL="1371600" algn="ctr" rtl="0" eaLnBrk="1" fontAlgn="base" hangingPunct="1">
              <a:spcBef>
                <a:spcPct val="0"/>
              </a:spcBef>
              <a:spcAft>
                <a:spcPct val="0"/>
              </a:spcAft>
              <a:defRPr sz="3600">
                <a:solidFill>
                  <a:schemeClr val="tx1"/>
                </a:solidFill>
                <a:latin typeface="Arial" charset="0"/>
              </a:defRPr>
            </a:lvl8pPr>
            <a:lvl9pPr marL="1828800" algn="ctr" rtl="0" eaLnBrk="1" fontAlgn="base" hangingPunct="1">
              <a:spcBef>
                <a:spcPct val="0"/>
              </a:spcBef>
              <a:spcAft>
                <a:spcPct val="0"/>
              </a:spcAft>
              <a:defRPr sz="3600">
                <a:solidFill>
                  <a:schemeClr val="tx1"/>
                </a:solidFill>
                <a:latin typeface="Arial" charset="0"/>
              </a:defRPr>
            </a:lvl9pPr>
          </a:lstStyle>
          <a:p>
            <a:r>
              <a:rPr lang="en-US" b="1" dirty="0">
                <a:solidFill>
                  <a:srgbClr val="0062AC"/>
                </a:solidFill>
              </a:rPr>
              <a:t>Thank you!</a:t>
            </a:r>
          </a:p>
        </p:txBody>
      </p:sp>
      <p:pic>
        <p:nvPicPr>
          <p:cNvPr id="18" name="Audio 17">
            <a:hlinkClick r:id="" action="ppaction://media"/>
            <a:extLst>
              <a:ext uri="{FF2B5EF4-FFF2-40B4-BE49-F238E27FC236}">
                <a16:creationId xmlns:a16="http://schemas.microsoft.com/office/drawing/2014/main" id="{C6EDCFA9-29E3-4F27-8EF8-88A73DD45F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979878794"/>
      </p:ext>
    </p:extLst>
  </p:cSld>
  <p:clrMapOvr>
    <a:masterClrMapping/>
  </p:clrMapOvr>
  <mc:AlternateContent xmlns:mc="http://schemas.openxmlformats.org/markup-compatibility/2006" xmlns:p14="http://schemas.microsoft.com/office/powerpoint/2010/main">
    <mc:Choice Requires="p14">
      <p:transition spd="med" p14:dur="700" advTm="45510">
        <p:fade/>
      </p:transition>
    </mc:Choice>
    <mc:Fallback xmlns="">
      <p:transition spd="med" advTm="45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8"/>
                </p:tgtEl>
              </p:cMediaNode>
            </p:audio>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rash dump truck">
            <a:extLst>
              <a:ext uri="{FF2B5EF4-FFF2-40B4-BE49-F238E27FC236}">
                <a16:creationId xmlns:a16="http://schemas.microsoft.com/office/drawing/2014/main" id="{26276606-8B11-48B4-891F-046AF3484774}"/>
              </a:ext>
            </a:extLst>
          </p:cNvPr>
          <p:cNvPicPr>
            <a:picLocks noChangeAspect="1" noChangeArrowheads="1"/>
          </p:cNvPicPr>
          <p:nvPr/>
        </p:nvPicPr>
        <p:blipFill>
          <a:blip r:embed="rId6" cstate="print"/>
          <a:srcRect/>
          <a:stretch>
            <a:fillRect/>
          </a:stretch>
        </p:blipFill>
        <p:spPr bwMode="auto">
          <a:xfrm>
            <a:off x="622616" y="906354"/>
            <a:ext cx="7898769" cy="5265846"/>
          </a:xfrm>
          <a:prstGeom prst="rect">
            <a:avLst/>
          </a:prstGeom>
          <a:ln>
            <a:noFill/>
          </a:ln>
          <a:effectLst>
            <a:softEdge rad="112500"/>
          </a:effectLst>
        </p:spPr>
      </p:pic>
      <p:pic>
        <p:nvPicPr>
          <p:cNvPr id="7" name="Picture 2" descr="Image result for value equals patient outcomes divided by cost">
            <a:extLst>
              <a:ext uri="{FF2B5EF4-FFF2-40B4-BE49-F238E27FC236}">
                <a16:creationId xmlns:a16="http://schemas.microsoft.com/office/drawing/2014/main" id="{DB61714F-F211-49C2-B189-C4EBD2A734E1}"/>
              </a:ext>
            </a:extLst>
          </p:cNvPr>
          <p:cNvPicPr>
            <a:picLocks noChangeAspect="1" noChangeArrowheads="1"/>
          </p:cNvPicPr>
          <p:nvPr/>
        </p:nvPicPr>
        <p:blipFill>
          <a:blip r:embed="rId7" cstate="print"/>
          <a:srcRect/>
          <a:stretch>
            <a:fillRect/>
          </a:stretch>
        </p:blipFill>
        <p:spPr bwMode="auto">
          <a:xfrm>
            <a:off x="1614238" y="2368176"/>
            <a:ext cx="5915524" cy="2203824"/>
          </a:xfrm>
          <a:prstGeom prst="rect">
            <a:avLst/>
          </a:prstGeom>
          <a:noFill/>
        </p:spPr>
      </p:pic>
      <p:pic>
        <p:nvPicPr>
          <p:cNvPr id="9" name="Audio 8">
            <a:hlinkClick r:id="" action="ppaction://media"/>
            <a:extLst>
              <a:ext uri="{FF2B5EF4-FFF2-40B4-BE49-F238E27FC236}">
                <a16:creationId xmlns:a16="http://schemas.microsoft.com/office/drawing/2014/main" id="{DC47AD82-7C62-4D5D-9A99-199CD9DB0B2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201719431"/>
      </p:ext>
    </p:extLst>
  </p:cSld>
  <p:clrMapOvr>
    <a:masterClrMapping/>
  </p:clrMapOvr>
  <mc:AlternateContent xmlns:mc="http://schemas.openxmlformats.org/markup-compatibility/2006" xmlns:p14="http://schemas.microsoft.com/office/powerpoint/2010/main">
    <mc:Choice Requires="p14">
      <p:transition spd="med" p14:dur="700" advTm="58339">
        <p:fade/>
      </p:transition>
    </mc:Choice>
    <mc:Fallback xmlns="">
      <p:transition spd="med" advTm="58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36193C-DB2D-4E84-9DB5-3BE8F9BEFA82}"/>
              </a:ext>
            </a:extLst>
          </p:cNvPr>
          <p:cNvSpPr/>
          <p:nvPr/>
        </p:nvSpPr>
        <p:spPr>
          <a:xfrm>
            <a:off x="4419600" y="442347"/>
            <a:ext cx="4572000" cy="6017032"/>
          </a:xfrm>
          <a:prstGeom prst="rect">
            <a:avLst/>
          </a:prstGeom>
        </p:spPr>
        <p:txBody>
          <a:bodyPr>
            <a:spAutoFit/>
          </a:bodyPr>
          <a:lstStyle/>
          <a:p>
            <a:r>
              <a:rPr lang="en-US" sz="875" dirty="0"/>
              <a:t>Participating Society</a:t>
            </a:r>
          </a:p>
          <a:p>
            <a:r>
              <a:rPr lang="en-US" sz="875" dirty="0"/>
              <a:t>1. American Academy of Neurology</a:t>
            </a:r>
          </a:p>
          <a:p>
            <a:r>
              <a:rPr lang="en-US" sz="875" dirty="0"/>
              <a:t>2. American Academy of </a:t>
            </a:r>
            <a:r>
              <a:rPr lang="en-US" sz="875" dirty="0" err="1"/>
              <a:t>Orthopaedic</a:t>
            </a:r>
            <a:r>
              <a:rPr lang="en-US" sz="875" dirty="0"/>
              <a:t> Surgeons</a:t>
            </a:r>
          </a:p>
          <a:p>
            <a:r>
              <a:rPr lang="en-US" sz="875" dirty="0"/>
              <a:t>3. American Academy of Otolaryngology-Head and Neck Surgery</a:t>
            </a:r>
          </a:p>
          <a:p>
            <a:r>
              <a:rPr lang="en-US" sz="875" dirty="0"/>
              <a:t>4. American Academy of Pediatrics</a:t>
            </a:r>
          </a:p>
          <a:p>
            <a:r>
              <a:rPr lang="en-US" sz="875" dirty="0"/>
              <a:t>5. American Association for the Study of Liver Diseases</a:t>
            </a:r>
          </a:p>
          <a:p>
            <a:r>
              <a:rPr lang="en-US" sz="875" dirty="0"/>
              <a:t>6. American Association for the Surgery of Trauma</a:t>
            </a:r>
          </a:p>
          <a:p>
            <a:r>
              <a:rPr lang="en-US" sz="875" dirty="0"/>
              <a:t>7. American Association for Thoracic Surgery</a:t>
            </a:r>
          </a:p>
          <a:p>
            <a:r>
              <a:rPr lang="en-US" sz="875" dirty="0"/>
              <a:t>8. American Association of Neurological Surgeons/Congress of Neurological Surgeons</a:t>
            </a:r>
          </a:p>
          <a:p>
            <a:r>
              <a:rPr lang="en-US" sz="875" dirty="0"/>
              <a:t>9. American College of Chest Physicians</a:t>
            </a:r>
          </a:p>
          <a:p>
            <a:r>
              <a:rPr lang="en-US" sz="875" dirty="0"/>
              <a:t>10. American College of Emergency Physicians</a:t>
            </a:r>
          </a:p>
          <a:p>
            <a:r>
              <a:rPr lang="en-US" sz="875" dirty="0"/>
              <a:t>11. American College of Obstetricians and Gynecologists</a:t>
            </a:r>
          </a:p>
          <a:p>
            <a:r>
              <a:rPr lang="en-US" sz="875" dirty="0"/>
              <a:t>12. American College of Phlebology</a:t>
            </a:r>
          </a:p>
          <a:p>
            <a:r>
              <a:rPr lang="en-US" sz="875" dirty="0"/>
              <a:t>13. American College of Physicians</a:t>
            </a:r>
          </a:p>
          <a:p>
            <a:r>
              <a:rPr lang="en-US" sz="875" dirty="0"/>
              <a:t>14. American College of Rheumatology</a:t>
            </a:r>
          </a:p>
          <a:p>
            <a:r>
              <a:rPr lang="en-US" sz="875" dirty="0"/>
              <a:t>15. American College of Surgeons</a:t>
            </a:r>
          </a:p>
          <a:p>
            <a:r>
              <a:rPr lang="en-US" sz="875" dirty="0"/>
              <a:t>16. American Gastroenterological Association</a:t>
            </a:r>
          </a:p>
          <a:p>
            <a:r>
              <a:rPr lang="en-US" sz="875" dirty="0"/>
              <a:t>17. American Pediatric Surgical Association</a:t>
            </a:r>
          </a:p>
          <a:p>
            <a:r>
              <a:rPr lang="en-US" sz="875" dirty="0"/>
              <a:t>18. American Psychiatric Association</a:t>
            </a:r>
          </a:p>
          <a:p>
            <a:r>
              <a:rPr lang="en-US" sz="875" dirty="0"/>
              <a:t>19. American Society of Clinical Oncology</a:t>
            </a:r>
          </a:p>
          <a:p>
            <a:r>
              <a:rPr lang="en-US" sz="875" dirty="0"/>
              <a:t>20. American Society of Echocardiography</a:t>
            </a:r>
          </a:p>
          <a:p>
            <a:r>
              <a:rPr lang="en-US" sz="875" dirty="0"/>
              <a:t>21. American Society of Hematology</a:t>
            </a:r>
          </a:p>
          <a:p>
            <a:r>
              <a:rPr lang="en-US" sz="875" dirty="0"/>
              <a:t>22. American Society of Nephrology</a:t>
            </a:r>
          </a:p>
          <a:p>
            <a:r>
              <a:rPr lang="en-US" sz="875" dirty="0"/>
              <a:t>23. American Society of Nuclear Cardiology</a:t>
            </a:r>
          </a:p>
          <a:p>
            <a:r>
              <a:rPr lang="en-US" sz="875" dirty="0"/>
              <a:t>24. American Society of Plastic Surgeons</a:t>
            </a:r>
          </a:p>
          <a:p>
            <a:r>
              <a:rPr lang="en-US" sz="875" dirty="0"/>
              <a:t>25. American Thoracic Society</a:t>
            </a:r>
          </a:p>
          <a:p>
            <a:r>
              <a:rPr lang="en-US" sz="875" dirty="0"/>
              <a:t>26. American Thyroid Association</a:t>
            </a:r>
          </a:p>
          <a:p>
            <a:r>
              <a:rPr lang="en-US" sz="875" dirty="0"/>
              <a:t>27. American Urological Association</a:t>
            </a:r>
          </a:p>
          <a:p>
            <a:r>
              <a:rPr lang="en-US" sz="875" dirty="0"/>
              <a:t>28. Canadian Association of Radiologists</a:t>
            </a:r>
          </a:p>
          <a:p>
            <a:r>
              <a:rPr lang="en-US" sz="875" dirty="0"/>
              <a:t>29. Infectious Diseases Society of America</a:t>
            </a:r>
          </a:p>
          <a:p>
            <a:r>
              <a:rPr lang="en-US" sz="875" dirty="0"/>
              <a:t>30. North American Society for Pediatric Gastroenterology, Hepatology &amp; Nutrition</a:t>
            </a:r>
          </a:p>
          <a:p>
            <a:r>
              <a:rPr lang="en-US" sz="875" dirty="0"/>
              <a:t>31. North American Spine Society</a:t>
            </a:r>
          </a:p>
          <a:p>
            <a:r>
              <a:rPr lang="en-US" sz="875" dirty="0"/>
              <a:t>32. Society for Academic Emergency Medicine</a:t>
            </a:r>
          </a:p>
          <a:p>
            <a:r>
              <a:rPr lang="en-US" sz="875" dirty="0"/>
              <a:t>33. Society for Cardiovascular Magnetic Resonance</a:t>
            </a:r>
          </a:p>
          <a:p>
            <a:r>
              <a:rPr lang="en-US" sz="875" dirty="0"/>
              <a:t>34. Society for Pediatric Dermatology</a:t>
            </a:r>
          </a:p>
          <a:p>
            <a:r>
              <a:rPr lang="en-US" sz="875" dirty="0"/>
              <a:t>35. Society for Pediatric Urology</a:t>
            </a:r>
          </a:p>
          <a:p>
            <a:r>
              <a:rPr lang="en-US" sz="875" dirty="0"/>
              <a:t>36. Society for Vascular Surgery</a:t>
            </a:r>
          </a:p>
          <a:p>
            <a:r>
              <a:rPr lang="en-US" sz="875" dirty="0"/>
              <a:t>37. Society of Cardiovascular Computed Tomography</a:t>
            </a:r>
          </a:p>
          <a:p>
            <a:r>
              <a:rPr lang="en-US" sz="875" dirty="0"/>
              <a:t>38. Society of Critical Care Medicine</a:t>
            </a:r>
          </a:p>
          <a:p>
            <a:r>
              <a:rPr lang="en-US" sz="875" dirty="0"/>
              <a:t>39. Society of General Internal Medicine</a:t>
            </a:r>
          </a:p>
          <a:p>
            <a:r>
              <a:rPr lang="en-US" sz="875" dirty="0"/>
              <a:t>40. Society of Gynecologic Oncology</a:t>
            </a:r>
          </a:p>
          <a:p>
            <a:r>
              <a:rPr lang="en-US" sz="875" dirty="0"/>
              <a:t>41. Society of Surgical Oncology</a:t>
            </a:r>
          </a:p>
          <a:p>
            <a:r>
              <a:rPr lang="en-US" sz="875" dirty="0"/>
              <a:t>42. The Society of Thoracic Surgeons</a:t>
            </a:r>
          </a:p>
          <a:p>
            <a:r>
              <a:rPr lang="en-US" sz="875" dirty="0"/>
              <a:t>43. World Professional Association for Transgender Health</a:t>
            </a:r>
          </a:p>
        </p:txBody>
      </p:sp>
      <p:pic>
        <p:nvPicPr>
          <p:cNvPr id="8" name="Picture 7">
            <a:extLst>
              <a:ext uri="{FF2B5EF4-FFF2-40B4-BE49-F238E27FC236}">
                <a16:creationId xmlns:a16="http://schemas.microsoft.com/office/drawing/2014/main" id="{27FBEF1A-400B-4386-ACBC-B637C96B5F50}"/>
              </a:ext>
            </a:extLst>
          </p:cNvPr>
          <p:cNvPicPr>
            <a:picLocks noChangeAspect="1"/>
          </p:cNvPicPr>
          <p:nvPr/>
        </p:nvPicPr>
        <p:blipFill>
          <a:blip r:embed="rId5"/>
          <a:stretch>
            <a:fillRect/>
          </a:stretch>
        </p:blipFill>
        <p:spPr>
          <a:xfrm>
            <a:off x="647700" y="1698263"/>
            <a:ext cx="3505200" cy="3505200"/>
          </a:xfrm>
          <a:prstGeom prst="rect">
            <a:avLst/>
          </a:prstGeom>
        </p:spPr>
      </p:pic>
      <p:pic>
        <p:nvPicPr>
          <p:cNvPr id="9" name="Picture 8">
            <a:extLst>
              <a:ext uri="{FF2B5EF4-FFF2-40B4-BE49-F238E27FC236}">
                <a16:creationId xmlns:a16="http://schemas.microsoft.com/office/drawing/2014/main" id="{DDC44F86-84A2-41F6-BF9A-813D1B8A6339}"/>
              </a:ext>
            </a:extLst>
          </p:cNvPr>
          <p:cNvPicPr>
            <a:picLocks noChangeAspect="1"/>
          </p:cNvPicPr>
          <p:nvPr/>
        </p:nvPicPr>
        <p:blipFill>
          <a:blip r:embed="rId6"/>
          <a:stretch>
            <a:fillRect/>
          </a:stretch>
        </p:blipFill>
        <p:spPr>
          <a:xfrm>
            <a:off x="457200" y="914400"/>
            <a:ext cx="4038600" cy="747889"/>
          </a:xfrm>
          <a:prstGeom prst="rect">
            <a:avLst/>
          </a:prstGeom>
        </p:spPr>
      </p:pic>
      <p:pic>
        <p:nvPicPr>
          <p:cNvPr id="10" name="Audio 9">
            <a:hlinkClick r:id="" action="ppaction://media"/>
            <a:extLst>
              <a:ext uri="{FF2B5EF4-FFF2-40B4-BE49-F238E27FC236}">
                <a16:creationId xmlns:a16="http://schemas.microsoft.com/office/drawing/2014/main" id="{E382F64F-0983-4642-A997-9E45D2FE75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44239541"/>
      </p:ext>
    </p:extLst>
  </p:cSld>
  <p:clrMapOvr>
    <a:masterClrMapping/>
  </p:clrMapOvr>
  <mc:AlternateContent xmlns:mc="http://schemas.openxmlformats.org/markup-compatibility/2006" xmlns:p14="http://schemas.microsoft.com/office/powerpoint/2010/main">
    <mc:Choice Requires="p14">
      <p:transition spd="slow" p14:dur="2000" advTm="24349"/>
    </mc:Choice>
    <mc:Fallback xmlns="">
      <p:transition spd="slow" advTm="2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8848"/>
            <a:ext cx="8229600" cy="530352"/>
          </a:xfrm>
        </p:spPr>
        <p:txBody>
          <a:bodyPr>
            <a:noAutofit/>
          </a:bodyPr>
          <a:lstStyle/>
          <a:p>
            <a:pPr algn="ctr"/>
            <a:r>
              <a:rPr lang="en-US" b="1" dirty="0">
                <a:solidFill>
                  <a:srgbClr val="0062AC"/>
                </a:solidFill>
              </a:rPr>
              <a:t>Sample Evidence Table</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295400"/>
            <a:ext cx="8305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50E7C997-6D26-4E2C-AA02-B2E0C04E80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96045949"/>
      </p:ext>
    </p:extLst>
  </p:cSld>
  <p:clrMapOvr>
    <a:masterClrMapping/>
  </p:clrMapOvr>
  <mc:AlternateContent xmlns:mc="http://schemas.openxmlformats.org/markup-compatibility/2006" xmlns:p14="http://schemas.microsoft.com/office/powerpoint/2010/main">
    <mc:Choice Requires="p14">
      <p:transition spd="slow" p14:dur="2000" advTm="16043"/>
    </mc:Choice>
    <mc:Fallback xmlns="">
      <p:transition spd="slow" advTm="1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pPr algn="ctr"/>
            <a:r>
              <a:rPr lang="en-US" sz="2800" b="1" dirty="0">
                <a:solidFill>
                  <a:srgbClr val="0062AC"/>
                </a:solidFill>
              </a:rPr>
              <a:t>Appropriateness Category Names and Definitions</a:t>
            </a:r>
          </a:p>
        </p:txBody>
      </p:sp>
      <p:sp>
        <p:nvSpPr>
          <p:cNvPr id="12" name="TextBox 11"/>
          <p:cNvSpPr txBox="1"/>
          <p:nvPr/>
        </p:nvSpPr>
        <p:spPr>
          <a:xfrm>
            <a:off x="4572000" y="-457200"/>
            <a:ext cx="184731" cy="369332"/>
          </a:xfrm>
          <a:prstGeom prst="rect">
            <a:avLst/>
          </a:prstGeom>
          <a:noFill/>
        </p:spPr>
        <p:txBody>
          <a:bodyPr wrap="none" rtlCol="0">
            <a:spAutoFit/>
          </a:bodyPr>
          <a:lstStyle/>
          <a:p>
            <a:endParaRPr lang="en-US" dirty="0"/>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 y="1600201"/>
            <a:ext cx="805815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D3FBF5CF-A74E-43E0-9F1F-F66703F269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84887560"/>
      </p:ext>
    </p:extLst>
  </p:cSld>
  <p:clrMapOvr>
    <a:masterClrMapping/>
  </p:clrMapOvr>
  <mc:AlternateContent xmlns:mc="http://schemas.openxmlformats.org/markup-compatibility/2006" xmlns:p14="http://schemas.microsoft.com/office/powerpoint/2010/main">
    <mc:Choice Requires="p14">
      <p:transition spd="slow" p14:dur="2000" advTm="15991"/>
    </mc:Choice>
    <mc:Fallback xmlns="">
      <p:transition spd="slow" advTm="1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pPr algn="ctr"/>
            <a:r>
              <a:rPr lang="en-US" b="1" dirty="0">
                <a:solidFill>
                  <a:srgbClr val="0062AC"/>
                </a:solidFill>
              </a:rPr>
              <a:t>Relative Radiation Level</a:t>
            </a:r>
            <a:endParaRPr lang="en-US" dirty="0">
              <a:solidFill>
                <a:srgbClr val="0062AC"/>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25" y="1685925"/>
            <a:ext cx="805815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91CEF5DE-3925-43E2-882B-4F6EAD2559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13672052"/>
      </p:ext>
    </p:extLst>
  </p:cSld>
  <p:clrMapOvr>
    <a:masterClrMapping/>
  </p:clrMapOvr>
  <mc:AlternateContent xmlns:mc="http://schemas.openxmlformats.org/markup-compatibility/2006" xmlns:p14="http://schemas.microsoft.com/office/powerpoint/2010/main">
    <mc:Choice Requires="p14">
      <p:transition spd="slow" p14:dur="2000" advTm="16005"/>
    </mc:Choice>
    <mc:Fallback xmlns="">
      <p:transition spd="slow" advTm="1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924800" cy="1143000"/>
          </a:xfrm>
        </p:spPr>
        <p:txBody>
          <a:bodyPr>
            <a:normAutofit/>
          </a:bodyPr>
          <a:lstStyle/>
          <a:p>
            <a:pPr algn="ctr"/>
            <a:r>
              <a:rPr lang="en-US" b="1" dirty="0">
                <a:solidFill>
                  <a:srgbClr val="0062AC"/>
                </a:solidFill>
              </a:rPr>
              <a:t> </a:t>
            </a:r>
            <a:r>
              <a:rPr lang="en-US" b="1" dirty="0">
                <a:solidFill>
                  <a:srgbClr val="0564BB"/>
                </a:solidFill>
              </a:rPr>
              <a:t>Appropriateness</a:t>
            </a:r>
            <a:r>
              <a:rPr lang="en-US" b="1" dirty="0">
                <a:solidFill>
                  <a:srgbClr val="0062AC"/>
                </a:solidFill>
              </a:rPr>
              <a:t> Criteria (AC)</a:t>
            </a:r>
            <a:br>
              <a:rPr lang="en-US" b="1" dirty="0">
                <a:solidFill>
                  <a:srgbClr val="0062AC"/>
                </a:solidFill>
              </a:rPr>
            </a:br>
            <a:r>
              <a:rPr lang="en-US" b="1" dirty="0">
                <a:solidFill>
                  <a:srgbClr val="0062AC"/>
                </a:solidFill>
              </a:rPr>
              <a:t>www.acr.org/ac</a:t>
            </a:r>
            <a:endParaRPr lang="en-US" dirty="0">
              <a:solidFill>
                <a:srgbClr val="0062AC"/>
              </a:solidFill>
            </a:endParaRPr>
          </a:p>
        </p:txBody>
      </p:sp>
      <p:pic>
        <p:nvPicPr>
          <p:cNvPr id="6" name="Picture 2">
            <a:extLst>
              <a:ext uri="{FF2B5EF4-FFF2-40B4-BE49-F238E27FC236}">
                <a16:creationId xmlns:a16="http://schemas.microsoft.com/office/drawing/2014/main" id="{8EAF4AAA-A18D-4653-9587-7BC57040D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88" y="1504950"/>
            <a:ext cx="7743825"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D5277490-433F-42F9-9588-2DA07C649D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95725124"/>
      </p:ext>
    </p:extLst>
  </p:cSld>
  <p:clrMapOvr>
    <a:masterClrMapping/>
  </p:clrMapOvr>
  <mc:AlternateContent xmlns:mc="http://schemas.openxmlformats.org/markup-compatibility/2006" xmlns:p14="http://schemas.microsoft.com/office/powerpoint/2010/main">
    <mc:Choice Requires="p14">
      <p:transition spd="slow" p14:dur="2000" advTm="39573"/>
    </mc:Choice>
    <mc:Fallback xmlns="">
      <p:transition spd="slow" advTm="3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American College of radiology</a:t>
            </a:r>
          </a:p>
        </p:txBody>
      </p:sp>
      <p:sp>
        <p:nvSpPr>
          <p:cNvPr id="5" name="Subtitle 4"/>
          <p:cNvSpPr>
            <a:spLocks noGrp="1"/>
          </p:cNvSpPr>
          <p:nvPr>
            <p:ph type="subTitle" idx="1"/>
          </p:nvPr>
        </p:nvSpPr>
        <p:spPr/>
        <p:txBody>
          <a:bodyPr/>
          <a:lstStyle/>
          <a:p>
            <a:r>
              <a:rPr lang="en-US" dirty="0"/>
              <a:t>National Decision Support Company</a:t>
            </a:r>
          </a:p>
        </p:txBody>
      </p:sp>
      <p:pic>
        <p:nvPicPr>
          <p:cNvPr id="6" name="Audio 5">
            <a:hlinkClick r:id="" action="ppaction://media"/>
            <a:extLst>
              <a:ext uri="{FF2B5EF4-FFF2-40B4-BE49-F238E27FC236}">
                <a16:creationId xmlns:a16="http://schemas.microsoft.com/office/drawing/2014/main" id="{2D1E8B06-4D2D-476A-A38B-E9193D99CCD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495024366"/>
      </p:ext>
    </p:extLst>
  </p:cSld>
  <p:clrMapOvr>
    <a:masterClrMapping/>
  </p:clrMapOvr>
  <mc:AlternateContent xmlns:mc="http://schemas.openxmlformats.org/markup-compatibility/2006" xmlns:p14="http://schemas.microsoft.com/office/powerpoint/2010/main">
    <mc:Choice Requires="p14">
      <p:transition spd="slow" p14:dur="2000" advTm="17361"/>
    </mc:Choice>
    <mc:Fallback xmlns="">
      <p:transition spd="slow" advTm="17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6"/>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9.8"/>
</p:tagLst>
</file>

<file path=ppt/tags/tag4.xml><?xml version="1.0" encoding="utf-8"?>
<p:tagLst xmlns:a="http://schemas.openxmlformats.org/drawingml/2006/main" xmlns:r="http://schemas.openxmlformats.org/officeDocument/2006/relationships" xmlns:p="http://schemas.openxmlformats.org/presentationml/2006/main">
  <p:tag name="TIMING" val="|20.6|20|5"/>
</p:tagLst>
</file>

<file path=ppt/tags/tag5.xml><?xml version="1.0" encoding="utf-8"?>
<p:tagLst xmlns:a="http://schemas.openxmlformats.org/drawingml/2006/main" xmlns:r="http://schemas.openxmlformats.org/officeDocument/2006/relationships" xmlns:p="http://schemas.openxmlformats.org/presentationml/2006/main">
  <p:tag name="TIMING" val="|40.6"/>
</p:tagLst>
</file>

<file path=ppt/theme/theme1.xml><?xml version="1.0" encoding="utf-8"?>
<a:theme xmlns:a="http://schemas.openxmlformats.org/drawingml/2006/main" name="ACR_PPT Light_F">
  <a:themeElements>
    <a:clrScheme name="L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2896</TotalTime>
  <Words>1850</Words>
  <Application>Microsoft Office PowerPoint</Application>
  <PresentationFormat>On-screen Show (4:3)</PresentationFormat>
  <Paragraphs>209</Paragraphs>
  <Slides>22</Slides>
  <Notes>22</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Wingdings</vt:lpstr>
      <vt:lpstr>ACR_PPT Light_F</vt:lpstr>
      <vt:lpstr>PowerPoint Presentation</vt:lpstr>
      <vt:lpstr>PowerPoint Presentation</vt:lpstr>
      <vt:lpstr>PowerPoint Presentation</vt:lpstr>
      <vt:lpstr>PowerPoint Presentation</vt:lpstr>
      <vt:lpstr>Sample Evidence Table</vt:lpstr>
      <vt:lpstr>Appropriateness Category Names and Definitions</vt:lpstr>
      <vt:lpstr>Relative Radiation Level</vt:lpstr>
      <vt:lpstr> Appropriateness Criteria (AC) www.acr.org/ac</vt:lpstr>
      <vt:lpstr>American College of radiology</vt:lpstr>
      <vt:lpstr>PowerPoint Presentation</vt:lpstr>
      <vt:lpstr> Protecting Access to Medicare Act  (PAMA)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Willis, Marc Harold</dc:creator>
  <cp:lastModifiedBy>Marc Willis</cp:lastModifiedBy>
  <cp:revision>81</cp:revision>
  <dcterms:modified xsi:type="dcterms:W3CDTF">2020-05-13T23:10:21Z</dcterms:modified>
</cp:coreProperties>
</file>