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9" r:id="rId2"/>
    <p:sldId id="308" r:id="rId3"/>
    <p:sldId id="289" r:id="rId4"/>
    <p:sldId id="280" r:id="rId5"/>
    <p:sldId id="281" r:id="rId6"/>
    <p:sldId id="282" r:id="rId7"/>
    <p:sldId id="284" r:id="rId8"/>
    <p:sldId id="285" r:id="rId9"/>
    <p:sldId id="286" r:id="rId10"/>
    <p:sldId id="290" r:id="rId11"/>
    <p:sldId id="291" r:id="rId12"/>
    <p:sldId id="292" r:id="rId13"/>
    <p:sldId id="293" r:id="rId14"/>
    <p:sldId id="294" r:id="rId15"/>
    <p:sldId id="295" r:id="rId16"/>
    <p:sldId id="307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</p:sldIdLst>
  <p:sldSz cx="10287000" cy="6858000" type="35mm"/>
  <p:notesSz cx="6994525" cy="9278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75973"/>
    <a:srgbClr val="0D1E27"/>
    <a:srgbClr val="336699"/>
    <a:srgbClr val="FFBC00"/>
    <a:srgbClr val="F09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44" d="100"/>
          <a:sy n="44" d="100"/>
        </p:scale>
        <p:origin x="-102" y="-88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E416EE-1540-4F83-B747-0E0FF86A7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7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6300" y="685800"/>
            <a:ext cx="52578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76D16D-BA92-4F4B-AB74-A6D5EBE47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36D75-7232-411E-B50C-688D7C5AC366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0A204-BA70-4394-8266-655FC5E6B7CE}" type="slidenum">
              <a:rPr lang="en-US"/>
              <a:pPr/>
              <a:t>10</a:t>
            </a:fld>
            <a:endParaRPr lang="en-US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23AAB-BDA2-47D6-9E3D-5F3F2A662403}" type="slidenum">
              <a:rPr lang="en-US"/>
              <a:pPr/>
              <a:t>11</a:t>
            </a:fld>
            <a:endParaRPr 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6384D-2C77-4D61-9DD3-D03F90B6E754}" type="slidenum">
              <a:rPr lang="en-US"/>
              <a:pPr/>
              <a:t>12</a:t>
            </a:fld>
            <a:endParaRPr lang="en-US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4667A-753E-4919-B607-2E84B8C505B5}" type="slidenum">
              <a:rPr lang="en-US"/>
              <a:pPr/>
              <a:t>13</a:t>
            </a:fld>
            <a:endParaRPr 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51B2C-FA76-4AD7-A3A7-1E74A5A6B706}" type="slidenum">
              <a:rPr lang="en-US"/>
              <a:pPr/>
              <a:t>14</a:t>
            </a:fld>
            <a:endParaRPr lang="en-US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C8B5B-26B5-4A6D-8390-02CF624BBDA7}" type="slidenum">
              <a:rPr lang="en-US"/>
              <a:pPr/>
              <a:t>15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2D8E8-82E2-4131-935B-161209826AFF}" type="slidenum">
              <a:rPr lang="en-US"/>
              <a:pPr/>
              <a:t>16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4158A-C9B7-4F6F-A4F3-DED642CA70F0}" type="slidenum">
              <a:rPr lang="en-US"/>
              <a:pPr/>
              <a:t>17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65103-D90D-4BCC-A80F-318F02C517B9}" type="slidenum">
              <a:rPr lang="en-US"/>
              <a:pPr/>
              <a:t>18</a:t>
            </a:fld>
            <a:endParaRPr lang="en-US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EB5CE-BA01-43A8-8856-7DC5522AE99A}" type="slidenum">
              <a:rPr lang="en-US"/>
              <a:pPr/>
              <a:t>19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E0D63-5C0B-4F27-A752-8546066B1F33}" type="slidenum">
              <a:rPr lang="en-US"/>
              <a:pPr/>
              <a:t>2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19234-D8B3-47EF-831E-32B731EDB0FE}" type="slidenum">
              <a:rPr lang="en-US"/>
              <a:pPr/>
              <a:t>20</a:t>
            </a:fld>
            <a:endParaRPr lang="en-US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AE172-B8C8-40D9-B3B5-3F77767F2EC7}" type="slidenum">
              <a:rPr lang="en-US"/>
              <a:pPr/>
              <a:t>21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2DB9-BB88-4306-93A7-C7B07ABC12AB}" type="slidenum">
              <a:rPr lang="en-US"/>
              <a:pPr/>
              <a:t>22</a:t>
            </a:fld>
            <a:endParaRPr 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AB94B-06FD-4EA8-92F9-6FD3893789F5}" type="slidenum">
              <a:rPr lang="en-US"/>
              <a:pPr/>
              <a:t>23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C655F-7EE6-4F2E-9876-A8D64C75FB52}" type="slidenum">
              <a:rPr lang="en-US"/>
              <a:pPr/>
              <a:t>24</a:t>
            </a:fld>
            <a:endParaRPr 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66D60-4073-4B84-A347-1B8A8615D51D}" type="slidenum">
              <a:rPr lang="en-US"/>
              <a:pPr/>
              <a:t>25</a:t>
            </a:fld>
            <a:endParaRPr lang="en-US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FA480-E7C8-421A-A751-B9E6AFA518F8}" type="slidenum">
              <a:rPr lang="en-US"/>
              <a:pPr/>
              <a:t>26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32869-6216-4B23-87F1-A9495D7AA0BF}" type="slidenum">
              <a:rPr lang="en-US"/>
              <a:pPr/>
              <a:t>27</a:t>
            </a:fld>
            <a:endParaRPr lang="en-US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C5351-DD08-4240-BA46-011B27953421}" type="slidenum">
              <a:rPr lang="en-US"/>
              <a:pPr/>
              <a:t>3</a:t>
            </a:fld>
            <a:endParaRPr 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2C330-C223-4106-8ED3-C9CED2154435}" type="slidenum">
              <a:rPr lang="en-US"/>
              <a:pPr/>
              <a:t>4</a:t>
            </a:fld>
            <a:endParaRPr lang="en-US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19D57-11E6-4DCA-9CDD-974A88126885}" type="slidenum">
              <a:rPr lang="en-US"/>
              <a:pPr/>
              <a:t>5</a:t>
            </a:fld>
            <a:endParaRPr lang="en-US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72BF4-1288-4F06-BFBB-9DA1A18ED7B7}" type="slidenum">
              <a:rPr lang="en-US"/>
              <a:pPr/>
              <a:t>6</a:t>
            </a:fld>
            <a:endParaRPr lang="en-US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3D0A9-C0CB-44EE-BBEB-C6A584B54CB7}" type="slidenum">
              <a:rPr lang="en-US"/>
              <a:pPr/>
              <a:t>7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1C22-8A20-4B51-950A-8D49C5E45644}" type="slidenum">
              <a:rPr lang="en-US"/>
              <a:pPr/>
              <a:t>8</a:t>
            </a:fld>
            <a:endParaRPr lang="en-US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EEB2-0C81-4CA9-BC1A-6C4B1338F70C}" type="slidenum">
              <a:rPr lang="en-US"/>
              <a:pPr/>
              <a:t>9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925D6-9A66-405D-9AC1-4950BE5476F7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E0AB0-09C9-4938-A4C9-3D9C336518CB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15250" y="381000"/>
            <a:ext cx="25717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81000"/>
            <a:ext cx="75628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57189E-C3B0-42C2-A172-6CA7AD741D1C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661344-9E9D-449E-97C5-51E16DA2F491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9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3166A-7BFC-40C3-BB10-655A86D3A065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5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5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86AE2B-30EC-483B-91C9-1C22B4AEAA9A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7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383A7B-EFFA-4CCD-9579-D5BAEA0A76B0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3DD28-360E-40BF-B5FD-EF22003DCFD9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E0A231-D632-426E-87B6-5993CEDB6171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1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115DD4-DF0A-43B7-A2AE-A4E66C9AC51B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69792-E9FE-4996-B994-860B198E991E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5973"/>
            </a:gs>
            <a:gs pos="100000">
              <a:srgbClr val="0D1E2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0"/>
            <a:ext cx="1028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8743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9450" y="64008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C5392F2-AC72-4385-9448-CF17CA5D7F80}" type="slidenum">
              <a:rPr lang="en-US"/>
              <a:pPr/>
              <a:t>‹#›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5715000"/>
            <a:ext cx="3276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CC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BC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•"/>
        <a:tabLst>
          <a:tab pos="738188" algn="l"/>
        </a:tabLs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38188" indent="-339725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–"/>
        <a:tabLst>
          <a:tab pos="738188" algn="l"/>
        </a:tabLst>
        <a:defRPr sz="2800" b="1">
          <a:solidFill>
            <a:schemeClr val="bg1"/>
          </a:solidFill>
          <a:latin typeface="+mn-lt"/>
        </a:defRPr>
      </a:lvl2pPr>
      <a:lvl3pPr marL="1090613" indent="-23495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•"/>
        <a:tabLst>
          <a:tab pos="738188" algn="l"/>
        </a:tabLst>
        <a:defRPr sz="28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–"/>
        <a:tabLst>
          <a:tab pos="738188" algn="l"/>
        </a:tabLst>
        <a:defRPr sz="28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»"/>
        <a:tabLst>
          <a:tab pos="738188" algn="l"/>
        </a:tabLst>
        <a:defRPr sz="28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»"/>
        <a:tabLst>
          <a:tab pos="738188" algn="l"/>
        </a:tabLst>
        <a:defRPr sz="28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»"/>
        <a:tabLst>
          <a:tab pos="738188" algn="l"/>
        </a:tabLst>
        <a:defRPr sz="28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»"/>
        <a:tabLst>
          <a:tab pos="738188" algn="l"/>
        </a:tabLst>
        <a:defRPr sz="28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BC00"/>
        </a:buClr>
        <a:buChar char="»"/>
        <a:tabLst>
          <a:tab pos="738188" algn="l"/>
        </a:tabLst>
        <a:defRPr sz="28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CD59EA5-F637-41BC-86E2-0E8ECB09DC73}" type="slidenum">
              <a:rPr lang="en-US"/>
              <a:pPr/>
              <a:t>1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Physicians’ Employment Contracts</a:t>
            </a:r>
            <a:br>
              <a:rPr lang="en-US"/>
            </a:br>
            <a:r>
              <a:rPr lang="en-US"/>
              <a:t>How to Survive Your First Contract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9822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Thomas R. Hoffman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Associate General Counsel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American College of Radiology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/>
              <a:t>Wednesday, August 3, 2006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400"/>
          </a:p>
          <a:p>
            <a:pPr algn="ctr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Written and compiled by Leonard L. Lucey, J.D.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ACR Quality and Safety Department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 algn="ctr">
              <a:lnSpc>
                <a:spcPct val="80000"/>
              </a:lnSpc>
              <a:buFontTx/>
              <a:buNone/>
            </a:pPr>
            <a:endParaRPr lang="en-US"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3E65AC8-5CEB-42D4-9D31-2117B789C8FC}" type="slidenum">
              <a:rPr lang="en-US"/>
              <a:pPr/>
              <a:t>10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Maintenance of professional licensure</a:t>
            </a:r>
          </a:p>
          <a:p>
            <a:r>
              <a:rPr lang="en-US"/>
              <a:t>Availability for call - rotation</a:t>
            </a:r>
          </a:p>
          <a:p>
            <a:r>
              <a:rPr lang="en-US"/>
              <a:t>Record keeping - paperwork</a:t>
            </a:r>
          </a:p>
          <a:p>
            <a:r>
              <a:rPr lang="en-US"/>
              <a:t>Serving on hospital committees</a:t>
            </a:r>
          </a:p>
          <a:p>
            <a:r>
              <a:rPr lang="en-US"/>
              <a:t>Membership in professional organizations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318ABE6-EC50-4D26-9861-AC01D68E968E}" type="slidenum">
              <a:rPr lang="en-US"/>
              <a:pPr/>
              <a:t>11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Compliance with department and hospital written policies</a:t>
            </a:r>
          </a:p>
          <a:p>
            <a:r>
              <a:rPr lang="en-US"/>
              <a:t>Work assignment schedule -- more than one location?</a:t>
            </a:r>
          </a:p>
          <a:p>
            <a:r>
              <a:rPr lang="en-US"/>
              <a:t>Meeting performance expectations</a:t>
            </a:r>
          </a:p>
          <a:p>
            <a:r>
              <a:rPr lang="en-US"/>
              <a:t>Training/CME</a:t>
            </a:r>
          </a:p>
          <a:p>
            <a:pPr lvl="1"/>
            <a:r>
              <a:rPr lang="en-US"/>
              <a:t>accreditation requirements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6E099C9-F55B-4FC9-B74D-E4F5174B777C}" type="slidenum">
              <a:rPr lang="en-US"/>
              <a:pPr/>
              <a:t>12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Vacation, personal days, sick days</a:t>
            </a:r>
          </a:p>
          <a:p>
            <a:r>
              <a:rPr lang="en-US"/>
              <a:t>Retirement plan</a:t>
            </a:r>
          </a:p>
          <a:p>
            <a:pPr lvl="1"/>
            <a:r>
              <a:rPr lang="en-US"/>
              <a:t>vesting</a:t>
            </a:r>
          </a:p>
          <a:p>
            <a:pPr lvl="1"/>
            <a:r>
              <a:rPr lang="en-US"/>
              <a:t>contribution - percentage</a:t>
            </a:r>
          </a:p>
          <a:p>
            <a:r>
              <a:rPr lang="en-US"/>
              <a:t>Dues - licensure and professional organization membership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3629AC-9A45-4250-8244-7642C4481089}" type="slidenum">
              <a:rPr lang="en-US"/>
              <a:pPr/>
              <a:t>13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Employer Control Issues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CME and attendance at seminars</a:t>
            </a:r>
          </a:p>
          <a:p>
            <a:endParaRPr lang="en-US"/>
          </a:p>
          <a:p>
            <a:r>
              <a:rPr lang="en-US"/>
              <a:t>Right to assign work schedule</a:t>
            </a:r>
          </a:p>
          <a:p>
            <a:endParaRPr lang="en-US"/>
          </a:p>
          <a:p>
            <a:r>
              <a:rPr lang="en-US"/>
              <a:t>Additional training</a:t>
            </a:r>
          </a:p>
          <a:p>
            <a:endParaRPr lang="en-US"/>
          </a:p>
          <a:p>
            <a:r>
              <a:rPr lang="en-US"/>
              <a:t>Right to amend personnel policies or benefits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A78B62A-83CB-487B-9E0B-E4416750A8A5}" type="slidenum">
              <a:rPr lang="en-US"/>
              <a:pPr/>
              <a:t>14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Non-Compete - Restrictive </a:t>
            </a:r>
            <a:br>
              <a:rPr lang="en-US"/>
            </a:br>
            <a:r>
              <a:rPr lang="en-US"/>
              <a:t>Covenant Clauses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General purpose -- protect employer</a:t>
            </a:r>
          </a:p>
          <a:p>
            <a:endParaRPr lang="en-US"/>
          </a:p>
          <a:p>
            <a:r>
              <a:rPr lang="en-US"/>
              <a:t>Requires consideration or value to employee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766E0C9-B9E2-43AE-A100-013513126911}" type="slidenum">
              <a:rPr lang="en-US"/>
              <a:pPr/>
              <a:t>15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Non-Compete - Restrictive </a:t>
            </a:r>
            <a:br>
              <a:rPr lang="en-US"/>
            </a:br>
            <a:r>
              <a:rPr lang="en-US"/>
              <a:t>Covenant Clauses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be reasonable</a:t>
            </a:r>
          </a:p>
          <a:p>
            <a:pPr lvl="1"/>
            <a:r>
              <a:rPr lang="en-US"/>
              <a:t>cover specific geographic area</a:t>
            </a:r>
          </a:p>
          <a:p>
            <a:pPr lvl="1"/>
            <a:r>
              <a:rPr lang="en-US"/>
              <a:t>specific time period </a:t>
            </a:r>
            <a:r>
              <a:rPr lang="en-US">
                <a:cs typeface="Arial" charset="0"/>
              </a:rPr>
              <a:t>→</a:t>
            </a:r>
            <a:r>
              <a:rPr lang="en-US"/>
              <a:t> 3 to 5 years</a:t>
            </a:r>
          </a:p>
          <a:p>
            <a:r>
              <a:rPr lang="en-US"/>
              <a:t>Restrictive covenants prohibit employee from providing services to named hospitals, HMOs, MCOs or within specific area</a:t>
            </a:r>
          </a:p>
          <a:p>
            <a:r>
              <a:rPr lang="en-US"/>
              <a:t>Not valid in all states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CA32601-8EAD-42D2-ADC4-A6FB894904FA}" type="slidenum">
              <a:rPr lang="en-US"/>
              <a:pPr/>
              <a:t>16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0" y="0"/>
          <a:ext cx="1028700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name="Bitmap Image" r:id="rId4" imgW="27904762" imgH="8980952" progId="Paint.Picture">
                  <p:embed/>
                </p:oleObj>
              </mc:Choice>
              <mc:Fallback>
                <p:oleObj name="Bitmap Image" r:id="rId4" imgW="27904762" imgH="898095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287000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781E4B0-AEF8-499D-91CA-BBA53F1DCAB9}" type="slidenum">
              <a:rPr lang="en-US"/>
              <a:pPr/>
              <a:t>17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Medical Research - Publications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to any compensation</a:t>
            </a:r>
          </a:p>
          <a:p>
            <a:r>
              <a:rPr lang="en-US"/>
              <a:t>Ownership rights to patents, copyrights</a:t>
            </a:r>
          </a:p>
          <a:p>
            <a:r>
              <a:rPr lang="en-US"/>
              <a:t>Royalties</a:t>
            </a:r>
          </a:p>
          <a:p>
            <a:r>
              <a:rPr lang="en-US"/>
              <a:t>If done through employer, work for hire</a:t>
            </a:r>
          </a:p>
          <a:p>
            <a:r>
              <a:rPr lang="en-US"/>
              <a:t>Access to patient records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E8BDD16-D44E-4387-8F33-5D4293CE5EC5}" type="slidenum">
              <a:rPr lang="en-US"/>
              <a:pPr/>
              <a:t>18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 Provisions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Just cause - define</a:t>
            </a:r>
          </a:p>
          <a:p>
            <a:pPr lvl="1"/>
            <a:r>
              <a:rPr lang="en-US"/>
              <a:t>loss of licensure or staff privileges, competency</a:t>
            </a:r>
          </a:p>
          <a:p>
            <a:r>
              <a:rPr lang="en-US"/>
              <a:t>Employment at will - no cause needed</a:t>
            </a:r>
          </a:p>
          <a:p>
            <a:r>
              <a:rPr lang="en-US"/>
              <a:t>Changing business environment</a:t>
            </a:r>
          </a:p>
          <a:p>
            <a:r>
              <a:rPr lang="en-US"/>
              <a:t>Effect on privileges: check for “clean sweep”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A8DD985-37F3-4FF6-BADB-676CFA8C655D}" type="slidenum">
              <a:rPr lang="en-US"/>
              <a:pPr/>
              <a:t>19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 Provisions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Any notice requirement</a:t>
            </a:r>
          </a:p>
          <a:p>
            <a:endParaRPr lang="en-US"/>
          </a:p>
          <a:p>
            <a:r>
              <a:rPr lang="en-US"/>
              <a:t>Severance package</a:t>
            </a:r>
          </a:p>
          <a:p>
            <a:endParaRPr lang="en-US"/>
          </a:p>
          <a:p>
            <a:r>
              <a:rPr lang="en-US"/>
              <a:t>Relocation expenses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B672D5A-7DCF-4E51-AE9F-D731771FC197}" type="slidenum">
              <a:rPr lang="en-US"/>
              <a:pPr/>
              <a:t>2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doctor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4000"/>
          </a:p>
          <a:p>
            <a:r>
              <a:rPr lang="en-US" sz="4000"/>
              <a:t>(doc’ter), n.  any of a number of medical professionals who use a variety of therapies to make sick people well enough to sue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232D86F-B5D8-47E9-8B4C-08D45DD85C7B}" type="slidenum">
              <a:rPr lang="en-US"/>
              <a:pPr/>
              <a:t>20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 Provisions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Tail coverage</a:t>
            </a:r>
          </a:p>
          <a:p>
            <a:endParaRPr lang="en-US"/>
          </a:p>
          <a:p>
            <a:r>
              <a:rPr lang="en-US"/>
              <a:t>Death benefits</a:t>
            </a:r>
          </a:p>
          <a:p>
            <a:endParaRPr lang="en-US"/>
          </a:p>
          <a:p>
            <a:r>
              <a:rPr lang="en-US"/>
              <a:t>Liquidated damages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3481EFC-3AC8-424D-9757-439C3746B26E}" type="slidenum">
              <a:rPr lang="en-US"/>
              <a:pPr/>
              <a:t>21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All Documents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Contract may refer to other documents -- part of the contract by reference</a:t>
            </a:r>
          </a:p>
          <a:p>
            <a:endParaRPr lang="en-US"/>
          </a:p>
          <a:p>
            <a:r>
              <a:rPr lang="en-US"/>
              <a:t>Managed care contracts may affect your compensation</a:t>
            </a:r>
          </a:p>
          <a:p>
            <a:endParaRPr lang="en-US"/>
          </a:p>
          <a:p>
            <a:r>
              <a:rPr lang="en-US"/>
              <a:t>Group contract with hospital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6CF643D-2CC2-4326-B1A5-9C0F08802025}" type="slidenum">
              <a:rPr lang="en-US"/>
              <a:pPr/>
              <a:t>22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 to Remember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Contract is legally binding - don’t sign unless sure</a:t>
            </a:r>
          </a:p>
          <a:p>
            <a:r>
              <a:rPr lang="en-US"/>
              <a:t>Verbal contracts may be legally binding but difficult to prove</a:t>
            </a:r>
          </a:p>
          <a:p>
            <a:r>
              <a:rPr lang="en-US"/>
              <a:t>Ask questions</a:t>
            </a:r>
          </a:p>
          <a:p>
            <a:r>
              <a:rPr lang="en-US"/>
              <a:t>You can negotiate -- modify provisions</a:t>
            </a:r>
          </a:p>
          <a:p>
            <a:r>
              <a:rPr lang="en-US"/>
              <a:t>Strongly recommend legal review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8589DC4-825C-463A-976D-DB6EB6966520}" type="slidenum">
              <a:rPr lang="en-US"/>
              <a:pPr/>
              <a:t>23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Hints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 the environment - visit the group</a:t>
            </a:r>
          </a:p>
          <a:p>
            <a:pPr lvl="1"/>
            <a:r>
              <a:rPr lang="en-US"/>
              <a:t>talk to others in the hospital</a:t>
            </a:r>
          </a:p>
          <a:p>
            <a:pPr lvl="1"/>
            <a:r>
              <a:rPr lang="en-US"/>
              <a:t>what is the group’s reputation?</a:t>
            </a:r>
          </a:p>
          <a:p>
            <a:pPr lvl="1"/>
            <a:r>
              <a:rPr lang="en-US"/>
              <a:t>stability of the group -- internal disputes?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AB098C4-5AF7-494E-AC48-F804CC557EA4}" type="slidenum">
              <a:rPr lang="en-US"/>
              <a:pPr/>
              <a:t>24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Hints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 the environment </a:t>
            </a:r>
            <a:r>
              <a:rPr lang="en-US" i="1"/>
              <a:t>(cont’d)</a:t>
            </a:r>
          </a:p>
          <a:p>
            <a:pPr lvl="1"/>
            <a:r>
              <a:rPr lang="en-US"/>
              <a:t>any merger or takeover rumors?</a:t>
            </a:r>
          </a:p>
          <a:p>
            <a:pPr lvl="1"/>
            <a:r>
              <a:rPr lang="en-US"/>
              <a:t>are you replacing someone -- how often is there turnover?</a:t>
            </a:r>
          </a:p>
          <a:p>
            <a:pPr lvl="1"/>
            <a:r>
              <a:rPr lang="en-US"/>
              <a:t>how much of the group’s practice is managed care contracts, capitated?</a:t>
            </a:r>
          </a:p>
          <a:p>
            <a:r>
              <a:rPr lang="en-US"/>
              <a:t>Don’t sign contracts with multiple groups -- subject to damages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4B906C5-529B-485A-B47E-623817D90E42}" type="slidenum">
              <a:rPr lang="en-US"/>
              <a:pPr/>
              <a:t>25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Hints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Hold off making major purchases until you’re certain the arrangement works</a:t>
            </a:r>
          </a:p>
          <a:p>
            <a:pPr lvl="1"/>
            <a:r>
              <a:rPr lang="en-US"/>
              <a:t>buying a home</a:t>
            </a:r>
          </a:p>
          <a:p>
            <a:pPr lvl="1"/>
            <a:r>
              <a:rPr lang="en-US"/>
              <a:t>investing in property</a:t>
            </a:r>
          </a:p>
          <a:p>
            <a:pPr lvl="1"/>
            <a:r>
              <a:rPr lang="en-US"/>
              <a:t>buying a car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565AF02-EDAE-4A2C-A3E3-43D2CDF8C228}" type="slidenum">
              <a:rPr lang="en-US"/>
              <a:pPr/>
              <a:t>26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Helpful Hints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What is appropriate compensation?</a:t>
            </a:r>
          </a:p>
          <a:p>
            <a:pPr lvl="1"/>
            <a:r>
              <a:rPr lang="en-US"/>
              <a:t>AMA/MGMA surveys</a:t>
            </a:r>
          </a:p>
          <a:p>
            <a:pPr lvl="1"/>
            <a:r>
              <a:rPr lang="en-US"/>
              <a:t>check with other residents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6E93CBC-0107-41CD-A86C-1131659477D9}" type="slidenum">
              <a:rPr lang="en-US"/>
              <a:pPr/>
              <a:t>27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5172" name="Picture 4" descr="Cartoonbmp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0287000" cy="6858000"/>
          </a:xfrm>
          <a:solidFill>
            <a:schemeClr val="accent1">
              <a:alpha val="50000"/>
            </a:schemeClr>
          </a:solidFill>
          <a:ln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19B84A7-88F2-4E1E-86CC-888D35D2E7CD}" type="slidenum">
              <a:rPr lang="en-US"/>
              <a:pPr/>
              <a:t>3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Contracts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Individual Physician - Group (primary contract)</a:t>
            </a:r>
          </a:p>
          <a:p>
            <a:endParaRPr lang="en-US"/>
          </a:p>
          <a:p>
            <a:r>
              <a:rPr lang="en-US"/>
              <a:t>Group - Hospital</a:t>
            </a:r>
          </a:p>
          <a:p>
            <a:endParaRPr lang="en-US"/>
          </a:p>
          <a:p>
            <a:r>
              <a:rPr lang="en-US"/>
              <a:t>Managed Care Contracts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CB5231A-1678-4688-9658-04C06844CCB6}" type="slidenum">
              <a:rPr lang="en-US"/>
              <a:pPr/>
              <a:t>4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of the Contract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Generally one year with automatic renewal</a:t>
            </a:r>
          </a:p>
          <a:p>
            <a:r>
              <a:rPr lang="en-US"/>
              <a:t>One year provision allows either party to terminate</a:t>
            </a:r>
          </a:p>
          <a:p>
            <a:pPr lvl="1"/>
            <a:r>
              <a:rPr lang="en-US"/>
              <a:t>if the relationship doesn’t fit</a:t>
            </a:r>
          </a:p>
          <a:p>
            <a:pPr lvl="1"/>
            <a:r>
              <a:rPr lang="en-US"/>
              <a:t>if business expectations change</a:t>
            </a:r>
          </a:p>
          <a:p>
            <a:pPr lvl="1"/>
            <a:r>
              <a:rPr lang="en-US"/>
              <a:t>tax requirements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0280674-24E1-4BDA-BC6F-717D4EE7D605}" type="slidenum">
              <a:rPr lang="en-US"/>
              <a:pPr/>
              <a:t>5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Terms of the Contract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Automatic renewal = continued relationship</a:t>
            </a:r>
          </a:p>
          <a:p>
            <a:endParaRPr lang="en-US"/>
          </a:p>
          <a:p>
            <a:r>
              <a:rPr lang="en-US"/>
              <a:t>Renegotiation - compensation </a:t>
            </a:r>
          </a:p>
          <a:p>
            <a:pPr>
              <a:buFontTx/>
              <a:buNone/>
            </a:pPr>
            <a:r>
              <a:rPr lang="en-US"/>
              <a:t>   (automatic increase)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729E1C3-BF75-4EA7-9803-CC06FE83E01F}" type="slidenum">
              <a:rPr lang="en-US"/>
              <a:pPr/>
              <a:t>6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Partnership/Shareholder Status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Specify number of years</a:t>
            </a:r>
          </a:p>
          <a:p>
            <a:r>
              <a:rPr lang="en-US"/>
              <a:t>Special criteria</a:t>
            </a:r>
          </a:p>
          <a:p>
            <a:pPr lvl="1"/>
            <a:r>
              <a:rPr lang="en-US"/>
              <a:t>buy-in</a:t>
            </a:r>
          </a:p>
          <a:p>
            <a:pPr lvl="1"/>
            <a:r>
              <a:rPr lang="en-US"/>
              <a:t>terms</a:t>
            </a:r>
          </a:p>
          <a:p>
            <a:r>
              <a:rPr lang="en-US"/>
              <a:t>Effect of changing business conditions</a:t>
            </a:r>
          </a:p>
          <a:p>
            <a:r>
              <a:rPr lang="en-US"/>
              <a:t>Failure to meet expectations -- notice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03042B2-30AB-4BAE-93FC-4864413A2B91}" type="slidenum">
              <a:rPr lang="en-US"/>
              <a:pPr/>
              <a:t>7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Specify amount and basis</a:t>
            </a:r>
          </a:p>
          <a:p>
            <a:r>
              <a:rPr lang="en-US"/>
              <a:t>Call:  included or extra</a:t>
            </a:r>
          </a:p>
          <a:p>
            <a:r>
              <a:rPr lang="en-US"/>
              <a:t>Hours of employment, i.e., full-time</a:t>
            </a:r>
          </a:p>
          <a:p>
            <a:r>
              <a:rPr lang="en-US"/>
              <a:t>Automatic increases</a:t>
            </a:r>
          </a:p>
          <a:p>
            <a:r>
              <a:rPr lang="en-US"/>
              <a:t>Relocation expenses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FA7267-1898-4B67-B159-9E59740CD850}" type="slidenum">
              <a:rPr lang="en-US"/>
              <a:pPr/>
              <a:t>8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Outside compensation</a:t>
            </a:r>
          </a:p>
          <a:p>
            <a:pPr lvl="1"/>
            <a:r>
              <a:rPr lang="en-US"/>
              <a:t>speaking at seminars</a:t>
            </a:r>
          </a:p>
          <a:p>
            <a:pPr lvl="1"/>
            <a:r>
              <a:rPr lang="en-US"/>
              <a:t>honoraria</a:t>
            </a:r>
          </a:p>
          <a:p>
            <a:pPr lvl="1"/>
            <a:r>
              <a:rPr lang="en-US"/>
              <a:t>reserve duty pay</a:t>
            </a:r>
          </a:p>
          <a:p>
            <a:pPr lvl="1"/>
            <a:r>
              <a:rPr lang="en-US"/>
              <a:t>patents or inventions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D008E0D-CEE0-40E9-BACD-FB74984B9780}" type="slidenum">
              <a:rPr lang="en-US"/>
              <a:pPr/>
              <a:t>9</a:t>
            </a:fld>
            <a:r>
              <a:rPr lang="en-US"/>
              <a:t> </a:t>
            </a:r>
            <a:r>
              <a:rPr lang="en-US" sz="1200">
                <a:solidFill>
                  <a:schemeClr val="bg1"/>
                </a:solidFill>
              </a:rPr>
              <a:t>© 2000 American College of Radiology</a:t>
            </a:r>
            <a:r>
              <a:rPr lang="en-US"/>
              <a:t> 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Contributions to Hospital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Donation to Dean’s fund</a:t>
            </a:r>
          </a:p>
          <a:p>
            <a:r>
              <a:rPr lang="en-US"/>
              <a:t>Administrative/equipment/space rental fees</a:t>
            </a:r>
          </a:p>
          <a:p>
            <a:r>
              <a:rPr lang="en-US"/>
              <a:t>Percentage of income</a:t>
            </a:r>
          </a:p>
          <a:p>
            <a:pPr lvl="1"/>
            <a:r>
              <a:rPr lang="en-US"/>
              <a:t>potential anti-kickback concerns</a:t>
            </a:r>
          </a:p>
          <a:p>
            <a:r>
              <a:rPr lang="en-US"/>
              <a:t>Check for provision in contract between group and hospital; consult with dep’t chair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RSlideTemp">
  <a:themeElements>
    <a:clrScheme name="ACRSlide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CRSlide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RSlide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RSlide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RSlide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RSlide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RSlide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RSlide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RSlide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C:\WINNT\Profiles\KATHLE~1\Desktop\ACRSLI~1.POT</Template>
  <TotalTime>675</TotalTime>
  <Words>822</Words>
  <Application>Microsoft Office PowerPoint</Application>
  <PresentationFormat>35mm Slides</PresentationFormat>
  <Paragraphs>225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Arial</vt:lpstr>
      <vt:lpstr>ACRSlideTemp</vt:lpstr>
      <vt:lpstr>Bitmap Image</vt:lpstr>
      <vt:lpstr>Physicians’ Employment Contracts How to Survive Your First Contract</vt:lpstr>
      <vt:lpstr>doctor</vt:lpstr>
      <vt:lpstr>Types of Contracts</vt:lpstr>
      <vt:lpstr>Terms of the Contract</vt:lpstr>
      <vt:lpstr>Terms of the Contract</vt:lpstr>
      <vt:lpstr>Partnership/Shareholder Status</vt:lpstr>
      <vt:lpstr>Compensation</vt:lpstr>
      <vt:lpstr>Compensation</vt:lpstr>
      <vt:lpstr>Contributions to Hospital</vt:lpstr>
      <vt:lpstr>Responsibilities</vt:lpstr>
      <vt:lpstr>Responsibilities</vt:lpstr>
      <vt:lpstr>Benefits</vt:lpstr>
      <vt:lpstr>Employer Control Issues</vt:lpstr>
      <vt:lpstr>Non-Compete - Restrictive  Covenant Clauses</vt:lpstr>
      <vt:lpstr>Non-Compete - Restrictive  Covenant Clauses</vt:lpstr>
      <vt:lpstr>PowerPoint Presentation</vt:lpstr>
      <vt:lpstr>Medical Research - Publications</vt:lpstr>
      <vt:lpstr>Termination Provisions</vt:lpstr>
      <vt:lpstr>Termination Provisions</vt:lpstr>
      <vt:lpstr>Termination Provisions</vt:lpstr>
      <vt:lpstr>Review All Documents</vt:lpstr>
      <vt:lpstr>Points to Remember</vt:lpstr>
      <vt:lpstr>Helpful Hints</vt:lpstr>
      <vt:lpstr>Helpful Hints</vt:lpstr>
      <vt:lpstr>Helpful Hints</vt:lpstr>
      <vt:lpstr>Helpful Hints</vt:lpstr>
      <vt:lpstr>PowerPoint Presentation</vt:lpstr>
    </vt:vector>
  </TitlesOfParts>
  <Company>ACR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Katey Clark</dc:creator>
  <cp:lastModifiedBy>Trevor Soares</cp:lastModifiedBy>
  <cp:revision>56</cp:revision>
  <cp:lastPrinted>2000-05-03T18:05:33Z</cp:lastPrinted>
  <dcterms:created xsi:type="dcterms:W3CDTF">1999-04-22T14:24:34Z</dcterms:created>
  <dcterms:modified xsi:type="dcterms:W3CDTF">2012-01-27T19:41:13Z</dcterms:modified>
</cp:coreProperties>
</file>