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2.xml" ContentType="application/vnd.openxmlformats-officedocument.presentationml.tags+xml"/>
  <Override PartName="/ppt/notesSlides/notesSlide1.xml" ContentType="application/vnd.openxmlformats-officedocument.presentationml.notesSlide+xml"/>
  <Override PartName="/ppt/tags/tag3.xml" ContentType="application/vnd.openxmlformats-officedocument.presentationml.tags+xml"/>
  <Override PartName="/ppt/notesSlides/notesSlide2.xml" ContentType="application/vnd.openxmlformats-officedocument.presentationml.notesSlide+xml"/>
  <Override PartName="/ppt/tags/tag4.xml" ContentType="application/vnd.openxmlformats-officedocument.presentationml.tags+xml"/>
  <Override PartName="/ppt/notesSlides/notesSlide3.xml" ContentType="application/vnd.openxmlformats-officedocument.presentationml.notesSlide+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notesSlides/notesSlide4.xml" ContentType="application/vnd.openxmlformats-officedocument.presentationml.notesSlide+xml"/>
  <Override PartName="/ppt/tags/tag11.xml" ContentType="application/vnd.openxmlformats-officedocument.presentationml.tags+xml"/>
  <Override PartName="/ppt/tags/tag12.xml" ContentType="application/vnd.openxmlformats-officedocument.presentationml.tags+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1"/>
  </p:sldMasterIdLst>
  <p:notesMasterIdLst>
    <p:notesMasterId r:id="rId17"/>
  </p:notesMasterIdLst>
  <p:handoutMasterIdLst>
    <p:handoutMasterId r:id="rId18"/>
  </p:handoutMasterIdLst>
  <p:sldIdLst>
    <p:sldId id="458" r:id="rId2"/>
    <p:sldId id="462" r:id="rId3"/>
    <p:sldId id="446" r:id="rId4"/>
    <p:sldId id="447" r:id="rId5"/>
    <p:sldId id="455" r:id="rId6"/>
    <p:sldId id="468" r:id="rId7"/>
    <p:sldId id="448" r:id="rId8"/>
    <p:sldId id="469" r:id="rId9"/>
    <p:sldId id="451" r:id="rId10"/>
    <p:sldId id="457" r:id="rId11"/>
    <p:sldId id="470" r:id="rId12"/>
    <p:sldId id="471" r:id="rId13"/>
    <p:sldId id="473" r:id="rId14"/>
    <p:sldId id="467" r:id="rId15"/>
    <p:sldId id="449" r:id="rId16"/>
  </p:sldIdLst>
  <p:sldSz cx="9144000" cy="6858000" type="screen4x3"/>
  <p:notesSz cx="6881813" cy="9296400"/>
  <p:custDataLst>
    <p:tags r:id="rId19"/>
  </p:custData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Haines, Becky" initials="HB" lastIdx="6" clrIdx="0"/>
  <p:cmAuthor id="1" name="Happy Sadd" initials="" lastIdx="0" clrIdx="1"/>
  <p:cmAuthor id="2" name="HDF Product" initials="HP" lastIdx="12" clrIdx="2">
    <p:extLst/>
  </p:cmAuthor>
  <p:cmAuthor id="3" name="Shi, Lin" initials="SL" lastIdx="0" clrIdx="3"/>
</p:cmAuthorLst>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9E9EB"/>
    <a:srgbClr val="4D8C40"/>
    <a:srgbClr val="000000"/>
    <a:srgbClr val="085482"/>
    <a:srgbClr val="E7EBEC"/>
    <a:srgbClr val="0B72B1"/>
    <a:srgbClr val="B7BFC0"/>
    <a:srgbClr val="C1CACC"/>
    <a:srgbClr val="FFFFFF"/>
    <a:srgbClr val="CBD4D8"/>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381" autoAdjust="0"/>
    <p:restoredTop sz="86402" autoAdjust="0"/>
  </p:normalViewPr>
  <p:slideViewPr>
    <p:cSldViewPr snapToGrid="0" snapToObjects="1">
      <p:cViewPr varScale="1">
        <p:scale>
          <a:sx n="59" d="100"/>
          <a:sy n="59" d="100"/>
        </p:scale>
        <p:origin x="1722" y="78"/>
      </p:cViewPr>
      <p:guideLst>
        <p:guide orient="horz" pos="2160"/>
        <p:guide pos="2880"/>
      </p:guideLst>
    </p:cSldViewPr>
  </p:slideViewPr>
  <p:outlineViewPr>
    <p:cViewPr>
      <p:scale>
        <a:sx n="33" d="100"/>
        <a:sy n="33" d="100"/>
      </p:scale>
      <p:origin x="29" y="0"/>
    </p:cViewPr>
  </p:outlineViewPr>
  <p:notesTextViewPr>
    <p:cViewPr>
      <p:scale>
        <a:sx n="185" d="100"/>
        <a:sy n="185"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tags" Target="tags/tag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82119" cy="464820"/>
          </a:xfrm>
          <a:prstGeom prst="rect">
            <a:avLst/>
          </a:prstGeom>
        </p:spPr>
        <p:txBody>
          <a:bodyPr vert="horz" lIns="92446" tIns="46223" rIns="92446" bIns="46223" rtlCol="0"/>
          <a:lstStyle>
            <a:lvl1pPr algn="l">
              <a:defRPr sz="1200"/>
            </a:lvl1pPr>
          </a:lstStyle>
          <a:p>
            <a:endParaRPr lang="en-US"/>
          </a:p>
        </p:txBody>
      </p:sp>
      <p:sp>
        <p:nvSpPr>
          <p:cNvPr id="3" name="Date Placeholder 2"/>
          <p:cNvSpPr>
            <a:spLocks noGrp="1"/>
          </p:cNvSpPr>
          <p:nvPr>
            <p:ph type="dt" sz="quarter" idx="1"/>
          </p:nvPr>
        </p:nvSpPr>
        <p:spPr>
          <a:xfrm>
            <a:off x="3898102" y="0"/>
            <a:ext cx="2982119" cy="464820"/>
          </a:xfrm>
          <a:prstGeom prst="rect">
            <a:avLst/>
          </a:prstGeom>
        </p:spPr>
        <p:txBody>
          <a:bodyPr vert="horz" lIns="92446" tIns="46223" rIns="92446" bIns="46223" rtlCol="0"/>
          <a:lstStyle>
            <a:lvl1pPr algn="r">
              <a:defRPr sz="1200"/>
            </a:lvl1pPr>
          </a:lstStyle>
          <a:p>
            <a:fld id="{F321D595-1F6A-9F41-A756-4A0B79D61E19}" type="datetimeFigureOut">
              <a:rPr lang="en-US" smtClean="0"/>
              <a:t>9/23/2018</a:t>
            </a:fld>
            <a:endParaRPr lang="en-US"/>
          </a:p>
        </p:txBody>
      </p:sp>
      <p:sp>
        <p:nvSpPr>
          <p:cNvPr id="4" name="Footer Placeholder 3"/>
          <p:cNvSpPr>
            <a:spLocks noGrp="1"/>
          </p:cNvSpPr>
          <p:nvPr>
            <p:ph type="ftr" sz="quarter" idx="2"/>
          </p:nvPr>
        </p:nvSpPr>
        <p:spPr>
          <a:xfrm>
            <a:off x="0" y="8829967"/>
            <a:ext cx="2982119" cy="464820"/>
          </a:xfrm>
          <a:prstGeom prst="rect">
            <a:avLst/>
          </a:prstGeom>
        </p:spPr>
        <p:txBody>
          <a:bodyPr vert="horz" lIns="92446" tIns="46223" rIns="92446" bIns="46223" rtlCol="0" anchor="b"/>
          <a:lstStyle>
            <a:lvl1pPr algn="l">
              <a:defRPr sz="1200"/>
            </a:lvl1pPr>
          </a:lstStyle>
          <a:p>
            <a:endParaRPr lang="en-US"/>
          </a:p>
        </p:txBody>
      </p:sp>
      <p:sp>
        <p:nvSpPr>
          <p:cNvPr id="5" name="Slide Number Placeholder 4"/>
          <p:cNvSpPr>
            <a:spLocks noGrp="1"/>
          </p:cNvSpPr>
          <p:nvPr>
            <p:ph type="sldNum" sz="quarter" idx="3"/>
          </p:nvPr>
        </p:nvSpPr>
        <p:spPr>
          <a:xfrm>
            <a:off x="3898102" y="8829967"/>
            <a:ext cx="2982119" cy="464820"/>
          </a:xfrm>
          <a:prstGeom prst="rect">
            <a:avLst/>
          </a:prstGeom>
        </p:spPr>
        <p:txBody>
          <a:bodyPr vert="horz" lIns="92446" tIns="46223" rIns="92446" bIns="46223" rtlCol="0" anchor="b"/>
          <a:lstStyle>
            <a:lvl1pPr algn="r">
              <a:defRPr sz="1200"/>
            </a:lvl1pPr>
          </a:lstStyle>
          <a:p>
            <a:fld id="{F7E64286-2BCC-4449-AEE0-9A565368D777}" type="slidenum">
              <a:rPr lang="en-US" smtClean="0"/>
              <a:t>‹#›</a:t>
            </a:fld>
            <a:endParaRPr lang="en-US"/>
          </a:p>
        </p:txBody>
      </p:sp>
    </p:spTree>
    <p:extLst>
      <p:ext uri="{BB962C8B-B14F-4D97-AF65-F5344CB8AC3E}">
        <p14:creationId xmlns:p14="http://schemas.microsoft.com/office/powerpoint/2010/main" val="272203359"/>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82119" cy="464820"/>
          </a:xfrm>
          <a:prstGeom prst="rect">
            <a:avLst/>
          </a:prstGeom>
        </p:spPr>
        <p:txBody>
          <a:bodyPr vert="horz" lIns="92446" tIns="46223" rIns="92446" bIns="46223" rtlCol="0"/>
          <a:lstStyle>
            <a:lvl1pPr algn="l">
              <a:defRPr sz="1200"/>
            </a:lvl1pPr>
          </a:lstStyle>
          <a:p>
            <a:endParaRPr lang="en-US"/>
          </a:p>
        </p:txBody>
      </p:sp>
      <p:sp>
        <p:nvSpPr>
          <p:cNvPr id="3" name="Date Placeholder 2"/>
          <p:cNvSpPr>
            <a:spLocks noGrp="1"/>
          </p:cNvSpPr>
          <p:nvPr>
            <p:ph type="dt" idx="1"/>
          </p:nvPr>
        </p:nvSpPr>
        <p:spPr>
          <a:xfrm>
            <a:off x="3898102" y="0"/>
            <a:ext cx="2982119" cy="464820"/>
          </a:xfrm>
          <a:prstGeom prst="rect">
            <a:avLst/>
          </a:prstGeom>
        </p:spPr>
        <p:txBody>
          <a:bodyPr vert="horz" lIns="92446" tIns="46223" rIns="92446" bIns="46223" rtlCol="0"/>
          <a:lstStyle>
            <a:lvl1pPr algn="r">
              <a:defRPr sz="1200"/>
            </a:lvl1pPr>
          </a:lstStyle>
          <a:p>
            <a:fld id="{B8F92ED8-C132-2A4D-B1F3-0C7F3D91646B}" type="datetimeFigureOut">
              <a:rPr lang="en-US" smtClean="0"/>
              <a:t>9/23/2018</a:t>
            </a:fld>
            <a:endParaRPr lang="en-US"/>
          </a:p>
        </p:txBody>
      </p:sp>
      <p:sp>
        <p:nvSpPr>
          <p:cNvPr id="4" name="Slide Image Placeholder 3"/>
          <p:cNvSpPr>
            <a:spLocks noGrp="1" noRot="1" noChangeAspect="1"/>
          </p:cNvSpPr>
          <p:nvPr>
            <p:ph type="sldImg" idx="2"/>
          </p:nvPr>
        </p:nvSpPr>
        <p:spPr>
          <a:xfrm>
            <a:off x="1117600" y="696913"/>
            <a:ext cx="4648200" cy="3486150"/>
          </a:xfrm>
          <a:prstGeom prst="rect">
            <a:avLst/>
          </a:prstGeom>
          <a:noFill/>
          <a:ln w="12700">
            <a:solidFill>
              <a:prstClr val="black"/>
            </a:solidFill>
          </a:ln>
        </p:spPr>
        <p:txBody>
          <a:bodyPr vert="horz" lIns="92446" tIns="46223" rIns="92446" bIns="46223" rtlCol="0" anchor="ctr"/>
          <a:lstStyle/>
          <a:p>
            <a:endParaRPr lang="en-US"/>
          </a:p>
        </p:txBody>
      </p:sp>
      <p:sp>
        <p:nvSpPr>
          <p:cNvPr id="5" name="Notes Placeholder 4"/>
          <p:cNvSpPr>
            <a:spLocks noGrp="1"/>
          </p:cNvSpPr>
          <p:nvPr>
            <p:ph type="body" sz="quarter" idx="3"/>
          </p:nvPr>
        </p:nvSpPr>
        <p:spPr>
          <a:xfrm>
            <a:off x="688182" y="4415790"/>
            <a:ext cx="5505450" cy="4183380"/>
          </a:xfrm>
          <a:prstGeom prst="rect">
            <a:avLst/>
          </a:prstGeom>
        </p:spPr>
        <p:txBody>
          <a:bodyPr vert="horz" lIns="92446" tIns="46223" rIns="92446" bIns="46223"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2982119" cy="464820"/>
          </a:xfrm>
          <a:prstGeom prst="rect">
            <a:avLst/>
          </a:prstGeom>
        </p:spPr>
        <p:txBody>
          <a:bodyPr vert="horz" lIns="92446" tIns="46223" rIns="92446" bIns="46223" rtlCol="0" anchor="b"/>
          <a:lstStyle>
            <a:lvl1pPr algn="l">
              <a:defRPr sz="1200"/>
            </a:lvl1pPr>
          </a:lstStyle>
          <a:p>
            <a:endParaRPr lang="en-US"/>
          </a:p>
        </p:txBody>
      </p:sp>
      <p:sp>
        <p:nvSpPr>
          <p:cNvPr id="7" name="Slide Number Placeholder 6"/>
          <p:cNvSpPr>
            <a:spLocks noGrp="1"/>
          </p:cNvSpPr>
          <p:nvPr>
            <p:ph type="sldNum" sz="quarter" idx="5"/>
          </p:nvPr>
        </p:nvSpPr>
        <p:spPr>
          <a:xfrm>
            <a:off x="3898102" y="8829967"/>
            <a:ext cx="2982119" cy="464820"/>
          </a:xfrm>
          <a:prstGeom prst="rect">
            <a:avLst/>
          </a:prstGeom>
        </p:spPr>
        <p:txBody>
          <a:bodyPr vert="horz" lIns="92446" tIns="46223" rIns="92446" bIns="46223" rtlCol="0" anchor="b"/>
          <a:lstStyle>
            <a:lvl1pPr algn="r">
              <a:defRPr sz="1200"/>
            </a:lvl1pPr>
          </a:lstStyle>
          <a:p>
            <a:fld id="{91D92DAC-3421-EE4E-8BCB-9297A17C32FC}" type="slidenum">
              <a:rPr lang="en-US" smtClean="0"/>
              <a:t>‹#›</a:t>
            </a:fld>
            <a:endParaRPr lang="en-US"/>
          </a:p>
        </p:txBody>
      </p:sp>
    </p:spTree>
    <p:extLst>
      <p:ext uri="{BB962C8B-B14F-4D97-AF65-F5344CB8AC3E}">
        <p14:creationId xmlns:p14="http://schemas.microsoft.com/office/powerpoint/2010/main" val="1067872406"/>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1D92DAC-3421-EE4E-8BCB-9297A17C32FC}" type="slidenum">
              <a:rPr lang="en-US" smtClean="0"/>
              <a:t>1</a:t>
            </a:fld>
            <a:endParaRPr lang="en-US"/>
          </a:p>
        </p:txBody>
      </p:sp>
    </p:spTree>
    <p:extLst>
      <p:ext uri="{BB962C8B-B14F-4D97-AF65-F5344CB8AC3E}">
        <p14:creationId xmlns:p14="http://schemas.microsoft.com/office/powerpoint/2010/main" val="151826405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slide is an opportunity to discuss how practices shift from Imaging 2.0 to Imaging 3.0</a:t>
            </a:r>
            <a:r>
              <a:rPr lang="en-US" baseline="0" dirty="0"/>
              <a:t>.</a:t>
            </a:r>
          </a:p>
          <a:p>
            <a:endParaRPr lang="en-US" baseline="0" dirty="0"/>
          </a:p>
          <a:p>
            <a:pPr marL="0" indent="0">
              <a:buFont typeface="Arial"/>
              <a:buNone/>
            </a:pPr>
            <a:r>
              <a:rPr lang="en-US" sz="1200" b="1" dirty="0"/>
              <a:t>WHO:</a:t>
            </a:r>
            <a:r>
              <a:rPr lang="en-US" sz="1200" dirty="0"/>
              <a:t> Dr. Sabiha Raoof, Radiologist</a:t>
            </a:r>
          </a:p>
          <a:p>
            <a:pPr marL="0" indent="0">
              <a:buFont typeface="Arial"/>
              <a:buNone/>
            </a:pPr>
            <a:endParaRPr lang="en-US" sz="1200" dirty="0"/>
          </a:p>
          <a:p>
            <a:pPr marL="0" indent="0">
              <a:buFont typeface="Arial"/>
              <a:buNone/>
            </a:pPr>
            <a:r>
              <a:rPr lang="en-US" sz="1200" b="1" dirty="0"/>
              <a:t>WHERE:</a:t>
            </a:r>
            <a:r>
              <a:rPr lang="en-US" sz="1200" dirty="0"/>
              <a:t> Chair of Radiology Departments at Jamaica Hospital Medical Center and Flushing Hospital Medical Center in Queens, NY</a:t>
            </a:r>
          </a:p>
          <a:p>
            <a:pPr marL="0" indent="0">
              <a:buFont typeface="Arial"/>
              <a:buNone/>
            </a:pPr>
            <a:endParaRPr lang="en-US" sz="1200" dirty="0"/>
          </a:p>
          <a:p>
            <a:pPr marL="0" indent="0">
              <a:buFont typeface="Arial"/>
              <a:buNone/>
            </a:pPr>
            <a:r>
              <a:rPr lang="en-US" sz="1200" b="1" dirty="0"/>
              <a:t>WHY:</a:t>
            </a:r>
            <a:r>
              <a:rPr lang="en-US" sz="1200" dirty="0"/>
              <a:t>  A personal struggle with breast cancer increased her awareness of the patient perspective and her desire to improve the patient-centered care provided by herself, her department and the entire hospital.</a:t>
            </a:r>
          </a:p>
          <a:p>
            <a:endParaRPr lang="en-US" dirty="0"/>
          </a:p>
        </p:txBody>
      </p:sp>
      <p:sp>
        <p:nvSpPr>
          <p:cNvPr id="4" name="Slide Number Placeholder 3"/>
          <p:cNvSpPr>
            <a:spLocks noGrp="1"/>
          </p:cNvSpPr>
          <p:nvPr>
            <p:ph type="sldNum" sz="quarter" idx="10"/>
          </p:nvPr>
        </p:nvSpPr>
        <p:spPr/>
        <p:txBody>
          <a:bodyPr/>
          <a:lstStyle/>
          <a:p>
            <a:fld id="{91D92DAC-3421-EE4E-8BCB-9297A17C32FC}" type="slidenum">
              <a:rPr lang="en-US" smtClean="0"/>
              <a:t>2</a:t>
            </a:fld>
            <a:endParaRPr lang="en-US"/>
          </a:p>
        </p:txBody>
      </p:sp>
    </p:spTree>
    <p:extLst>
      <p:ext uri="{BB962C8B-B14F-4D97-AF65-F5344CB8AC3E}">
        <p14:creationId xmlns:p14="http://schemas.microsoft.com/office/powerpoint/2010/main" val="314813137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ALIGNMENT Dr. Raoof approached the hospital CEO to see if she could begin rounding with patients to understand how the hospital could better help them.</a:t>
            </a:r>
          </a:p>
          <a:p>
            <a:endParaRPr lang="en-US" dirty="0"/>
          </a:p>
          <a:p>
            <a:r>
              <a:rPr lang="en-US" dirty="0"/>
              <a:t>SOCIALIZATION WITH KEY STAKEHOLDERS When the CEO mentioned Dr. </a:t>
            </a:r>
            <a:r>
              <a:rPr lang="en-US" dirty="0" err="1"/>
              <a:t>Raoof’s</a:t>
            </a:r>
            <a:r>
              <a:rPr lang="en-US" dirty="0"/>
              <a:t> visits during a meeting, senior staff members from emergency care, family medicine, and public affairs joined Raoof in the weekly visits, which was the genesis of the “Make a Difference” or MAD rounds. </a:t>
            </a:r>
          </a:p>
          <a:p>
            <a:endParaRPr lang="en-US" dirty="0"/>
          </a:p>
          <a:p>
            <a:r>
              <a:rPr lang="en-US" dirty="0"/>
              <a:t>INCLUSION AND DIVERSITY The rounds began with managers and directors of services and then expanded to include other non-clinical staff members (e.g., finance, managed care, housekeeping) who were not always aware of what happened in the life of a patient.</a:t>
            </a:r>
          </a:p>
          <a:p>
            <a:endParaRPr lang="en-US" dirty="0"/>
          </a:p>
          <a:p>
            <a:r>
              <a:rPr lang="en-US" dirty="0"/>
              <a:t>EFFECTIVE MAD rounds now reaches over 1/3 of all hospital inpatient and has been widely embraced by all parts of the organization and very well received by patients.</a:t>
            </a:r>
          </a:p>
          <a:p>
            <a:endParaRPr lang="en-US" dirty="0"/>
          </a:p>
          <a:p>
            <a:r>
              <a:rPr lang="en-US" dirty="0"/>
              <a:t>SUSTAINABLE MAD rounds have been developed and sustained on an extremely limited budget, which is very helpful to a hospital with a very small for investment in these types of projects.</a:t>
            </a:r>
          </a:p>
          <a:p>
            <a:endParaRPr lang="en-US" dirty="0"/>
          </a:p>
          <a:p>
            <a:r>
              <a:rPr lang="en-US" dirty="0"/>
              <a:t>INTRINSICALLY AND EXTRINSICALLY REWARDING For her work on MAD Rounds and other Imaging 3.0 initiatives in her institution, Dr. Raoof has since been named Chief Medical Officer of the hospital, become a ACR Fellow and appointed by CMS as a Faculty member for their Transforming Clinical Practice Initiative (TCPI).</a:t>
            </a:r>
          </a:p>
          <a:p>
            <a:endParaRPr lang="en-US" dirty="0"/>
          </a:p>
        </p:txBody>
      </p:sp>
      <p:sp>
        <p:nvSpPr>
          <p:cNvPr id="4" name="Slide Number Placeholder 3"/>
          <p:cNvSpPr>
            <a:spLocks noGrp="1"/>
          </p:cNvSpPr>
          <p:nvPr>
            <p:ph type="sldNum" sz="quarter" idx="10"/>
          </p:nvPr>
        </p:nvSpPr>
        <p:spPr/>
        <p:txBody>
          <a:bodyPr/>
          <a:lstStyle/>
          <a:p>
            <a:fld id="{91D92DAC-3421-EE4E-8BCB-9297A17C32FC}" type="slidenum">
              <a:rPr lang="en-US" smtClean="0"/>
              <a:t>3</a:t>
            </a:fld>
            <a:endParaRPr lang="en-US"/>
          </a:p>
        </p:txBody>
      </p:sp>
    </p:spTree>
    <p:extLst>
      <p:ext uri="{BB962C8B-B14F-4D97-AF65-F5344CB8AC3E}">
        <p14:creationId xmlns:p14="http://schemas.microsoft.com/office/powerpoint/2010/main" val="148387679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1D92DAC-3421-EE4E-8BCB-9297A17C32FC}" type="slidenum">
              <a:rPr lang="en-US" smtClean="0"/>
              <a:t>12</a:t>
            </a:fld>
            <a:endParaRPr lang="en-US"/>
          </a:p>
        </p:txBody>
      </p:sp>
    </p:spTree>
    <p:extLst>
      <p:ext uri="{BB962C8B-B14F-4D97-AF65-F5344CB8AC3E}">
        <p14:creationId xmlns:p14="http://schemas.microsoft.com/office/powerpoint/2010/main" val="286411091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1D92DAC-3421-EE4E-8BCB-9297A17C32FC}" type="slidenum">
              <a:rPr lang="en-US" smtClean="0"/>
              <a:t>15</a:t>
            </a:fld>
            <a:endParaRPr lang="en-US"/>
          </a:p>
        </p:txBody>
      </p:sp>
    </p:spTree>
    <p:extLst>
      <p:ext uri="{BB962C8B-B14F-4D97-AF65-F5344CB8AC3E}">
        <p14:creationId xmlns:p14="http://schemas.microsoft.com/office/powerpoint/2010/main" val="254354830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7" name="Picture 6" descr="imaging30forWebEPS.eps"/>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501900" y="1862555"/>
            <a:ext cx="4140200" cy="2705100"/>
          </a:xfrm>
          <a:prstGeom prst="rect">
            <a:avLst/>
          </a:prstGeom>
        </p:spPr>
      </p:pic>
    </p:spTree>
    <p:extLst>
      <p:ext uri="{BB962C8B-B14F-4D97-AF65-F5344CB8AC3E}">
        <p14:creationId xmlns:p14="http://schemas.microsoft.com/office/powerpoint/2010/main" val="1180197215"/>
      </p:ext>
    </p:extLst>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Blank Slid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Slide Number Placeholder 2"/>
          <p:cNvSpPr>
            <a:spLocks noGrp="1"/>
          </p:cNvSpPr>
          <p:nvPr>
            <p:ph type="sldNum" sz="quarter" idx="10"/>
          </p:nvPr>
        </p:nvSpPr>
        <p:spPr/>
        <p:txBody>
          <a:bodyPr/>
          <a:lstStyle/>
          <a:p>
            <a:fld id="{04663962-5C0B-F642-8585-7A5CBE979EEA}" type="slidenum">
              <a:rPr lang="en-US" smtClean="0"/>
              <a:pPr/>
              <a:t>‹#›</a:t>
            </a:fld>
            <a:endParaRPr lang="en-US" dirty="0"/>
          </a:p>
        </p:txBody>
      </p:sp>
    </p:spTree>
    <p:extLst>
      <p:ext uri="{BB962C8B-B14F-4D97-AF65-F5344CB8AC3E}">
        <p14:creationId xmlns:p14="http://schemas.microsoft.com/office/powerpoint/2010/main" val="3491210419"/>
      </p:ext>
    </p:extLst>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5F13B8-8BF8-4563-8B69-16D34E873BCE}"/>
              </a:ext>
            </a:extLst>
          </p:cNvPr>
          <p:cNvSpPr>
            <a:spLocks noGrp="1"/>
          </p:cNvSpPr>
          <p:nvPr>
            <p:ph type="ctrTitle"/>
          </p:nvPr>
        </p:nvSpPr>
        <p:spPr>
          <a:xfrm>
            <a:off x="1143000" y="1122363"/>
            <a:ext cx="6858000" cy="2387600"/>
          </a:xfrm>
        </p:spPr>
        <p:txBody>
          <a:bodyPr anchor="b"/>
          <a:lstStyle>
            <a:lvl1pPr algn="ctr">
              <a:defRPr sz="4500"/>
            </a:lvl1pPr>
          </a:lstStyle>
          <a:p>
            <a:r>
              <a:rPr lang="en-US"/>
              <a:t>Click to edit Master title style</a:t>
            </a:r>
          </a:p>
        </p:txBody>
      </p:sp>
      <p:sp>
        <p:nvSpPr>
          <p:cNvPr id="3" name="Subtitle 2">
            <a:extLst>
              <a:ext uri="{FF2B5EF4-FFF2-40B4-BE49-F238E27FC236}">
                <a16:creationId xmlns:a16="http://schemas.microsoft.com/office/drawing/2014/main" id="{870EF0CE-6F33-49F9-BDBB-EF0B94E8F09F}"/>
              </a:ext>
            </a:extLst>
          </p:cNvPr>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a:extLst>
              <a:ext uri="{FF2B5EF4-FFF2-40B4-BE49-F238E27FC236}">
                <a16:creationId xmlns:a16="http://schemas.microsoft.com/office/drawing/2014/main" id="{4DBD971B-0F8F-4A50-ACD0-38E8F4F091F7}"/>
              </a:ext>
            </a:extLst>
          </p:cNvPr>
          <p:cNvSpPr>
            <a:spLocks noGrp="1"/>
          </p:cNvSpPr>
          <p:nvPr>
            <p:ph type="dt" sz="half" idx="10"/>
          </p:nvPr>
        </p:nvSpPr>
        <p:spPr/>
        <p:txBody>
          <a:bodyPr/>
          <a:lstStyle/>
          <a:p>
            <a:fld id="{C71F9E17-E8FA-432C-B348-0A5F953D78B3}" type="datetimeFigureOut">
              <a:rPr lang="en-US" smtClean="0"/>
              <a:t>9/23/2018</a:t>
            </a:fld>
            <a:endParaRPr lang="en-US"/>
          </a:p>
        </p:txBody>
      </p:sp>
      <p:sp>
        <p:nvSpPr>
          <p:cNvPr id="5" name="Footer Placeholder 4">
            <a:extLst>
              <a:ext uri="{FF2B5EF4-FFF2-40B4-BE49-F238E27FC236}">
                <a16:creationId xmlns:a16="http://schemas.microsoft.com/office/drawing/2014/main" id="{1F897278-9ED3-4F3F-8435-EAA53AF9B07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01F6493-8B45-4FF6-A0B7-D0CC1F32CA4D}"/>
              </a:ext>
            </a:extLst>
          </p:cNvPr>
          <p:cNvSpPr>
            <a:spLocks noGrp="1"/>
          </p:cNvSpPr>
          <p:nvPr>
            <p:ph type="sldNum" sz="quarter" idx="12"/>
          </p:nvPr>
        </p:nvSpPr>
        <p:spPr/>
        <p:txBody>
          <a:bodyPr/>
          <a:lstStyle/>
          <a:p>
            <a:fld id="{54E61013-CDA2-4BD1-BF9E-598F68C6E139}" type="slidenum">
              <a:rPr lang="en-US" smtClean="0"/>
              <a:t>‹#›</a:t>
            </a:fld>
            <a:endParaRPr lang="en-US"/>
          </a:p>
        </p:txBody>
      </p:sp>
    </p:spTree>
    <p:extLst>
      <p:ext uri="{BB962C8B-B14F-4D97-AF65-F5344CB8AC3E}">
        <p14:creationId xmlns:p14="http://schemas.microsoft.com/office/powerpoint/2010/main" val="155605541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7979EE-8B58-467B-9BF2-4D6EA78EDDB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3165BAA-6191-49C5-89E7-DD8AA32B38BB}"/>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DA61658-D500-4114-99BE-7A0EC3A96328}"/>
              </a:ext>
            </a:extLst>
          </p:cNvPr>
          <p:cNvSpPr>
            <a:spLocks noGrp="1"/>
          </p:cNvSpPr>
          <p:nvPr>
            <p:ph type="dt" sz="half" idx="10"/>
          </p:nvPr>
        </p:nvSpPr>
        <p:spPr/>
        <p:txBody>
          <a:bodyPr/>
          <a:lstStyle/>
          <a:p>
            <a:fld id="{C71F9E17-E8FA-432C-B348-0A5F953D78B3}" type="datetimeFigureOut">
              <a:rPr lang="en-US" smtClean="0"/>
              <a:t>9/23/2018</a:t>
            </a:fld>
            <a:endParaRPr lang="en-US"/>
          </a:p>
        </p:txBody>
      </p:sp>
      <p:sp>
        <p:nvSpPr>
          <p:cNvPr id="5" name="Footer Placeholder 4">
            <a:extLst>
              <a:ext uri="{FF2B5EF4-FFF2-40B4-BE49-F238E27FC236}">
                <a16:creationId xmlns:a16="http://schemas.microsoft.com/office/drawing/2014/main" id="{29DCB333-7881-4653-B6BB-AF781C260FC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A8A00BE-FCEC-453A-B54D-ECD0D981483A}"/>
              </a:ext>
            </a:extLst>
          </p:cNvPr>
          <p:cNvSpPr>
            <a:spLocks noGrp="1"/>
          </p:cNvSpPr>
          <p:nvPr>
            <p:ph type="sldNum" sz="quarter" idx="12"/>
          </p:nvPr>
        </p:nvSpPr>
        <p:spPr/>
        <p:txBody>
          <a:bodyPr/>
          <a:lstStyle/>
          <a:p>
            <a:fld id="{54E61013-CDA2-4BD1-BF9E-598F68C6E139}" type="slidenum">
              <a:rPr lang="en-US" smtClean="0"/>
              <a:t>‹#›</a:t>
            </a:fld>
            <a:endParaRPr lang="en-US"/>
          </a:p>
        </p:txBody>
      </p:sp>
    </p:spTree>
    <p:extLst>
      <p:ext uri="{BB962C8B-B14F-4D97-AF65-F5344CB8AC3E}">
        <p14:creationId xmlns:p14="http://schemas.microsoft.com/office/powerpoint/2010/main" val="2300416866"/>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0" name="Rectangle 39"/>
          <p:cNvSpPr/>
          <p:nvPr userDrawn="1"/>
        </p:nvSpPr>
        <p:spPr>
          <a:xfrm>
            <a:off x="0" y="6410960"/>
            <a:ext cx="9144000" cy="44704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2" name="Rectangle 31"/>
          <p:cNvSpPr/>
          <p:nvPr userDrawn="1"/>
        </p:nvSpPr>
        <p:spPr>
          <a:xfrm>
            <a:off x="0" y="0"/>
            <a:ext cx="9144000" cy="594631"/>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9" name="Rectangle 38"/>
          <p:cNvSpPr/>
          <p:nvPr userDrawn="1"/>
        </p:nvSpPr>
        <p:spPr>
          <a:xfrm>
            <a:off x="8358732" y="1"/>
            <a:ext cx="785268" cy="594630"/>
          </a:xfrm>
          <a:prstGeom prst="rect">
            <a:avLst/>
          </a:prstGeom>
          <a:solidFill>
            <a:schemeClr val="tx2">
              <a:lumMod val="75000"/>
              <a:alpha val="71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3" name="Title Placeholder 1"/>
          <p:cNvSpPr>
            <a:spLocks noGrp="1"/>
          </p:cNvSpPr>
          <p:nvPr>
            <p:ph type="title"/>
          </p:nvPr>
        </p:nvSpPr>
        <p:spPr>
          <a:xfrm>
            <a:off x="193931" y="64196"/>
            <a:ext cx="7970870" cy="447040"/>
          </a:xfrm>
          <a:prstGeom prst="rect">
            <a:avLst/>
          </a:prstGeom>
        </p:spPr>
        <p:txBody>
          <a:bodyPr vert="horz" lIns="0" tIns="45720" rIns="91440" bIns="45720" rtlCol="0" anchor="ctr">
            <a:normAutofit/>
          </a:bodyPr>
          <a:lstStyle/>
          <a:p>
            <a:r>
              <a:rPr lang="en-US" dirty="0"/>
              <a:t>Click to edit Master title style</a:t>
            </a:r>
          </a:p>
        </p:txBody>
      </p:sp>
      <p:sp>
        <p:nvSpPr>
          <p:cNvPr id="34" name="Slide Number Placeholder 18"/>
          <p:cNvSpPr>
            <a:spLocks noGrp="1"/>
          </p:cNvSpPr>
          <p:nvPr>
            <p:ph type="sldNum" sz="quarter" idx="4"/>
          </p:nvPr>
        </p:nvSpPr>
        <p:spPr>
          <a:xfrm>
            <a:off x="8546758" y="6465875"/>
            <a:ext cx="405027" cy="365125"/>
          </a:xfrm>
          <a:prstGeom prst="rect">
            <a:avLst/>
          </a:prstGeom>
          <a:noFill/>
          <a:ln>
            <a:noFill/>
          </a:ln>
          <a:effectLst/>
        </p:spPr>
        <p:txBody>
          <a:bodyPr vert="horz" lIns="91440" tIns="45720" rIns="91440" bIns="45720" rtlCol="0" anchor="ctr"/>
          <a:lstStyle>
            <a:lvl1pPr algn="r">
              <a:lnSpc>
                <a:spcPct val="70000"/>
              </a:lnSpc>
              <a:defRPr sz="1000">
                <a:solidFill>
                  <a:schemeClr val="tx2">
                    <a:lumMod val="75000"/>
                  </a:schemeClr>
                </a:solidFill>
              </a:defRPr>
            </a:lvl1pPr>
          </a:lstStyle>
          <a:p>
            <a:fld id="{04663962-5C0B-F642-8585-7A5CBE979EEA}" type="slidenum">
              <a:rPr lang="en-US" smtClean="0"/>
              <a:pPr/>
              <a:t>‹#›</a:t>
            </a:fld>
            <a:endParaRPr lang="en-US" dirty="0"/>
          </a:p>
        </p:txBody>
      </p:sp>
      <p:sp>
        <p:nvSpPr>
          <p:cNvPr id="35" name="Rectangle 34"/>
          <p:cNvSpPr/>
          <p:nvPr userDrawn="1"/>
        </p:nvSpPr>
        <p:spPr>
          <a:xfrm>
            <a:off x="193930" y="6501383"/>
            <a:ext cx="5471146" cy="246221"/>
          </a:xfrm>
          <a:prstGeom prst="rect">
            <a:avLst/>
          </a:prstGeom>
        </p:spPr>
        <p:txBody>
          <a:bodyPr wrap="square" lIns="0">
            <a:spAutoFit/>
          </a:bodyPr>
          <a:lstStyle/>
          <a:p>
            <a:pPr algn="l"/>
            <a:r>
              <a:rPr lang="en-US" sz="1000" dirty="0">
                <a:solidFill>
                  <a:schemeClr val="tx2">
                    <a:lumMod val="75000"/>
                  </a:schemeClr>
                </a:solidFill>
                <a:latin typeface="Calibri"/>
                <a:cs typeface="Calibri"/>
              </a:rPr>
              <a:t>© 2014-8</a:t>
            </a:r>
            <a:r>
              <a:rPr lang="en-US" sz="1000" baseline="0" dirty="0">
                <a:solidFill>
                  <a:schemeClr val="tx2">
                    <a:lumMod val="75000"/>
                  </a:schemeClr>
                </a:solidFill>
                <a:latin typeface="Calibri"/>
                <a:cs typeface="Calibri"/>
              </a:rPr>
              <a:t> | AMERICAN COLLEGE OF RADIOLOGY |</a:t>
            </a:r>
            <a:r>
              <a:rPr lang="en-US" sz="1000" dirty="0">
                <a:solidFill>
                  <a:schemeClr val="tx2">
                    <a:lumMod val="75000"/>
                  </a:schemeClr>
                </a:solidFill>
                <a:latin typeface="Calibri"/>
                <a:cs typeface="Calibri"/>
              </a:rPr>
              <a:t> IMAGING</a:t>
            </a:r>
            <a:r>
              <a:rPr lang="en-US" sz="1000" baseline="0" dirty="0">
                <a:solidFill>
                  <a:schemeClr val="tx2">
                    <a:lumMod val="75000"/>
                  </a:schemeClr>
                </a:solidFill>
                <a:latin typeface="Calibri"/>
                <a:cs typeface="Calibri"/>
              </a:rPr>
              <a:t> 3.0</a:t>
            </a:r>
            <a:r>
              <a:rPr lang="en-US" sz="1000" baseline="30000" dirty="0">
                <a:solidFill>
                  <a:schemeClr val="tx2">
                    <a:lumMod val="75000"/>
                  </a:schemeClr>
                </a:solidFill>
                <a:latin typeface="Calibri"/>
                <a:cs typeface="Calibri"/>
              </a:rPr>
              <a:t>TM</a:t>
            </a:r>
            <a:r>
              <a:rPr lang="en-US" sz="1000" baseline="0" dirty="0">
                <a:solidFill>
                  <a:schemeClr val="tx2">
                    <a:lumMod val="75000"/>
                  </a:schemeClr>
                </a:solidFill>
                <a:latin typeface="Calibri"/>
                <a:cs typeface="Calibri"/>
              </a:rPr>
              <a:t> |</a:t>
            </a:r>
            <a:r>
              <a:rPr lang="en-US" sz="1000" dirty="0">
                <a:solidFill>
                  <a:schemeClr val="tx2">
                    <a:lumMod val="75000"/>
                  </a:schemeClr>
                </a:solidFill>
                <a:latin typeface="Calibri"/>
                <a:cs typeface="Calibri"/>
              </a:rPr>
              <a:t> ALL RIGHTS RESERVED.</a:t>
            </a:r>
          </a:p>
        </p:txBody>
      </p:sp>
      <p:sp>
        <p:nvSpPr>
          <p:cNvPr id="36" name="Text Placeholder 37"/>
          <p:cNvSpPr>
            <a:spLocks noGrp="1"/>
          </p:cNvSpPr>
          <p:nvPr>
            <p:ph type="body" idx="1"/>
          </p:nvPr>
        </p:nvSpPr>
        <p:spPr>
          <a:xfrm>
            <a:off x="193074" y="685054"/>
            <a:ext cx="8757852" cy="5551314"/>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37" name="Picture 36" descr="imaging_icon.png"/>
          <p:cNvPicPr>
            <a:picLocks noChangeAspect="1"/>
          </p:cNvPicPr>
          <p:nvPr userDrawn="1"/>
        </p:nvPicPr>
        <p:blipFill>
          <a:blip r:embed="rId6">
            <a:alphaModFix amt="37000"/>
            <a:extLst>
              <a:ext uri="{28A0092B-C50C-407E-A947-70E740481C1C}">
                <a14:useLocalDpi xmlns:a14="http://schemas.microsoft.com/office/drawing/2010/main" val="0"/>
              </a:ext>
            </a:extLst>
          </a:blip>
          <a:stretch>
            <a:fillRect/>
          </a:stretch>
        </p:blipFill>
        <p:spPr>
          <a:xfrm>
            <a:off x="8492590" y="180728"/>
            <a:ext cx="513361" cy="266312"/>
          </a:xfrm>
          <a:prstGeom prst="rect">
            <a:avLst/>
          </a:prstGeom>
        </p:spPr>
      </p:pic>
    </p:spTree>
    <p:extLst>
      <p:ext uri="{BB962C8B-B14F-4D97-AF65-F5344CB8AC3E}">
        <p14:creationId xmlns:p14="http://schemas.microsoft.com/office/powerpoint/2010/main" val="302651446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Lst>
  <p:transition>
    <p:fade/>
  </p:transition>
  <p:hf hdr="0" ftr="0" dt="0"/>
  <p:txStyles>
    <p:titleStyle>
      <a:lvl1pPr algn="l" defTabSz="457200" rtl="0" eaLnBrk="1" latinLnBrk="0" hangingPunct="1">
        <a:spcBef>
          <a:spcPct val="0"/>
        </a:spcBef>
        <a:buNone/>
        <a:defRPr sz="1600" kern="1200">
          <a:solidFill>
            <a:schemeClr val="bg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lumMod val="50000"/>
              <a:lumOff val="50000"/>
            </a:schemeClr>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lumMod val="50000"/>
              <a:lumOff val="50000"/>
            </a:schemeClr>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lumMod val="50000"/>
              <a:lumOff val="50000"/>
            </a:schemeClr>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lumMod val="50000"/>
              <a:lumOff val="50000"/>
            </a:schemeClr>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7" Type="http://schemas.openxmlformats.org/officeDocument/2006/relationships/image" Target="../media/image6.png"/><Relationship Id="rId2" Type="http://schemas.openxmlformats.org/officeDocument/2006/relationships/slideLayout" Target="../slideLayouts/slideLayout3.xml"/><Relationship Id="rId1" Type="http://schemas.openxmlformats.org/officeDocument/2006/relationships/tags" Target="../tags/tag2.xml"/><Relationship Id="rId6" Type="http://schemas.openxmlformats.org/officeDocument/2006/relationships/image" Target="../media/image5.jpeg"/><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8" Type="http://schemas.openxmlformats.org/officeDocument/2006/relationships/image" Target="../media/image16.png"/><Relationship Id="rId13" Type="http://schemas.openxmlformats.org/officeDocument/2006/relationships/hyperlink" Target="https://www.acr.org/Practice-Management-Quality-Informatics/Imaging-3/Case-Studies/Patient-Engagement/Allaying-Fears" TargetMode="External"/><Relationship Id="rId3" Type="http://schemas.openxmlformats.org/officeDocument/2006/relationships/hyperlink" Target="https://www.acr.org/Practice-Management-Quality-Informatics/Imaging-3/Case-Studies/Patient-Engagement" TargetMode="External"/><Relationship Id="rId7" Type="http://schemas.openxmlformats.org/officeDocument/2006/relationships/hyperlink" Target="https://www.acr.org/Practice-Management-Quality-Informatics/Imaging-3/Case-Studies/Patient-Engagement/Behind-the-Curtain" TargetMode="External"/><Relationship Id="rId12" Type="http://schemas.openxmlformats.org/officeDocument/2006/relationships/image" Target="../media/image18.png"/><Relationship Id="rId2" Type="http://schemas.openxmlformats.org/officeDocument/2006/relationships/slideLayout" Target="../slideLayouts/slideLayout4.xml"/><Relationship Id="rId16" Type="http://schemas.openxmlformats.org/officeDocument/2006/relationships/image" Target="../media/image20.png"/><Relationship Id="rId1" Type="http://schemas.openxmlformats.org/officeDocument/2006/relationships/tags" Target="../tags/tag9.xml"/><Relationship Id="rId6" Type="http://schemas.openxmlformats.org/officeDocument/2006/relationships/image" Target="../media/image15.png"/><Relationship Id="rId11" Type="http://schemas.openxmlformats.org/officeDocument/2006/relationships/hyperlink" Target="https://www.acr.org/Practice-Management-Quality-Informatics/Imaging-3/Case-Studies/Patient-Engagement/Watch-and-Learn" TargetMode="External"/><Relationship Id="rId5" Type="http://schemas.openxmlformats.org/officeDocument/2006/relationships/hyperlink" Target="https://www.acr.org/Practice-Management-Quality-Informatics/Imaging-3/Case-Studies/Patient-Engagement/An-Ethical-Approach" TargetMode="External"/><Relationship Id="rId15" Type="http://schemas.openxmlformats.org/officeDocument/2006/relationships/hyperlink" Target="https://www.acr.org/Practice-Management-Quality-Informatics/Imaging-3/Case-Studies/Patient-Engagement/Blog-About-It" TargetMode="External"/><Relationship Id="rId10" Type="http://schemas.openxmlformats.org/officeDocument/2006/relationships/image" Target="../media/image17.png"/><Relationship Id="rId4" Type="http://schemas.openxmlformats.org/officeDocument/2006/relationships/image" Target="../media/image12.png"/><Relationship Id="rId9" Type="http://schemas.openxmlformats.org/officeDocument/2006/relationships/hyperlink" Target="https://www.acr.org/Practice-Management-Quality-Informatics/Imaging-3/Case-Studies/Patient-Engagement/A-Clearer-Picture-of-Prostate-Health" TargetMode="External"/><Relationship Id="rId14" Type="http://schemas.openxmlformats.org/officeDocument/2006/relationships/image" Target="../media/image19.png"/></Relationships>
</file>

<file path=ppt/slides/_rels/slide1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3.png"/><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2.xml"/><Relationship Id="rId1" Type="http://schemas.openxmlformats.org/officeDocument/2006/relationships/tags" Target="../tags/tag10.xml"/></Relationships>
</file>

<file path=ppt/slides/_rels/slide13.xml.rels><?xml version="1.0" encoding="UTF-8" standalone="yes"?>
<Relationships xmlns="http://schemas.openxmlformats.org/package/2006/relationships"><Relationship Id="rId8" Type="http://schemas.openxmlformats.org/officeDocument/2006/relationships/hyperlink" Target="https://www.acr.org/Practice-Management-Quality-Informatics/Imaging-3/Imaging-Value-Chain/Communication" TargetMode="External"/><Relationship Id="rId3" Type="http://schemas.openxmlformats.org/officeDocument/2006/relationships/hyperlink" Target="https://www.acr.org/Practice-Management-Quality-Informatics/Imaging-3/Imaging-Value-Chain" TargetMode="External"/><Relationship Id="rId7" Type="http://schemas.openxmlformats.org/officeDocument/2006/relationships/hyperlink" Target="https://www.acr.org/Practice-Management-Quality-Informatics/Imaging-3/Imaging-Value-Chain/Modality-Operations" TargetMode="External"/><Relationship Id="rId2" Type="http://schemas.openxmlformats.org/officeDocument/2006/relationships/slideLayout" Target="../slideLayouts/slideLayout4.xml"/><Relationship Id="rId1" Type="http://schemas.openxmlformats.org/officeDocument/2006/relationships/tags" Target="../tags/tag11.xml"/><Relationship Id="rId6" Type="http://schemas.openxmlformats.org/officeDocument/2006/relationships/hyperlink" Target="https://www.acr.org/Practice-Management-Quality-Informatics/Imaging-3/Imaging-Value-Chain/Protocol-Optimization" TargetMode="External"/><Relationship Id="rId5" Type="http://schemas.openxmlformats.org/officeDocument/2006/relationships/hyperlink" Target="https://www.acr.org/Practice-Management-Quality-Informatics/Imaging-3/Imaging-Value-Chain/Interpretation" TargetMode="External"/><Relationship Id="rId10" Type="http://schemas.openxmlformats.org/officeDocument/2006/relationships/hyperlink" Target="https://www.acr.org/Practice-Management-Quality-Informatics/Imaging-3/Imaging-Value-Chain/Data-Mining" TargetMode="External"/><Relationship Id="rId4" Type="http://schemas.openxmlformats.org/officeDocument/2006/relationships/hyperlink" Target="https://www.acr.org/Practice-Management-Quality-Informatics/Imaging-3/Imaging-Value-Chain/Appropriateness" TargetMode="External"/><Relationship Id="rId9" Type="http://schemas.openxmlformats.org/officeDocument/2006/relationships/hyperlink" Target="https://www.acr.org/Practice-Management-Quality-Informatics/Imaging-3/Imaging-Value-Chain/Referring-Physician" TargetMode="External"/></Relationships>
</file>

<file path=ppt/slides/_rels/slide1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png"/><Relationship Id="rId1" Type="http://schemas.openxmlformats.org/officeDocument/2006/relationships/slideLayout" Target="../slideLayouts/slideLayout4.xml"/><Relationship Id="rId4" Type="http://schemas.openxmlformats.org/officeDocument/2006/relationships/image" Target="../media/image6.png"/></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4.xml"/><Relationship Id="rId1" Type="http://schemas.openxmlformats.org/officeDocument/2006/relationships/tags" Target="../tags/tag12.xml"/><Relationship Id="rId6" Type="http://schemas.openxmlformats.org/officeDocument/2006/relationships/hyperlink" Target="http://www.acr.org/Legal" TargetMode="External"/><Relationship Id="rId5" Type="http://schemas.openxmlformats.org/officeDocument/2006/relationships/hyperlink" Target="http://www.acr.org/" TargetMode="External"/><Relationship Id="rId4" Type="http://schemas.openxmlformats.org/officeDocument/2006/relationships/hyperlink" Target="https://creativecommons.org/licenses/by-nc-nd/4.0/" TargetMode="External"/></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2.xml"/><Relationship Id="rId7" Type="http://schemas.openxmlformats.org/officeDocument/2006/relationships/hyperlink" Target="https://www.youtube.com/watch?v=LzzNLxR5nVo" TargetMode="External"/><Relationship Id="rId2" Type="http://schemas.openxmlformats.org/officeDocument/2006/relationships/video" Target="https://www.youtube.com/embed/LzzNLxR5nVo" TargetMode="External"/><Relationship Id="rId1" Type="http://schemas.openxmlformats.org/officeDocument/2006/relationships/tags" Target="../tags/tag3.xml"/><Relationship Id="rId6" Type="http://schemas.openxmlformats.org/officeDocument/2006/relationships/hyperlink" Target="https://youtu.be/LzzNLxR5nVo" TargetMode="External"/><Relationship Id="rId5" Type="http://schemas.openxmlformats.org/officeDocument/2006/relationships/image" Target="../media/image7.jpeg"/><Relationship Id="rId4"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4.xml"/><Relationship Id="rId1" Type="http://schemas.openxmlformats.org/officeDocument/2006/relationships/tags" Target="../tags/tag4.xml"/><Relationship Id="rId4" Type="http://schemas.openxmlformats.org/officeDocument/2006/relationships/image" Target="../media/image8.jpeg"/></Relationships>
</file>

<file path=ppt/slides/_rels/slide4.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tags" Target="../tags/tag5.xml"/></Relationships>
</file>

<file path=ppt/slides/_rels/slide5.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tags" Target="../tags/tag6.xml"/></Relationships>
</file>

<file path=ppt/slides/_rels/slide6.xml.rels><?xml version="1.0" encoding="UTF-8" standalone="yes"?>
<Relationships xmlns="http://schemas.openxmlformats.org/package/2006/relationships"><Relationship Id="rId2" Type="http://schemas.openxmlformats.org/officeDocument/2006/relationships/hyperlink" Target="https://www.acr.org/Practice-Management-Quality-Informatics/Imaging-3" TargetMode="Externa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hyperlink" Target="https://www.acr.org/Practice-Management-Quality-Informatics/Imaging-3/Case-Studies/Patient-Engagement/When-the-Radiologist-Becomes-the-Patient" TargetMode="External"/><Relationship Id="rId2" Type="http://schemas.openxmlformats.org/officeDocument/2006/relationships/slideLayout" Target="../slideLayouts/slideLayout4.xml"/><Relationship Id="rId1" Type="http://schemas.openxmlformats.org/officeDocument/2006/relationships/tags" Target="../tags/tag7.xml"/><Relationship Id="rId6" Type="http://schemas.openxmlformats.org/officeDocument/2006/relationships/hyperlink" Target="https://www.acr.org/Practice-Management-Quality-Informatics/Patient-Family-Centered-Care" TargetMode="External"/><Relationship Id="rId5" Type="http://schemas.openxmlformats.org/officeDocument/2006/relationships/hyperlink" Target="https://www.youtube.com/watch?v=LzzNLxR5nVo" TargetMode="External"/><Relationship Id="rId4" Type="http://schemas.openxmlformats.org/officeDocument/2006/relationships/hyperlink" Target="https://voiceofradiologyblog.org/2015/03/05/yes-we-can-make-a-difference/" TargetMode="Externa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8" Type="http://schemas.openxmlformats.org/officeDocument/2006/relationships/hyperlink" Target="https://www.acr.org/Practice-Management-Quality-Informatics/Imaging-3/Case-Studies/Information-Technology" TargetMode="External"/><Relationship Id="rId13" Type="http://schemas.openxmlformats.org/officeDocument/2006/relationships/hyperlink" Target="https://www.acr.org/Practice-Management-Quality-Informatics/Imaging-3/Case-Studies/Interventional-Radiology" TargetMode="External"/><Relationship Id="rId3" Type="http://schemas.openxmlformats.org/officeDocument/2006/relationships/hyperlink" Target="https://www.acr.org/Practice-Management-Quality-Informatics/Imaging-3/Case-Studies/Patient-Engagement" TargetMode="External"/><Relationship Id="rId7" Type="http://schemas.openxmlformats.org/officeDocument/2006/relationships/image" Target="../media/image10.png"/><Relationship Id="rId12" Type="http://schemas.openxmlformats.org/officeDocument/2006/relationships/image" Target="../media/image13.png"/><Relationship Id="rId2" Type="http://schemas.openxmlformats.org/officeDocument/2006/relationships/slideLayout" Target="../slideLayouts/slideLayout4.xml"/><Relationship Id="rId1" Type="http://schemas.openxmlformats.org/officeDocument/2006/relationships/tags" Target="../tags/tag8.xml"/><Relationship Id="rId6" Type="http://schemas.openxmlformats.org/officeDocument/2006/relationships/hyperlink" Target="https://www.acr.org/Practice-Management-Quality-Informatics/Imaging-3/Case-Studies/Payment-Models" TargetMode="External"/><Relationship Id="rId11" Type="http://schemas.openxmlformats.org/officeDocument/2006/relationships/hyperlink" Target="https://www.acr.org/Practice-Management-Quality-Informatics/Imaging-3/Case-Studies/Strategic-Planning" TargetMode="External"/><Relationship Id="rId5" Type="http://schemas.openxmlformats.org/officeDocument/2006/relationships/image" Target="../media/image9.png"/><Relationship Id="rId10" Type="http://schemas.openxmlformats.org/officeDocument/2006/relationships/image" Target="../media/image12.png"/><Relationship Id="rId4" Type="http://schemas.openxmlformats.org/officeDocument/2006/relationships/hyperlink" Target="https://www.acr.org/Practice-Management-Quality-Informatics/Imaging-3/Case-Studies/Quality-and-Safety" TargetMode="External"/><Relationship Id="rId9" Type="http://schemas.openxmlformats.org/officeDocument/2006/relationships/image" Target="../media/image11.png"/><Relationship Id="rId14" Type="http://schemas.openxmlformats.org/officeDocument/2006/relationships/image" Target="../media/image1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5CA7AA2E-78FA-4D53-ABED-3FB5E23ADEFC}"/>
              </a:ext>
            </a:extLst>
          </p:cNvPr>
          <p:cNvPicPr>
            <a:picLocks noChangeAspect="1"/>
          </p:cNvPicPr>
          <p:nvPr/>
        </p:nvPicPr>
        <p:blipFill>
          <a:blip r:embed="rId4"/>
          <a:stretch>
            <a:fillRect/>
          </a:stretch>
        </p:blipFill>
        <p:spPr>
          <a:xfrm>
            <a:off x="3933988" y="933123"/>
            <a:ext cx="1136447" cy="749923"/>
          </a:xfrm>
          <a:prstGeom prst="rect">
            <a:avLst/>
          </a:prstGeom>
        </p:spPr>
      </p:pic>
      <p:sp>
        <p:nvSpPr>
          <p:cNvPr id="5" name="Rectangle 4"/>
          <p:cNvSpPr/>
          <p:nvPr/>
        </p:nvSpPr>
        <p:spPr>
          <a:xfrm>
            <a:off x="572124" y="3733569"/>
            <a:ext cx="8045619" cy="646331"/>
          </a:xfrm>
          <a:prstGeom prst="rect">
            <a:avLst/>
          </a:prstGeom>
        </p:spPr>
        <p:txBody>
          <a:bodyPr wrap="square">
            <a:spAutoFit/>
          </a:bodyPr>
          <a:lstStyle/>
          <a:p>
            <a:pPr algn="ctr"/>
            <a:r>
              <a:rPr lang="en-US" dirty="0">
                <a:solidFill>
                  <a:schemeClr val="accent3"/>
                </a:solidFill>
                <a:latin typeface="+mj-lt"/>
              </a:rPr>
              <a:t>An Imaging 3.0 Case Study</a:t>
            </a:r>
            <a:endParaRPr lang="en-US" sz="2400" dirty="0">
              <a:solidFill>
                <a:schemeClr val="accent3"/>
              </a:solidFill>
              <a:latin typeface="+mj-lt"/>
            </a:endParaRPr>
          </a:p>
          <a:p>
            <a:pPr algn="ctr"/>
            <a:r>
              <a:rPr lang="en-US" dirty="0">
                <a:solidFill>
                  <a:schemeClr val="accent3"/>
                </a:solidFill>
                <a:latin typeface="+mj-lt"/>
              </a:rPr>
              <a:t>July 16, 2018</a:t>
            </a:r>
            <a:endParaRPr lang="en-US" sz="1400" dirty="0">
              <a:solidFill>
                <a:schemeClr val="accent3"/>
              </a:solidFill>
              <a:latin typeface="+mj-lt"/>
            </a:endParaRPr>
          </a:p>
        </p:txBody>
      </p:sp>
      <p:sp>
        <p:nvSpPr>
          <p:cNvPr id="9" name="Rectangle 8"/>
          <p:cNvSpPr/>
          <p:nvPr/>
        </p:nvSpPr>
        <p:spPr>
          <a:xfrm>
            <a:off x="572124" y="1795178"/>
            <a:ext cx="8045619" cy="2123658"/>
          </a:xfrm>
          <a:prstGeom prst="rect">
            <a:avLst/>
          </a:prstGeom>
        </p:spPr>
        <p:txBody>
          <a:bodyPr wrap="square">
            <a:spAutoFit/>
          </a:bodyPr>
          <a:lstStyle/>
          <a:p>
            <a:pPr algn="ctr"/>
            <a:r>
              <a:rPr lang="en-US" sz="6600" b="1" dirty="0">
                <a:solidFill>
                  <a:schemeClr val="tx2"/>
                </a:solidFill>
                <a:latin typeface="+mj-lt"/>
              </a:rPr>
              <a:t>When the Radiologist </a:t>
            </a:r>
          </a:p>
          <a:p>
            <a:pPr algn="ctr"/>
            <a:r>
              <a:rPr lang="en-US" sz="6600" b="1" dirty="0">
                <a:solidFill>
                  <a:schemeClr val="tx2"/>
                </a:solidFill>
                <a:latin typeface="+mj-lt"/>
              </a:rPr>
              <a:t>Becomes the Patient</a:t>
            </a:r>
          </a:p>
        </p:txBody>
      </p:sp>
      <p:sp>
        <p:nvSpPr>
          <p:cNvPr id="2" name="Rectangle 1">
            <a:extLst>
              <a:ext uri="{FF2B5EF4-FFF2-40B4-BE49-F238E27FC236}">
                <a16:creationId xmlns:a16="http://schemas.microsoft.com/office/drawing/2014/main" id="{11032FCB-EA0B-483D-86BD-2954E151F17B}"/>
              </a:ext>
            </a:extLst>
          </p:cNvPr>
          <p:cNvSpPr/>
          <p:nvPr/>
        </p:nvSpPr>
        <p:spPr>
          <a:xfrm>
            <a:off x="294640" y="4741595"/>
            <a:ext cx="8229600" cy="369332"/>
          </a:xfrm>
          <a:prstGeom prst="rect">
            <a:avLst/>
          </a:prstGeom>
        </p:spPr>
        <p:txBody>
          <a:bodyPr wrap="square">
            <a:spAutoFit/>
          </a:bodyPr>
          <a:lstStyle/>
          <a:p>
            <a:pPr algn="ctr"/>
            <a:r>
              <a:rPr lang="en-US" dirty="0"/>
              <a:t>These slides are disseminated to our respective members as a partnership of:</a:t>
            </a:r>
          </a:p>
        </p:txBody>
      </p:sp>
      <p:pic>
        <p:nvPicPr>
          <p:cNvPr id="6" name="Picture 2" descr="https://www.acr.org/-/media/ACR/Files/Practice-Toolkit/ACR-logo-tagline_rgb.png">
            <a:extLst>
              <a:ext uri="{FF2B5EF4-FFF2-40B4-BE49-F238E27FC236}">
                <a16:creationId xmlns:a16="http://schemas.microsoft.com/office/drawing/2014/main" id="{372CC835-E373-4A92-B8AD-FD62F7B76981}"/>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253128" y="5268685"/>
            <a:ext cx="1385149" cy="720432"/>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4" descr="http://rad.bus.associationcareernetwork.com/headers/cc/responsive/partner_lib/22419/img/logo-22419.jpg">
            <a:extLst>
              <a:ext uri="{FF2B5EF4-FFF2-40B4-BE49-F238E27FC236}">
                <a16:creationId xmlns:a16="http://schemas.microsoft.com/office/drawing/2014/main" id="{EE4C10D4-B3CE-412D-B7E9-15833FE83E19}"/>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371278" y="5172534"/>
            <a:ext cx="1908138" cy="876244"/>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6" descr="http://www.ahra.org/am/images/Logos2/ahra-long-tagline-ds.png">
            <a:extLst>
              <a:ext uri="{FF2B5EF4-FFF2-40B4-BE49-F238E27FC236}">
                <a16:creationId xmlns:a16="http://schemas.microsoft.com/office/drawing/2014/main" id="{1E76BA21-1AD5-4FF3-9119-83E88EBB4597}"/>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012417" y="5169638"/>
            <a:ext cx="2534341" cy="801234"/>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309802565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B4C7A5-1066-4A84-A4AA-B9091920F02F}"/>
              </a:ext>
            </a:extLst>
          </p:cNvPr>
          <p:cNvSpPr>
            <a:spLocks noGrp="1"/>
          </p:cNvSpPr>
          <p:nvPr>
            <p:ph type="title"/>
          </p:nvPr>
        </p:nvSpPr>
        <p:spPr/>
        <p:txBody>
          <a:bodyPr>
            <a:normAutofit/>
          </a:bodyPr>
          <a:lstStyle/>
          <a:p>
            <a:r>
              <a:rPr lang="en-US" sz="2000" dirty="0"/>
              <a:t>Imaging 3.0 Case Studies about Patient Engagement</a:t>
            </a:r>
          </a:p>
        </p:txBody>
      </p:sp>
      <p:sp>
        <p:nvSpPr>
          <p:cNvPr id="4" name="Slide Number Placeholder 3">
            <a:extLst>
              <a:ext uri="{FF2B5EF4-FFF2-40B4-BE49-F238E27FC236}">
                <a16:creationId xmlns:a16="http://schemas.microsoft.com/office/drawing/2014/main" id="{E7168EE0-C1DB-47CE-AEE3-216419CCB600}"/>
              </a:ext>
            </a:extLst>
          </p:cNvPr>
          <p:cNvSpPr>
            <a:spLocks noGrp="1"/>
          </p:cNvSpPr>
          <p:nvPr>
            <p:ph type="sldNum" sz="quarter" idx="12"/>
          </p:nvPr>
        </p:nvSpPr>
        <p:spPr/>
        <p:txBody>
          <a:bodyPr/>
          <a:lstStyle/>
          <a:p>
            <a:fld id="{54E61013-CDA2-4BD1-BF9E-598F68C6E139}" type="slidenum">
              <a:rPr lang="en-US" smtClean="0"/>
              <a:t>10</a:t>
            </a:fld>
            <a:endParaRPr lang="en-US"/>
          </a:p>
        </p:txBody>
      </p:sp>
      <p:pic>
        <p:nvPicPr>
          <p:cNvPr id="8" name="Picture 6">
            <a:hlinkClick r:id="rId3" tooltip="Putting a face to radiology is an important aspect of Imaging 3.0. Whether it means conferring with patients about findings or enlisting satisfaction surveys, radiologists must engage more directly with patients to make their presence known. "/>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918463" y="1402966"/>
            <a:ext cx="1416483" cy="139838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1" name="Picture 3">
            <a:hlinkClick r:id="rId5"/>
            <a:hlinkHover r:id="" action="ppaction://noaction" highlightClick="1"/>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099431" y="3256995"/>
            <a:ext cx="2228961" cy="1432107"/>
          </a:xfrm>
          <a:prstGeom prst="rect">
            <a:avLst/>
          </a:prstGeom>
          <a:noFill/>
          <a:ln>
            <a:no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2" name="Picture 4">
            <a:hlinkClick r:id="rId7"/>
            <a:hlinkHover r:id="" action="ppaction://noaction" highlightClick="1"/>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520584" y="3261851"/>
            <a:ext cx="2212243" cy="1432107"/>
          </a:xfrm>
          <a:prstGeom prst="rect">
            <a:avLst/>
          </a:prstGeom>
          <a:noFill/>
          <a:ln>
            <a:no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3" name="Picture 5">
            <a:hlinkClick r:id="rId9"/>
            <a:hlinkHover r:id="" action="ppaction://noaction" highlightClick="1"/>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5941414" y="3262567"/>
            <a:ext cx="2223387" cy="1420961"/>
          </a:xfrm>
          <a:prstGeom prst="rect">
            <a:avLst/>
          </a:prstGeom>
          <a:noFill/>
          <a:ln>
            <a:no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5" name="Picture 7">
            <a:hlinkClick r:id="rId11"/>
            <a:hlinkHover r:id="" action="ppaction://noaction" highlightClick="1"/>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1105005" y="4873286"/>
            <a:ext cx="2223387" cy="1409817"/>
          </a:xfrm>
          <a:prstGeom prst="rect">
            <a:avLst/>
          </a:prstGeom>
          <a:noFill/>
          <a:ln>
            <a:no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6" name="Picture 8">
            <a:hlinkClick r:id="rId13"/>
            <a:hlinkHover r:id="" action="ppaction://noaction" highlightClick="1"/>
          </p:cNvPr>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3520584" y="4873286"/>
            <a:ext cx="2212243" cy="1409817"/>
          </a:xfrm>
          <a:prstGeom prst="rect">
            <a:avLst/>
          </a:prstGeom>
          <a:noFill/>
          <a:ln>
            <a:no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7" name="Picture 9">
            <a:hlinkClick r:id="rId15"/>
            <a:hlinkHover r:id="" action="ppaction://noaction" highlightClick="1"/>
          </p:cNvPr>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5963500" y="4873286"/>
            <a:ext cx="2223387" cy="1409817"/>
          </a:xfrm>
          <a:prstGeom prst="rect">
            <a:avLst/>
          </a:prstGeom>
          <a:noFill/>
          <a:ln>
            <a:no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Left Brace 6"/>
          <p:cNvSpPr/>
          <p:nvPr/>
        </p:nvSpPr>
        <p:spPr>
          <a:xfrm rot="5400000">
            <a:off x="4381160" y="-572924"/>
            <a:ext cx="491093" cy="7242772"/>
          </a:xfrm>
          <a:prstGeom prst="leftBrace">
            <a:avLst/>
          </a:prstGeom>
          <a:ln w="12700" cmpd="sng">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5" name="TextBox 14"/>
          <p:cNvSpPr txBox="1"/>
          <p:nvPr/>
        </p:nvSpPr>
        <p:spPr>
          <a:xfrm>
            <a:off x="193931" y="695420"/>
            <a:ext cx="8823320" cy="646331"/>
          </a:xfrm>
          <a:prstGeom prst="rect">
            <a:avLst/>
          </a:prstGeom>
          <a:noFill/>
        </p:spPr>
        <p:txBody>
          <a:bodyPr wrap="square" rtlCol="0">
            <a:spAutoFit/>
          </a:bodyPr>
          <a:lstStyle/>
          <a:p>
            <a:r>
              <a:rPr lang="en-US" dirty="0"/>
              <a:t>For example, the </a:t>
            </a:r>
            <a:r>
              <a:rPr lang="en-US" dirty="0">
                <a:hlinkClick r:id="rId3"/>
              </a:rPr>
              <a:t>Patient Engagement</a:t>
            </a:r>
            <a:r>
              <a:rPr lang="en-US" dirty="0"/>
              <a:t> category features 20+ Imaging 3.0 Case Studies for further learning, including the 6 featured below:</a:t>
            </a:r>
          </a:p>
        </p:txBody>
      </p:sp>
    </p:spTree>
    <p:custDataLst>
      <p:tags r:id="rId1"/>
    </p:custDataLst>
    <p:extLst>
      <p:ext uri="{BB962C8B-B14F-4D97-AF65-F5344CB8AC3E}">
        <p14:creationId xmlns:p14="http://schemas.microsoft.com/office/powerpoint/2010/main" val="82776310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2635465"/>
            <a:ext cx="6858000" cy="2387600"/>
          </a:xfrm>
        </p:spPr>
        <p:txBody>
          <a:bodyPr>
            <a:normAutofit fontScale="90000"/>
          </a:bodyPr>
          <a:lstStyle/>
          <a:p>
            <a:r>
              <a:rPr lang="en-US" sz="4800" b="1" dirty="0">
                <a:solidFill>
                  <a:schemeClr val="accent3"/>
                </a:solidFill>
              </a:rPr>
              <a:t>Making the Connection Between Imaging 3.0 Case Studies and the Imaging Value Chain</a:t>
            </a:r>
            <a:endParaRPr lang="en-US" dirty="0"/>
          </a:p>
        </p:txBody>
      </p:sp>
      <p:sp>
        <p:nvSpPr>
          <p:cNvPr id="4" name="Subtitle 3"/>
          <p:cNvSpPr>
            <a:spLocks noGrp="1"/>
          </p:cNvSpPr>
          <p:nvPr>
            <p:ph type="subTitle" idx="1"/>
          </p:nvPr>
        </p:nvSpPr>
        <p:spPr>
          <a:xfrm>
            <a:off x="1161428" y="5425521"/>
            <a:ext cx="6858000" cy="704461"/>
          </a:xfrm>
        </p:spPr>
        <p:txBody>
          <a:bodyPr/>
          <a:lstStyle/>
          <a:p>
            <a:r>
              <a:rPr lang="en-US" dirty="0"/>
              <a:t>An American College of Radiology Initiative</a:t>
            </a:r>
          </a:p>
        </p:txBody>
      </p:sp>
      <p:sp>
        <p:nvSpPr>
          <p:cNvPr id="3" name="Slide Number Placeholder 2"/>
          <p:cNvSpPr>
            <a:spLocks noGrp="1"/>
          </p:cNvSpPr>
          <p:nvPr>
            <p:ph type="sldNum" sz="quarter" idx="12"/>
          </p:nvPr>
        </p:nvSpPr>
        <p:spPr/>
        <p:txBody>
          <a:bodyPr/>
          <a:lstStyle/>
          <a:p>
            <a:fld id="{04663962-5C0B-F642-8585-7A5CBE979EEA}" type="slidenum">
              <a:rPr lang="en-US" smtClean="0"/>
              <a:pPr/>
              <a:t>11</a:t>
            </a:fld>
            <a:endParaRPr lang="en-US" dirty="0"/>
          </a:p>
        </p:txBody>
      </p:sp>
      <p:grpSp>
        <p:nvGrpSpPr>
          <p:cNvPr id="7" name="Group 6"/>
          <p:cNvGrpSpPr/>
          <p:nvPr/>
        </p:nvGrpSpPr>
        <p:grpSpPr>
          <a:xfrm>
            <a:off x="2395389" y="824628"/>
            <a:ext cx="4455328" cy="1193229"/>
            <a:chOff x="2395389" y="824628"/>
            <a:chExt cx="4455328" cy="1193229"/>
          </a:xfrm>
        </p:grpSpPr>
        <p:pic>
          <p:nvPicPr>
            <p:cNvPr id="5" name="Picture 4">
              <a:extLst>
                <a:ext uri="{FF2B5EF4-FFF2-40B4-BE49-F238E27FC236}">
                  <a16:creationId xmlns:a16="http://schemas.microsoft.com/office/drawing/2014/main" id="{5CA7AA2E-78FA-4D53-ABED-3FB5E23ADEFC}"/>
                </a:ext>
              </a:extLst>
            </p:cNvPr>
            <p:cNvPicPr>
              <a:picLocks noChangeAspect="1"/>
            </p:cNvPicPr>
            <p:nvPr/>
          </p:nvPicPr>
          <p:blipFill>
            <a:blip r:embed="rId2"/>
            <a:stretch>
              <a:fillRect/>
            </a:stretch>
          </p:blipFill>
          <p:spPr>
            <a:xfrm>
              <a:off x="2395389" y="824628"/>
              <a:ext cx="1808242" cy="1193229"/>
            </a:xfrm>
            <a:prstGeom prst="rect">
              <a:avLst/>
            </a:prstGeom>
          </p:spPr>
        </p:pic>
        <p:pic>
          <p:nvPicPr>
            <p:cNvPr id="6" name="Picture 5"/>
            <p:cNvPicPr>
              <a:picLocks noChangeAspect="1"/>
            </p:cNvPicPr>
            <p:nvPr/>
          </p:nvPicPr>
          <p:blipFill>
            <a:blip r:embed="rId3"/>
            <a:stretch>
              <a:fillRect/>
            </a:stretch>
          </p:blipFill>
          <p:spPr>
            <a:xfrm>
              <a:off x="4312022" y="824628"/>
              <a:ext cx="2538695" cy="1193228"/>
            </a:xfrm>
            <a:prstGeom prst="rect">
              <a:avLst/>
            </a:prstGeom>
          </p:spPr>
        </p:pic>
      </p:grpSp>
    </p:spTree>
    <p:extLst>
      <p:ext uri="{BB962C8B-B14F-4D97-AF65-F5344CB8AC3E}">
        <p14:creationId xmlns:p14="http://schemas.microsoft.com/office/powerpoint/2010/main" val="2478731739"/>
      </p:ext>
    </p:extLst>
  </p:cSld>
  <p:clrMapOvr>
    <a:masterClrMapping/>
  </p:clrMapOvr>
  <p:transition>
    <p:fad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Flowchart: Delay 12"/>
          <p:cNvSpPr/>
          <p:nvPr/>
        </p:nvSpPr>
        <p:spPr>
          <a:xfrm flipH="1">
            <a:off x="2761861" y="1046330"/>
            <a:ext cx="6382138" cy="4906610"/>
          </a:xfrm>
          <a:prstGeom prst="flowChartDelay">
            <a:avLst/>
          </a:prstGeom>
          <a:solidFill>
            <a:schemeClr val="accent3">
              <a:lumMod val="60000"/>
              <a:lumOff val="40000"/>
              <a:alpha val="30196"/>
            </a:schemeClr>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solidFill>
                <a:srgbClr val="00687F"/>
              </a:solidFill>
            </a:endParaRPr>
          </a:p>
        </p:txBody>
      </p:sp>
      <p:sp>
        <p:nvSpPr>
          <p:cNvPr id="12" name="Flowchart: Delay 11"/>
          <p:cNvSpPr/>
          <p:nvPr/>
        </p:nvSpPr>
        <p:spPr>
          <a:xfrm>
            <a:off x="0" y="1046331"/>
            <a:ext cx="6384931" cy="4906608"/>
          </a:xfrm>
          <a:prstGeom prst="flowChartDelay">
            <a:avLst/>
          </a:prstGeom>
          <a:solidFill>
            <a:schemeClr val="accent2">
              <a:alpha val="30196"/>
            </a:schemeClr>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solidFill>
                <a:srgbClr val="00687F"/>
              </a:solidFill>
            </a:endParaRPr>
          </a:p>
        </p:txBody>
      </p:sp>
      <p:sp>
        <p:nvSpPr>
          <p:cNvPr id="2" name="Title 1"/>
          <p:cNvSpPr>
            <a:spLocks noGrp="1"/>
          </p:cNvSpPr>
          <p:nvPr>
            <p:ph type="title"/>
          </p:nvPr>
        </p:nvSpPr>
        <p:spPr>
          <a:xfrm>
            <a:off x="132908" y="85278"/>
            <a:ext cx="8283221" cy="447040"/>
          </a:xfrm>
        </p:spPr>
        <p:txBody>
          <a:bodyPr>
            <a:normAutofit/>
          </a:bodyPr>
          <a:lstStyle/>
          <a:p>
            <a:r>
              <a:rPr lang="en-US" sz="2000" dirty="0"/>
              <a:t>Imaging 3.0 Cases Demonstrate the Value Chain in Your Organization</a:t>
            </a:r>
          </a:p>
        </p:txBody>
      </p:sp>
      <p:sp>
        <p:nvSpPr>
          <p:cNvPr id="3" name="Slide Number Placeholder 2"/>
          <p:cNvSpPr>
            <a:spLocks noGrp="1"/>
          </p:cNvSpPr>
          <p:nvPr>
            <p:ph type="sldNum" sz="quarter" idx="10"/>
          </p:nvPr>
        </p:nvSpPr>
        <p:spPr/>
        <p:txBody>
          <a:bodyPr/>
          <a:lstStyle/>
          <a:p>
            <a:fld id="{04663962-5C0B-F642-8585-7A5CBE979EEA}" type="slidenum">
              <a:rPr lang="en-US" smtClean="0"/>
              <a:pPr/>
              <a:t>12</a:t>
            </a:fld>
            <a:endParaRPr lang="en-US" dirty="0"/>
          </a:p>
        </p:txBody>
      </p:sp>
      <p:sp>
        <p:nvSpPr>
          <p:cNvPr id="7" name="TextBox 6"/>
          <p:cNvSpPr txBox="1"/>
          <p:nvPr/>
        </p:nvSpPr>
        <p:spPr>
          <a:xfrm>
            <a:off x="6610152" y="2330258"/>
            <a:ext cx="2374640" cy="2862322"/>
          </a:xfrm>
          <a:prstGeom prst="rect">
            <a:avLst/>
          </a:prstGeom>
          <a:noFill/>
        </p:spPr>
        <p:txBody>
          <a:bodyPr wrap="square" rtlCol="0">
            <a:spAutoFit/>
          </a:bodyPr>
          <a:lstStyle/>
          <a:p>
            <a:pPr algn="r"/>
            <a:r>
              <a:rPr lang="en-US" dirty="0"/>
              <a:t>The JACR’s Imaging Value Chain is a series of peer-reviewed articles based on the five Imaging 3.0 pillars to help transition the practice of radiology from volume-based to value-based imaging care. </a:t>
            </a:r>
          </a:p>
        </p:txBody>
      </p:sp>
      <p:sp>
        <p:nvSpPr>
          <p:cNvPr id="14" name="TextBox 13"/>
          <p:cNvSpPr txBox="1"/>
          <p:nvPr/>
        </p:nvSpPr>
        <p:spPr>
          <a:xfrm>
            <a:off x="189578" y="2326834"/>
            <a:ext cx="2374640" cy="2308324"/>
          </a:xfrm>
          <a:prstGeom prst="rect">
            <a:avLst/>
          </a:prstGeom>
          <a:noFill/>
        </p:spPr>
        <p:txBody>
          <a:bodyPr wrap="square" rtlCol="0">
            <a:spAutoFit/>
          </a:bodyPr>
          <a:lstStyle/>
          <a:p>
            <a:r>
              <a:rPr lang="en-US" dirty="0"/>
              <a:t>The ACR’s Imaging 3.0 initiative is designed to help radiologists shape their future using tools and processes to improve practice management and patient care.</a:t>
            </a:r>
          </a:p>
        </p:txBody>
      </p:sp>
      <p:sp>
        <p:nvSpPr>
          <p:cNvPr id="15" name="TextBox 14"/>
          <p:cNvSpPr txBox="1"/>
          <p:nvPr/>
        </p:nvSpPr>
        <p:spPr>
          <a:xfrm>
            <a:off x="-938838" y="1875044"/>
            <a:ext cx="2892489" cy="461665"/>
          </a:xfrm>
          <a:prstGeom prst="rect">
            <a:avLst/>
          </a:prstGeom>
          <a:noFill/>
        </p:spPr>
        <p:txBody>
          <a:bodyPr wrap="square" rtlCol="0">
            <a:spAutoFit/>
          </a:bodyPr>
          <a:lstStyle/>
          <a:p>
            <a:pPr algn="r"/>
            <a:r>
              <a:rPr lang="en-US" sz="2400" b="1" dirty="0">
                <a:solidFill>
                  <a:schemeClr val="accent2"/>
                </a:solidFill>
              </a:rPr>
              <a:t>Case Studies</a:t>
            </a:r>
          </a:p>
        </p:txBody>
      </p:sp>
      <p:sp>
        <p:nvSpPr>
          <p:cNvPr id="16" name="TextBox 15"/>
          <p:cNvSpPr txBox="1"/>
          <p:nvPr/>
        </p:nvSpPr>
        <p:spPr>
          <a:xfrm>
            <a:off x="6059296" y="1856039"/>
            <a:ext cx="2892489" cy="461665"/>
          </a:xfrm>
          <a:prstGeom prst="rect">
            <a:avLst/>
          </a:prstGeom>
          <a:noFill/>
        </p:spPr>
        <p:txBody>
          <a:bodyPr wrap="square" rtlCol="0">
            <a:spAutoFit/>
          </a:bodyPr>
          <a:lstStyle/>
          <a:p>
            <a:pPr algn="r"/>
            <a:r>
              <a:rPr lang="en-US" sz="2400" b="1" dirty="0">
                <a:solidFill>
                  <a:schemeClr val="accent3"/>
                </a:solidFill>
              </a:rPr>
              <a:t>Imaging Value Chain</a:t>
            </a:r>
          </a:p>
        </p:txBody>
      </p:sp>
      <p:sp>
        <p:nvSpPr>
          <p:cNvPr id="17" name="TextBox 16"/>
          <p:cNvSpPr txBox="1"/>
          <p:nvPr/>
        </p:nvSpPr>
        <p:spPr>
          <a:xfrm>
            <a:off x="3113624" y="2798029"/>
            <a:ext cx="2892489" cy="1477328"/>
          </a:xfrm>
          <a:prstGeom prst="rect">
            <a:avLst/>
          </a:prstGeom>
          <a:noFill/>
        </p:spPr>
        <p:txBody>
          <a:bodyPr wrap="square" rtlCol="0">
            <a:spAutoFit/>
          </a:bodyPr>
          <a:lstStyle/>
          <a:p>
            <a:pPr algn="ctr"/>
            <a:r>
              <a:rPr lang="en-US" dirty="0"/>
              <a:t>Practical, straight forward success stories you can use to implement improvements in your patient care and practice management today.</a:t>
            </a:r>
          </a:p>
        </p:txBody>
      </p:sp>
      <p:sp>
        <p:nvSpPr>
          <p:cNvPr id="18" name="TextBox 17"/>
          <p:cNvSpPr txBox="1"/>
          <p:nvPr/>
        </p:nvSpPr>
        <p:spPr>
          <a:xfrm>
            <a:off x="2974724" y="2336364"/>
            <a:ext cx="3193161" cy="461665"/>
          </a:xfrm>
          <a:prstGeom prst="rect">
            <a:avLst/>
          </a:prstGeom>
          <a:noFill/>
        </p:spPr>
        <p:txBody>
          <a:bodyPr wrap="square" rtlCol="0">
            <a:spAutoFit/>
          </a:bodyPr>
          <a:lstStyle/>
          <a:p>
            <a:pPr algn="ctr"/>
            <a:r>
              <a:rPr lang="en-US" sz="2400" b="1" dirty="0"/>
              <a:t>Connection Point</a:t>
            </a:r>
          </a:p>
        </p:txBody>
      </p:sp>
    </p:spTree>
    <p:custDataLst>
      <p:tags r:id="rId1"/>
    </p:custDataLst>
    <p:extLst>
      <p:ext uri="{BB962C8B-B14F-4D97-AF65-F5344CB8AC3E}">
        <p14:creationId xmlns:p14="http://schemas.microsoft.com/office/powerpoint/2010/main" val="1477034686"/>
      </p:ext>
    </p:extLst>
  </p:cSld>
  <p:clrMapOvr>
    <a:masterClrMapping/>
  </p:clrMapOvr>
  <p:transition>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D9F685-70F6-4158-9830-CB2FFCBB94E8}"/>
              </a:ext>
            </a:extLst>
          </p:cNvPr>
          <p:cNvSpPr>
            <a:spLocks noGrp="1"/>
          </p:cNvSpPr>
          <p:nvPr>
            <p:ph type="title"/>
          </p:nvPr>
        </p:nvSpPr>
        <p:spPr/>
        <p:txBody>
          <a:bodyPr>
            <a:normAutofit/>
          </a:bodyPr>
          <a:lstStyle/>
          <a:p>
            <a:r>
              <a:rPr lang="en-US" sz="2000" dirty="0"/>
              <a:t>Learn More about Imaging 3.0 and The Imaging Value Chain </a:t>
            </a:r>
          </a:p>
        </p:txBody>
      </p:sp>
      <p:sp>
        <p:nvSpPr>
          <p:cNvPr id="3" name="Content Placeholder 2">
            <a:extLst>
              <a:ext uri="{FF2B5EF4-FFF2-40B4-BE49-F238E27FC236}">
                <a16:creationId xmlns:a16="http://schemas.microsoft.com/office/drawing/2014/main" id="{103F014E-4189-4D74-A793-86321CF9DA5A}"/>
              </a:ext>
            </a:extLst>
          </p:cNvPr>
          <p:cNvSpPr>
            <a:spLocks noGrp="1"/>
          </p:cNvSpPr>
          <p:nvPr>
            <p:ph idx="1"/>
          </p:nvPr>
        </p:nvSpPr>
        <p:spPr>
          <a:xfrm>
            <a:off x="150966" y="761421"/>
            <a:ext cx="8853959" cy="714294"/>
          </a:xfrm>
        </p:spPr>
        <p:txBody>
          <a:bodyPr>
            <a:noAutofit/>
          </a:bodyPr>
          <a:lstStyle/>
          <a:p>
            <a:pPr marL="0" indent="0">
              <a:buNone/>
            </a:pPr>
            <a:r>
              <a:rPr lang="en-US" sz="2000" dirty="0"/>
              <a:t>A series of </a:t>
            </a:r>
            <a:r>
              <a:rPr lang="en-US" sz="2000" dirty="0">
                <a:hlinkClick r:id="rId3"/>
              </a:rPr>
              <a:t>7 articles </a:t>
            </a:r>
            <a:r>
              <a:rPr lang="en-US" sz="2000" dirty="0"/>
              <a:t>from the Journal of the American College of Radiology (JACR) describe the Imaging Value Chain.</a:t>
            </a:r>
          </a:p>
        </p:txBody>
      </p:sp>
      <p:sp>
        <p:nvSpPr>
          <p:cNvPr id="4" name="Slide Number Placeholder 3">
            <a:extLst>
              <a:ext uri="{FF2B5EF4-FFF2-40B4-BE49-F238E27FC236}">
                <a16:creationId xmlns:a16="http://schemas.microsoft.com/office/drawing/2014/main" id="{44C6EFDA-B859-4761-AF72-7A6EB113A2DE}"/>
              </a:ext>
            </a:extLst>
          </p:cNvPr>
          <p:cNvSpPr>
            <a:spLocks noGrp="1"/>
          </p:cNvSpPr>
          <p:nvPr>
            <p:ph type="sldNum" sz="quarter" idx="12"/>
          </p:nvPr>
        </p:nvSpPr>
        <p:spPr/>
        <p:txBody>
          <a:bodyPr/>
          <a:lstStyle/>
          <a:p>
            <a:fld id="{54E61013-CDA2-4BD1-BF9E-598F68C6E139}" type="slidenum">
              <a:rPr lang="en-US" smtClean="0"/>
              <a:t>13</a:t>
            </a:fld>
            <a:endParaRPr lang="en-US"/>
          </a:p>
        </p:txBody>
      </p:sp>
      <p:graphicFrame>
        <p:nvGraphicFramePr>
          <p:cNvPr id="5" name="Table 4">
            <a:extLst>
              <a:ext uri="{FF2B5EF4-FFF2-40B4-BE49-F238E27FC236}">
                <a16:creationId xmlns:a16="http://schemas.microsoft.com/office/drawing/2014/main" id="{6925174F-28A5-461F-810C-8CA3AF2C387E}"/>
              </a:ext>
            </a:extLst>
          </p:cNvPr>
          <p:cNvGraphicFramePr>
            <a:graphicFrameLocks noGrp="1"/>
          </p:cNvGraphicFramePr>
          <p:nvPr>
            <p:extLst/>
          </p:nvPr>
        </p:nvGraphicFramePr>
        <p:xfrm>
          <a:off x="772886" y="2728111"/>
          <a:ext cx="7369628" cy="3396342"/>
        </p:xfrm>
        <a:graphic>
          <a:graphicData uri="http://schemas.openxmlformats.org/drawingml/2006/table">
            <a:tbl>
              <a:tblPr/>
              <a:tblGrid>
                <a:gridCol w="7369628">
                  <a:extLst>
                    <a:ext uri="{9D8B030D-6E8A-4147-A177-3AD203B41FA5}">
                      <a16:colId xmlns:a16="http://schemas.microsoft.com/office/drawing/2014/main" val="475052697"/>
                    </a:ext>
                  </a:extLst>
                </a:gridCol>
              </a:tblGrid>
              <a:tr h="486498">
                <a:tc>
                  <a:txBody>
                    <a:bodyPr/>
                    <a:lstStyle/>
                    <a:p>
                      <a:pPr algn="ctr">
                        <a:spcAft>
                          <a:spcPts val="0"/>
                        </a:spcAft>
                      </a:pPr>
                      <a:r>
                        <a:rPr lang="en-US" sz="1400" b="1" dirty="0">
                          <a:effectLst/>
                          <a:latin typeface="arial" panose="020B0604020202020204" pitchFamily="34" charset="0"/>
                          <a:hlinkClick r:id="rId3"/>
                        </a:rPr>
                        <a:t>Overview</a:t>
                      </a:r>
                      <a:r>
                        <a:rPr lang="en-US" sz="1400" b="1" dirty="0">
                          <a:effectLst/>
                          <a:latin typeface="arial" panose="020B0604020202020204" pitchFamily="34" charset="0"/>
                        </a:rPr>
                        <a:t> of the Imaging Value Chain</a:t>
                      </a:r>
                      <a:endParaRPr lang="en-US" sz="1400" dirty="0">
                        <a:effectLst/>
                        <a:latin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905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extLst>
                  <a:ext uri="{0D108BD9-81ED-4DB2-BD59-A6C34878D82A}">
                    <a16:rowId xmlns:a16="http://schemas.microsoft.com/office/drawing/2014/main" val="4162191025"/>
                  </a:ext>
                </a:extLst>
              </a:tr>
              <a:tr h="415692">
                <a:tc>
                  <a:txBody>
                    <a:bodyPr/>
                    <a:lstStyle/>
                    <a:p>
                      <a:pPr>
                        <a:spcAft>
                          <a:spcPts val="0"/>
                        </a:spcAft>
                      </a:pPr>
                      <a:r>
                        <a:rPr lang="en-US" sz="1400" b="0" dirty="0">
                          <a:effectLst/>
                          <a:latin typeface="+mn-lt"/>
                        </a:rPr>
                        <a:t>#1 </a:t>
                      </a:r>
                      <a:r>
                        <a:rPr lang="en-US" sz="1400" b="0" dirty="0">
                          <a:effectLst/>
                          <a:latin typeface="+mn-lt"/>
                          <a:hlinkClick r:id="rId4"/>
                        </a:rPr>
                        <a:t>- Delivery of Appropriateness, Quality, Safety, Efficiency and Patient</a:t>
                      </a:r>
                      <a:endParaRPr lang="en-US" sz="1400" b="0" dirty="0">
                        <a:effectLst/>
                        <a:latin typeface="+mn-lt"/>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9050" cap="flat" cmpd="sng" algn="ctr">
                      <a:solidFill>
                        <a:schemeClr val="bg1">
                          <a:lumMod val="50000"/>
                        </a:schemeClr>
                      </a:solidFill>
                      <a:prstDash val="solid"/>
                      <a:round/>
                      <a:headEnd type="none" w="med" len="med"/>
                      <a:tailEnd type="none" w="med" len="med"/>
                    </a:lnT>
                    <a:lnB w="1905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490309523"/>
                  </a:ext>
                </a:extLst>
              </a:tr>
              <a:tr h="415692">
                <a:tc>
                  <a:txBody>
                    <a:bodyPr/>
                    <a:lstStyle/>
                    <a:p>
                      <a:pPr>
                        <a:spcAft>
                          <a:spcPts val="0"/>
                        </a:spcAft>
                      </a:pPr>
                      <a:r>
                        <a:rPr lang="en-US" sz="1400" b="0" dirty="0">
                          <a:effectLst/>
                          <a:latin typeface="+mn-lt"/>
                        </a:rPr>
                        <a:t>#2 - </a:t>
                      </a:r>
                      <a:r>
                        <a:rPr lang="en-US" sz="1400" b="0" dirty="0">
                          <a:effectLst/>
                          <a:latin typeface="+mn-lt"/>
                          <a:hlinkClick r:id="rId5"/>
                        </a:rPr>
                        <a:t>Appropriateness, Scheduling, and Patient Preparation</a:t>
                      </a:r>
                      <a:endParaRPr lang="en-US" sz="1400" b="0" dirty="0">
                        <a:effectLst/>
                        <a:latin typeface="+mn-lt"/>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9050" cap="flat" cmpd="sng" algn="ctr">
                      <a:solidFill>
                        <a:schemeClr val="bg1">
                          <a:lumMod val="50000"/>
                        </a:schemeClr>
                      </a:solidFill>
                      <a:prstDash val="solid"/>
                      <a:round/>
                      <a:headEnd type="none" w="med" len="med"/>
                      <a:tailEnd type="none" w="med" len="med"/>
                    </a:lnT>
                    <a:lnB w="1905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053265340"/>
                  </a:ext>
                </a:extLst>
              </a:tr>
              <a:tr h="415692">
                <a:tc>
                  <a:txBody>
                    <a:bodyPr/>
                    <a:lstStyle/>
                    <a:p>
                      <a:pPr>
                        <a:spcAft>
                          <a:spcPts val="0"/>
                        </a:spcAft>
                      </a:pPr>
                      <a:r>
                        <a:rPr lang="en-US" sz="1400" b="0" dirty="0">
                          <a:effectLst/>
                          <a:latin typeface="+mn-lt"/>
                        </a:rPr>
                        <a:t>#3 - </a:t>
                      </a:r>
                      <a:r>
                        <a:rPr lang="en-US" sz="1400" b="0" dirty="0">
                          <a:effectLst/>
                          <a:latin typeface="+mn-lt"/>
                          <a:hlinkClick r:id="rId6"/>
                        </a:rPr>
                        <a:t>Protocol Design and Optimization</a:t>
                      </a:r>
                      <a:endParaRPr lang="en-US" sz="1400" b="0" dirty="0">
                        <a:effectLst/>
                        <a:latin typeface="+mn-lt"/>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9050" cap="flat" cmpd="sng" algn="ctr">
                      <a:solidFill>
                        <a:schemeClr val="bg1">
                          <a:lumMod val="50000"/>
                        </a:schemeClr>
                      </a:solidFill>
                      <a:prstDash val="solid"/>
                      <a:round/>
                      <a:headEnd type="none" w="med" len="med"/>
                      <a:tailEnd type="none" w="med" len="med"/>
                    </a:lnT>
                    <a:lnB w="1905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72088930"/>
                  </a:ext>
                </a:extLst>
              </a:tr>
              <a:tr h="415692">
                <a:tc>
                  <a:txBody>
                    <a:bodyPr/>
                    <a:lstStyle/>
                    <a:p>
                      <a:pPr>
                        <a:spcAft>
                          <a:spcPts val="0"/>
                        </a:spcAft>
                      </a:pPr>
                      <a:r>
                        <a:rPr lang="en-US" sz="1400" b="0" dirty="0">
                          <a:effectLst/>
                          <a:latin typeface="+mn-lt"/>
                        </a:rPr>
                        <a:t>#4 - </a:t>
                      </a:r>
                      <a:r>
                        <a:rPr lang="en-US" sz="1400" b="0" dirty="0">
                          <a:effectLst/>
                          <a:latin typeface="+mn-lt"/>
                          <a:hlinkClick r:id="rId7"/>
                        </a:rPr>
                        <a:t>Optimizing Modality Operations</a:t>
                      </a:r>
                      <a:endParaRPr lang="en-US" sz="1400" b="0" dirty="0">
                        <a:effectLst/>
                        <a:latin typeface="+mn-lt"/>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9050" cap="flat" cmpd="sng" algn="ctr">
                      <a:solidFill>
                        <a:schemeClr val="bg1">
                          <a:lumMod val="50000"/>
                        </a:schemeClr>
                      </a:solidFill>
                      <a:prstDash val="solid"/>
                      <a:round/>
                      <a:headEnd type="none" w="med" len="med"/>
                      <a:tailEnd type="none" w="med" len="med"/>
                    </a:lnT>
                    <a:lnB w="1905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75428934"/>
                  </a:ext>
                </a:extLst>
              </a:tr>
              <a:tr h="415692">
                <a:tc>
                  <a:txBody>
                    <a:bodyPr/>
                    <a:lstStyle/>
                    <a:p>
                      <a:pPr>
                        <a:spcAft>
                          <a:spcPts val="0"/>
                        </a:spcAft>
                      </a:pPr>
                      <a:r>
                        <a:rPr lang="en-US" sz="1400" b="0" dirty="0">
                          <a:effectLst/>
                          <a:latin typeface="+mn-lt"/>
                        </a:rPr>
                        <a:t>#5 - </a:t>
                      </a:r>
                      <a:r>
                        <a:rPr lang="en-US" sz="1400" b="0" dirty="0">
                          <a:effectLst/>
                          <a:latin typeface="+mn-lt"/>
                          <a:hlinkClick r:id="rId8"/>
                        </a:rPr>
                        <a:t>Actionable Reporting</a:t>
                      </a:r>
                      <a:endParaRPr lang="en-US" sz="1400" b="0" dirty="0">
                        <a:effectLst/>
                        <a:latin typeface="+mn-lt"/>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9050" cap="flat" cmpd="sng" algn="ctr">
                      <a:solidFill>
                        <a:schemeClr val="bg1">
                          <a:lumMod val="50000"/>
                        </a:schemeClr>
                      </a:solidFill>
                      <a:prstDash val="solid"/>
                      <a:round/>
                      <a:headEnd type="none" w="med" len="med"/>
                      <a:tailEnd type="none" w="med" len="med"/>
                    </a:lnT>
                    <a:lnB w="1905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56383551"/>
                  </a:ext>
                </a:extLst>
              </a:tr>
              <a:tr h="415692">
                <a:tc>
                  <a:txBody>
                    <a:bodyPr/>
                    <a:lstStyle/>
                    <a:p>
                      <a:pPr>
                        <a:spcAft>
                          <a:spcPts val="0"/>
                        </a:spcAft>
                      </a:pPr>
                      <a:r>
                        <a:rPr lang="en-US" sz="1400" b="0" dirty="0">
                          <a:effectLst/>
                          <a:latin typeface="+mn-lt"/>
                        </a:rPr>
                        <a:t>#6 - </a:t>
                      </a:r>
                      <a:r>
                        <a:rPr lang="en-US" sz="1400" b="0" dirty="0">
                          <a:effectLst/>
                          <a:latin typeface="+mn-lt"/>
                          <a:hlinkClick r:id="rId9"/>
                        </a:rPr>
                        <a:t>Communication of Actionable Information</a:t>
                      </a:r>
                      <a:endParaRPr lang="en-US" sz="1400" b="0" dirty="0">
                        <a:effectLst/>
                        <a:latin typeface="+mn-lt"/>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9050" cap="flat" cmpd="sng" algn="ctr">
                      <a:solidFill>
                        <a:schemeClr val="bg1">
                          <a:lumMod val="50000"/>
                        </a:schemeClr>
                      </a:solidFill>
                      <a:prstDash val="solid"/>
                      <a:round/>
                      <a:headEnd type="none" w="med" len="med"/>
                      <a:tailEnd type="none" w="med" len="med"/>
                    </a:lnT>
                    <a:lnB w="1905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703872875"/>
                  </a:ext>
                </a:extLst>
              </a:tr>
              <a:tr h="415692">
                <a:tc>
                  <a:txBody>
                    <a:bodyPr/>
                    <a:lstStyle/>
                    <a:p>
                      <a:pPr>
                        <a:spcAft>
                          <a:spcPts val="0"/>
                        </a:spcAft>
                      </a:pPr>
                      <a:r>
                        <a:rPr lang="en-US" sz="1400" b="0" dirty="0">
                          <a:effectLst/>
                          <a:latin typeface="+mn-lt"/>
                        </a:rPr>
                        <a:t>#7 - </a:t>
                      </a:r>
                      <a:r>
                        <a:rPr lang="en-US" sz="1400" b="0" dirty="0">
                          <a:effectLst/>
                          <a:latin typeface="+mn-lt"/>
                          <a:hlinkClick r:id="rId10"/>
                        </a:rPr>
                        <a:t>Business Intelligence, Data Mining, and Future Trends</a:t>
                      </a:r>
                      <a:endParaRPr lang="en-US" sz="1400" b="0" dirty="0">
                        <a:effectLst/>
                        <a:latin typeface="+mn-lt"/>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9050" cap="flat" cmpd="sng" algn="ctr">
                      <a:solidFill>
                        <a:schemeClr val="bg1">
                          <a:lumMod val="50000"/>
                        </a:schemeClr>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61876672"/>
                  </a:ext>
                </a:extLst>
              </a:tr>
            </a:tbl>
          </a:graphicData>
        </a:graphic>
      </p:graphicFrame>
      <p:sp>
        <p:nvSpPr>
          <p:cNvPr id="7" name="TextBox 6"/>
          <p:cNvSpPr txBox="1"/>
          <p:nvPr/>
        </p:nvSpPr>
        <p:spPr>
          <a:xfrm>
            <a:off x="150966" y="1763632"/>
            <a:ext cx="8800819" cy="923330"/>
          </a:xfrm>
          <a:prstGeom prst="rect">
            <a:avLst/>
          </a:prstGeom>
          <a:noFill/>
        </p:spPr>
        <p:txBody>
          <a:bodyPr wrap="square" rtlCol="0">
            <a:spAutoFit/>
          </a:bodyPr>
          <a:lstStyle/>
          <a:p>
            <a:r>
              <a:rPr lang="en-US" b="1" dirty="0">
                <a:solidFill>
                  <a:srgbClr val="000000"/>
                </a:solidFill>
              </a:rPr>
              <a:t>TAKE ACTION: </a:t>
            </a:r>
            <a:r>
              <a:rPr lang="en-US" dirty="0"/>
              <a:t>You and/or your team can make a connection between the topics raised in this Imaging 3.0 Case Study and the Imaging Value Chain by focusing on articles #2 and #6. </a:t>
            </a:r>
          </a:p>
          <a:p>
            <a:endParaRPr lang="en-US" dirty="0"/>
          </a:p>
        </p:txBody>
      </p:sp>
    </p:spTree>
    <p:custDataLst>
      <p:tags r:id="rId1"/>
    </p:custDataLst>
    <p:extLst>
      <p:ext uri="{BB962C8B-B14F-4D97-AF65-F5344CB8AC3E}">
        <p14:creationId xmlns:p14="http://schemas.microsoft.com/office/powerpoint/2010/main" val="113214116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Thank You</a:t>
            </a:r>
          </a:p>
        </p:txBody>
      </p:sp>
      <p:sp>
        <p:nvSpPr>
          <p:cNvPr id="3" name="Content Placeholder 2"/>
          <p:cNvSpPr>
            <a:spLocks noGrp="1"/>
          </p:cNvSpPr>
          <p:nvPr>
            <p:ph idx="1"/>
          </p:nvPr>
        </p:nvSpPr>
        <p:spPr>
          <a:xfrm>
            <a:off x="193074" y="1087518"/>
            <a:ext cx="8757852" cy="3727077"/>
          </a:xfrm>
        </p:spPr>
        <p:txBody>
          <a:bodyPr>
            <a:normAutofit lnSpcReduction="10000"/>
          </a:bodyPr>
          <a:lstStyle/>
          <a:p>
            <a:pPr marL="0" indent="0">
              <a:buNone/>
            </a:pPr>
            <a:r>
              <a:rPr lang="en-US" sz="3000" dirty="0"/>
              <a:t>If you have questions, please contact Chris Hobson: </a:t>
            </a:r>
          </a:p>
          <a:p>
            <a:pPr marL="0" indent="0">
              <a:buNone/>
            </a:pPr>
            <a:endParaRPr lang="en-US" sz="3000" dirty="0"/>
          </a:p>
          <a:p>
            <a:pPr marL="0" indent="0" algn="ctr">
              <a:buNone/>
            </a:pPr>
            <a:r>
              <a:rPr lang="en-US" sz="3000" dirty="0"/>
              <a:t>chobson@acr.org</a:t>
            </a:r>
          </a:p>
          <a:p>
            <a:pPr marL="0" indent="0">
              <a:buNone/>
            </a:pPr>
            <a:endParaRPr lang="en-US" sz="3000" dirty="0"/>
          </a:p>
          <a:p>
            <a:pPr marL="0" indent="0">
              <a:buNone/>
            </a:pPr>
            <a:endParaRPr lang="en-US" sz="3000" dirty="0"/>
          </a:p>
          <a:p>
            <a:pPr marL="0" indent="0">
              <a:buNone/>
            </a:pPr>
            <a:r>
              <a:rPr lang="en-US" sz="3000" dirty="0"/>
              <a:t>These slides are disseminated to our respective members as a partnership of:</a:t>
            </a:r>
          </a:p>
          <a:p>
            <a:pPr marL="0" indent="0">
              <a:buNone/>
            </a:pPr>
            <a:endParaRPr lang="en-US" dirty="0"/>
          </a:p>
        </p:txBody>
      </p:sp>
      <p:sp>
        <p:nvSpPr>
          <p:cNvPr id="4" name="Slide Number Placeholder 3"/>
          <p:cNvSpPr>
            <a:spLocks noGrp="1"/>
          </p:cNvSpPr>
          <p:nvPr>
            <p:ph type="sldNum" sz="quarter" idx="12"/>
          </p:nvPr>
        </p:nvSpPr>
        <p:spPr/>
        <p:txBody>
          <a:bodyPr/>
          <a:lstStyle/>
          <a:p>
            <a:fld id="{54E61013-CDA2-4BD1-BF9E-598F68C6E139}" type="slidenum">
              <a:rPr lang="en-US" smtClean="0"/>
              <a:t>14</a:t>
            </a:fld>
            <a:endParaRPr lang="en-US"/>
          </a:p>
        </p:txBody>
      </p:sp>
      <p:pic>
        <p:nvPicPr>
          <p:cNvPr id="5" name="Picture 2" descr="https://www.acr.org/-/media/ACR/Files/Practice-Toolkit/ACR-logo-tagline_rgb.png">
            <a:extLst>
              <a:ext uri="{FF2B5EF4-FFF2-40B4-BE49-F238E27FC236}">
                <a16:creationId xmlns:a16="http://schemas.microsoft.com/office/drawing/2014/main" id="{9C11A5CE-D970-49C5-9148-91044B6AFCD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53128" y="5187405"/>
            <a:ext cx="1385149" cy="720432"/>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4" descr="http://rad.bus.associationcareernetwork.com/headers/cc/responsive/partner_lib/22419/img/logo-22419.jpg">
            <a:extLst>
              <a:ext uri="{FF2B5EF4-FFF2-40B4-BE49-F238E27FC236}">
                <a16:creationId xmlns:a16="http://schemas.microsoft.com/office/drawing/2014/main" id="{50E0FDAE-BC1C-465E-840F-9C2548F5E4C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71278" y="5091254"/>
            <a:ext cx="1908138" cy="876244"/>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6" descr="http://www.ahra.org/am/images/Logos2/ahra-long-tagline-ds.png">
            <a:extLst>
              <a:ext uri="{FF2B5EF4-FFF2-40B4-BE49-F238E27FC236}">
                <a16:creationId xmlns:a16="http://schemas.microsoft.com/office/drawing/2014/main" id="{EE7AD15A-A050-4B91-94E5-BB450714920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12417" y="5088358"/>
            <a:ext cx="2534341" cy="80123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8264523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7AAFF1-50A2-44B3-82DC-8BE3D0F5D2B7}"/>
              </a:ext>
            </a:extLst>
          </p:cNvPr>
          <p:cNvSpPr>
            <a:spLocks noGrp="1"/>
          </p:cNvSpPr>
          <p:nvPr>
            <p:ph type="title"/>
          </p:nvPr>
        </p:nvSpPr>
        <p:spPr/>
        <p:txBody>
          <a:bodyPr>
            <a:noAutofit/>
          </a:bodyPr>
          <a:lstStyle/>
          <a:p>
            <a:r>
              <a:rPr lang="en-US" sz="2000" dirty="0"/>
              <a:t>License</a:t>
            </a:r>
          </a:p>
        </p:txBody>
      </p:sp>
      <p:sp>
        <p:nvSpPr>
          <p:cNvPr id="3" name="Content Placeholder 2">
            <a:extLst>
              <a:ext uri="{FF2B5EF4-FFF2-40B4-BE49-F238E27FC236}">
                <a16:creationId xmlns:a16="http://schemas.microsoft.com/office/drawing/2014/main" id="{6C000AD0-198A-4822-838F-53EFC0934FB2}"/>
              </a:ext>
            </a:extLst>
          </p:cNvPr>
          <p:cNvSpPr>
            <a:spLocks noGrp="1"/>
          </p:cNvSpPr>
          <p:nvPr>
            <p:ph idx="1"/>
          </p:nvPr>
        </p:nvSpPr>
        <p:spPr>
          <a:xfrm>
            <a:off x="315686" y="817580"/>
            <a:ext cx="8469085" cy="5614736"/>
          </a:xfrm>
        </p:spPr>
        <p:txBody>
          <a:bodyPr>
            <a:normAutofit/>
          </a:bodyPr>
          <a:lstStyle/>
          <a:p>
            <a:pPr>
              <a:spcBef>
                <a:spcPts val="0"/>
              </a:spcBef>
              <a:spcAft>
                <a:spcPts val="2400"/>
              </a:spcAft>
            </a:pPr>
            <a:r>
              <a:rPr lang="en-US" sz="2400" dirty="0"/>
              <a:t>This case study by American College of Radiology is licensed under a </a:t>
            </a:r>
            <a:r>
              <a:rPr lang="en-US" sz="2400" dirty="0">
                <a:hlinkClick r:id="rId4"/>
              </a:rPr>
              <a:t>Creative Commons Attribution </a:t>
            </a:r>
            <a:r>
              <a:rPr lang="en-US" sz="2400" dirty="0" err="1">
                <a:hlinkClick r:id="rId4"/>
              </a:rPr>
              <a:t>NonCommercial-NoDerivatives</a:t>
            </a:r>
            <a:r>
              <a:rPr lang="en-US" sz="2400" dirty="0">
                <a:hlinkClick r:id="rId4"/>
              </a:rPr>
              <a:t> 4.0 International License</a:t>
            </a:r>
            <a:endParaRPr lang="en-US" sz="2400" dirty="0"/>
          </a:p>
          <a:p>
            <a:pPr>
              <a:spcBef>
                <a:spcPts val="0"/>
              </a:spcBef>
              <a:spcAft>
                <a:spcPts val="2400"/>
              </a:spcAft>
            </a:pPr>
            <a:r>
              <a:rPr lang="en-US" sz="2400" dirty="0"/>
              <a:t>Based on a work at </a:t>
            </a:r>
            <a:r>
              <a:rPr lang="en-US" sz="2400" dirty="0">
                <a:hlinkClick r:id="rId5"/>
              </a:rPr>
              <a:t>www.acr.org</a:t>
            </a:r>
            <a:r>
              <a:rPr lang="en-US" sz="2400" dirty="0"/>
              <a:t> </a:t>
            </a:r>
          </a:p>
          <a:p>
            <a:pPr>
              <a:spcBef>
                <a:spcPts val="0"/>
              </a:spcBef>
              <a:spcAft>
                <a:spcPts val="2400"/>
              </a:spcAft>
            </a:pPr>
            <a:r>
              <a:rPr lang="en-US" sz="2400" dirty="0"/>
              <a:t>Permissions beyond the scope of this license may be available at </a:t>
            </a:r>
            <a:r>
              <a:rPr lang="en-US" sz="2400" dirty="0">
                <a:hlinkClick r:id="rId6"/>
              </a:rPr>
              <a:t>www.acr.org/Legal</a:t>
            </a:r>
            <a:endParaRPr lang="en-US" sz="2400" dirty="0"/>
          </a:p>
        </p:txBody>
      </p:sp>
    </p:spTree>
    <p:custDataLst>
      <p:tags r:id="rId1"/>
    </p:custDataLst>
    <p:extLst>
      <p:ext uri="{BB962C8B-B14F-4D97-AF65-F5344CB8AC3E}">
        <p14:creationId xmlns:p14="http://schemas.microsoft.com/office/powerpoint/2010/main" val="268322943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Online Media 5">
            <a:hlinkClick r:id="" action="ppaction://media"/>
            <a:extLst>
              <a:ext uri="{FF2B5EF4-FFF2-40B4-BE49-F238E27FC236}">
                <a16:creationId xmlns:a16="http://schemas.microsoft.com/office/drawing/2014/main" id="{32CF51DE-D9A0-46D1-9E9B-0FE12455211C}"/>
              </a:ext>
            </a:extLst>
          </p:cNvPr>
          <p:cNvPicPr>
            <a:picLocks noRot="1" noChangeAspect="1"/>
          </p:cNvPicPr>
          <p:nvPr>
            <a:videoFile r:link="rId2"/>
          </p:nvPr>
        </p:nvPicPr>
        <p:blipFill>
          <a:blip r:embed="rId5">
            <a:lum/>
          </a:blip>
          <a:stretch>
            <a:fillRect/>
          </a:stretch>
        </p:blipFill>
        <p:spPr>
          <a:xfrm>
            <a:off x="992896" y="614799"/>
            <a:ext cx="6978367" cy="5233775"/>
          </a:xfrm>
          <a:prstGeom prst="rect">
            <a:avLst/>
          </a:prstGeom>
        </p:spPr>
      </p:pic>
      <p:sp>
        <p:nvSpPr>
          <p:cNvPr id="3" name="Slide Number Placeholder 2"/>
          <p:cNvSpPr>
            <a:spLocks noGrp="1"/>
          </p:cNvSpPr>
          <p:nvPr>
            <p:ph type="sldNum" sz="quarter" idx="10"/>
          </p:nvPr>
        </p:nvSpPr>
        <p:spPr/>
        <p:txBody>
          <a:bodyPr/>
          <a:lstStyle/>
          <a:p>
            <a:fld id="{04663962-5C0B-F642-8585-7A5CBE979EEA}" type="slidenum">
              <a:rPr lang="en-US" smtClean="0"/>
              <a:pPr/>
              <a:t>2</a:t>
            </a:fld>
            <a:endParaRPr lang="en-US" dirty="0"/>
          </a:p>
        </p:txBody>
      </p:sp>
      <p:sp>
        <p:nvSpPr>
          <p:cNvPr id="4" name="Title 3">
            <a:extLst>
              <a:ext uri="{FF2B5EF4-FFF2-40B4-BE49-F238E27FC236}">
                <a16:creationId xmlns:a16="http://schemas.microsoft.com/office/drawing/2014/main" id="{95BB2A5A-7EAE-4D29-B286-63F7EF5A011F}"/>
              </a:ext>
            </a:extLst>
          </p:cNvPr>
          <p:cNvSpPr>
            <a:spLocks noGrp="1"/>
          </p:cNvSpPr>
          <p:nvPr>
            <p:ph type="title"/>
          </p:nvPr>
        </p:nvSpPr>
        <p:spPr>
          <a:xfrm>
            <a:off x="992896" y="5897803"/>
            <a:ext cx="6978367" cy="738664"/>
          </a:xfrm>
          <a:prstGeom prst="rect">
            <a:avLst/>
          </a:prstGeom>
        </p:spPr>
        <p:txBody>
          <a:bodyPr wrap="square">
            <a:spAutoFit/>
          </a:bodyPr>
          <a:lstStyle/>
          <a:p>
            <a:pPr algn="ctr"/>
            <a:r>
              <a:rPr lang="en-US" sz="1100" dirty="0">
                <a:solidFill>
                  <a:schemeClr val="tx1"/>
                </a:solidFill>
              </a:rPr>
              <a:t>If you experience troubles playing the video, please copy and paste the following URL into your browser: </a:t>
            </a:r>
            <a:r>
              <a:rPr lang="en-US" sz="1100" dirty="0">
                <a:hlinkClick r:id="rId6"/>
              </a:rPr>
              <a:t>https://youtu.be/LzzNLxR5nVo</a:t>
            </a:r>
            <a:r>
              <a:rPr lang="en-US" sz="1100" dirty="0"/>
              <a:t> </a:t>
            </a:r>
            <a:r>
              <a:rPr lang="en-US" sz="2000" dirty="0"/>
              <a:t/>
            </a:r>
            <a:br>
              <a:rPr lang="en-US" sz="2000" dirty="0"/>
            </a:br>
            <a:endParaRPr lang="en-US" sz="2000" dirty="0"/>
          </a:p>
        </p:txBody>
      </p:sp>
      <p:sp>
        <p:nvSpPr>
          <p:cNvPr id="5" name="Subtitle 2">
            <a:extLst>
              <a:ext uri="{FF2B5EF4-FFF2-40B4-BE49-F238E27FC236}">
                <a16:creationId xmlns:a16="http://schemas.microsoft.com/office/drawing/2014/main" id="{E04F768D-683C-42D6-A9CE-24DA25E7DA27}"/>
              </a:ext>
            </a:extLst>
          </p:cNvPr>
          <p:cNvSpPr txBox="1">
            <a:spLocks/>
          </p:cNvSpPr>
          <p:nvPr/>
        </p:nvSpPr>
        <p:spPr>
          <a:xfrm>
            <a:off x="9526" y="797685"/>
            <a:ext cx="4286250" cy="1297815"/>
          </a:xfrm>
          <a:prstGeom prst="rect">
            <a:avLst/>
          </a:prstGeom>
        </p:spPr>
        <p:txBody>
          <a:bodyPr>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lumMod val="50000"/>
                    <a:lumOff val="50000"/>
                  </a:schemeClr>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lumMod val="50000"/>
                    <a:lumOff val="50000"/>
                  </a:schemeClr>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lumMod val="50000"/>
                    <a:lumOff val="50000"/>
                  </a:schemeClr>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lumMod val="50000"/>
                    <a:lumOff val="50000"/>
                  </a:schemeClr>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endParaRPr lang="en-US" sz="1600" dirty="0"/>
          </a:p>
        </p:txBody>
      </p:sp>
      <p:sp>
        <p:nvSpPr>
          <p:cNvPr id="6" name="Content Placeholder 2">
            <a:extLst>
              <a:ext uri="{FF2B5EF4-FFF2-40B4-BE49-F238E27FC236}">
                <a16:creationId xmlns:a16="http://schemas.microsoft.com/office/drawing/2014/main" id="{8205E574-B400-4D53-A92E-6668F1A46171}"/>
              </a:ext>
            </a:extLst>
          </p:cNvPr>
          <p:cNvSpPr txBox="1">
            <a:spLocks/>
          </p:cNvSpPr>
          <p:nvPr/>
        </p:nvSpPr>
        <p:spPr>
          <a:xfrm>
            <a:off x="116206" y="989045"/>
            <a:ext cx="3639366" cy="5348461"/>
          </a:xfrm>
          <a:prstGeom prst="rect">
            <a:avLst/>
          </a:prstGeom>
        </p:spPr>
        <p:txBody>
          <a:bodyPr>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lumMod val="50000"/>
                    <a:lumOff val="50000"/>
                  </a:schemeClr>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lumMod val="50000"/>
                    <a:lumOff val="50000"/>
                  </a:schemeClr>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lumMod val="50000"/>
                    <a:lumOff val="50000"/>
                  </a:schemeClr>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lumMod val="50000"/>
                    <a:lumOff val="50000"/>
                  </a:schemeClr>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Font typeface="Arial"/>
              <a:buNone/>
            </a:pPr>
            <a:endParaRPr lang="en-US" sz="1800" dirty="0"/>
          </a:p>
        </p:txBody>
      </p:sp>
      <p:sp>
        <p:nvSpPr>
          <p:cNvPr id="2" name="Isosceles Triangle 1">
            <a:hlinkClick r:id="rId7"/>
          </p:cNvPr>
          <p:cNvSpPr/>
          <p:nvPr/>
        </p:nvSpPr>
        <p:spPr>
          <a:xfrm rot="5400000">
            <a:off x="4452975" y="3070204"/>
            <a:ext cx="489857" cy="431647"/>
          </a:xfrm>
          <a:prstGeom prst="triangle">
            <a:avLst/>
          </a:prstGeom>
          <a:solidFill>
            <a:schemeClr val="accent2">
              <a:lumMod val="20000"/>
              <a:lumOff val="80000"/>
            </a:schemeClr>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solidFill>
                <a:srgbClr val="00687F"/>
              </a:solidFill>
            </a:endParaRPr>
          </a:p>
        </p:txBody>
      </p:sp>
    </p:spTree>
    <p:custDataLst>
      <p:tags r:id="rId1"/>
    </p:custDataLst>
    <p:extLst>
      <p:ext uri="{BB962C8B-B14F-4D97-AF65-F5344CB8AC3E}">
        <p14:creationId xmlns:p14="http://schemas.microsoft.com/office/powerpoint/2010/main" val="3888364523"/>
      </p:ext>
    </p:extLst>
  </p:cSld>
  <p:clrMapOvr>
    <a:masterClrMapping/>
  </p:clrMapOvr>
  <p:transition>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4"/>
          <p:cNvSpPr/>
          <p:nvPr/>
        </p:nvSpPr>
        <p:spPr>
          <a:xfrm>
            <a:off x="184280" y="863658"/>
            <a:ext cx="2568252" cy="4510776"/>
          </a:xfrm>
          <a:prstGeom prst="rect">
            <a:avLst/>
          </a:prstGeom>
          <a:solidFill>
            <a:schemeClr val="accent3">
              <a:lumMod val="20000"/>
              <a:lumOff val="80000"/>
            </a:schemeClr>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solidFill>
                <a:srgbClr val="00687F"/>
              </a:solidFill>
            </a:endParaRPr>
          </a:p>
        </p:txBody>
      </p:sp>
      <p:pic>
        <p:nvPicPr>
          <p:cNvPr id="4" name="Picture 2" descr="https://www.acr.org/-/media/ACR/Images/Practice-Management-Quality-Informatics/Imaging-30/Case-Studies/Patient-Engagement/When-the-Radiologist-Becomes-the-Patient/MADRoundsVisit.jpg?h=236&amp;w=300&amp;la=en">
            <a:extLst>
              <a:ext uri="{FF2B5EF4-FFF2-40B4-BE49-F238E27FC236}">
                <a16:creationId xmlns:a16="http://schemas.microsoft.com/office/drawing/2014/main" id="{2F21FA3B-8462-45E9-80A3-62477DDAD7C6}"/>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20895" r="25874" b="13753"/>
          <a:stretch/>
        </p:blipFill>
        <p:spPr bwMode="auto">
          <a:xfrm>
            <a:off x="320434" y="998683"/>
            <a:ext cx="2295944" cy="2929459"/>
          </a:xfrm>
          <a:prstGeom prst="rect">
            <a:avLst/>
          </a:prstGeom>
          <a:noFill/>
          <a:effectLst/>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BD01CE00-CDBB-409D-8AAE-C20C8E74F3CC}"/>
              </a:ext>
            </a:extLst>
          </p:cNvPr>
          <p:cNvSpPr>
            <a:spLocks noGrp="1"/>
          </p:cNvSpPr>
          <p:nvPr>
            <p:ph type="title"/>
          </p:nvPr>
        </p:nvSpPr>
        <p:spPr>
          <a:xfrm>
            <a:off x="3724073" y="1329201"/>
            <a:ext cx="4939868" cy="964620"/>
          </a:xfrm>
        </p:spPr>
        <p:txBody>
          <a:bodyPr anchor="b">
            <a:normAutofit/>
          </a:bodyPr>
          <a:lstStyle/>
          <a:p>
            <a:r>
              <a:rPr lang="en-US" dirty="0"/>
              <a:t>What &amp; Impact</a:t>
            </a:r>
          </a:p>
        </p:txBody>
      </p:sp>
      <p:sp>
        <p:nvSpPr>
          <p:cNvPr id="5" name="TextBox 4">
            <a:extLst>
              <a:ext uri="{FF2B5EF4-FFF2-40B4-BE49-F238E27FC236}">
                <a16:creationId xmlns:a16="http://schemas.microsoft.com/office/drawing/2014/main" id="{D1BCBB69-D9E7-40F6-B700-2D597CB51AD7}"/>
              </a:ext>
            </a:extLst>
          </p:cNvPr>
          <p:cNvSpPr txBox="1"/>
          <p:nvPr/>
        </p:nvSpPr>
        <p:spPr>
          <a:xfrm>
            <a:off x="320434" y="4038427"/>
            <a:ext cx="2295945" cy="1200329"/>
          </a:xfrm>
          <a:prstGeom prst="rect">
            <a:avLst/>
          </a:prstGeom>
          <a:noFill/>
        </p:spPr>
        <p:txBody>
          <a:bodyPr wrap="square" rtlCol="0">
            <a:spAutoFit/>
          </a:bodyPr>
          <a:lstStyle/>
          <a:p>
            <a:r>
              <a:rPr lang="en-US" sz="1200" dirty="0"/>
              <a:t>Dr. Raoof and James E. Villavicencio, administrator, Department of Family Medicine and Ambulatory Care Network at Jamaica Hospital, visit a patient during MAD rounds.</a:t>
            </a:r>
          </a:p>
        </p:txBody>
      </p:sp>
      <p:sp>
        <p:nvSpPr>
          <p:cNvPr id="6" name="Rectangle 5"/>
          <p:cNvSpPr/>
          <p:nvPr/>
        </p:nvSpPr>
        <p:spPr>
          <a:xfrm>
            <a:off x="3219061" y="863657"/>
            <a:ext cx="5700932" cy="5509200"/>
          </a:xfrm>
          <a:prstGeom prst="rect">
            <a:avLst/>
          </a:prstGeom>
        </p:spPr>
        <p:txBody>
          <a:bodyPr wrap="square">
            <a:spAutoFit/>
          </a:bodyPr>
          <a:lstStyle/>
          <a:p>
            <a:r>
              <a:rPr lang="en-US" sz="1600" b="1" dirty="0">
                <a:latin typeface="Calibri" panose="020F0502020204030204" pitchFamily="34" charset="0"/>
              </a:rPr>
              <a:t>Alignment</a:t>
            </a:r>
          </a:p>
          <a:p>
            <a:pPr marL="742950" lvl="1" indent="-285750">
              <a:buFont typeface="Arial" panose="020B0604020202020204" pitchFamily="34" charset="0"/>
              <a:buChar char="•"/>
            </a:pPr>
            <a:r>
              <a:rPr lang="en-US" sz="1600" dirty="0">
                <a:solidFill>
                  <a:schemeClr val="tx1">
                    <a:lumMod val="50000"/>
                    <a:lumOff val="50000"/>
                  </a:schemeClr>
                </a:solidFill>
                <a:latin typeface="Calibri" panose="020F0502020204030204" pitchFamily="34" charset="0"/>
              </a:rPr>
              <a:t>Dr. Raoof approached the hospital CEO to see if she could begin rounding with patients</a:t>
            </a:r>
          </a:p>
          <a:p>
            <a:pPr lvl="1"/>
            <a:endParaRPr lang="en-US" sz="1600" dirty="0">
              <a:latin typeface="Calibri" panose="020F0502020204030204" pitchFamily="34" charset="0"/>
            </a:endParaRPr>
          </a:p>
          <a:p>
            <a:r>
              <a:rPr lang="en-US" sz="1600" b="1" dirty="0">
                <a:latin typeface="Calibri" panose="020F0502020204030204" pitchFamily="34" charset="0"/>
              </a:rPr>
              <a:t>Socialization with Key Stakeholders</a:t>
            </a:r>
          </a:p>
          <a:p>
            <a:pPr marL="742950" lvl="1" indent="-285750">
              <a:buFont typeface="Arial" panose="020B0604020202020204" pitchFamily="34" charset="0"/>
              <a:buChar char="•"/>
            </a:pPr>
            <a:r>
              <a:rPr lang="en-US" sz="1600" dirty="0">
                <a:solidFill>
                  <a:schemeClr val="tx1">
                    <a:lumMod val="50000"/>
                    <a:lumOff val="50000"/>
                  </a:schemeClr>
                </a:solidFill>
                <a:latin typeface="Calibri" panose="020F0502020204030204" pitchFamily="34" charset="0"/>
              </a:rPr>
              <a:t>Senior staff members from emergency care, family medicine, and public affairs asked to join in</a:t>
            </a:r>
          </a:p>
          <a:p>
            <a:pPr marL="285750" indent="-285750">
              <a:buFont typeface="Arial" panose="020B0604020202020204" pitchFamily="34" charset="0"/>
              <a:buChar char="•"/>
            </a:pPr>
            <a:endParaRPr lang="en-US" sz="1600" dirty="0">
              <a:latin typeface="Calibri" panose="020F0502020204030204" pitchFamily="34" charset="0"/>
            </a:endParaRPr>
          </a:p>
          <a:p>
            <a:r>
              <a:rPr lang="en-US" sz="1600" b="1" dirty="0">
                <a:latin typeface="Calibri" panose="020F0502020204030204" pitchFamily="34" charset="0"/>
              </a:rPr>
              <a:t>Inclusion and Diversity of Hospital Staff</a:t>
            </a:r>
          </a:p>
          <a:p>
            <a:pPr marL="742950" lvl="1" indent="-285750">
              <a:buFont typeface="Arial" panose="020B0604020202020204" pitchFamily="34" charset="0"/>
              <a:buChar char="•"/>
            </a:pPr>
            <a:r>
              <a:rPr lang="en-US" sz="1600" dirty="0">
                <a:solidFill>
                  <a:schemeClr val="tx1">
                    <a:lumMod val="50000"/>
                    <a:lumOff val="50000"/>
                  </a:schemeClr>
                </a:solidFill>
                <a:latin typeface="Calibri" panose="020F0502020204030204" pitchFamily="34" charset="0"/>
              </a:rPr>
              <a:t>Rounding expanded to other non-clinical staff members (e.g., finance, managed care, housekeeping)</a:t>
            </a:r>
          </a:p>
          <a:p>
            <a:pPr marL="285750" indent="-285750">
              <a:buFont typeface="Arial" panose="020B0604020202020204" pitchFamily="34" charset="0"/>
              <a:buChar char="•"/>
            </a:pPr>
            <a:endParaRPr lang="en-US" sz="1600" dirty="0">
              <a:latin typeface="Calibri" panose="020F0502020204030204" pitchFamily="34" charset="0"/>
            </a:endParaRPr>
          </a:p>
          <a:p>
            <a:r>
              <a:rPr lang="en-US" sz="1600" b="1" dirty="0">
                <a:latin typeface="Calibri" panose="020F0502020204030204" pitchFamily="34" charset="0"/>
              </a:rPr>
              <a:t>Effective MAD Rounds</a:t>
            </a:r>
          </a:p>
          <a:p>
            <a:pPr marL="742950" lvl="1" indent="-285750">
              <a:buFont typeface="Arial" panose="020B0604020202020204" pitchFamily="34" charset="0"/>
              <a:buChar char="•"/>
            </a:pPr>
            <a:r>
              <a:rPr lang="en-US" sz="1600" dirty="0">
                <a:solidFill>
                  <a:schemeClr val="tx1">
                    <a:lumMod val="50000"/>
                    <a:lumOff val="50000"/>
                  </a:schemeClr>
                </a:solidFill>
                <a:latin typeface="Calibri" panose="020F0502020204030204" pitchFamily="34" charset="0"/>
              </a:rPr>
              <a:t>Reaches over 1/3 of all inpatients </a:t>
            </a:r>
          </a:p>
          <a:p>
            <a:pPr marL="285750" indent="-285750">
              <a:buFont typeface="Arial" panose="020B0604020202020204" pitchFamily="34" charset="0"/>
              <a:buChar char="•"/>
            </a:pPr>
            <a:endParaRPr lang="en-US" sz="1600" dirty="0">
              <a:latin typeface="Calibri" panose="020F0502020204030204" pitchFamily="34" charset="0"/>
            </a:endParaRPr>
          </a:p>
          <a:p>
            <a:r>
              <a:rPr lang="en-US" sz="1600" b="1" dirty="0">
                <a:latin typeface="Calibri" panose="020F0502020204030204" pitchFamily="34" charset="0"/>
              </a:rPr>
              <a:t>Sustainable MAD Rounds</a:t>
            </a:r>
          </a:p>
          <a:p>
            <a:pPr marL="742950" lvl="1" indent="-285750">
              <a:buFont typeface="Arial" panose="020B0604020202020204" pitchFamily="34" charset="0"/>
              <a:buChar char="•"/>
            </a:pPr>
            <a:r>
              <a:rPr lang="en-US" sz="1600" dirty="0">
                <a:solidFill>
                  <a:schemeClr val="tx1">
                    <a:lumMod val="50000"/>
                    <a:lumOff val="50000"/>
                  </a:schemeClr>
                </a:solidFill>
                <a:latin typeface="Calibri" panose="020F0502020204030204" pitchFamily="34" charset="0"/>
              </a:rPr>
              <a:t>Launched and managed on an extremely limited budget</a:t>
            </a:r>
          </a:p>
          <a:p>
            <a:pPr marL="285750" indent="-285750">
              <a:buFont typeface="Arial" panose="020B0604020202020204" pitchFamily="34" charset="0"/>
              <a:buChar char="•"/>
            </a:pPr>
            <a:endParaRPr lang="en-US" sz="1600" dirty="0">
              <a:latin typeface="Calibri" panose="020F0502020204030204" pitchFamily="34" charset="0"/>
            </a:endParaRPr>
          </a:p>
          <a:p>
            <a:r>
              <a:rPr lang="en-US" sz="1600" b="1" dirty="0">
                <a:latin typeface="Calibri" panose="020F0502020204030204" pitchFamily="34" charset="0"/>
              </a:rPr>
              <a:t>An Intrinsically and Extrinsically Rewarding Journey</a:t>
            </a:r>
          </a:p>
          <a:p>
            <a:pPr marL="742950" lvl="1" indent="-285750">
              <a:buFont typeface="Arial" panose="020B0604020202020204" pitchFamily="34" charset="0"/>
              <a:buChar char="•"/>
            </a:pPr>
            <a:r>
              <a:rPr lang="en-US" sz="1600" dirty="0">
                <a:solidFill>
                  <a:schemeClr val="tx1">
                    <a:lumMod val="50000"/>
                    <a:lumOff val="50000"/>
                  </a:schemeClr>
                </a:solidFill>
                <a:latin typeface="Calibri" panose="020F0502020204030204" pitchFamily="34" charset="0"/>
              </a:rPr>
              <a:t>Dr. </a:t>
            </a:r>
            <a:r>
              <a:rPr lang="en-US" sz="1600" dirty="0" err="1">
                <a:solidFill>
                  <a:schemeClr val="tx1">
                    <a:lumMod val="50000"/>
                    <a:lumOff val="50000"/>
                  </a:schemeClr>
                </a:solidFill>
                <a:latin typeface="Calibri" panose="020F0502020204030204" pitchFamily="34" charset="0"/>
              </a:rPr>
              <a:t>Raoof’s</a:t>
            </a:r>
            <a:r>
              <a:rPr lang="en-US" sz="1600" dirty="0">
                <a:solidFill>
                  <a:schemeClr val="tx1">
                    <a:lumMod val="50000"/>
                    <a:lumOff val="50000"/>
                  </a:schemeClr>
                </a:solidFill>
                <a:latin typeface="Calibri" panose="020F0502020204030204" pitchFamily="34" charset="0"/>
              </a:rPr>
              <a:t> career and job satisfaction have greatly benefited from this entire process</a:t>
            </a:r>
          </a:p>
          <a:p>
            <a:pPr marL="285750" indent="-285750">
              <a:buFont typeface="Arial" panose="020B0604020202020204" pitchFamily="34" charset="0"/>
              <a:buChar char="•"/>
            </a:pPr>
            <a:endParaRPr lang="en-US" sz="1600" dirty="0">
              <a:latin typeface="Calibri" panose="020F0502020204030204" pitchFamily="34" charset="0"/>
            </a:endParaRPr>
          </a:p>
        </p:txBody>
      </p:sp>
      <p:sp>
        <p:nvSpPr>
          <p:cNvPr id="14" name="Title 3">
            <a:extLst>
              <a:ext uri="{FF2B5EF4-FFF2-40B4-BE49-F238E27FC236}">
                <a16:creationId xmlns:a16="http://schemas.microsoft.com/office/drawing/2014/main" id="{95BB2A5A-7EAE-4D29-B286-63F7EF5A011F}"/>
              </a:ext>
            </a:extLst>
          </p:cNvPr>
          <p:cNvSpPr txBox="1">
            <a:spLocks/>
          </p:cNvSpPr>
          <p:nvPr/>
        </p:nvSpPr>
        <p:spPr>
          <a:xfrm>
            <a:off x="184279" y="83553"/>
            <a:ext cx="7800975" cy="400110"/>
          </a:xfrm>
          <a:prstGeom prst="rect">
            <a:avLst/>
          </a:prstGeom>
        </p:spPr>
        <p:txBody>
          <a:bodyPr vert="horz" wrap="square" lIns="0" tIns="45720" rIns="91440" bIns="45720" rtlCol="0" anchor="ctr">
            <a:spAutoFit/>
          </a:bodyPr>
          <a:lstStyle>
            <a:lvl1pPr algn="l" defTabSz="457200" rtl="0" eaLnBrk="1" latinLnBrk="0" hangingPunct="1">
              <a:spcBef>
                <a:spcPct val="0"/>
              </a:spcBef>
              <a:buNone/>
              <a:defRPr sz="1600" kern="1200">
                <a:solidFill>
                  <a:schemeClr val="bg1"/>
                </a:solidFill>
                <a:latin typeface="+mj-lt"/>
                <a:ea typeface="+mj-ea"/>
                <a:cs typeface="+mj-cs"/>
              </a:defRPr>
            </a:lvl1pPr>
          </a:lstStyle>
          <a:p>
            <a:r>
              <a:rPr lang="en-US" sz="2000" dirty="0"/>
              <a:t>An American College of Radiology Imaging 3.0 Case Study</a:t>
            </a:r>
          </a:p>
        </p:txBody>
      </p:sp>
    </p:spTree>
    <p:custDataLst>
      <p:tags r:id="rId1"/>
    </p:custDataLst>
    <p:extLst>
      <p:ext uri="{BB962C8B-B14F-4D97-AF65-F5344CB8AC3E}">
        <p14:creationId xmlns:p14="http://schemas.microsoft.com/office/powerpoint/2010/main" val="297691131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0B5E99-5FA5-47C5-AF20-C0C72C524F1D}"/>
              </a:ext>
            </a:extLst>
          </p:cNvPr>
          <p:cNvSpPr>
            <a:spLocks noGrp="1"/>
          </p:cNvSpPr>
          <p:nvPr>
            <p:ph type="title"/>
          </p:nvPr>
        </p:nvSpPr>
        <p:spPr/>
        <p:txBody>
          <a:bodyPr>
            <a:normAutofit/>
          </a:bodyPr>
          <a:lstStyle/>
          <a:p>
            <a:r>
              <a:rPr lang="en-US" sz="2000" dirty="0"/>
              <a:t>Discussion Topics for Your Team</a:t>
            </a:r>
          </a:p>
        </p:txBody>
      </p:sp>
      <p:sp>
        <p:nvSpPr>
          <p:cNvPr id="3" name="Content Placeholder 2">
            <a:extLst>
              <a:ext uri="{FF2B5EF4-FFF2-40B4-BE49-F238E27FC236}">
                <a16:creationId xmlns:a16="http://schemas.microsoft.com/office/drawing/2014/main" id="{21297B02-526C-4BE5-85E5-E564BD1B7072}"/>
              </a:ext>
            </a:extLst>
          </p:cNvPr>
          <p:cNvSpPr>
            <a:spLocks noGrp="1"/>
          </p:cNvSpPr>
          <p:nvPr>
            <p:ph idx="1"/>
          </p:nvPr>
        </p:nvSpPr>
        <p:spPr>
          <a:xfrm>
            <a:off x="272142" y="968826"/>
            <a:ext cx="8654143" cy="3526972"/>
          </a:xfrm>
        </p:spPr>
        <p:txBody>
          <a:bodyPr>
            <a:normAutofit fontScale="92500" lnSpcReduction="10000"/>
          </a:bodyPr>
          <a:lstStyle/>
          <a:p>
            <a:pPr marL="457200" indent="-457200">
              <a:buFont typeface="+mj-lt"/>
              <a:buAutoNum type="arabicPeriod"/>
            </a:pPr>
            <a:r>
              <a:rPr lang="en-US" sz="2400" dirty="0"/>
              <a:t>Do you maintain strong relationships with hospital administration to access funding for your department?  </a:t>
            </a:r>
          </a:p>
          <a:p>
            <a:pPr marL="457200" indent="-457200">
              <a:buFont typeface="+mj-lt"/>
              <a:buAutoNum type="arabicPeriod"/>
            </a:pPr>
            <a:endParaRPr lang="en-US" sz="2400" dirty="0"/>
          </a:p>
          <a:p>
            <a:pPr marL="457200" indent="-457200">
              <a:buFont typeface="+mj-lt"/>
              <a:buAutoNum type="arabicPeriod"/>
            </a:pPr>
            <a:r>
              <a:rPr lang="en-US" sz="2400" dirty="0"/>
              <a:t>Does your department stay visible, and let others in the department and in the hospital know about new initiatives and how they can participate?</a:t>
            </a:r>
          </a:p>
          <a:p>
            <a:pPr marL="457200" indent="-457200">
              <a:buFont typeface="+mj-lt"/>
              <a:buAutoNum type="arabicPeriod"/>
            </a:pPr>
            <a:endParaRPr lang="en-US" sz="2400" dirty="0"/>
          </a:p>
          <a:p>
            <a:pPr marL="457200" indent="-457200">
              <a:buFont typeface="+mj-lt"/>
              <a:buAutoNum type="arabicPeriod"/>
            </a:pPr>
            <a:r>
              <a:rPr lang="en-US" sz="2400" dirty="0"/>
              <a:t>What contact does each member of your department have with patients and what have you learned collectively from your patients in recent months/years?</a:t>
            </a:r>
          </a:p>
          <a:p>
            <a:pPr marL="0" indent="0">
              <a:buNone/>
            </a:pPr>
            <a:endParaRPr lang="en-US" sz="2800" dirty="0"/>
          </a:p>
        </p:txBody>
      </p:sp>
    </p:spTree>
    <p:custDataLst>
      <p:tags r:id="rId1"/>
    </p:custDataLst>
    <p:extLst>
      <p:ext uri="{BB962C8B-B14F-4D97-AF65-F5344CB8AC3E}">
        <p14:creationId xmlns:p14="http://schemas.microsoft.com/office/powerpoint/2010/main" val="227661702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0B5E99-5FA5-47C5-AF20-C0C72C524F1D}"/>
              </a:ext>
            </a:extLst>
          </p:cNvPr>
          <p:cNvSpPr>
            <a:spLocks noGrp="1"/>
          </p:cNvSpPr>
          <p:nvPr>
            <p:ph type="title"/>
          </p:nvPr>
        </p:nvSpPr>
        <p:spPr>
          <a:xfrm>
            <a:off x="193930" y="81482"/>
            <a:ext cx="8144527" cy="447040"/>
          </a:xfrm>
        </p:spPr>
        <p:txBody>
          <a:bodyPr>
            <a:normAutofit/>
          </a:bodyPr>
          <a:lstStyle/>
          <a:p>
            <a:r>
              <a:rPr lang="en-US" sz="2000" dirty="0"/>
              <a:t>Actionable Items for Your Team</a:t>
            </a:r>
          </a:p>
        </p:txBody>
      </p:sp>
      <p:sp>
        <p:nvSpPr>
          <p:cNvPr id="3" name="Content Placeholder 2">
            <a:extLst>
              <a:ext uri="{FF2B5EF4-FFF2-40B4-BE49-F238E27FC236}">
                <a16:creationId xmlns:a16="http://schemas.microsoft.com/office/drawing/2014/main" id="{21297B02-526C-4BE5-85E5-E564BD1B7072}"/>
              </a:ext>
            </a:extLst>
          </p:cNvPr>
          <p:cNvSpPr>
            <a:spLocks noGrp="1"/>
          </p:cNvSpPr>
          <p:nvPr>
            <p:ph idx="1"/>
          </p:nvPr>
        </p:nvSpPr>
        <p:spPr>
          <a:xfrm>
            <a:off x="283028" y="957943"/>
            <a:ext cx="8599715" cy="5289442"/>
          </a:xfrm>
        </p:spPr>
        <p:txBody>
          <a:bodyPr>
            <a:normAutofit/>
          </a:bodyPr>
          <a:lstStyle/>
          <a:p>
            <a:pPr marL="457200" indent="-457200">
              <a:buFont typeface="+mj-lt"/>
              <a:buAutoNum type="arabicPeriod"/>
            </a:pPr>
            <a:r>
              <a:rPr lang="en-US" sz="2400" dirty="0"/>
              <a:t>Find creative ways to interact with hospital patients on a regular basis.  </a:t>
            </a:r>
            <a:r>
              <a:rPr lang="en-US" sz="2400" i="1" dirty="0">
                <a:solidFill>
                  <a:schemeClr val="tx1">
                    <a:lumMod val="50000"/>
                    <a:lumOff val="50000"/>
                  </a:schemeClr>
                </a:solidFill>
              </a:rPr>
              <a:t>(e.g., introducing yourself in the waiting room)</a:t>
            </a:r>
          </a:p>
          <a:p>
            <a:pPr marL="457200" indent="-457200">
              <a:buFont typeface="+mj-lt"/>
              <a:buAutoNum type="arabicPeriod"/>
            </a:pPr>
            <a:endParaRPr lang="en-US" sz="2400" dirty="0"/>
          </a:p>
          <a:p>
            <a:pPr marL="457200" indent="-457200">
              <a:buFont typeface="+mj-lt"/>
              <a:buAutoNum type="arabicPeriod"/>
            </a:pPr>
            <a:r>
              <a:rPr lang="en-US" sz="2400" dirty="0"/>
              <a:t>Encourage other staff members to let patients know (preferably in person) that they are available to answer any of the patients’ immediate concerns.</a:t>
            </a:r>
          </a:p>
          <a:p>
            <a:pPr marL="457200" indent="-457200">
              <a:buFont typeface="+mj-lt"/>
              <a:buAutoNum type="arabicPeriod"/>
            </a:pPr>
            <a:endParaRPr lang="en-US" sz="2400" dirty="0"/>
          </a:p>
          <a:p>
            <a:pPr marL="457200" indent="-457200">
              <a:buFont typeface="+mj-lt"/>
              <a:buAutoNum type="arabicPeriod"/>
            </a:pPr>
            <a:r>
              <a:rPr lang="en-US" sz="2400" dirty="0"/>
              <a:t>Conduct a refresher training with all imaging staff on best practices for direct interactions with patients.</a:t>
            </a:r>
          </a:p>
        </p:txBody>
      </p:sp>
    </p:spTree>
    <p:custDataLst>
      <p:tags r:id="rId1"/>
    </p:custDataLst>
    <p:extLst>
      <p:ext uri="{BB962C8B-B14F-4D97-AF65-F5344CB8AC3E}">
        <p14:creationId xmlns:p14="http://schemas.microsoft.com/office/powerpoint/2010/main" val="370339594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Implement Your Own Program</a:t>
            </a:r>
          </a:p>
        </p:txBody>
      </p:sp>
      <p:sp>
        <p:nvSpPr>
          <p:cNvPr id="3" name="Content Placeholder 2"/>
          <p:cNvSpPr>
            <a:spLocks noGrp="1"/>
          </p:cNvSpPr>
          <p:nvPr>
            <p:ph idx="1"/>
          </p:nvPr>
        </p:nvSpPr>
        <p:spPr/>
        <p:txBody>
          <a:bodyPr>
            <a:normAutofit/>
          </a:bodyPr>
          <a:lstStyle/>
          <a:p>
            <a:pPr>
              <a:spcBef>
                <a:spcPts val="0"/>
              </a:spcBef>
              <a:spcAft>
                <a:spcPts val="2400"/>
              </a:spcAft>
            </a:pPr>
            <a:r>
              <a:rPr lang="en-US" sz="2800" dirty="0"/>
              <a:t>Based on your post-case group discussion and brainstorming, identify one way your team can implement Imaging 3.0 principles in your practice. </a:t>
            </a:r>
          </a:p>
          <a:p>
            <a:pPr>
              <a:spcBef>
                <a:spcPts val="0"/>
              </a:spcBef>
              <a:spcAft>
                <a:spcPts val="2400"/>
              </a:spcAft>
            </a:pPr>
            <a:r>
              <a:rPr lang="en-US" sz="2800" dirty="0"/>
              <a:t>After implementation, submit your program for consideration as an Imaging 3.0 Case Study: </a:t>
            </a:r>
            <a:r>
              <a:rPr lang="en-US" sz="2800" dirty="0">
                <a:hlinkClick r:id="rId2"/>
              </a:rPr>
              <a:t>https://www.acr.org/Practice-Management-Quality-Informatics/Imaging-3</a:t>
            </a:r>
            <a:r>
              <a:rPr lang="en-US" sz="2800" dirty="0"/>
              <a:t>  </a:t>
            </a:r>
          </a:p>
        </p:txBody>
      </p:sp>
      <p:sp>
        <p:nvSpPr>
          <p:cNvPr id="4" name="Slide Number Placeholder 3"/>
          <p:cNvSpPr>
            <a:spLocks noGrp="1"/>
          </p:cNvSpPr>
          <p:nvPr>
            <p:ph type="sldNum" sz="quarter" idx="12"/>
          </p:nvPr>
        </p:nvSpPr>
        <p:spPr/>
        <p:txBody>
          <a:bodyPr/>
          <a:lstStyle/>
          <a:p>
            <a:fld id="{54E61013-CDA2-4BD1-BF9E-598F68C6E139}" type="slidenum">
              <a:rPr lang="en-US" smtClean="0"/>
              <a:t>6</a:t>
            </a:fld>
            <a:endParaRPr lang="en-US"/>
          </a:p>
        </p:txBody>
      </p:sp>
    </p:spTree>
    <p:extLst>
      <p:ext uri="{BB962C8B-B14F-4D97-AF65-F5344CB8AC3E}">
        <p14:creationId xmlns:p14="http://schemas.microsoft.com/office/powerpoint/2010/main" val="296627425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4F685A-3374-4CB9-AF4E-3AE91691724B}"/>
              </a:ext>
            </a:extLst>
          </p:cNvPr>
          <p:cNvSpPr>
            <a:spLocks noGrp="1"/>
          </p:cNvSpPr>
          <p:nvPr>
            <p:ph type="title"/>
          </p:nvPr>
        </p:nvSpPr>
        <p:spPr/>
        <p:txBody>
          <a:bodyPr>
            <a:normAutofit/>
          </a:bodyPr>
          <a:lstStyle/>
          <a:p>
            <a:r>
              <a:rPr lang="en-US" sz="2000" dirty="0"/>
              <a:t>Learn More About The </a:t>
            </a:r>
            <a:r>
              <a:rPr lang="en-US" sz="2000" i="1" dirty="0"/>
              <a:t>MAD Rounds</a:t>
            </a:r>
            <a:r>
              <a:rPr lang="en-US" sz="2000" dirty="0"/>
              <a:t> Case Study</a:t>
            </a:r>
          </a:p>
        </p:txBody>
      </p:sp>
      <p:sp>
        <p:nvSpPr>
          <p:cNvPr id="3" name="Content Placeholder 2">
            <a:extLst>
              <a:ext uri="{FF2B5EF4-FFF2-40B4-BE49-F238E27FC236}">
                <a16:creationId xmlns:a16="http://schemas.microsoft.com/office/drawing/2014/main" id="{3E926DF2-970E-4229-8280-71052D51560F}"/>
              </a:ext>
            </a:extLst>
          </p:cNvPr>
          <p:cNvSpPr>
            <a:spLocks noGrp="1"/>
          </p:cNvSpPr>
          <p:nvPr>
            <p:ph idx="1"/>
          </p:nvPr>
        </p:nvSpPr>
        <p:spPr>
          <a:xfrm>
            <a:off x="283028" y="827314"/>
            <a:ext cx="8588829" cy="5409054"/>
          </a:xfrm>
        </p:spPr>
        <p:txBody>
          <a:bodyPr>
            <a:normAutofit/>
          </a:bodyPr>
          <a:lstStyle/>
          <a:p>
            <a:pPr marL="457200" indent="-457200">
              <a:spcBef>
                <a:spcPts val="0"/>
              </a:spcBef>
              <a:spcAft>
                <a:spcPts val="1800"/>
              </a:spcAft>
              <a:buFont typeface="+mj-lt"/>
              <a:buAutoNum type="arabicPeriod"/>
            </a:pPr>
            <a:r>
              <a:rPr lang="en-US" sz="2000" dirty="0"/>
              <a:t>The Written Case Study:  </a:t>
            </a:r>
            <a:r>
              <a:rPr lang="en-US" sz="2000" dirty="0">
                <a:hlinkClick r:id="rId3"/>
              </a:rPr>
              <a:t>https://www.acr.org/Practice-Management-Quality-Informatics/Imaging-3/Case-Studies/Patient-Engagement/When-the-Radiologist-Becomes-the-Patient</a:t>
            </a:r>
            <a:endParaRPr lang="en-US" sz="2000" dirty="0"/>
          </a:p>
          <a:p>
            <a:pPr marL="457200" indent="-457200">
              <a:spcBef>
                <a:spcPts val="0"/>
              </a:spcBef>
              <a:spcAft>
                <a:spcPts val="1800"/>
              </a:spcAft>
              <a:buFont typeface="+mj-lt"/>
              <a:buAutoNum type="arabicPeriod"/>
            </a:pPr>
            <a:r>
              <a:rPr lang="en-US" sz="2000" i="1" dirty="0"/>
              <a:t>Voice of Radiology </a:t>
            </a:r>
            <a:r>
              <a:rPr lang="en-US" sz="2000" dirty="0"/>
              <a:t>blog post by Dr. Raoof: </a:t>
            </a:r>
            <a:r>
              <a:rPr lang="en-US" sz="2000" dirty="0">
                <a:hlinkClick r:id="rId4"/>
              </a:rPr>
              <a:t>https://voiceofradiologyblog.org/2015/03/05/yes-we-can-make-a-difference/</a:t>
            </a:r>
            <a:endParaRPr lang="en-US" sz="2000" dirty="0"/>
          </a:p>
          <a:p>
            <a:pPr marL="457200" indent="-457200">
              <a:spcBef>
                <a:spcPts val="0"/>
              </a:spcBef>
              <a:spcAft>
                <a:spcPts val="1800"/>
              </a:spcAft>
              <a:buFont typeface="+mj-lt"/>
              <a:buAutoNum type="arabicPeriod"/>
            </a:pPr>
            <a:r>
              <a:rPr lang="en-US" sz="2000" dirty="0"/>
              <a:t>The 5 Minutes Video of This Case Study: </a:t>
            </a:r>
            <a:r>
              <a:rPr lang="en-US" sz="2000" dirty="0">
                <a:hlinkClick r:id="rId5"/>
              </a:rPr>
              <a:t>https://www.youtube.com/watch?v=LzzNLxR5nVo</a:t>
            </a:r>
            <a:endParaRPr lang="en-US" sz="2000" dirty="0"/>
          </a:p>
          <a:p>
            <a:pPr marL="457200" indent="-457200">
              <a:spcBef>
                <a:spcPts val="0"/>
              </a:spcBef>
              <a:spcAft>
                <a:spcPts val="1800"/>
              </a:spcAft>
              <a:buFont typeface="+mj-lt"/>
              <a:buAutoNum type="arabicPeriod"/>
            </a:pPr>
            <a:r>
              <a:rPr lang="en-US" sz="2000" dirty="0">
                <a:hlinkClick r:id="rId6"/>
              </a:rPr>
              <a:t>The ACR Patient- and Family-Centered Care Commission</a:t>
            </a:r>
            <a:endParaRPr lang="en-US" sz="2000" dirty="0"/>
          </a:p>
        </p:txBody>
      </p:sp>
    </p:spTree>
    <p:custDataLst>
      <p:tags r:id="rId1"/>
    </p:custDataLst>
    <p:extLst>
      <p:ext uri="{BB962C8B-B14F-4D97-AF65-F5344CB8AC3E}">
        <p14:creationId xmlns:p14="http://schemas.microsoft.com/office/powerpoint/2010/main" val="23890881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75888" y="3078827"/>
            <a:ext cx="7970870" cy="447040"/>
          </a:xfrm>
        </p:spPr>
        <p:txBody>
          <a:bodyPr>
            <a:noAutofit/>
          </a:bodyPr>
          <a:lstStyle/>
          <a:p>
            <a:pPr algn="ctr"/>
            <a:r>
              <a:rPr lang="en-US" sz="3600" b="1" dirty="0">
                <a:solidFill>
                  <a:schemeClr val="tx1"/>
                </a:solidFill>
                <a:latin typeface="Arial" panose="020B0604020202020204" pitchFamily="34" charset="0"/>
                <a:cs typeface="Arial" panose="020B0604020202020204" pitchFamily="34" charset="0"/>
              </a:rPr>
              <a:t>Appendix of Additional Resources</a:t>
            </a:r>
          </a:p>
        </p:txBody>
      </p:sp>
      <p:sp>
        <p:nvSpPr>
          <p:cNvPr id="3" name="Slide Number Placeholder 2"/>
          <p:cNvSpPr>
            <a:spLocks noGrp="1"/>
          </p:cNvSpPr>
          <p:nvPr>
            <p:ph type="sldNum" sz="quarter" idx="10"/>
          </p:nvPr>
        </p:nvSpPr>
        <p:spPr/>
        <p:txBody>
          <a:bodyPr/>
          <a:lstStyle/>
          <a:p>
            <a:fld id="{04663962-5C0B-F642-8585-7A5CBE979EEA}" type="slidenum">
              <a:rPr lang="en-US" smtClean="0"/>
              <a:pPr/>
              <a:t>8</a:t>
            </a:fld>
            <a:endParaRPr lang="en-US" dirty="0"/>
          </a:p>
        </p:txBody>
      </p:sp>
    </p:spTree>
    <p:extLst>
      <p:ext uri="{BB962C8B-B14F-4D97-AF65-F5344CB8AC3E}">
        <p14:creationId xmlns:p14="http://schemas.microsoft.com/office/powerpoint/2010/main" val="3286751089"/>
      </p:ext>
    </p:extLst>
  </p:cSld>
  <p:clrMapOvr>
    <a:masterClrMapping/>
  </p:clrMapOvr>
  <p:transition>
    <p:fad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199B56-4EF4-4D64-AEC0-4B8857025A43}"/>
              </a:ext>
            </a:extLst>
          </p:cNvPr>
          <p:cNvSpPr>
            <a:spLocks noGrp="1"/>
          </p:cNvSpPr>
          <p:nvPr>
            <p:ph type="title"/>
          </p:nvPr>
        </p:nvSpPr>
        <p:spPr>
          <a:xfrm>
            <a:off x="193931" y="92202"/>
            <a:ext cx="6500784" cy="447040"/>
          </a:xfrm>
        </p:spPr>
        <p:txBody>
          <a:bodyPr>
            <a:noAutofit/>
          </a:bodyPr>
          <a:lstStyle/>
          <a:p>
            <a:r>
              <a:rPr lang="en-US" sz="2000" dirty="0"/>
              <a:t>Read 100+ other ACR Imaging 3.0 Case Studies</a:t>
            </a:r>
          </a:p>
        </p:txBody>
      </p:sp>
      <p:sp>
        <p:nvSpPr>
          <p:cNvPr id="3" name="Content Placeholder 2">
            <a:extLst>
              <a:ext uri="{FF2B5EF4-FFF2-40B4-BE49-F238E27FC236}">
                <a16:creationId xmlns:a16="http://schemas.microsoft.com/office/drawing/2014/main" id="{FA20591D-9CCB-47FD-9786-3C201BF8971A}"/>
              </a:ext>
            </a:extLst>
          </p:cNvPr>
          <p:cNvSpPr>
            <a:spLocks noGrp="1"/>
          </p:cNvSpPr>
          <p:nvPr>
            <p:ph idx="1"/>
          </p:nvPr>
        </p:nvSpPr>
        <p:spPr/>
        <p:txBody>
          <a:bodyPr>
            <a:normAutofit/>
          </a:bodyPr>
          <a:lstStyle/>
          <a:p>
            <a:pPr marL="0" indent="0">
              <a:buNone/>
            </a:pPr>
            <a:r>
              <a:rPr lang="en-US" sz="2800" dirty="0"/>
              <a:t>ACR has </a:t>
            </a:r>
            <a:r>
              <a:rPr lang="en-US" sz="2800" dirty="0">
                <a:hlinkClick r:id="rId3"/>
              </a:rPr>
              <a:t>100+</a:t>
            </a:r>
            <a:r>
              <a:rPr lang="en-US" sz="2800" dirty="0"/>
              <a:t> Imaging 3.0 Case Studies that fall under the six categories below. Click each category to learn more:</a:t>
            </a:r>
          </a:p>
        </p:txBody>
      </p:sp>
      <p:sp>
        <p:nvSpPr>
          <p:cNvPr id="4" name="Slide Number Placeholder 3">
            <a:extLst>
              <a:ext uri="{FF2B5EF4-FFF2-40B4-BE49-F238E27FC236}">
                <a16:creationId xmlns:a16="http://schemas.microsoft.com/office/drawing/2014/main" id="{7F2B4A18-F728-49C2-8344-28BC0DFCFF2A}"/>
              </a:ext>
            </a:extLst>
          </p:cNvPr>
          <p:cNvSpPr>
            <a:spLocks noGrp="1"/>
          </p:cNvSpPr>
          <p:nvPr>
            <p:ph type="sldNum" sz="quarter" idx="12"/>
          </p:nvPr>
        </p:nvSpPr>
        <p:spPr/>
        <p:txBody>
          <a:bodyPr/>
          <a:lstStyle/>
          <a:p>
            <a:fld id="{54E61013-CDA2-4BD1-BF9E-598F68C6E139}" type="slidenum">
              <a:rPr lang="en-US" smtClean="0"/>
              <a:t>9</a:t>
            </a:fld>
            <a:endParaRPr lang="en-US"/>
          </a:p>
        </p:txBody>
      </p:sp>
      <p:sp>
        <p:nvSpPr>
          <p:cNvPr id="5" name="AutoShape 2" descr="filesystem:chrome-extension://fdpohaocaechififmbbbbbknoalclacl/temporary/screencapture-acr-org-Practice-Management-Quality-Informatics-Imaging-3-Case-Studies-1517199953448.png">
            <a:extLst>
              <a:ext uri="{FF2B5EF4-FFF2-40B4-BE49-F238E27FC236}">
                <a16:creationId xmlns:a16="http://schemas.microsoft.com/office/drawing/2014/main" id="{ECC3A05F-3004-4444-A120-9114416C388C}"/>
              </a:ext>
            </a:extLst>
          </p:cNvPr>
          <p:cNvSpPr>
            <a:spLocks noChangeAspect="1" noChangeArrowheads="1"/>
          </p:cNvSpPr>
          <p:nvPr/>
        </p:nvSpPr>
        <p:spPr bwMode="auto">
          <a:xfrm>
            <a:off x="4439192" y="3296192"/>
            <a:ext cx="285208" cy="285208"/>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027" name="Picture 3">
            <a:hlinkClick r:id="rId4" tooltip="Ensuring patients receive the highest quality care — from monitoring dose levels to encouraging radiologist participation in patient quality initiatives — is a top priority of Imaging 3.0."/>
            <a:hlinkHover r:id="" action="ppaction://noaction" highlightClick="1"/>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80091" y="1894060"/>
            <a:ext cx="2076301" cy="2063034"/>
          </a:xfrm>
          <a:prstGeom prst="rect">
            <a:avLst/>
          </a:prstGeom>
          <a:noFill/>
          <a:ln>
            <a:no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8" name="Picture 4">
            <a:hlinkClick r:id="rId6" tooltip="As ACOs and other alternative payment models come online, Imaging 3.0® encourages radiologists to make themselves indispensable to quality patient care."/>
            <a:hlinkHover r:id="" action="ppaction://noaction" highlightClick="1"/>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543645" y="1894060"/>
            <a:ext cx="2076301" cy="2063034"/>
          </a:xfrm>
          <a:prstGeom prst="rect">
            <a:avLst/>
          </a:prstGeom>
          <a:noFill/>
          <a:ln>
            <a:no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9" name="Picture 5">
            <a:hlinkClick r:id="rId8" tooltip="Radiology has always been at the forefront of medical technology. Imaging 3.0 encourages radiologists to continue pushing the technological envelope in ways that improve patient care."/>
            <a:hlinkHover r:id="" action="ppaction://noaction" highlightClick="1"/>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907199" y="1890743"/>
            <a:ext cx="2069668" cy="2069668"/>
          </a:xfrm>
          <a:prstGeom prst="rect">
            <a:avLst/>
          </a:prstGeom>
          <a:noFill/>
          <a:ln>
            <a:no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30" name="Picture 6">
            <a:hlinkClick r:id="rId3" tooltip="Putting a face to radiology is an important aspect of Imaging 3.0. Whether it means conferring with patients about findings or enlisting satisfaction surveys, radiologists must engage more directly with patients to make their presence known. "/>
            <a:hlinkHover r:id="" action="ppaction://noaction" highlightClick="1"/>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180091" y="4195958"/>
            <a:ext cx="2076302" cy="2049767"/>
          </a:xfrm>
          <a:prstGeom prst="rect">
            <a:avLst/>
          </a:prstGeom>
          <a:noFill/>
          <a:ln>
            <a:no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31" name="Picture 7">
            <a:hlinkClick r:id="rId11" tooltip="Facing the changing tides of health care requires more than just superficial changes to your practice or department. Creating a strategic plan can help you through the transition process, and these case studies can help guide the way. "/>
            <a:hlinkHover r:id="" action="ppaction://noaction" highlightClick="1"/>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3540483" y="4182691"/>
            <a:ext cx="2063034" cy="2063034"/>
          </a:xfrm>
          <a:prstGeom prst="rect">
            <a:avLst/>
          </a:prstGeom>
          <a:noFill/>
          <a:ln>
            <a:no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32" name="Picture 8">
            <a:hlinkClick r:id="rId13" tooltip="Interventional radiologists are pioneers in many areas, including the diagnosis and treatment of patients using non-invasive techniques. In this new era of Imaging 3.0, IR specialists are finding innovative ways to minimize risks to and improve outcomes."/>
            <a:hlinkHover r:id="" action="ppaction://noaction" highlightClick="1"/>
          </p:cNvPr>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5907199" y="4173333"/>
            <a:ext cx="2076301" cy="2063034"/>
          </a:xfrm>
          <a:prstGeom prst="rect">
            <a:avLst/>
          </a:prstGeom>
          <a:noFill/>
          <a:ln>
            <a:no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ustDataLst>
      <p:tags r:id="rId1"/>
    </p:custDataLst>
    <p:extLst>
      <p:ext uri="{BB962C8B-B14F-4D97-AF65-F5344CB8AC3E}">
        <p14:creationId xmlns:p14="http://schemas.microsoft.com/office/powerpoint/2010/main" val="4022382369"/>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SLIDE_COUNT" val="11"/>
  <p:tag name="ARTICULATE_PROJECT_OPEN" val="0"/>
</p:tagLst>
</file>

<file path=ppt/tags/tag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Office Theme">
  <a:themeElements>
    <a:clrScheme name="94 WESTBOUND">
      <a:dk1>
        <a:sysClr val="windowText" lastClr="000000"/>
      </a:dk1>
      <a:lt1>
        <a:sysClr val="window" lastClr="FFFFFF"/>
      </a:lt1>
      <a:dk2>
        <a:srgbClr val="064469"/>
      </a:dk2>
      <a:lt2>
        <a:srgbClr val="EEF7FF"/>
      </a:lt2>
      <a:accent1>
        <a:srgbClr val="00687F"/>
      </a:accent1>
      <a:accent2>
        <a:srgbClr val="4D8790"/>
      </a:accent2>
      <a:accent3>
        <a:srgbClr val="4D8C40"/>
      </a:accent3>
      <a:accent4>
        <a:srgbClr val="FFA710"/>
      </a:accent4>
      <a:accent5>
        <a:srgbClr val="B73D96"/>
      </a:accent5>
      <a:accent6>
        <a:srgbClr val="F71E4A"/>
      </a:accent6>
      <a:hlink>
        <a:srgbClr val="0080FF"/>
      </a:hlink>
      <a:folHlink>
        <a:srgbClr val="0080F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2">
            <a:lumMod val="20000"/>
            <a:lumOff val="80000"/>
          </a:schemeClr>
        </a:solidFill>
        <a:ln>
          <a:noFill/>
        </a:ln>
        <a:effectLst/>
      </a:spPr>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lgn="ctr">
          <a:defRPr dirty="0">
            <a:solidFill>
              <a:srgbClr val="00687F"/>
            </a:solidFill>
          </a:defRPr>
        </a:defPPr>
      </a:lstStyle>
      <a:style>
        <a:lnRef idx="1">
          <a:schemeClr val="accent1"/>
        </a:lnRef>
        <a:fillRef idx="3">
          <a:schemeClr val="accent1"/>
        </a:fillRef>
        <a:effectRef idx="2">
          <a:schemeClr val="accent1"/>
        </a:effectRef>
        <a:fontRef idx="minor">
          <a:schemeClr val="lt1"/>
        </a:fontRef>
      </a:style>
    </a:spDef>
    <a:lnDef>
      <a:spPr>
        <a:ln w="12700" cmpd="sng">
          <a:solidFill>
            <a:schemeClr val="bg1">
              <a:lumMod val="75000"/>
            </a:schemeClr>
          </a:solidFill>
        </a:ln>
        <a:effectLst/>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24589</TotalTime>
  <Words>1143</Words>
  <Application>Microsoft Office PowerPoint</Application>
  <PresentationFormat>On-screen Show (4:3)</PresentationFormat>
  <Paragraphs>114</Paragraphs>
  <Slides>15</Slides>
  <Notes>5</Notes>
  <HiddenSlides>0</HiddenSlides>
  <MMClips>1</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15</vt:i4>
      </vt:variant>
    </vt:vector>
  </HeadingPairs>
  <TitlesOfParts>
    <vt:vector size="19" baseType="lpstr">
      <vt:lpstr>arial</vt:lpstr>
      <vt:lpstr>arial</vt:lpstr>
      <vt:lpstr>Calibri</vt:lpstr>
      <vt:lpstr>Office Theme</vt:lpstr>
      <vt:lpstr>PowerPoint Presentation</vt:lpstr>
      <vt:lpstr>If you experience troubles playing the video, please copy and paste the following URL into your browser: https://youtu.be/LzzNLxR5nVo  </vt:lpstr>
      <vt:lpstr>What &amp; Impact</vt:lpstr>
      <vt:lpstr>Discussion Topics for Your Team</vt:lpstr>
      <vt:lpstr>Actionable Items for Your Team</vt:lpstr>
      <vt:lpstr>Implement Your Own Program</vt:lpstr>
      <vt:lpstr>Learn More About The MAD Rounds Case Study</vt:lpstr>
      <vt:lpstr>Appendix of Additional Resources</vt:lpstr>
      <vt:lpstr>Read 100+ other ACR Imaging 3.0 Case Studies</vt:lpstr>
      <vt:lpstr>Imaging 3.0 Case Studies about Patient Engagement</vt:lpstr>
      <vt:lpstr>Making the Connection Between Imaging 3.0 Case Studies and the Imaging Value Chain</vt:lpstr>
      <vt:lpstr>Imaging 3.0 Cases Demonstrate the Value Chain in Your Organization</vt:lpstr>
      <vt:lpstr>Learn More about Imaging 3.0 and The Imaging Value Chain </vt:lpstr>
      <vt:lpstr>Thank You</vt:lpstr>
      <vt:lpstr>License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Dougan Khim</dc:creator>
  <cp:lastModifiedBy>Hobson, Christopher</cp:lastModifiedBy>
  <cp:revision>709</cp:revision>
  <cp:lastPrinted>2018-03-12T14:29:14Z</cp:lastPrinted>
  <dcterms:created xsi:type="dcterms:W3CDTF">2014-03-08T10:41:33Z</dcterms:created>
  <dcterms:modified xsi:type="dcterms:W3CDTF">2018-09-23T22:55:23Z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rticulateGUID">
    <vt:lpwstr>D1B81875-B97A-4425-A80A-8C8A696E6486</vt:lpwstr>
  </property>
  <property fmtid="{D5CDD505-2E9C-101B-9397-08002B2CF9AE}" pid="3" name="ArticulatePath">
    <vt:lpwstr>Imaging 3.0 Case Study Example for Practice Meetings - MAD Rounds - Updated 2018-02-06</vt:lpwstr>
  </property>
</Properties>
</file>