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78" r:id="rId4"/>
  </p:sldMasterIdLst>
  <p:notesMasterIdLst>
    <p:notesMasterId r:id="rId6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09" r:id="rId15"/>
    <p:sldId id="266" r:id="rId16"/>
    <p:sldId id="310" r:id="rId17"/>
    <p:sldId id="311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312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E5E40-90CB-407C-8F93-48E1B4489E2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C252-1562-4821-A6BD-9FAC991A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 Economics Commission Chair Dr. Ezequiel Silva will briefly explain current Clinical Decision Support requirements.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Linda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Wilgus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RBMA Federal Affairs Committee Chair - explores how the mandate impacts business managers and why your practice should work with referring providers now to get ready.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Bohl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I-H-E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Radiology Planning Committee Co-chair, and Chief Operations Officer, Radiology Group, PC, SC - outlines steps you can take to implement CDS in your practice and interact with CDS on a daily basis.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2505-C9BA-824B-9E80-848324D1B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118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94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C9327B3-E799-4CBA-AD24-1D7A9BC38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53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2E89777-F8D9-47B8-89AB-1211C6945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1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09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058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414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7848C06-89F0-4355-BABD-2FF12E473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751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781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4B04A-322F-40D5-9427-7151A69C3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3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SHAWN FARLEY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the presentations - We will be joined during the Q+A Session - by Bob Cooke – Vice President of the National Decision Support Company.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that – we will get right into our first presentation by Dr. Ezequiel Silva.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Silva?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4B04A-322F-40D5-9427-7151A69C3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740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Shawn Farley will read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4B04A-322F-40D5-9427-7151A69C3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88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4B04A-322F-40D5-9427-7151A69C3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2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413500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8E6BD-0EE6-44B6-83EB-F3EB96BDAE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82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413500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A3458-BE6A-4483-A97A-547C22744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2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A3458-BE6A-4483-A97A-547C22744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08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E397B9-DB40-4E8A-9173-3B5205E08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80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16CB3-9905-4AF0-AD80-565DE36D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5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0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R_PPT_Regular_Pag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85" cy="6866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4267">
                <a:latin typeface="+mn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2215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94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38275"/>
            <a:ext cx="10972800" cy="4835525"/>
          </a:xfrm>
        </p:spPr>
        <p:txBody>
          <a:bodyPr/>
          <a:lstStyle>
            <a:lvl1pPr marL="457189" indent="-457189">
              <a:buClr>
                <a:schemeClr val="accent1"/>
              </a:buClr>
              <a:buFont typeface="Wingdings" pitchFamily="2" charset="2"/>
              <a:buChar char="§"/>
              <a:defRPr sz="3733"/>
            </a:lvl1pPr>
            <a:lvl2pPr marL="990575" indent="-380990">
              <a:buClr>
                <a:schemeClr val="accent1"/>
              </a:buClr>
              <a:buFont typeface="Wingdings" pitchFamily="2" charset="2"/>
              <a:buChar char="§"/>
              <a:defRPr sz="3200"/>
            </a:lvl2pPr>
            <a:lvl3pPr marL="1523962" indent="-304792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2133547" indent="-304792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743131" indent="-304792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90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558925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558925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75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8600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09800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7" y="1498600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77" y="2209800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411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70268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41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584200"/>
            <a:ext cx="6815667" cy="5541968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55428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27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56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R_PPT_Regular_Pag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85" cy="6866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4267">
                <a:latin typeface="+mn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2082088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94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38275"/>
            <a:ext cx="10972800" cy="4835525"/>
          </a:xfrm>
        </p:spPr>
        <p:txBody>
          <a:bodyPr/>
          <a:lstStyle>
            <a:lvl1pPr marL="457189" indent="-457189">
              <a:buClr>
                <a:schemeClr val="accent1"/>
              </a:buClr>
              <a:buFont typeface="Wingdings" pitchFamily="2" charset="2"/>
              <a:buChar char="§"/>
              <a:defRPr sz="3733"/>
            </a:lvl1pPr>
            <a:lvl2pPr marL="990575" indent="-380990">
              <a:buClr>
                <a:schemeClr val="accent1"/>
              </a:buClr>
              <a:buFont typeface="Wingdings" pitchFamily="2" charset="2"/>
              <a:buChar char="§"/>
              <a:defRPr sz="3200"/>
            </a:lvl2pPr>
            <a:lvl3pPr marL="1523962" indent="-304792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2133547" indent="-304792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743131" indent="-304792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6041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558925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558925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724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98600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09800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7" y="1498600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77" y="2209800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900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162539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026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584200"/>
            <a:ext cx="6815667" cy="5541968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69452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76836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2144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7785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156D5-5FC0-480A-9F4A-914991E7C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70544"/>
            <a:ext cx="8839199" cy="177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801337-344A-4A5C-B49F-459BED3F7EF8}"/>
              </a:ext>
            </a:extLst>
          </p:cNvPr>
          <p:cNvSpPr/>
          <p:nvPr/>
        </p:nvSpPr>
        <p:spPr>
          <a:xfrm>
            <a:off x="8153400" y="5624946"/>
            <a:ext cx="4038600" cy="141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C65FF-19EC-42BE-A932-458B301F549B}"/>
              </a:ext>
            </a:extLst>
          </p:cNvPr>
          <p:cNvSpPr/>
          <p:nvPr userDrawn="1"/>
        </p:nvSpPr>
        <p:spPr>
          <a:xfrm>
            <a:off x="5943600" y="438981"/>
            <a:ext cx="4038600" cy="141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FC4D5-8F03-4102-BEF5-7BA6A2521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3" b="21896"/>
          <a:stretch/>
        </p:blipFill>
        <p:spPr>
          <a:xfrm>
            <a:off x="8432802" y="593420"/>
            <a:ext cx="2681844" cy="10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04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5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00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5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2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15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59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76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95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74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5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6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0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6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0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3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31E4C-D49E-47F9-96BA-46B6F6534AAB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5D67F-EC17-4330-99C9-C1B02F60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R_PPT_Regular_Page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85" cy="6866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108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33763"/>
            <a:ext cx="10972800" cy="304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8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rgbClr val="000000"/>
          </a:solidFill>
          <a:latin typeface="+mn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rgbClr val="000000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rgbClr val="000000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rgbClr val="000000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rgbClr val="000000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R_PPT_Regular_Pages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85" cy="6866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108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33763"/>
            <a:ext cx="10972800" cy="304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2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rgbClr val="000000"/>
          </a:solidFill>
          <a:latin typeface="+mn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rgbClr val="000000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rgbClr val="000000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rgbClr val="000000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rgbClr val="000000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A8609BA-3E6A-40AF-9406-BEE848745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EA85BA5-6458-47A8-A348-7BF2F1B50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FDC5562-39BE-4215-BDCC-36F4BFC274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476"/>
            <a:ext cx="7620000" cy="1152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C9A22-DA09-43D2-97CB-0D5537C7DA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2" y="6122222"/>
            <a:ext cx="2805193" cy="544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B43E59-AEC8-4C56-AC69-6E1BF382C634}"/>
              </a:ext>
            </a:extLst>
          </p:cNvPr>
          <p:cNvSpPr/>
          <p:nvPr/>
        </p:nvSpPr>
        <p:spPr>
          <a:xfrm>
            <a:off x="0" y="1"/>
            <a:ext cx="12192000" cy="2129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C32C4-9D21-4377-BD8B-402FB54AD384}"/>
              </a:ext>
            </a:extLst>
          </p:cNvPr>
          <p:cNvSpPr/>
          <p:nvPr userDrawn="1"/>
        </p:nvSpPr>
        <p:spPr>
          <a:xfrm>
            <a:off x="7353300" y="5470382"/>
            <a:ext cx="4038600" cy="141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50BC54-3843-4191-BB1A-90087BB577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7" b="45096"/>
          <a:stretch/>
        </p:blipFill>
        <p:spPr>
          <a:xfrm>
            <a:off x="8324851" y="5938061"/>
            <a:ext cx="3048000" cy="7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2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Outreach-and-Education/Medicare-Learning-Network-MLN/MLNProducts/Downloads/AUCDiagnosticImaging-909377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Outreach-and-Education/Medicare-Learning-Network-MLN/MLNMattersArticles/downloads/MM11268.pdf" TargetMode="External"/><Relationship Id="rId2" Type="http://schemas.openxmlformats.org/officeDocument/2006/relationships/hyperlink" Target="https://www.cms.gov/Regulations-and-Guidance/Guidance/Transmittals/2019-Transmittals-Items/R2323OTN.html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PAMA-AUC@acr.org" TargetMode="Externa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google.com/url?sa=i&amp;rct=j&amp;q=&amp;esrc=s&amp;source=images&amp;cd=&amp;ved=0ahUKEwj3xo6rrM3MAhWIPj4KHf5bBRkQjRwIBw&amp;url=http://www.clipartbest.com/thumbs-up-and-thumbs-down-clip-art&amp;bvm=bv.121421273,d.dmo&amp;psig=AFQjCNH-HS4P4UqhfRpumYxVj-_Evdte7Q&amp;ust=1462895372571738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r.org/Lifelong-Learning-and-CME/Learning-Activities/Appropriate-Imaging-Activities" TargetMode="External"/><Relationship Id="rId3" Type="http://schemas.openxmlformats.org/officeDocument/2006/relationships/hyperlink" Target="https://www.acr.org/Clinical-Resources/Clinical-Decision-Support" TargetMode="External"/><Relationship Id="rId7" Type="http://schemas.openxmlformats.org/officeDocument/2006/relationships/hyperlink" Target="https://www.acr.org/-/media/ACR/NOINDEX/AC/PAMA-CDS-Flyer.pdf?la=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acr.org/Practice-Management-Quality-Informatics/Practice-Toolkit" TargetMode="External"/><Relationship Id="rId5" Type="http://schemas.openxmlformats.org/officeDocument/2006/relationships/hyperlink" Target="https://rscan.org/images/PDFs/RSCAN-Imaging-3.0-Resources-flyer_WEB_F2.pdf" TargetMode="External"/><Relationship Id="rId4" Type="http://schemas.openxmlformats.org/officeDocument/2006/relationships/hyperlink" Target="http://www.rscan.org/" TargetMode="External"/><Relationship Id="rId9" Type="http://schemas.openxmlformats.org/officeDocument/2006/relationships/hyperlink" Target="https://www.jacr.org/content/ac-patient-summaries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r.org/Clinical-Resources/Clinical-Decision-Support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33" b="1" dirty="0"/>
              <a:t>“AUC Mandate – Countdown to Launch!”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762000"/>
          </a:xfrm>
        </p:spPr>
        <p:txBody>
          <a:bodyPr>
            <a:normAutofit/>
          </a:bodyPr>
          <a:lstStyle/>
          <a:p>
            <a:r>
              <a:rPr lang="en-US" sz="2667" b="1" dirty="0"/>
              <a:t>October 9, 2019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106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47" y="376551"/>
            <a:ext cx="10515600" cy="1074739"/>
          </a:xfrm>
        </p:spPr>
        <p:txBody>
          <a:bodyPr>
            <a:normAutofit/>
          </a:bodyPr>
          <a:lstStyle/>
          <a:p>
            <a:pPr algn="ctr"/>
            <a:r>
              <a:rPr lang="en-US" kern="1200" dirty="0">
                <a:cs typeface="Arial" pitchFamily="34" charset="0"/>
              </a:rPr>
              <a:t>CMS Rules for AUC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1451290"/>
            <a:ext cx="10753299" cy="50288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67" b="1" u="sng" dirty="0"/>
              <a:t>Ordering</a:t>
            </a:r>
            <a:r>
              <a:rPr lang="en-US" sz="2667" b="1" dirty="0"/>
              <a:t> professionals must consult AUC</a:t>
            </a:r>
            <a:r>
              <a:rPr lang="en-US" sz="2667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2667" dirty="0"/>
              <a:t>Consultation via </a:t>
            </a:r>
            <a:r>
              <a:rPr lang="en-US" sz="2667" dirty="0" err="1"/>
              <a:t>qCDSM</a:t>
            </a:r>
            <a:r>
              <a:rPr lang="en-US" sz="2667" dirty="0"/>
              <a:t> software integrated in EHRs or via stand-alone web-based portals </a:t>
            </a:r>
          </a:p>
          <a:p>
            <a:pPr lvl="1">
              <a:spcBef>
                <a:spcPts val="0"/>
              </a:spcBef>
            </a:pPr>
            <a:r>
              <a:rPr lang="en-US" sz="2667" dirty="0"/>
              <a:t>There must be at least one </a:t>
            </a:r>
            <a:r>
              <a:rPr lang="en-US" sz="2667" dirty="0" err="1"/>
              <a:t>qCDSM</a:t>
            </a:r>
            <a:r>
              <a:rPr lang="en-US" sz="2667" dirty="0"/>
              <a:t> that </a:t>
            </a:r>
            <a:r>
              <a:rPr lang="en-US" sz="2667" b="1" dirty="0"/>
              <a:t>offers a </a:t>
            </a:r>
            <a:r>
              <a:rPr lang="en-US" sz="2667" b="1" u="sng" dirty="0"/>
              <a:t>no cost</a:t>
            </a:r>
            <a:r>
              <a:rPr lang="en-US" sz="2667" b="1" dirty="0"/>
              <a:t> web-based portal (currently 3 free options)</a:t>
            </a:r>
            <a:endParaRPr lang="en-US" sz="2667" dirty="0"/>
          </a:p>
          <a:p>
            <a:pPr>
              <a:spcBef>
                <a:spcPts val="0"/>
              </a:spcBef>
            </a:pPr>
            <a:r>
              <a:rPr lang="en-US" sz="2667" dirty="0"/>
              <a:t>Tool must provide </a:t>
            </a:r>
            <a:r>
              <a:rPr lang="en-US" sz="2667" b="1" dirty="0"/>
              <a:t>immediate feedback </a:t>
            </a:r>
            <a:r>
              <a:rPr lang="en-US" sz="2667" dirty="0"/>
              <a:t>to ordering professional on appropriateness guidance.</a:t>
            </a:r>
          </a:p>
          <a:p>
            <a:pPr>
              <a:spcBef>
                <a:spcPts val="0"/>
              </a:spcBef>
            </a:pPr>
            <a:r>
              <a:rPr lang="en-US" sz="2667" dirty="0"/>
              <a:t>Agency approves multiple </a:t>
            </a:r>
            <a:r>
              <a:rPr lang="en-US" sz="2667" dirty="0" err="1"/>
              <a:t>qCDSMs</a:t>
            </a:r>
            <a:r>
              <a:rPr lang="en-US" sz="2667" dirty="0"/>
              <a:t> (currently 15 options) capable of either integrating directly into, or are seamlessly interoperable with, existing health IT systems.</a:t>
            </a:r>
          </a:p>
          <a:p>
            <a:pPr>
              <a:lnSpc>
                <a:spcPct val="120000"/>
              </a:lnSpc>
              <a:spcBef>
                <a:spcPts val="528"/>
              </a:spcBef>
            </a:pPr>
            <a:endParaRPr lang="en-US" sz="2667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80175"/>
            <a:ext cx="1219200" cy="381000"/>
          </a:xfrm>
          <a:prstGeom prst="rect">
            <a:avLst/>
          </a:prstGeom>
        </p:spPr>
        <p:txBody>
          <a:bodyPr/>
          <a:lstStyle/>
          <a:p>
            <a:pPr defTabSz="1219170">
              <a:defRPr/>
            </a:pPr>
            <a:fld id="{960C0150-AEA8-4A13-AA59-0296D065681C}" type="slidenum">
              <a:rPr lang="en-US" sz="2400">
                <a:solidFill>
                  <a:srgbClr val="00446A"/>
                </a:solidFill>
                <a:latin typeface="Arial"/>
              </a:rPr>
              <a:pPr defTabSz="1219170">
                <a:defRPr/>
              </a:pPr>
              <a:t>10</a:t>
            </a:fld>
            <a:endParaRPr lang="en-US" sz="2400" dirty="0">
              <a:solidFill>
                <a:srgbClr val="00446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27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E24A-9623-4392-9720-063D69C4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Information About the Program – Dec 2018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32C2A1-DC64-4D83-A8F9-B10A989D7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97" y="1465000"/>
            <a:ext cx="3100347" cy="40046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02A9F-2C03-46C5-B2D8-C726BFE942CD}"/>
              </a:ext>
            </a:extLst>
          </p:cNvPr>
          <p:cNvSpPr txBox="1"/>
          <p:nvPr/>
        </p:nvSpPr>
        <p:spPr>
          <a:xfrm>
            <a:off x="3116424" y="5822302"/>
            <a:ext cx="702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https://www.cms.gov/Outreach-and-Education/Medicare-Learning-Network-MLN/MLNProducts/Downloads/AUCDiagnosticImaging-909377.pdf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E8DAE-2BF4-4944-B424-B8C5B7961E5A}"/>
              </a:ext>
            </a:extLst>
          </p:cNvPr>
          <p:cNvSpPr txBox="1"/>
          <p:nvPr/>
        </p:nvSpPr>
        <p:spPr>
          <a:xfrm>
            <a:off x="3209730" y="1270822"/>
            <a:ext cx="2668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09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F776-EEEF-4E7C-9A46-3AD82A8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Recent Information on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79959-F878-4CFB-BE72-2B5285DE1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Nothing about AUC in the CY2020 Medicare Physician Fee Schedule Proposed Rule</a:t>
            </a:r>
          </a:p>
          <a:p>
            <a:r>
              <a:rPr lang="en-US" dirty="0"/>
              <a:t>Claims Guidance (Released July 2019)</a:t>
            </a:r>
          </a:p>
          <a:p>
            <a:pPr lvl="1"/>
            <a:r>
              <a:rPr lang="en-US" dirty="0"/>
              <a:t>CMS Transmittal 2323 (CR11268)</a:t>
            </a:r>
          </a:p>
          <a:p>
            <a:pPr lvl="2"/>
            <a:r>
              <a:rPr lang="en-US" dirty="0">
                <a:hlinkClick r:id="rId2"/>
              </a:rPr>
              <a:t>https://www.cms.gov/Regulations-and-Guidance/Guidance/Transmittals/2019-Transmittals-Items/R2323OTN.html</a:t>
            </a:r>
            <a:endParaRPr lang="en-US" dirty="0"/>
          </a:p>
          <a:p>
            <a:pPr lvl="1"/>
            <a:r>
              <a:rPr lang="en-US" dirty="0"/>
              <a:t>MLN Matters: MM11268</a:t>
            </a:r>
          </a:p>
          <a:p>
            <a:pPr lvl="2"/>
            <a:r>
              <a:rPr lang="en-US" dirty="0">
                <a:hlinkClick r:id="rId3"/>
              </a:rPr>
              <a:t>https://www.cms.gov/Outreach-and-Education/Medicare-Learning-Network-MLN/MLNMattersArticles/downloads/MM11268.pdf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6CE9-DF7F-4C6E-A5D4-558E4B77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Clinical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6C4FC-78C1-4C7E-8AD1-8D42D2F29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Priority Clinical Areas</a:t>
            </a:r>
          </a:p>
          <a:p>
            <a:r>
              <a:rPr lang="en-US" dirty="0"/>
              <a:t>For Outlier determination</a:t>
            </a:r>
          </a:p>
          <a:p>
            <a:r>
              <a:rPr lang="en-US" dirty="0"/>
              <a:t>“Upon full program implementation, please note that AUC consultation is required for all advanced diagnostic imaging services, not just those within the priority clinical areas.”</a:t>
            </a:r>
          </a:p>
        </p:txBody>
      </p:sp>
    </p:spTree>
    <p:extLst>
      <p:ext uri="{BB962C8B-B14F-4D97-AF65-F5344CB8AC3E}">
        <p14:creationId xmlns:p14="http://schemas.microsoft.com/office/powerpoint/2010/main" val="237885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567F-49E6-4AD1-864F-BD67B28B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A203-CF51-4CEF-9015-FFF7E014F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subject to prior authorization</a:t>
            </a:r>
          </a:p>
          <a:p>
            <a:r>
              <a:rPr lang="en-US" dirty="0"/>
              <a:t>“Before the prior authorization component of this program begins, there will be notice and comment rulemaking to develop outlier methodology”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39387-E380-40DD-A522-C9B59758D071}"/>
              </a:ext>
            </a:extLst>
          </p:cNvPr>
          <p:cNvSpPr txBox="1"/>
          <p:nvPr/>
        </p:nvSpPr>
        <p:spPr>
          <a:xfrm>
            <a:off x="6096000" y="5253135"/>
            <a:ext cx="418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>
                <a:solidFill>
                  <a:srgbClr val="00446A"/>
                </a:solidFill>
              </a:rPr>
              <a:t>Source: CMS Transmittal 2323 </a:t>
            </a:r>
            <a:endParaRPr lang="en-US" dirty="0">
              <a:solidFill>
                <a:srgbClr val="004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expected heading into 2020?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Existing timeline re-stated</a:t>
            </a:r>
          </a:p>
          <a:p>
            <a:pPr lvl="1"/>
            <a:r>
              <a:rPr lang="en-US" dirty="0"/>
              <a:t>2020: Education and Operations Testing Period</a:t>
            </a:r>
          </a:p>
          <a:p>
            <a:pPr lvl="2"/>
            <a:r>
              <a:rPr lang="en-US" dirty="0"/>
              <a:t>“During this phase of the program claims will not be denied for failure to include…or for misreporting AUC information…”</a:t>
            </a:r>
          </a:p>
          <a:p>
            <a:pPr lvl="2"/>
            <a:r>
              <a:rPr lang="en-US" dirty="0"/>
              <a:t>“During CY 2020 we expect ordering professionals to begin consulting qualified CDSMs and providing information to the furnishing practitioners and providers for reporting on their claims.”</a:t>
            </a:r>
          </a:p>
          <a:p>
            <a:pPr lvl="1"/>
            <a:r>
              <a:rPr lang="en-US" dirty="0"/>
              <a:t>2021: Full implementation ***</a:t>
            </a:r>
          </a:p>
          <a:p>
            <a:pPr lvl="2"/>
            <a:r>
              <a:rPr lang="en-US" dirty="0"/>
              <a:t>“Full program implementation is expected January 1, 2021.”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9E14C-ED83-463B-BC8C-B090E408D241}"/>
              </a:ext>
            </a:extLst>
          </p:cNvPr>
          <p:cNvSpPr txBox="1"/>
          <p:nvPr/>
        </p:nvSpPr>
        <p:spPr>
          <a:xfrm>
            <a:off x="6908800" y="5867401"/>
            <a:ext cx="45720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dirty="0">
                <a:solidFill>
                  <a:srgbClr val="00446A"/>
                </a:solidFill>
                <a:latin typeface="Arial"/>
              </a:rPr>
              <a:t>Source: CMS Transmittal 2323 </a:t>
            </a:r>
          </a:p>
        </p:txBody>
      </p:sp>
    </p:spTree>
    <p:extLst>
      <p:ext uri="{BB962C8B-B14F-4D97-AF65-F5344CB8AC3E}">
        <p14:creationId xmlns:p14="http://schemas.microsoft.com/office/powerpoint/2010/main" val="209446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processing in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NPI of the ordering professional must be on claim.</a:t>
            </a:r>
          </a:p>
          <a:p>
            <a:r>
              <a:rPr lang="en-US" sz="4000" dirty="0"/>
              <a:t>There is a distinct G-code for each of the qualified CDSMs.</a:t>
            </a:r>
          </a:p>
          <a:p>
            <a:pPr lvl="1"/>
            <a:r>
              <a:rPr lang="en-US" sz="3467" dirty="0"/>
              <a:t>G1000 – G1010</a:t>
            </a:r>
          </a:p>
          <a:p>
            <a:r>
              <a:rPr lang="en-US" sz="4000" dirty="0"/>
              <a:t>Eight new modifiers were created for AUC 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3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51B9-71B0-4BCE-9433-A62931F9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Hardship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85E1-A68C-46BC-BE5A-8D289848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Ordering professional is not required to consult a clinical support mechanism due to:</a:t>
            </a:r>
          </a:p>
          <a:p>
            <a:pPr lvl="1"/>
            <a:r>
              <a:rPr lang="en-US" dirty="0"/>
              <a:t>MA: Patient with suspected or confirmed emergent condition</a:t>
            </a:r>
          </a:p>
          <a:p>
            <a:pPr lvl="1"/>
            <a:r>
              <a:rPr lang="en-US" dirty="0"/>
              <a:t>MB: Insufficient Internet Access</a:t>
            </a:r>
          </a:p>
          <a:p>
            <a:pPr lvl="1"/>
            <a:r>
              <a:rPr lang="en-US" dirty="0"/>
              <a:t>MC: EHR or CDSM vendor issues</a:t>
            </a:r>
          </a:p>
          <a:p>
            <a:pPr lvl="1"/>
            <a:r>
              <a:rPr lang="en-US" dirty="0"/>
              <a:t>MD: Extreme and uncontrollable circumstances</a:t>
            </a:r>
          </a:p>
        </p:txBody>
      </p:sp>
    </p:spTree>
    <p:extLst>
      <p:ext uri="{BB962C8B-B14F-4D97-AF65-F5344CB8AC3E}">
        <p14:creationId xmlns:p14="http://schemas.microsoft.com/office/powerpoint/2010/main" val="401579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E114-C5C2-4040-BDBF-A09D7EB6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Adherence Related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39866-779F-4AB1-B79A-C05ED22B0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order:</a:t>
            </a:r>
          </a:p>
          <a:p>
            <a:pPr lvl="1"/>
            <a:r>
              <a:rPr lang="en-US" dirty="0"/>
              <a:t>ME: Adheres to the AUC in the CDSM consulted </a:t>
            </a:r>
          </a:p>
          <a:p>
            <a:pPr lvl="1"/>
            <a:r>
              <a:rPr lang="en-US" dirty="0"/>
              <a:t>MF: Does not adhere</a:t>
            </a:r>
          </a:p>
          <a:p>
            <a:pPr lvl="1"/>
            <a:r>
              <a:rPr lang="en-US" dirty="0"/>
              <a:t>MG: Does not have an AUC in the CDSM consulted</a:t>
            </a:r>
          </a:p>
        </p:txBody>
      </p:sp>
    </p:spTree>
    <p:extLst>
      <p:ext uri="{BB962C8B-B14F-4D97-AF65-F5344CB8AC3E}">
        <p14:creationId xmlns:p14="http://schemas.microsoft.com/office/powerpoint/2010/main" val="180564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C13E-9C45-4708-BA9D-B793D61C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36A62-85DB-4041-B50C-83701220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MH: Unknown if OP consulted a CDSM…related information was not provided </a:t>
            </a:r>
          </a:p>
        </p:txBody>
      </p:sp>
    </p:spTree>
    <p:extLst>
      <p:ext uri="{BB962C8B-B14F-4D97-AF65-F5344CB8AC3E}">
        <p14:creationId xmlns:p14="http://schemas.microsoft.com/office/powerpoint/2010/main" val="10967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>
          <a:xfrm>
            <a:off x="1422401" y="2006599"/>
            <a:ext cx="2095499" cy="2844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1256" y="5170029"/>
            <a:ext cx="239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dirty="0">
                <a:solidFill>
                  <a:srgbClr val="000000"/>
                </a:solidFill>
                <a:latin typeface="Arial"/>
              </a:rPr>
              <a:t>Ezequiel Silva, MD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2333" y="5170029"/>
            <a:ext cx="23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pt-BR" dirty="0">
                <a:solidFill>
                  <a:srgbClr val="000000"/>
                </a:solidFill>
                <a:latin typeface="Arial"/>
              </a:rPr>
              <a:t>Linda Wilgus, CPA,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4531" y="5183856"/>
            <a:ext cx="25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dirty="0">
                <a:solidFill>
                  <a:srgbClr val="000000"/>
                </a:solidFill>
                <a:latin typeface="Arial"/>
              </a:rPr>
              <a:t>Jen Coleman</a:t>
            </a:r>
          </a:p>
        </p:txBody>
      </p:sp>
      <p:pic>
        <p:nvPicPr>
          <p:cNvPr id="5" name="Picture 2" descr="https://www.northwestradiology.com/wp-content/uploads/unnamed-2-300x3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r="9496" b="-1364"/>
          <a:stretch/>
        </p:blipFill>
        <p:spPr bwMode="auto">
          <a:xfrm>
            <a:off x="3697731" y="2023529"/>
            <a:ext cx="2336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4D0DD-081F-4A40-97F1-5865773E1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62" y="2023529"/>
            <a:ext cx="2056631" cy="2827867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2130CBF-3239-42B9-BA9B-810FD2EB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823" y="2006599"/>
            <a:ext cx="22098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60974" y="5170029"/>
            <a:ext cx="25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dirty="0">
                <a:solidFill>
                  <a:srgbClr val="000000"/>
                </a:solidFill>
                <a:latin typeface="Arial"/>
              </a:rPr>
              <a:t>Molly Craven, MD</a:t>
            </a:r>
          </a:p>
        </p:txBody>
      </p:sp>
    </p:spTree>
    <p:extLst>
      <p:ext uri="{BB962C8B-B14F-4D97-AF65-F5344CB8AC3E}">
        <p14:creationId xmlns:p14="http://schemas.microsoft.com/office/powerpoint/2010/main" val="336685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Operational Questions</a:t>
            </a:r>
            <a:endParaRPr lang="en-US" sz="29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CMS Aware </a:t>
            </a:r>
            <a:r>
              <a:rPr lang="en-US" sz="2667"/>
              <a:t>of several </a:t>
            </a:r>
            <a:r>
              <a:rPr lang="en-US" sz="2667" dirty="0"/>
              <a:t>issues and working towards solutions</a:t>
            </a:r>
          </a:p>
          <a:p>
            <a:pPr lvl="1"/>
            <a:r>
              <a:rPr lang="en-US" sz="2133" dirty="0"/>
              <a:t>“A subsequent CR will follow at a later date that will further operationalize this AUC policy.” (CMS Transmittal 2323)</a:t>
            </a:r>
          </a:p>
        </p:txBody>
      </p:sp>
    </p:spTree>
    <p:extLst>
      <p:ext uri="{BB962C8B-B14F-4D97-AF65-F5344CB8AC3E}">
        <p14:creationId xmlns:p14="http://schemas.microsoft.com/office/powerpoint/2010/main" val="45306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3965-C479-4F55-B988-64DC9879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677E-DABA-4EE9-9365-AA842E0D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/>
              <a:t>Where will the ordering provider’s NPI go on the facility claim form?</a:t>
            </a:r>
          </a:p>
          <a:p>
            <a:r>
              <a:rPr lang="en-US" sz="2667" dirty="0"/>
              <a:t>How will “adhere” and “not adhere” be defined?</a:t>
            </a:r>
          </a:p>
          <a:p>
            <a:pPr lvl="1"/>
            <a:r>
              <a:rPr lang="en-US" sz="2133" dirty="0"/>
              <a:t>qualified PLEs, including the ACR, are currently working on this</a:t>
            </a:r>
          </a:p>
          <a:p>
            <a:r>
              <a:rPr lang="en-US" sz="2667" dirty="0"/>
              <a:t>How will claims be handled where there are multiple imaging tests ordered by different providers, using different CDSMs? </a:t>
            </a:r>
          </a:p>
          <a:p>
            <a:r>
              <a:rPr lang="en-US" sz="2667" dirty="0"/>
              <a:t>How will AUC information between OP and FP be shared, documented and maintained?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48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EC5B-F03D-4434-A301-80F37E4C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Access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FB82D-02CC-448B-BC19-48557AED9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CMS has stated that critical access hospitals (CAHs) are not “applicable settings”. </a:t>
            </a:r>
          </a:p>
          <a:p>
            <a:r>
              <a:rPr lang="en-US" dirty="0"/>
              <a:t>How will CMS know if a professional component claim was for an imaging test performed at a CAH?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4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may be sent to </a:t>
            </a:r>
            <a:br>
              <a:rPr lang="en-US" dirty="0"/>
            </a:br>
            <a:r>
              <a:rPr lang="en-US" dirty="0">
                <a:hlinkClick r:id="rId2"/>
              </a:rPr>
              <a:t>PAMA-AUC@acr.org</a:t>
            </a:r>
            <a:r>
              <a:rPr lang="en-US" dirty="0"/>
              <a:t> at any time.</a:t>
            </a:r>
          </a:p>
        </p:txBody>
      </p:sp>
    </p:spTree>
    <p:extLst>
      <p:ext uri="{BB962C8B-B14F-4D97-AF65-F5344CB8AC3E}">
        <p14:creationId xmlns:p14="http://schemas.microsoft.com/office/powerpoint/2010/main" val="275669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5D3E-F2A4-42FC-8EEA-A48316701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488" y="1331232"/>
            <a:ext cx="9285513" cy="4195536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Getting Ready for Appropriate Use Criteria</a:t>
            </a:r>
            <a:br>
              <a:rPr lang="en-US" sz="4000" b="1" dirty="0"/>
            </a:br>
            <a:r>
              <a:rPr lang="en-US" sz="3600" dirty="0"/>
              <a:t>How do radiology groups prepare?</a:t>
            </a:r>
            <a:endParaRPr lang="en-US" sz="525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62FD7-2FDF-48B5-AA5C-3762CCA6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AA07C0A-E492-4AA1-9276-ACCF255EE9E9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10/9/2019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5CF10-2270-4642-8D84-AB4310A0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1C105FF-6C37-4D8B-9A90-705CC98CD12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844800" y="4343400"/>
            <a:ext cx="6858000" cy="1371600"/>
          </a:xfrm>
        </p:spPr>
        <p:txBody>
          <a:bodyPr>
            <a:normAutofit/>
          </a:bodyPr>
          <a:lstStyle/>
          <a:p>
            <a:r>
              <a:rPr lang="en-US" sz="2133" dirty="0"/>
              <a:t>Linda </a:t>
            </a:r>
            <a:r>
              <a:rPr lang="en-US" sz="2133" dirty="0" err="1"/>
              <a:t>Wilgus</a:t>
            </a:r>
            <a:r>
              <a:rPr lang="en-US" sz="2133" dirty="0"/>
              <a:t>, CPA, MBA</a:t>
            </a:r>
          </a:p>
          <a:p>
            <a:r>
              <a:rPr lang="en-US" sz="2133" dirty="0"/>
              <a:t>RBMA Federal Affairs Committee Chair </a:t>
            </a:r>
          </a:p>
        </p:txBody>
      </p:sp>
    </p:spTree>
    <p:extLst>
      <p:ext uri="{BB962C8B-B14F-4D97-AF65-F5344CB8AC3E}">
        <p14:creationId xmlns:p14="http://schemas.microsoft.com/office/powerpoint/2010/main" val="1370437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ED386-C4B9-4AFF-A65B-6B2F2C90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0365"/>
            <a:ext cx="9144000" cy="426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21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7D880B-7847-4254-B680-01681DC82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44" y="749985"/>
            <a:ext cx="8102511" cy="44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7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D98D-3B1D-46E6-9D3C-EE2D98D5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0D09-9840-4FBA-B582-4FB980DC5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447801"/>
            <a:ext cx="7886700" cy="4729163"/>
          </a:xfrm>
        </p:spPr>
        <p:txBody>
          <a:bodyPr>
            <a:normAutofit/>
          </a:bodyPr>
          <a:lstStyle/>
          <a:p>
            <a:r>
              <a:rPr lang="en-US" dirty="0"/>
              <a:t>As of today the program has not been delayed, therefore 1/1/2020 will begin the operational and testing year for Appropriate Use Criteria.</a:t>
            </a:r>
          </a:p>
          <a:p>
            <a:r>
              <a:rPr lang="en-US" dirty="0"/>
              <a:t>No financial penalties will be assessed during this time period.</a:t>
            </a:r>
          </a:p>
          <a:p>
            <a:r>
              <a:rPr lang="en-US" dirty="0"/>
              <a:t>Beginning January 1, 2021 Medicare reimbursement to rendering providers will be contingent upon this reporting.</a:t>
            </a:r>
          </a:p>
          <a:p>
            <a:pPr lvl="1"/>
            <a:r>
              <a:rPr lang="en-US" dirty="0"/>
              <a:t>It does not matter it the exam adheres or does not adhere to appropriate use criteria for payment to be rendered, only that AUC was consulted.</a:t>
            </a:r>
          </a:p>
          <a:p>
            <a:r>
              <a:rPr lang="en-US" dirty="0"/>
              <a:t>This program applies only to traditional Medicare patients, not Medicare Advantage patients.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70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4BA8E-2511-4979-A6D6-2DDD4939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2307D66-DB34-4717-A8D0-9E016EDBB603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10/9/2019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60335-736F-4DC8-8A71-34D5AFD0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1C105FF-6C37-4D8B-9A90-705CC98CD12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8A107-2ADA-43E1-8F2A-E684E459A0FC}"/>
              </a:ext>
            </a:extLst>
          </p:cNvPr>
          <p:cNvSpPr/>
          <p:nvPr/>
        </p:nvSpPr>
        <p:spPr>
          <a:xfrm>
            <a:off x="2438400" y="1447802"/>
            <a:ext cx="7356389" cy="362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CMS has made the following exceptions for AUC consultation/reporting:</a:t>
            </a:r>
          </a:p>
          <a:p>
            <a:pPr marL="342891" indent="-342891" defTabSz="121917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Emergent services when provided to patients with emergency medical conditions as defined by EMTALA.</a:t>
            </a:r>
          </a:p>
          <a:p>
            <a:pPr marL="342891" indent="-342891" defTabSz="121917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Inpatients</a:t>
            </a:r>
          </a:p>
          <a:p>
            <a:pPr marL="342891" indent="-342891" defTabSz="121917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Critical Access Hospitals</a:t>
            </a:r>
          </a:p>
          <a:p>
            <a:pPr marL="342891" indent="-342891" defTabSz="121917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Ordering professional that experience a significant hardship such as:</a:t>
            </a:r>
          </a:p>
          <a:p>
            <a:pPr marL="742932" lvl="1" indent="-285744" defTabSz="1219170">
              <a:buFont typeface="Wingdings" panose="05000000000000000000" pitchFamily="2" charset="2"/>
              <a:buChar char="§"/>
            </a:pPr>
            <a:r>
              <a:rPr lang="en-US" sz="1651" dirty="0">
                <a:solidFill>
                  <a:prstClr val="black"/>
                </a:solidFill>
                <a:latin typeface="Calibri" panose="020F0502020204030204"/>
              </a:rPr>
              <a:t>Insufficient internet access</a:t>
            </a:r>
          </a:p>
          <a:p>
            <a:pPr marL="742932" lvl="1" indent="-285744" defTabSz="1219170">
              <a:buFont typeface="Wingdings" panose="05000000000000000000" pitchFamily="2" charset="2"/>
              <a:buChar char="§"/>
            </a:pPr>
            <a:r>
              <a:rPr lang="en-US" sz="1651" dirty="0">
                <a:solidFill>
                  <a:prstClr val="black"/>
                </a:solidFill>
                <a:latin typeface="Calibri" panose="020F0502020204030204"/>
              </a:rPr>
              <a:t>Electronic Medical Records or CDSM issues</a:t>
            </a:r>
          </a:p>
          <a:p>
            <a:pPr marL="742932" lvl="1" indent="-285744" defTabSz="1219170">
              <a:buFont typeface="Wingdings" panose="05000000000000000000" pitchFamily="2" charset="2"/>
              <a:buChar char="§"/>
            </a:pPr>
            <a:r>
              <a:rPr lang="en-US" sz="1651" dirty="0">
                <a:solidFill>
                  <a:prstClr val="black"/>
                </a:solidFill>
                <a:latin typeface="Calibri" panose="020F0502020204030204"/>
              </a:rPr>
              <a:t>Extreme and uncontrollable circumstances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946CC9-739A-4E47-83B9-4A439EF4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5"/>
            <a:ext cx="7886700" cy="1325563"/>
          </a:xfrm>
        </p:spPr>
        <p:txBody>
          <a:bodyPr/>
          <a:lstStyle/>
          <a:p>
            <a:r>
              <a:rPr lang="en-US" dirty="0"/>
              <a:t>What we know…..</a:t>
            </a:r>
          </a:p>
        </p:txBody>
      </p:sp>
    </p:spTree>
    <p:extLst>
      <p:ext uri="{BB962C8B-B14F-4D97-AF65-F5344CB8AC3E}">
        <p14:creationId xmlns:p14="http://schemas.microsoft.com/office/powerpoint/2010/main" val="3377365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003AF-3B9C-48A9-9CF1-A07B917A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640081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How to find a clinical decision support mechanism?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Check with your EMR vendor or CMS website, illustrated here.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* means a free version is available on the web.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7DEB1-EE63-4065-ABEC-189600FD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47F3F40-E3F2-4018-9C29-923A7DCC592C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10/9/2019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9464E-A583-4BE4-A8AE-F4D877CD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1C105FF-6C37-4D8B-9A90-705CC98CD12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EAB1E-0E9E-4E1E-9939-81171AC3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990600"/>
            <a:ext cx="6180867" cy="46120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57272A-7CC4-4392-9EBF-787A7AA545B6}"/>
              </a:ext>
            </a:extLst>
          </p:cNvPr>
          <p:cNvSpPr txBox="1">
            <a:spLocks/>
          </p:cNvSpPr>
          <p:nvPr/>
        </p:nvSpPr>
        <p:spPr>
          <a:xfrm>
            <a:off x="2209801" y="76201"/>
            <a:ext cx="7886700" cy="1064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What we know….. The CDSMs</a:t>
            </a:r>
          </a:p>
        </p:txBody>
      </p:sp>
    </p:spTree>
    <p:extLst>
      <p:ext uri="{BB962C8B-B14F-4D97-AF65-F5344CB8AC3E}">
        <p14:creationId xmlns:p14="http://schemas.microsoft.com/office/powerpoint/2010/main" val="401828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Q+A Panelist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8275"/>
            <a:ext cx="6502400" cy="4835525"/>
          </a:xfrm>
        </p:spPr>
        <p:txBody>
          <a:bodyPr/>
          <a:lstStyle/>
          <a:p>
            <a:pPr lvl="0">
              <a:buClr>
                <a:srgbClr val="C1D83E"/>
              </a:buClr>
            </a:pPr>
            <a:r>
              <a:rPr lang="en-US" sz="3200" b="1" dirty="0">
                <a:latin typeface="Calibri Light" panose="020F0302020204030204" pitchFamily="34" charset="0"/>
                <a:cs typeface="Arial" pitchFamily="34" charset="0"/>
              </a:rPr>
              <a:t>Bob Cooke </a:t>
            </a:r>
            <a:br>
              <a:rPr lang="en-US" sz="3200" b="1" dirty="0">
                <a:latin typeface="Calibri Light" panose="020F0302020204030204" pitchFamily="34" charset="0"/>
                <a:cs typeface="Arial" pitchFamily="34" charset="0"/>
              </a:rPr>
            </a:br>
            <a:r>
              <a:rPr lang="en-US" sz="3200" b="1" dirty="0">
                <a:latin typeface="Calibri Light" panose="020F0302020204030204" pitchFamily="34" charset="0"/>
                <a:cs typeface="Arial" pitchFamily="34" charset="0"/>
              </a:rPr>
              <a:t>Vice President </a:t>
            </a:r>
            <a:br>
              <a:rPr lang="en-US" sz="3200" b="1" dirty="0">
                <a:latin typeface="Calibri Light" panose="020F0302020204030204" pitchFamily="34" charset="0"/>
                <a:cs typeface="Arial" pitchFamily="34" charset="0"/>
              </a:rPr>
            </a:b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National Decision Support Company</a:t>
            </a:r>
          </a:p>
          <a:p>
            <a:pPr marL="0" indent="0">
              <a:buClr>
                <a:srgbClr val="C1D83E"/>
              </a:buClr>
              <a:buNone/>
            </a:pPr>
            <a:r>
              <a:rPr lang="en-US" sz="3200" b="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Care Select™ Imaging/ACR Select®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1600201"/>
            <a:ext cx="2057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5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209C-B1C0-4072-8AD0-96A3CC4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-5715"/>
            <a:ext cx="10515600" cy="1325563"/>
          </a:xfrm>
        </p:spPr>
        <p:txBody>
          <a:bodyPr/>
          <a:lstStyle/>
          <a:p>
            <a:r>
              <a:rPr lang="en-US" dirty="0"/>
              <a:t>What we know…..The G Codes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7817EC-A383-4FBD-962E-F91476BEA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1601" y="1092200"/>
            <a:ext cx="6273799" cy="436943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7732D-15BF-4B23-97BE-E02656CF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1FC3539-9629-405B-942A-BD729159CBB0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10/9/2019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44355-060F-46A1-A268-C8EB8C2E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1C105FF-6C37-4D8B-9A90-705CC98CD12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6311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520A-E440-484D-97FC-E8223803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know….. The Modifiers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2DDFC2-9A21-4102-BDF3-E734ADD1B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8075" y="1498601"/>
            <a:ext cx="7886700" cy="399800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AB804-22EA-434A-AF5A-B2D12C74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1FC3539-9629-405B-942A-BD729159CBB0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10/9/2019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AA4CA-D8B2-4B9B-8788-930C9F09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1C105FF-6C37-4D8B-9A90-705CC98CD12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6640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3460-5BC6-4D62-B890-A14A0DD1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don’t know…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9F14D-7A13-4D50-AFBF-A3A2E492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864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Is the industry ready?</a:t>
            </a:r>
          </a:p>
          <a:p>
            <a:r>
              <a:rPr lang="en-US" dirty="0"/>
              <a:t>How will the Emergent/EMTALA exemption be interpreted in the ER setting?</a:t>
            </a:r>
          </a:p>
          <a:p>
            <a:r>
              <a:rPr lang="en-US" dirty="0"/>
              <a:t>We are still uncertain about the Critical Access Hospital exemption and the billing of the professional component?  Will the MACs automatically recognize this relationship?  Will we need to add a modifier?</a:t>
            </a:r>
          </a:p>
          <a:p>
            <a:r>
              <a:rPr lang="en-US" dirty="0"/>
              <a:t>How best to communicate AUC consultation when the charge line has exceeded the limit of 4 modifiers?</a:t>
            </a:r>
          </a:p>
          <a:p>
            <a:r>
              <a:rPr lang="en-US" dirty="0"/>
              <a:t>When an exam has been changed, does AUC need to be consulted again?</a:t>
            </a:r>
          </a:p>
          <a:p>
            <a:r>
              <a:rPr lang="en-US" dirty="0"/>
              <a:t>When Medicare is the secondary payor?</a:t>
            </a:r>
          </a:p>
          <a:p>
            <a:r>
              <a:rPr lang="en-US" dirty="0"/>
              <a:t>Will CMS recognize the MH modifier in 2021 when the financial penalties are implemented?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38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8F36F9-80D3-40E0-BB9D-6A498749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6602" y="1241172"/>
            <a:ext cx="7746999" cy="414464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F170A-3C2F-4A0E-A39F-84EC9709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D1A8601-EA56-4CD9-A09C-52749030D1F9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10/9/2019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71AAA-22CC-4B3D-8A86-59CEF439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1C105FF-6C37-4D8B-9A90-705CC98CD12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7681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03EE-D80C-4843-A254-E2D1E429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we do….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9A03A-4379-4A15-AB68-30690E834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Radiology providers should be discussing with their billing vendors/software platforms on their readiness to process the identified G Codes and Modifiers.</a:t>
            </a:r>
          </a:p>
          <a:p>
            <a:pPr lvl="1"/>
            <a:r>
              <a:rPr lang="en-US" dirty="0"/>
              <a:t>From an electronic order interface</a:t>
            </a:r>
          </a:p>
          <a:p>
            <a:pPr lvl="1"/>
            <a:r>
              <a:rPr lang="en-US" dirty="0"/>
              <a:t>From a manual process</a:t>
            </a:r>
          </a:p>
          <a:p>
            <a:r>
              <a:rPr lang="en-US" dirty="0"/>
              <a:t>Educate your physicians and staff about the program.</a:t>
            </a:r>
          </a:p>
          <a:p>
            <a:pPr lvl="1"/>
            <a:r>
              <a:rPr lang="en-US" dirty="0"/>
              <a:t>Implement processes and workflows </a:t>
            </a:r>
          </a:p>
          <a:p>
            <a:pPr lvl="1"/>
            <a:r>
              <a:rPr lang="en-US" dirty="0"/>
              <a:t>Audit and report compliance</a:t>
            </a:r>
          </a:p>
          <a:p>
            <a:pPr lvl="1"/>
            <a:r>
              <a:rPr lang="en-US" dirty="0"/>
              <a:t>Communicate compliance to ordering providers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73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F434-3624-45C0-8791-026563BA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we do… Hospital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136-6391-4A1C-BFB7-90EC3809A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your hospital leadership aware of this requirement?  </a:t>
            </a:r>
          </a:p>
          <a:p>
            <a:r>
              <a:rPr lang="en-US" dirty="0"/>
              <a:t>Meet with those in charge of the implementation.</a:t>
            </a:r>
          </a:p>
          <a:p>
            <a:pPr lvl="1"/>
            <a:r>
              <a:rPr lang="en-US" dirty="0"/>
              <a:t>Offer to be a part of the implementation team.</a:t>
            </a:r>
          </a:p>
          <a:p>
            <a:pPr lvl="1"/>
            <a:r>
              <a:rPr lang="en-US" dirty="0"/>
              <a:t>Meet regularly and often.</a:t>
            </a:r>
          </a:p>
          <a:p>
            <a:r>
              <a:rPr lang="en-US" dirty="0"/>
              <a:t>Find out how are they educating their referring providers regarding this AUC requirement.</a:t>
            </a:r>
          </a:p>
          <a:p>
            <a:r>
              <a:rPr lang="en-US" dirty="0"/>
              <a:t>Understand how the hospital will be passing the G Code and modifier information to your organization within your billing files.</a:t>
            </a:r>
          </a:p>
          <a:p>
            <a:pPr lvl="1"/>
            <a:r>
              <a:rPr lang="en-US" dirty="0"/>
              <a:t>If electronic interface, involve those responsible as early as possible for programming efficiency.  </a:t>
            </a:r>
          </a:p>
          <a:p>
            <a:r>
              <a:rPr lang="en-US" dirty="0"/>
              <a:t>Discuss/resolve “feedback” to referrers who are not yet complying with the requirement.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82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B829-07EB-43FB-B4C3-0037A8EB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365125"/>
            <a:ext cx="8134351" cy="1325563"/>
          </a:xfrm>
        </p:spPr>
        <p:txBody>
          <a:bodyPr>
            <a:normAutofit/>
          </a:bodyPr>
          <a:lstStyle/>
          <a:p>
            <a:r>
              <a:rPr lang="en-US" dirty="0"/>
              <a:t>What should we do…..Referring Providers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5DC8-58B5-49B7-8A09-2F39A0D6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397000"/>
            <a:ext cx="9169400" cy="4470400"/>
          </a:xfrm>
        </p:spPr>
        <p:txBody>
          <a:bodyPr>
            <a:noAutofit/>
          </a:bodyPr>
          <a:lstStyle/>
          <a:p>
            <a:r>
              <a:rPr lang="en-US" sz="1733" dirty="0"/>
              <a:t>Run a report of your referring providers, create a plan on how to meet/educate them on AUC.</a:t>
            </a:r>
          </a:p>
          <a:p>
            <a:r>
              <a:rPr lang="en-US" sz="1733" dirty="0"/>
              <a:t>Have them check with their EMR vendor to see if they have integrated with or plan to integrate with a Clinical Decision Support Mechanism (CDSM).</a:t>
            </a:r>
          </a:p>
          <a:p>
            <a:r>
              <a:rPr lang="en-US" sz="1733" dirty="0"/>
              <a:t>Tell them to sign up for a qualified CDSM’s free version.</a:t>
            </a:r>
          </a:p>
          <a:p>
            <a:r>
              <a:rPr lang="en-US" sz="1733" dirty="0"/>
              <a:t>Help them document their strategy for AUC compliance.</a:t>
            </a:r>
          </a:p>
          <a:p>
            <a:r>
              <a:rPr lang="en-US" sz="1733" dirty="0"/>
              <a:t>They should understand their workflow, involve/educate their schedulers.</a:t>
            </a:r>
          </a:p>
          <a:p>
            <a:r>
              <a:rPr lang="en-US" sz="1733" dirty="0"/>
              <a:t>They need to educate their physicians and physician extenders on AUC requirements.</a:t>
            </a:r>
          </a:p>
          <a:p>
            <a:r>
              <a:rPr lang="en-US" sz="1733" dirty="0"/>
              <a:t>They should have regular, ongoing meetings with your radiology provider to communicate implementation.  Ask to be a part of their implementation team.</a:t>
            </a:r>
          </a:p>
          <a:p>
            <a:r>
              <a:rPr lang="en-US" sz="1733" dirty="0"/>
              <a:t>Ask them how they plan on providing the AUC/CDS G Code and modifier to the rendering/radiology provider.</a:t>
            </a:r>
          </a:p>
          <a:p>
            <a:r>
              <a:rPr lang="en-US" sz="1733" dirty="0"/>
              <a:t>Continue to check CMS web site for additional guidance.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1D588-1488-4FE4-B41F-50F29842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9220DA5-0596-4EBF-9367-68ADC8AE9D96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10/9/2019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29269-2655-4FA8-8AB3-584A04C8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1C105FF-6C37-4D8B-9A90-705CC98CD12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7441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41FC-863E-4675-B002-29BA90B2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all in this together….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8B67C-6A62-4DA4-A2CF-EBFB60746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Share with ACR &amp; RBMA colleagues what works/doesn’t work.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11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1115A4B3-1E21-4759-985F-F69D38112144}"/>
              </a:ext>
            </a:extLst>
          </p:cNvPr>
          <p:cNvSpPr>
            <a:spLocks noGrp="1" noChangeAspect="1" noChangeArrowheads="1"/>
          </p:cNvSpPr>
          <p:nvPr>
            <p:ph type="subTitle" idx="4294967295"/>
          </p:nvPr>
        </p:nvSpPr>
        <p:spPr bwMode="auto">
          <a:xfrm>
            <a:off x="1320800" y="3432002"/>
            <a:ext cx="100584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4267" dirty="0"/>
              <a:t>Experience in Northern Michigan:  moving from “trials” to “testing”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67455-86DB-46D5-832F-505198BF34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85368" y="4266300"/>
            <a:ext cx="9144000" cy="9183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933" dirty="0"/>
              <a:t>Dr. Molly Craven, Family Practice</a:t>
            </a:r>
            <a:br>
              <a:rPr lang="en-US" sz="2933" dirty="0"/>
            </a:br>
            <a:r>
              <a:rPr lang="en-US" sz="2933" dirty="0"/>
              <a:t>Jennifer K. Coleman, MHSA, FACHE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2130CBF-3239-42B9-BA9B-810FD2EB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94" y="1214608"/>
            <a:ext cx="1369711" cy="175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64D0DD-081F-4A40-97F1-5865773E1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27" y="1109710"/>
            <a:ext cx="1487021" cy="20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3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4B69-C949-4E9A-82D7-12B64D1652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Why CDS in Northern Michigan?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A24D-CC78-4B08-80E3-326A9BBFA6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1200" y="1691217"/>
            <a:ext cx="10515600" cy="456141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/>
              <a:t>Began as our group was looking for ways to stay relevant and provide that “added value” to our colleagues</a:t>
            </a:r>
          </a:p>
          <a:p>
            <a:r>
              <a:rPr lang="en-US" dirty="0"/>
              <a:t>Local physicians had shared their frustration</a:t>
            </a:r>
          </a:p>
          <a:p>
            <a:r>
              <a:rPr lang="en-US" dirty="0"/>
              <a:t>Intrigued by AUC technology solution</a:t>
            </a:r>
          </a:p>
          <a:p>
            <a:r>
              <a:rPr lang="en-US" dirty="0"/>
              <a:t>CMS rumors</a:t>
            </a:r>
          </a:p>
          <a:p>
            <a:r>
              <a:rPr lang="en-US" dirty="0"/>
              <a:t>Early 2014, our group proposed a pilot/trial to the physician organization who supported the pilot and the goal of future discussions with payers for an improved process</a:t>
            </a:r>
          </a:p>
          <a:p>
            <a:r>
              <a:rPr lang="en-US" dirty="0"/>
              <a:t>This trial laid the groundwork for future adoption of CDS necessary for CMS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  <a:cs typeface="Calibri Light" panose="020F0302020204030204" pitchFamily="34" charset="0"/>
              </a:rPr>
              <a:t>Helpful Reminders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3400"/>
            <a:ext cx="10972800" cy="3454400"/>
          </a:xfrm>
        </p:spPr>
        <p:txBody>
          <a:bodyPr/>
          <a:lstStyle/>
          <a:p>
            <a:r>
              <a:rPr lang="en-US" dirty="0"/>
              <a:t>Check Audio Setting (Computer vs Phone)</a:t>
            </a:r>
          </a:p>
          <a:p>
            <a:r>
              <a:rPr lang="en-US" dirty="0"/>
              <a:t>Type Questions Into “Questions” Pane </a:t>
            </a:r>
          </a:p>
          <a:p>
            <a:r>
              <a:rPr lang="en-US" dirty="0"/>
              <a:t>Will Receive Webinar Recording Link</a:t>
            </a:r>
          </a:p>
          <a:p>
            <a:r>
              <a:rPr lang="en-US" dirty="0"/>
              <a:t>Post-Webinar Survey in Follow-up Email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29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E57E-9E3B-4AB1-821F-109125D3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Overview of the CDS Trial in Northern Michigan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A137-8A94-4D92-A1FE-717F4A60D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8275"/>
            <a:ext cx="11379200" cy="48355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Conducted before PAMA legislation</a:t>
            </a:r>
          </a:p>
          <a:p>
            <a:r>
              <a:rPr lang="en-US" dirty="0"/>
              <a:t>Primary Goals:</a:t>
            </a:r>
          </a:p>
          <a:p>
            <a:pPr marL="457189" lvl="1" indent="0">
              <a:buNone/>
            </a:pPr>
            <a:r>
              <a:rPr lang="en-US" dirty="0"/>
              <a:t>-Address ordering frustrations </a:t>
            </a:r>
          </a:p>
          <a:p>
            <a:pPr marL="457189" lvl="1" indent="0">
              <a:buNone/>
            </a:pPr>
            <a:r>
              <a:rPr lang="en-US" dirty="0"/>
              <a:t>-Improve appropriateness of orders</a:t>
            </a:r>
          </a:p>
          <a:p>
            <a:pPr marL="457189" lvl="1" indent="0">
              <a:buNone/>
            </a:pPr>
            <a:r>
              <a:rPr lang="en-US" dirty="0"/>
              <a:t>-Provide real-time order feedback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189" lvl="1" indent="0">
              <a:buNone/>
            </a:pPr>
            <a:endParaRPr lang="en-US" dirty="0"/>
          </a:p>
          <a:p>
            <a:pPr marL="457189" lvl="1" indent="0">
              <a:buNone/>
            </a:pPr>
            <a:r>
              <a:rPr lang="en-US" dirty="0"/>
              <a:t>                            </a:t>
            </a:r>
          </a:p>
          <a:p>
            <a:pPr marL="457189" lvl="1" indent="0">
              <a:buNone/>
            </a:pPr>
            <a:r>
              <a:rPr lang="en-US" dirty="0"/>
              <a:t>                                       -Investigate the feasibility of using an AUC tool</a:t>
            </a:r>
          </a:p>
          <a:p>
            <a:pPr marL="457189" lvl="1" indent="0">
              <a:buNone/>
            </a:pPr>
            <a:r>
              <a:rPr lang="en-US" dirty="0"/>
              <a:t>                                       -Determine if physicians find the tool to have clinical utility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8" descr="C:\Users\Jenny\AppData\Local\Microsoft\Windows\Temporary Internet Files\Content.IE5\19J0IB8D\wpid-divorce[1].jpg">
            <a:extLst>
              <a:ext uri="{FF2B5EF4-FFF2-40B4-BE49-F238E27FC236}">
                <a16:creationId xmlns:a16="http://schemas.microsoft.com/office/drawing/2014/main" id="{8BF783A6-ACB0-4776-9DC1-7AB61D9F5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43" y="2148812"/>
            <a:ext cx="3142696" cy="23570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ee magnifying cartoon images">
            <a:extLst>
              <a:ext uri="{FF2B5EF4-FFF2-40B4-BE49-F238E27FC236}">
                <a16:creationId xmlns:a16="http://schemas.microsoft.com/office/drawing/2014/main" id="{E27043FB-E207-40B8-A53D-5D6EDF83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28" y="4252913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50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4383-752F-47FE-9B6B-DC49B688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a tool work in the office?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5B0F-8867-4172-94C4-C8045FB05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“Palatability test” </a:t>
            </a:r>
            <a:r>
              <a:rPr lang="en-US" sz="1867" dirty="0"/>
              <a:t/>
            </a:r>
            <a:br>
              <a:rPr lang="en-US" sz="1867" dirty="0"/>
            </a:br>
            <a:endParaRPr lang="en-US" sz="1867" dirty="0"/>
          </a:p>
          <a:p>
            <a:pPr lvl="1"/>
            <a:r>
              <a:rPr lang="en-US" sz="2800" dirty="0"/>
              <a:t>Could it benefit physician offices?</a:t>
            </a:r>
          </a:p>
          <a:p>
            <a:pPr lvl="1"/>
            <a:r>
              <a:rPr lang="en-US" sz="2800" dirty="0"/>
              <a:t>Could it benefit patients?</a:t>
            </a:r>
          </a:p>
          <a:p>
            <a:pPr lvl="1"/>
            <a:r>
              <a:rPr lang="en-US" sz="2800" dirty="0"/>
              <a:t>Could it be adopted into to the workflow?</a:t>
            </a:r>
          </a:p>
          <a:p>
            <a:pPr lvl="1"/>
            <a:r>
              <a:rPr lang="en-US" sz="2800" dirty="0"/>
              <a:t>Would physicians use it?</a:t>
            </a:r>
          </a:p>
          <a:p>
            <a:pPr lvl="1"/>
            <a:r>
              <a:rPr lang="en-US" sz="2800" dirty="0"/>
              <a:t>Do physicians find that the tool has clinical utility in their practices?</a:t>
            </a:r>
          </a:p>
          <a:p>
            <a:endParaRPr lang="en-US" dirty="0"/>
          </a:p>
        </p:txBody>
      </p:sp>
      <p:pic>
        <p:nvPicPr>
          <p:cNvPr id="4" name="Picture 3" descr="http://www.clipartbest.com/cliparts/jTx/EyA/jTxEyAKrc.gif">
            <a:hlinkClick r:id="rId2"/>
            <a:extLst>
              <a:ext uri="{FF2B5EF4-FFF2-40B4-BE49-F238E27FC236}">
                <a16:creationId xmlns:a16="http://schemas.microsoft.com/office/drawing/2014/main" id="{4D173C75-D291-4255-8DA2-43002CBD26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108201"/>
            <a:ext cx="2240280" cy="142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813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AF5D-02ED-46ED-813B-BE907F50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1DE8-20A1-4627-A7B8-36BB64AA5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Nine practices who were members of the physician organization</a:t>
            </a:r>
          </a:p>
          <a:p>
            <a:r>
              <a:rPr lang="en-US" dirty="0"/>
              <a:t>Physicians had to use the tool (not staff)</a:t>
            </a:r>
          </a:p>
          <a:p>
            <a:r>
              <a:rPr lang="en-US" dirty="0"/>
              <a:t>Use tool along side prior auth processes (double work for participants)</a:t>
            </a:r>
          </a:p>
          <a:p>
            <a:r>
              <a:rPr lang="en-US" dirty="0"/>
              <a:t>Limited duration for the trial</a:t>
            </a:r>
          </a:p>
          <a:p>
            <a:r>
              <a:rPr lang="en-US" dirty="0"/>
              <a:t>Physician organization provided funding for the project (tool cost and small stipend to participants)</a:t>
            </a:r>
          </a:p>
          <a:p>
            <a:r>
              <a:rPr lang="en-US" dirty="0"/>
              <a:t>No integrated products existed at the time of the trial</a:t>
            </a:r>
          </a:p>
          <a:p>
            <a:r>
              <a:rPr lang="en-US" dirty="0"/>
              <a:t>Trial designed with statistician as a formal study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33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2E1985-5999-44A6-A22B-399D73DA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Michigan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239B714-7B10-45C3-A0B9-030B9FE9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74" y="3260275"/>
            <a:ext cx="999076" cy="99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icons.iconarchive.com/icons/aha-soft/free-large-boss/512/Head-Physician-icon.png">
            <a:extLst>
              <a:ext uri="{FF2B5EF4-FFF2-40B4-BE49-F238E27FC236}">
                <a16:creationId xmlns:a16="http://schemas.microsoft.com/office/drawing/2014/main" id="{A195C925-8C02-4FD7-A657-ED12BA5D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31" y="3260275"/>
            <a:ext cx="937253" cy="9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upload.wikimedia.org/wikipedia/commons/thumb/e/ec/X-ray_icon.svg/2000px-X-ray_icon.svg.png">
            <a:extLst>
              <a:ext uri="{FF2B5EF4-FFF2-40B4-BE49-F238E27FC236}">
                <a16:creationId xmlns:a16="http://schemas.microsoft.com/office/drawing/2014/main" id="{9098ADD5-CAB1-4039-A6EE-3385D8601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099" y="143113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upload.wikimedia.org/wikipedia/commons/thumb/d/d5/Phone_Shiny_Icon.svg/2000px-Phone_Shiny_Icon.svg.png">
            <a:extLst>
              <a:ext uri="{FF2B5EF4-FFF2-40B4-BE49-F238E27FC236}">
                <a16:creationId xmlns:a16="http://schemas.microsoft.com/office/drawing/2014/main" id="{9CB505D6-FC97-4329-B4FA-8629741E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23" y="4660113"/>
            <a:ext cx="857708" cy="8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96D37C-71CA-4D40-AC5E-83705365CDDF}"/>
              </a:ext>
            </a:extLst>
          </p:cNvPr>
          <p:cNvSpPr txBox="1"/>
          <p:nvPr/>
        </p:nvSpPr>
        <p:spPr>
          <a:xfrm>
            <a:off x="1681583" y="2350090"/>
            <a:ext cx="1081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Request via EMR/EHR or via web portal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A149B-D8E8-4304-A2C5-8AB91B2E2AFC}"/>
              </a:ext>
            </a:extLst>
          </p:cNvPr>
          <p:cNvSpPr txBox="1"/>
          <p:nvPr/>
        </p:nvSpPr>
        <p:spPr>
          <a:xfrm>
            <a:off x="3015306" y="2442423"/>
            <a:ext cx="1291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ACRselect assigns score </a:t>
            </a:r>
          </a:p>
          <a:p>
            <a:pPr algn="ctr" defTabSz="914377"/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(0 to 9)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D7A9B959-B97A-4B2E-BA71-C2F3A26A2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35" y="1692964"/>
            <a:ext cx="715211" cy="83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0E6F37-D39A-4350-B9E8-0104F1411273}"/>
              </a:ext>
            </a:extLst>
          </p:cNvPr>
          <p:cNvSpPr txBox="1"/>
          <p:nvPr/>
        </p:nvSpPr>
        <p:spPr>
          <a:xfrm>
            <a:off x="7961657" y="2574138"/>
            <a:ext cx="1109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“Auth” (DSN) data sent to claims warehouse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A68DB-11FF-4BEB-A1A4-C659ACD2E480}"/>
              </a:ext>
            </a:extLst>
          </p:cNvPr>
          <p:cNvSpPr txBox="1"/>
          <p:nvPr/>
        </p:nvSpPr>
        <p:spPr>
          <a:xfrm>
            <a:off x="3481890" y="5448809"/>
            <a:ext cx="4455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In order to proceed with a low score, the ordering provider must discuss case with regional radiologist panel prior to proceeding-documentation of radiologist approved exception for low score will be made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887A8AD-70C4-49BC-8764-4EE82DA3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08" y="1791036"/>
            <a:ext cx="1182336" cy="6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871827-EA9A-4223-B54B-951AE74B24A0}"/>
              </a:ext>
            </a:extLst>
          </p:cNvPr>
          <p:cNvSpPr txBox="1"/>
          <p:nvPr/>
        </p:nvSpPr>
        <p:spPr>
          <a:xfrm>
            <a:off x="9131099" y="2667102"/>
            <a:ext cx="131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Exam performed</a:t>
            </a:r>
          </a:p>
        </p:txBody>
      </p:sp>
      <p:sp>
        <p:nvSpPr>
          <p:cNvPr id="16" name="Plus 15">
            <a:extLst>
              <a:ext uri="{FF2B5EF4-FFF2-40B4-BE49-F238E27FC236}">
                <a16:creationId xmlns:a16="http://schemas.microsoft.com/office/drawing/2014/main" id="{B3026AA5-9C7D-4531-AEBA-FEEB9F5C3D60}"/>
              </a:ext>
            </a:extLst>
          </p:cNvPr>
          <p:cNvSpPr/>
          <p:nvPr/>
        </p:nvSpPr>
        <p:spPr>
          <a:xfrm>
            <a:off x="8719854" y="1774145"/>
            <a:ext cx="599767" cy="702059"/>
          </a:xfrm>
          <a:prstGeom prst="mathPlus">
            <a:avLst/>
          </a:prstGeom>
          <a:solidFill>
            <a:srgbClr val="424248"/>
          </a:solidFill>
          <a:ln>
            <a:solidFill>
              <a:srgbClr val="4242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87A4CA5D-3A1C-4518-871B-28097753A639}"/>
              </a:ext>
            </a:extLst>
          </p:cNvPr>
          <p:cNvSpPr/>
          <p:nvPr/>
        </p:nvSpPr>
        <p:spPr>
          <a:xfrm>
            <a:off x="2599854" y="3377871"/>
            <a:ext cx="599767" cy="702059"/>
          </a:xfrm>
          <a:prstGeom prst="mathPlus">
            <a:avLst/>
          </a:prstGeom>
          <a:solidFill>
            <a:srgbClr val="424248"/>
          </a:solidFill>
          <a:ln>
            <a:solidFill>
              <a:srgbClr val="4242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21195A8C-220F-4A83-8D68-3470E343958A}"/>
              </a:ext>
            </a:extLst>
          </p:cNvPr>
          <p:cNvCxnSpPr/>
          <p:nvPr/>
        </p:nvCxnSpPr>
        <p:spPr>
          <a:xfrm flipV="1">
            <a:off x="4307149" y="2125174"/>
            <a:ext cx="838659" cy="1634639"/>
          </a:xfrm>
          <a:prstGeom prst="bentConnector3">
            <a:avLst/>
          </a:prstGeom>
          <a:ln>
            <a:solidFill>
              <a:srgbClr val="4242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622D2C8D-096E-44E3-BCBC-A0CD729AD3DE}"/>
              </a:ext>
            </a:extLst>
          </p:cNvPr>
          <p:cNvCxnSpPr/>
          <p:nvPr/>
        </p:nvCxnSpPr>
        <p:spPr>
          <a:xfrm>
            <a:off x="4326788" y="3759812"/>
            <a:ext cx="1000973" cy="1329155"/>
          </a:xfrm>
          <a:prstGeom prst="bentConnector3">
            <a:avLst>
              <a:gd name="adj1" fmla="val 50000"/>
            </a:avLst>
          </a:prstGeom>
          <a:ln>
            <a:solidFill>
              <a:srgbClr val="4242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F89ADC-4A1A-420F-8827-A83BCFF3CFBB}"/>
              </a:ext>
            </a:extLst>
          </p:cNvPr>
          <p:cNvCxnSpPr/>
          <p:nvPr/>
        </p:nvCxnSpPr>
        <p:spPr>
          <a:xfrm>
            <a:off x="6328146" y="2125175"/>
            <a:ext cx="741023" cy="0"/>
          </a:xfrm>
          <a:prstGeom prst="straightConnector1">
            <a:avLst/>
          </a:prstGeom>
          <a:ln>
            <a:solidFill>
              <a:srgbClr val="4242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93CFE6-CE9D-41E8-A910-211B0D56505C}"/>
              </a:ext>
            </a:extLst>
          </p:cNvPr>
          <p:cNvCxnSpPr/>
          <p:nvPr/>
        </p:nvCxnSpPr>
        <p:spPr>
          <a:xfrm flipV="1">
            <a:off x="5736976" y="2459312"/>
            <a:ext cx="0" cy="2200800"/>
          </a:xfrm>
          <a:prstGeom prst="straightConnector1">
            <a:avLst/>
          </a:prstGeom>
          <a:ln>
            <a:solidFill>
              <a:srgbClr val="4242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88ADC0-47DC-48F0-9A75-67B57129802F}"/>
              </a:ext>
            </a:extLst>
          </p:cNvPr>
          <p:cNvCxnSpPr/>
          <p:nvPr/>
        </p:nvCxnSpPr>
        <p:spPr>
          <a:xfrm flipV="1">
            <a:off x="6165829" y="5084699"/>
            <a:ext cx="1795827" cy="4268"/>
          </a:xfrm>
          <a:prstGeom prst="straightConnector1">
            <a:avLst/>
          </a:prstGeom>
          <a:ln>
            <a:solidFill>
              <a:srgbClr val="4242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930B74-E188-4CA2-BB10-5A07F0F62FC2}"/>
              </a:ext>
            </a:extLst>
          </p:cNvPr>
          <p:cNvSpPr txBox="1"/>
          <p:nvPr/>
        </p:nvSpPr>
        <p:spPr>
          <a:xfrm>
            <a:off x="4191580" y="4136892"/>
            <a:ext cx="70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400" i="1" dirty="0">
                <a:solidFill>
                  <a:prstClr val="black"/>
                </a:solidFill>
                <a:latin typeface="Calibri" panose="020F0502020204030204"/>
              </a:rPr>
              <a:t>Low Scores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0D35C3-ED3F-46E5-BB84-439DCA8A76D7}"/>
              </a:ext>
            </a:extLst>
          </p:cNvPr>
          <p:cNvSpPr txBox="1"/>
          <p:nvPr/>
        </p:nvSpPr>
        <p:spPr>
          <a:xfrm>
            <a:off x="5691552" y="2603118"/>
            <a:ext cx="1304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ACR Select overruled with local radiologist discussion &amp; approval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15A97C-F3DA-4D96-B6D2-0667B6CE4C09}"/>
              </a:ext>
            </a:extLst>
          </p:cNvPr>
          <p:cNvSpPr txBox="1"/>
          <p:nvPr/>
        </p:nvSpPr>
        <p:spPr>
          <a:xfrm>
            <a:off x="6106320" y="4438368"/>
            <a:ext cx="97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Low  Score ACRselect score upheld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C58307-5533-4446-A9CD-E4B1C1903D46}"/>
              </a:ext>
            </a:extLst>
          </p:cNvPr>
          <p:cNvCxnSpPr/>
          <p:nvPr/>
        </p:nvCxnSpPr>
        <p:spPr>
          <a:xfrm>
            <a:off x="8516576" y="3728901"/>
            <a:ext cx="1454565" cy="1417"/>
          </a:xfrm>
          <a:prstGeom prst="straightConnector1">
            <a:avLst/>
          </a:prstGeom>
          <a:ln>
            <a:solidFill>
              <a:srgbClr val="4242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18B487-F0F2-4969-BF11-B432E942B9F7}"/>
              </a:ext>
            </a:extLst>
          </p:cNvPr>
          <p:cNvCxnSpPr/>
          <p:nvPr/>
        </p:nvCxnSpPr>
        <p:spPr>
          <a:xfrm flipV="1">
            <a:off x="8516575" y="3405134"/>
            <a:ext cx="0" cy="323767"/>
          </a:xfrm>
          <a:prstGeom prst="line">
            <a:avLst/>
          </a:prstGeom>
          <a:ln>
            <a:solidFill>
              <a:srgbClr val="4242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D10347-53D4-47DE-9613-6FD14F319DF6}"/>
              </a:ext>
            </a:extLst>
          </p:cNvPr>
          <p:cNvSpPr txBox="1"/>
          <p:nvPr/>
        </p:nvSpPr>
        <p:spPr>
          <a:xfrm>
            <a:off x="4123039" y="2657866"/>
            <a:ext cx="70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400" i="1" dirty="0">
                <a:solidFill>
                  <a:prstClr val="black"/>
                </a:solidFill>
                <a:latin typeface="Calibri" panose="020F0502020204030204"/>
              </a:rPr>
              <a:t>High scores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DF86D5-65C0-4180-A42E-F9C77793F0F6}"/>
              </a:ext>
            </a:extLst>
          </p:cNvPr>
          <p:cNvSpPr txBox="1"/>
          <p:nvPr/>
        </p:nvSpPr>
        <p:spPr>
          <a:xfrm>
            <a:off x="8655160" y="3446284"/>
            <a:ext cx="1126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400" i="1" dirty="0">
                <a:solidFill>
                  <a:prstClr val="black"/>
                </a:solidFill>
                <a:latin typeface="Calibri" panose="020F0502020204030204"/>
              </a:rPr>
              <a:t>To TPA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17D1093-4CC6-4B0A-A459-4197DB6710BE}"/>
              </a:ext>
            </a:extLst>
          </p:cNvPr>
          <p:cNvSpPr/>
          <p:nvPr/>
        </p:nvSpPr>
        <p:spPr>
          <a:xfrm>
            <a:off x="8063109" y="4298055"/>
            <a:ext cx="2016771" cy="15732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If low score  exam is performed:  Low Score shows up on ordering provider imaging report card to track trends/educate/take action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7B2C23-1998-48DD-8221-6A0A5191B95F}"/>
              </a:ext>
            </a:extLst>
          </p:cNvPr>
          <p:cNvSpPr txBox="1"/>
          <p:nvPr/>
        </p:nvSpPr>
        <p:spPr>
          <a:xfrm>
            <a:off x="6756027" y="2273146"/>
            <a:ext cx="131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Order Exam with “auth”/DSN (No DSN No Exam)</a:t>
            </a:r>
          </a:p>
        </p:txBody>
      </p:sp>
      <p:pic>
        <p:nvPicPr>
          <p:cNvPr id="32" name="Picture 2" descr="C:\Users\Jenny\AppData\Local\Microsoft\Windows\Temporary Internet Files\Content.IE5\DC6SFI7I\1252030239[1].gif">
            <a:extLst>
              <a:ext uri="{FF2B5EF4-FFF2-40B4-BE49-F238E27FC236}">
                <a16:creationId xmlns:a16="http://schemas.microsoft.com/office/drawing/2014/main" id="{D6EA28E6-2839-4E77-A0D9-9F8DFAD7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88" y="1692965"/>
            <a:ext cx="718083" cy="5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DF3C0C-8B35-46E0-84CD-566C038C12CB}"/>
              </a:ext>
            </a:extLst>
          </p:cNvPr>
          <p:cNvCxnSpPr/>
          <p:nvPr/>
        </p:nvCxnSpPr>
        <p:spPr>
          <a:xfrm>
            <a:off x="7700206" y="2125176"/>
            <a:ext cx="474453" cy="1"/>
          </a:xfrm>
          <a:prstGeom prst="straightConnector1">
            <a:avLst/>
          </a:prstGeom>
          <a:ln>
            <a:solidFill>
              <a:srgbClr val="4242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05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54E1-5D7E-431E-964D-52B84E11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85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Key Results? </a:t>
            </a:r>
            <a:r>
              <a:rPr lang="en-US" sz="2667" dirty="0"/>
              <a:t>The ordering providers found </a:t>
            </a:r>
            <a:r>
              <a:rPr lang="en-US" sz="2667" b="1" dirty="0"/>
              <a:t>utility and sustainability</a:t>
            </a:r>
            <a:r>
              <a:rPr lang="en-US" sz="2667" dirty="0"/>
              <a:t> in using the tool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96DE4-3C4A-4447-9E4B-FD3947B2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788213" cy="4835525"/>
          </a:xfrm>
        </p:spPr>
        <p:txBody>
          <a:bodyPr>
            <a:noAutofit/>
          </a:bodyPr>
          <a:lstStyle/>
          <a:p>
            <a:pPr lvl="0"/>
            <a:r>
              <a:rPr lang="en-US" sz="1867" b="1" dirty="0"/>
              <a:t>Improvement</a:t>
            </a:r>
            <a:r>
              <a:rPr lang="en-US" sz="1867" dirty="0"/>
              <a:t> in </a:t>
            </a:r>
            <a:r>
              <a:rPr lang="en-US" sz="1867" b="1" dirty="0"/>
              <a:t>appropriateness</a:t>
            </a:r>
            <a:r>
              <a:rPr lang="en-US" sz="1867" dirty="0"/>
              <a:t> of imaging orders</a:t>
            </a:r>
          </a:p>
          <a:p>
            <a:pPr lvl="0"/>
            <a:r>
              <a:rPr lang="en-US" sz="1867" b="1" dirty="0"/>
              <a:t>Flexibility</a:t>
            </a:r>
            <a:r>
              <a:rPr lang="en-US" sz="1867" dirty="0"/>
              <a:t> to meet the needs of their individual patients with </a:t>
            </a:r>
            <a:r>
              <a:rPr lang="en-US" sz="1867" b="1" dirty="0"/>
              <a:t>less administrative cost</a:t>
            </a:r>
            <a:endParaRPr lang="en-US" sz="1867" dirty="0"/>
          </a:p>
          <a:p>
            <a:pPr lvl="0"/>
            <a:r>
              <a:rPr lang="en-US" sz="1867" b="1" dirty="0"/>
              <a:t>Better approach </a:t>
            </a:r>
            <a:r>
              <a:rPr lang="en-US" sz="1867" dirty="0"/>
              <a:t>for guiding medical imaging ordering</a:t>
            </a:r>
          </a:p>
          <a:p>
            <a:pPr lvl="0"/>
            <a:r>
              <a:rPr lang="en-US" sz="1867" b="1" dirty="0"/>
              <a:t>Quick and easy feedback</a:t>
            </a:r>
            <a:endParaRPr lang="en-US" sz="1867" dirty="0"/>
          </a:p>
          <a:p>
            <a:pPr lvl="0"/>
            <a:r>
              <a:rPr lang="en-US" sz="1867" b="1" dirty="0"/>
              <a:t>More confidence </a:t>
            </a:r>
            <a:r>
              <a:rPr lang="en-US" sz="1867" dirty="0"/>
              <a:t>in ordering</a:t>
            </a:r>
          </a:p>
          <a:p>
            <a:pPr lvl="0"/>
            <a:r>
              <a:rPr lang="en-US" sz="1867" dirty="0"/>
              <a:t>Use of the tool in </a:t>
            </a:r>
            <a:r>
              <a:rPr lang="en-US" sz="1867" b="1" dirty="0"/>
              <a:t>real-time</a:t>
            </a:r>
            <a:r>
              <a:rPr lang="en-US" sz="1867" dirty="0"/>
              <a:t> provided </a:t>
            </a:r>
            <a:r>
              <a:rPr lang="en-US" sz="1867" b="1" dirty="0"/>
              <a:t>hands-on learning</a:t>
            </a:r>
            <a:endParaRPr lang="en-US" sz="1867" dirty="0"/>
          </a:p>
          <a:p>
            <a:pPr lvl="0"/>
            <a:r>
              <a:rPr lang="en-US" sz="1867" dirty="0"/>
              <a:t>Useful</a:t>
            </a:r>
            <a:r>
              <a:rPr lang="en-US" sz="1867" b="1" dirty="0"/>
              <a:t> educational </a:t>
            </a:r>
            <a:r>
              <a:rPr lang="en-US" sz="1867" dirty="0"/>
              <a:t>tool</a:t>
            </a:r>
          </a:p>
          <a:p>
            <a:pPr lvl="0"/>
            <a:r>
              <a:rPr lang="en-US" sz="1867" b="1" dirty="0"/>
              <a:t>Preferred the tool </a:t>
            </a:r>
            <a:r>
              <a:rPr lang="en-US" sz="1867" dirty="0"/>
              <a:t>over pre-authorization</a:t>
            </a:r>
          </a:p>
          <a:p>
            <a:pPr lvl="0"/>
            <a:r>
              <a:rPr lang="en-US" sz="1867" b="1" dirty="0"/>
              <a:t>Enhanced communication &amp; collaboration </a:t>
            </a:r>
            <a:endParaRPr lang="en-US" sz="1867" dirty="0"/>
          </a:p>
          <a:p>
            <a:pPr lvl="0"/>
            <a:r>
              <a:rPr lang="en-US" sz="1867" b="1" dirty="0"/>
              <a:t>Supports consultative role </a:t>
            </a:r>
            <a:r>
              <a:rPr lang="en-US" sz="1867" dirty="0"/>
              <a:t>of the radiologist</a:t>
            </a:r>
          </a:p>
          <a:p>
            <a:pPr lvl="0"/>
            <a:r>
              <a:rPr lang="en-US" sz="1867" b="1" dirty="0"/>
              <a:t>Greater capacity to discuss </a:t>
            </a:r>
            <a:r>
              <a:rPr lang="en-US" sz="1867" dirty="0"/>
              <a:t>clinical options with radiologists</a:t>
            </a:r>
          </a:p>
          <a:p>
            <a:pPr lvl="0"/>
            <a:r>
              <a:rPr lang="en-US" sz="1867" dirty="0"/>
              <a:t>The trial provided an</a:t>
            </a:r>
            <a:r>
              <a:rPr lang="en-US" sz="1867" b="1" dirty="0"/>
              <a:t> opportunity to share findings with payers</a:t>
            </a:r>
            <a:endParaRPr lang="en-US" sz="1867" dirty="0"/>
          </a:p>
          <a:p>
            <a:endParaRPr lang="en-US" sz="1867" dirty="0"/>
          </a:p>
        </p:txBody>
      </p:sp>
      <p:pic>
        <p:nvPicPr>
          <p:cNvPr id="4" name="Picture 2" descr="Image result for free clipart thumbs up">
            <a:extLst>
              <a:ext uri="{FF2B5EF4-FFF2-40B4-BE49-F238E27FC236}">
                <a16:creationId xmlns:a16="http://schemas.microsoft.com/office/drawing/2014/main" id="{C3E561E7-C645-4CA9-8502-690C6365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921000"/>
            <a:ext cx="1652315" cy="15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2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E048-2542-4CF4-A06C-CD3C61F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/>
          <a:lstStyle/>
          <a:p>
            <a:r>
              <a:rPr lang="en-US" dirty="0"/>
              <a:t>Results = key to future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455-6E50-43A5-AF75-F2AB51E9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22475"/>
            <a:ext cx="10972800" cy="4835525"/>
          </a:xfrm>
        </p:spPr>
        <p:txBody>
          <a:bodyPr/>
          <a:lstStyle/>
          <a:p>
            <a:r>
              <a:rPr lang="en-US" dirty="0"/>
              <a:t>Positive results make it easier to have conversations with providers as we move toward implementation</a:t>
            </a:r>
          </a:p>
          <a:p>
            <a:r>
              <a:rPr lang="en-US" dirty="0"/>
              <a:t>Provided some practice before any go-live</a:t>
            </a:r>
          </a:p>
          <a:p>
            <a:r>
              <a:rPr lang="en-US" dirty="0"/>
              <a:t>“have the ear” of payers</a:t>
            </a:r>
          </a:p>
        </p:txBody>
      </p:sp>
    </p:spTree>
    <p:extLst>
      <p:ext uri="{BB962C8B-B14F-4D97-AF65-F5344CB8AC3E}">
        <p14:creationId xmlns:p14="http://schemas.microsoft.com/office/powerpoint/2010/main" val="720352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3858-9312-4556-A1CD-A76DC376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Molly Craven: 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8DCB-FFB6-4BA5-9A41-B5BE123EB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8600"/>
            <a:ext cx="11582400" cy="483552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933" dirty="0"/>
              <a:t>Self-described: “One of the last paper-trained residents; IT-challenged.”</a:t>
            </a:r>
          </a:p>
          <a:p>
            <a:pPr fontAlgn="base"/>
            <a:r>
              <a:rPr lang="en-US" sz="2933" dirty="0"/>
              <a:t>Without help from advance care practitioners, </a:t>
            </a:r>
          </a:p>
          <a:p>
            <a:r>
              <a:rPr lang="en-US" sz="2933" dirty="0"/>
              <a:t>“I do ALL prior-authorizations”</a:t>
            </a:r>
          </a:p>
          <a:p>
            <a:pPr fontAlgn="base"/>
            <a:r>
              <a:rPr lang="en-US" sz="2933" dirty="0"/>
              <a:t>Participated in CDS trial for three (3) years, while still utilizing RBMs       (Radiology Benefit Managers). </a:t>
            </a:r>
          </a:p>
          <a:p>
            <a:pPr fontAlgn="base"/>
            <a:r>
              <a:rPr lang="en-US" sz="2933" dirty="0"/>
              <a:t>Observed differences: </a:t>
            </a:r>
          </a:p>
          <a:p>
            <a:pPr lvl="1" fontAlgn="base"/>
            <a:r>
              <a:rPr lang="en-US" sz="2533" dirty="0"/>
              <a:t>CDS assumes need for study; Algorithm determines correct study, explaining why.</a:t>
            </a:r>
          </a:p>
          <a:p>
            <a:pPr lvl="1" fontAlgn="base"/>
            <a:r>
              <a:rPr lang="en-US" sz="2533" dirty="0"/>
              <a:t>RBM assumes knowledge of correct study; algorithm makes you prove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58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FB44CC-9A01-4CC2-AF00-EEFA4DF241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24725" y="1892672"/>
            <a:ext cx="5181600" cy="434974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100" dirty="0"/>
              <a:t>CDS</a:t>
            </a:r>
            <a:endParaRPr lang="en-US" dirty="0"/>
          </a:p>
          <a:p>
            <a:pPr marL="0" indent="0" algn="ctr">
              <a:buNone/>
            </a:pP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dirty="0"/>
              <a:t>    Symptoms       Dx/Body Area</a:t>
            </a:r>
            <a:endParaRPr lang="en-US" b="0" dirty="0">
              <a:effectLst/>
            </a:endParaRPr>
          </a:p>
          <a:p>
            <a:pPr marL="0" indent="0" algn="ctr">
              <a:buNone/>
            </a:pP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i="1" dirty="0"/>
              <a:t>(Immediate   Feedback)</a:t>
            </a:r>
            <a:endParaRPr lang="en-US" b="0" dirty="0">
              <a:effectLst/>
            </a:endParaRPr>
          </a:p>
          <a:p>
            <a:pPr marL="0" indent="0" algn="ctr">
              <a:buNone/>
            </a:pP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dirty="0"/>
              <a:t>Recommended Study-No Hard Stop </a:t>
            </a:r>
            <a:endParaRPr lang="en-US" b="0" dirty="0">
              <a:effectLst/>
            </a:endParaRPr>
          </a:p>
          <a:p>
            <a:pPr marL="0" indent="0" algn="ctr">
              <a:buNone/>
            </a:pP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>Evidence-based AUC with </a:t>
            </a:r>
          </a:p>
          <a:p>
            <a:pPr marL="0" indent="0" algn="ctr">
              <a:buNone/>
            </a:pPr>
            <a:r>
              <a:rPr lang="en-US" sz="1900" dirty="0"/>
              <a:t>Resources &amp; References Provided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2A130-6D8D-4719-B35A-300DE76D94D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325644" y="1820739"/>
            <a:ext cx="6117523" cy="39222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100" dirty="0"/>
              <a:t>RBM</a:t>
            </a:r>
          </a:p>
          <a:p>
            <a:pPr marL="0" indent="0" algn="ctr">
              <a:buNone/>
            </a:pPr>
            <a:r>
              <a:rPr lang="en-US" dirty="0"/>
              <a:t> CPT/Dx Code</a:t>
            </a:r>
            <a:endParaRPr lang="en-US" b="0" dirty="0">
              <a:effectLst/>
            </a:endParaRPr>
          </a:p>
          <a:p>
            <a:pPr marL="0" indent="0" algn="ctr">
              <a:buNone/>
            </a:pP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dirty="0"/>
              <a:t> Multiple Choice Questions</a:t>
            </a:r>
            <a:endParaRPr lang="en-US" b="0" dirty="0">
              <a:effectLst/>
            </a:endParaRPr>
          </a:p>
          <a:p>
            <a:pPr marL="0" indent="0" algn="ctr">
              <a:buNone/>
            </a:pP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i="1" dirty="0"/>
              <a:t>(Hours to days later…)</a:t>
            </a:r>
            <a:endParaRPr lang="en-US" b="0" dirty="0">
              <a:effectLst/>
            </a:endParaRPr>
          </a:p>
          <a:p>
            <a:pPr marL="0" indent="0" algn="ctr">
              <a:buNone/>
            </a:pP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dirty="0"/>
              <a:t>? Provide Additional Info?</a:t>
            </a:r>
            <a:endParaRPr lang="en-US" b="0" dirty="0">
              <a:effectLst/>
            </a:endParaRPr>
          </a:p>
          <a:p>
            <a:pPr marL="0" indent="0" algn="ctr">
              <a:buNone/>
            </a:pPr>
            <a:r>
              <a:rPr lang="en-US" dirty="0"/>
              <a:t>     </a:t>
            </a:r>
            <a:endParaRPr lang="en-US" b="0" dirty="0">
              <a:effectLst/>
            </a:endParaRPr>
          </a:p>
          <a:p>
            <a:pPr marL="0" indent="0" algn="ctr">
              <a:buNone/>
            </a:pPr>
            <a:r>
              <a:rPr lang="en-US" dirty="0"/>
              <a:t>           Denial   Peer-Peer    Approval Consult </a:t>
            </a:r>
          </a:p>
          <a:p>
            <a:pPr marL="0" indent="0" algn="ctr">
              <a:buNone/>
            </a:pPr>
            <a:r>
              <a:rPr lang="en-US" dirty="0"/>
              <a:t>                                            </a:t>
            </a:r>
            <a:endParaRPr lang="en-US" b="0" dirty="0">
              <a:effectLst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9BAAC3-30C9-4A3A-A9B1-AFBA6A3653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6185"/>
            <a:ext cx="10515600" cy="1325033"/>
          </a:xfrm>
        </p:spPr>
        <p:txBody>
          <a:bodyPr/>
          <a:lstStyle/>
          <a:p>
            <a:pPr algn="ctr"/>
            <a:r>
              <a:rPr lang="en-US" b="1" dirty="0"/>
              <a:t>RBM vs CDS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7DAC5C-AA12-4B5B-8EBF-7370C452FDDF}"/>
              </a:ext>
            </a:extLst>
          </p:cNvPr>
          <p:cNvCxnSpPr/>
          <p:nvPr/>
        </p:nvCxnSpPr>
        <p:spPr>
          <a:xfrm>
            <a:off x="2733117" y="2514601"/>
            <a:ext cx="0" cy="30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CE4850-3C02-487B-9479-D9B0B07177B1}"/>
              </a:ext>
            </a:extLst>
          </p:cNvPr>
          <p:cNvCxnSpPr/>
          <p:nvPr/>
        </p:nvCxnSpPr>
        <p:spPr>
          <a:xfrm>
            <a:off x="2733117" y="3079771"/>
            <a:ext cx="0" cy="250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363846-3B85-4239-BF3C-961AC82D83A8}"/>
              </a:ext>
            </a:extLst>
          </p:cNvPr>
          <p:cNvCxnSpPr/>
          <p:nvPr/>
        </p:nvCxnSpPr>
        <p:spPr>
          <a:xfrm>
            <a:off x="2733117" y="3582665"/>
            <a:ext cx="0" cy="31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AB0360-C4A3-4A95-9421-E20DDE97B091}"/>
              </a:ext>
            </a:extLst>
          </p:cNvPr>
          <p:cNvCxnSpPr/>
          <p:nvPr/>
        </p:nvCxnSpPr>
        <p:spPr>
          <a:xfrm flipH="1">
            <a:off x="1767502" y="4144786"/>
            <a:ext cx="470517" cy="31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48BD0D-4023-4678-B2DD-5AFF9F1AA84B}"/>
              </a:ext>
            </a:extLst>
          </p:cNvPr>
          <p:cNvCxnSpPr/>
          <p:nvPr/>
        </p:nvCxnSpPr>
        <p:spPr>
          <a:xfrm>
            <a:off x="2743200" y="4125621"/>
            <a:ext cx="0" cy="39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5D8518-2600-4884-8D19-50814F8C444F}"/>
              </a:ext>
            </a:extLst>
          </p:cNvPr>
          <p:cNvCxnSpPr/>
          <p:nvPr/>
        </p:nvCxnSpPr>
        <p:spPr>
          <a:xfrm>
            <a:off x="3283047" y="4120299"/>
            <a:ext cx="656948" cy="31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BC3DFC-E8FC-4A78-9CA8-C3335A308A32}"/>
              </a:ext>
            </a:extLst>
          </p:cNvPr>
          <p:cNvCxnSpPr/>
          <p:nvPr/>
        </p:nvCxnSpPr>
        <p:spPr>
          <a:xfrm>
            <a:off x="8081898" y="2957214"/>
            <a:ext cx="798991" cy="577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B4751F-4E4D-4937-8D12-4364DB1598F7}"/>
              </a:ext>
            </a:extLst>
          </p:cNvPr>
          <p:cNvCxnSpPr/>
          <p:nvPr/>
        </p:nvCxnSpPr>
        <p:spPr>
          <a:xfrm flipH="1">
            <a:off x="8857722" y="2957216"/>
            <a:ext cx="985423" cy="577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703E34-5A70-48EF-A742-ADE4B0588C04}"/>
              </a:ext>
            </a:extLst>
          </p:cNvPr>
          <p:cNvCxnSpPr/>
          <p:nvPr/>
        </p:nvCxnSpPr>
        <p:spPr>
          <a:xfrm>
            <a:off x="8869163" y="3534263"/>
            <a:ext cx="0" cy="550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 descr="Image result for free clipart clock">
            <a:extLst>
              <a:ext uri="{FF2B5EF4-FFF2-40B4-BE49-F238E27FC236}">
                <a16:creationId xmlns:a16="http://schemas.microsoft.com/office/drawing/2014/main" id="{34209343-AB2F-40F0-9144-C709E0B8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0" y="3330565"/>
            <a:ext cx="612144" cy="6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Image result for free clipart calendar">
            <a:extLst>
              <a:ext uri="{FF2B5EF4-FFF2-40B4-BE49-F238E27FC236}">
                <a16:creationId xmlns:a16="http://schemas.microsoft.com/office/drawing/2014/main" id="{5E799F5A-FA30-4EE0-BC09-5E7E3838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68" y="3146664"/>
            <a:ext cx="1046400" cy="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Image result for free clipart stopwatch">
            <a:extLst>
              <a:ext uri="{FF2B5EF4-FFF2-40B4-BE49-F238E27FC236}">
                <a16:creationId xmlns:a16="http://schemas.microsoft.com/office/drawing/2014/main" id="{4B195A34-7A98-4CAE-AAD9-24B70477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263">
            <a:off x="11271409" y="3102585"/>
            <a:ext cx="808191" cy="80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407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5C8B-6FCA-48D3-808A-DC5570AA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the physicians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B561-193C-4F17-8E3D-60D7B107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CDS cuts time </a:t>
            </a:r>
            <a:r>
              <a:rPr lang="en-US" sz="2667" u="sng" dirty="0"/>
              <a:t>in half</a:t>
            </a:r>
          </a:p>
          <a:p>
            <a:pPr lvl="1"/>
            <a:r>
              <a:rPr lang="en-US" sz="2667" dirty="0"/>
              <a:t>RBM process requires multiple steps.</a:t>
            </a:r>
          </a:p>
          <a:p>
            <a:r>
              <a:rPr lang="en-US" sz="2667" dirty="0"/>
              <a:t>With CDS, Peer to Peer Outcome reaches 100% coverage</a:t>
            </a:r>
          </a:p>
          <a:p>
            <a:r>
              <a:rPr lang="en-US" sz="2667" dirty="0"/>
              <a:t>Time Saved:</a:t>
            </a:r>
          </a:p>
          <a:p>
            <a:pPr lvl="1"/>
            <a:r>
              <a:rPr lang="en-US" sz="2667" dirty="0"/>
              <a:t>No need to look up CPT codes</a:t>
            </a:r>
          </a:p>
          <a:p>
            <a:pPr lvl="1"/>
            <a:r>
              <a:rPr lang="en-US" sz="2667" dirty="0"/>
              <a:t>No interrupting Radiologist for preliminary information</a:t>
            </a:r>
          </a:p>
          <a:p>
            <a:r>
              <a:rPr lang="en-US" sz="2667" dirty="0"/>
              <a:t>…Why couldn’t CDS just replace Prior Auth?</a:t>
            </a:r>
          </a:p>
        </p:txBody>
      </p:sp>
    </p:spTree>
    <p:extLst>
      <p:ext uri="{BB962C8B-B14F-4D97-AF65-F5344CB8AC3E}">
        <p14:creationId xmlns:p14="http://schemas.microsoft.com/office/powerpoint/2010/main" val="2275677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67E4-155F-4C70-B09A-7D2FFC89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the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3EEFC-25A3-4B67-A571-E5E93D71F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of Approval</a:t>
            </a:r>
          </a:p>
          <a:p>
            <a:r>
              <a:rPr lang="en-US" dirty="0"/>
              <a:t>Graded recommendations customizes plan for complex patients</a:t>
            </a:r>
          </a:p>
          <a:p>
            <a:r>
              <a:rPr lang="en-US" dirty="0"/>
              <a:t>Provides educational resources for anxious or demanding patients requesting studies</a:t>
            </a:r>
          </a:p>
        </p:txBody>
      </p:sp>
    </p:spTree>
    <p:extLst>
      <p:ext uri="{BB962C8B-B14F-4D97-AF65-F5344CB8AC3E}">
        <p14:creationId xmlns:p14="http://schemas.microsoft.com/office/powerpoint/2010/main" val="41721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Imaging Appropriate Use Criteria</a:t>
            </a:r>
            <a:r>
              <a:rPr lang="en-US" dirty="0"/>
              <a:t/>
            </a:r>
            <a:br>
              <a:rPr lang="en-US" dirty="0"/>
            </a:br>
            <a:r>
              <a:rPr lang="en-US" sz="3732" dirty="0"/>
              <a:t>The Latest Heading Into 2020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Ezequiel Silva, MD</a:t>
            </a:r>
            <a:br>
              <a:rPr lang="en-US" b="1" dirty="0"/>
            </a:br>
            <a:r>
              <a:rPr lang="en-US" dirty="0"/>
              <a:t>ACR Economics Commission Chair</a:t>
            </a:r>
          </a:p>
        </p:txBody>
      </p:sp>
    </p:spTree>
    <p:extLst>
      <p:ext uri="{BB962C8B-B14F-4D97-AF65-F5344CB8AC3E}">
        <p14:creationId xmlns:p14="http://schemas.microsoft.com/office/powerpoint/2010/main" val="133731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0B74-7BB4-447A-A478-006C4802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Post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921A-AB2D-4DB8-80BD-D902A5ACB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67" dirty="0"/>
              <a:t>Voluntary use of tool</a:t>
            </a:r>
          </a:p>
          <a:p>
            <a:r>
              <a:rPr lang="en-US" sz="2667" dirty="0"/>
              <a:t>Continue payer discussions (two payer test programs)</a:t>
            </a:r>
          </a:p>
          <a:p>
            <a:r>
              <a:rPr lang="en-US" sz="2667" dirty="0"/>
              <a:t>Face to face training of offices participating test programs</a:t>
            </a:r>
          </a:p>
          <a:p>
            <a:r>
              <a:rPr lang="en-US" sz="2667" dirty="0"/>
              <a:t>Educational meetings with physician organization, physician hospital organizations, providers, specialty section meetings and the health systems</a:t>
            </a:r>
          </a:p>
          <a:p>
            <a:r>
              <a:rPr lang="en-US" sz="2667" dirty="0"/>
              <a:t>Formally identified and educated “Key Champions” for CDS – GTR and Health System</a:t>
            </a:r>
          </a:p>
          <a:p>
            <a:r>
              <a:rPr lang="en-US" sz="2667" dirty="0"/>
              <a:t>Facility completed system integration of a CDS tool with a phased roll-out to the providers who place their orders using the health system EHR (inpatient, outpatient, ED)</a:t>
            </a:r>
          </a:p>
        </p:txBody>
      </p:sp>
    </p:spTree>
    <p:extLst>
      <p:ext uri="{BB962C8B-B14F-4D97-AF65-F5344CB8AC3E}">
        <p14:creationId xmlns:p14="http://schemas.microsoft.com/office/powerpoint/2010/main" val="792986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BE01-D970-4192-9756-AD852890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7351-9E89-4553-B992-37EFB1E92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RSCAN topics used by radiologists to engage ordering providers in discussions </a:t>
            </a:r>
          </a:p>
          <a:p>
            <a:r>
              <a:rPr lang="en-US" sz="2400" dirty="0"/>
              <a:t>Data review &amp; scenario testing</a:t>
            </a:r>
          </a:p>
          <a:p>
            <a:r>
              <a:rPr lang="en-US" sz="2400" dirty="0"/>
              <a:t>Education regarding the legislation and go live date </a:t>
            </a:r>
          </a:p>
          <a:p>
            <a:r>
              <a:rPr lang="en-US" sz="2400" dirty="0"/>
              <a:t>Education provided at section meetings as well as meetings with  individual offices</a:t>
            </a:r>
          </a:p>
          <a:p>
            <a:r>
              <a:rPr lang="en-US" sz="2400" dirty="0"/>
              <a:t>Radiologist/health system newsletter</a:t>
            </a:r>
          </a:p>
          <a:p>
            <a:r>
              <a:rPr lang="en-US" sz="2400" dirty="0"/>
              <a:t>Last phase is to engage private practices not using the health system EHR for ordering imaging studies (integrated and non-integrated)</a:t>
            </a:r>
          </a:p>
          <a:p>
            <a:r>
              <a:rPr lang="en-US" sz="2400" dirty="0"/>
              <a:t>Considering creation of practice cases for offices as they learn how to use the tool</a:t>
            </a:r>
          </a:p>
        </p:txBody>
      </p:sp>
    </p:spTree>
    <p:extLst>
      <p:ext uri="{BB962C8B-B14F-4D97-AF65-F5344CB8AC3E}">
        <p14:creationId xmlns:p14="http://schemas.microsoft.com/office/powerpoint/2010/main" val="3831641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CE69-F31F-4D00-87E3-5DD22E03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28" y="584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Ordering provider resources: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72FA3-5F50-47FC-9061-E9B82959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en-US" sz="2800" dirty="0"/>
              <a:t>Radiologists (real time, hotline)  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Radiologists’ administrative team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Dr. Craven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Health system’s project team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Tool’s evidence documentation within the tool (“display evidence”)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Physician organization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Local guides and training materials  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National toolkits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Image result for free clipart phone">
            <a:extLst>
              <a:ext uri="{FF2B5EF4-FFF2-40B4-BE49-F238E27FC236}">
                <a16:creationId xmlns:a16="http://schemas.microsoft.com/office/drawing/2014/main" id="{4D8D0F9D-5CBF-4F02-9F87-FEA5B24B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67" y="1438275"/>
            <a:ext cx="943992" cy="9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free clipart documents">
            <a:extLst>
              <a:ext uri="{FF2B5EF4-FFF2-40B4-BE49-F238E27FC236}">
                <a16:creationId xmlns:a16="http://schemas.microsoft.com/office/drawing/2014/main" id="{81B882BA-6460-401D-870A-6A9BD2953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035683" cy="9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59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6104-6FF6-465E-BD4D-9E054DCA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our marketplace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0D98-8F99-41EA-84E2-7B10E5D6F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Readiness score?  +/- 70% of orders</a:t>
            </a:r>
          </a:p>
          <a:p>
            <a:r>
              <a:rPr lang="en-US" sz="2667" dirty="0"/>
              <a:t>Health System has rolled out the tool integration – not all system facilities are fully functional to date</a:t>
            </a:r>
          </a:p>
          <a:p>
            <a:r>
              <a:rPr lang="en-US" sz="2667" dirty="0"/>
              <a:t>Radiologists fielding questions and reviewing order data – utilizing QA process to question orders submitted through the tool</a:t>
            </a:r>
          </a:p>
          <a:p>
            <a:r>
              <a:rPr lang="en-US" sz="2667" dirty="0"/>
              <a:t>Independent practices slow to adopt</a:t>
            </a:r>
          </a:p>
          <a:p>
            <a:r>
              <a:rPr lang="en-US" sz="2667" dirty="0"/>
              <a:t>Education and training are ongoing, prioritizing high volume independent ordering physicians first</a:t>
            </a:r>
          </a:p>
          <a:p>
            <a:r>
              <a:rPr lang="en-US" sz="2667" dirty="0"/>
              <a:t>1/1/2020 go live discussions</a:t>
            </a:r>
          </a:p>
        </p:txBody>
      </p:sp>
    </p:spTree>
    <p:extLst>
      <p:ext uri="{BB962C8B-B14F-4D97-AF65-F5344CB8AC3E}">
        <p14:creationId xmlns:p14="http://schemas.microsoft.com/office/powerpoint/2010/main" val="106374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6185"/>
            <a:ext cx="10515600" cy="13250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ACR Resources for CDS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826683"/>
            <a:ext cx="11176000" cy="4650316"/>
          </a:xfrm>
        </p:spPr>
        <p:txBody>
          <a:bodyPr>
            <a:normAutofit fontScale="62500" lnSpcReduction="20000"/>
          </a:bodyPr>
          <a:lstStyle/>
          <a:p>
            <a:pPr marL="685783" indent="-685783">
              <a:spcBef>
                <a:spcPts val="800"/>
              </a:spcBef>
              <a:buFont typeface="+mj-lt"/>
              <a:buAutoNum type="arabicPeriod"/>
            </a:pPr>
            <a:r>
              <a:rPr lang="en-US" sz="3600" dirty="0"/>
              <a:t>Collection of CDS preparedness materials at: </a:t>
            </a:r>
            <a:r>
              <a:rPr lang="en-US" sz="3600" dirty="0">
                <a:hlinkClick r:id="rId3"/>
              </a:rPr>
              <a:t>ACR.org/CDS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pPr marL="685783" indent="-685783">
              <a:spcBef>
                <a:spcPts val="800"/>
              </a:spcBef>
              <a:buFont typeface="+mj-lt"/>
              <a:buAutoNum type="arabicPeriod"/>
            </a:pPr>
            <a:r>
              <a:rPr lang="en-US" sz="3600" dirty="0"/>
              <a:t>R-SCAN at: </a:t>
            </a:r>
            <a:r>
              <a:rPr lang="en-US" sz="3600" u="sng" dirty="0">
                <a:hlinkClick r:id="rId4"/>
              </a:rPr>
              <a:t>www.rscan.org</a:t>
            </a:r>
            <a:r>
              <a:rPr lang="en-US" sz="3600" dirty="0"/>
              <a:t>. New:  Practices with </a:t>
            </a:r>
            <a:r>
              <a:rPr lang="en-US" sz="3600" dirty="0" err="1"/>
              <a:t>CareSelect</a:t>
            </a:r>
            <a:r>
              <a:rPr lang="en-US" sz="3600" dirty="0"/>
              <a:t> Imaging can now participate in the CDS R-SCAN Registry.</a:t>
            </a:r>
            <a:br>
              <a:rPr lang="en-US" sz="3600" dirty="0"/>
            </a:br>
            <a:endParaRPr lang="en-US" sz="3600" dirty="0"/>
          </a:p>
          <a:p>
            <a:pPr marL="685783" indent="-685783">
              <a:spcBef>
                <a:spcPts val="800"/>
              </a:spcBef>
              <a:buFont typeface="+mj-lt"/>
              <a:buAutoNum type="arabicPeriod"/>
            </a:pPr>
            <a:r>
              <a:rPr lang="en-US" sz="3600" dirty="0"/>
              <a:t>R-SCAN and CDS Imaging 3.0 Case Studies at: </a:t>
            </a:r>
            <a:r>
              <a:rPr lang="en-US" sz="3600" dirty="0">
                <a:hlinkClick r:id="rId5"/>
              </a:rPr>
              <a:t>https://rscan.org/images/PDFs/RSCAN-Imaging-3.0-Resources-flyer_WEB_F2.pdf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  <a:p>
            <a:pPr marL="685783" indent="-685783">
              <a:spcBef>
                <a:spcPts val="800"/>
              </a:spcBef>
              <a:buFont typeface="+mj-lt"/>
              <a:buAutoNum type="arabicPeriod"/>
            </a:pPr>
            <a:r>
              <a:rPr lang="en-US" sz="3600" dirty="0"/>
              <a:t>Materials for referring physicians at: </a:t>
            </a:r>
            <a:r>
              <a:rPr lang="en-US" sz="3600" dirty="0">
                <a:hlinkClick r:id="rId6"/>
              </a:rPr>
              <a:t>https://www.acr.org/Practice-Management-Quality-Informatics/Practice-Toolkit</a:t>
            </a:r>
            <a:r>
              <a:rPr lang="en-US" sz="3600" dirty="0"/>
              <a:t> </a:t>
            </a:r>
          </a:p>
          <a:p>
            <a:pPr lvl="2">
              <a:spcBef>
                <a:spcPts val="800"/>
              </a:spcBef>
            </a:pPr>
            <a:r>
              <a:rPr lang="en-US" sz="3067" dirty="0">
                <a:hlinkClick r:id="rId7"/>
              </a:rPr>
              <a:t>PAMA Brochure</a:t>
            </a:r>
            <a:endParaRPr lang="en-US" sz="3067" dirty="0"/>
          </a:p>
          <a:p>
            <a:pPr lvl="2">
              <a:spcBef>
                <a:spcPts val="800"/>
              </a:spcBef>
            </a:pPr>
            <a:r>
              <a:rPr lang="en-US" sz="3067" dirty="0">
                <a:hlinkClick r:id="rId8"/>
              </a:rPr>
              <a:t>CME-earning Simulations and Podcasts</a:t>
            </a:r>
            <a:endParaRPr lang="en-US" sz="3067" dirty="0"/>
          </a:p>
          <a:p>
            <a:pPr lvl="2">
              <a:spcBef>
                <a:spcPts val="800"/>
              </a:spcBef>
            </a:pPr>
            <a:r>
              <a:rPr lang="en-US" sz="3067" dirty="0">
                <a:hlinkClick r:id="rId9"/>
              </a:rPr>
              <a:t>AC Patient-Friendly Summaries</a:t>
            </a:r>
            <a:endParaRPr lang="en-US" sz="3067" dirty="0"/>
          </a:p>
          <a:p>
            <a:pPr marL="685783" indent="-68578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89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Webinar Poll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6600"/>
            <a:ext cx="10972800" cy="3454400"/>
          </a:xfrm>
        </p:spPr>
        <p:txBody>
          <a:bodyPr/>
          <a:lstStyle/>
          <a:p>
            <a:pPr marL="685783" indent="-685783">
              <a:buFont typeface="+mj-lt"/>
              <a:buAutoNum type="arabicPeriod"/>
            </a:pPr>
            <a:r>
              <a:rPr lang="en-US" dirty="0"/>
              <a:t>Which option best describes your profession?</a:t>
            </a:r>
            <a:br>
              <a:rPr lang="en-US" dirty="0"/>
            </a:br>
            <a:endParaRPr lang="en-US" dirty="0"/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Which professional organization do you belong to?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0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943101"/>
            <a:ext cx="10363200" cy="2743200"/>
          </a:xfrm>
        </p:spPr>
        <p:txBody>
          <a:bodyPr/>
          <a:lstStyle/>
          <a:p>
            <a:r>
              <a:rPr lang="en-US" sz="4000" dirty="0"/>
              <a:t>Thank You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766477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33" b="1" dirty="0">
                <a:cs typeface="Calibri Light" panose="020F0302020204030204" pitchFamily="34" charset="0"/>
              </a:rPr>
              <a:t>“AUC Mandate – Countdown to Launch!” </a:t>
            </a:r>
            <a:endParaRPr lang="en-US" sz="2133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67" b="1" dirty="0"/>
              <a:t>October 9, 2019</a:t>
            </a:r>
          </a:p>
          <a:p>
            <a:endParaRPr lang="en-US" sz="2667" dirty="0"/>
          </a:p>
          <a:p>
            <a:r>
              <a:rPr lang="en-US" sz="2667" b="1" dirty="0"/>
              <a:t>Good Night!</a:t>
            </a:r>
          </a:p>
        </p:txBody>
      </p:sp>
    </p:spTree>
    <p:extLst>
      <p:ext uri="{BB962C8B-B14F-4D97-AF65-F5344CB8AC3E}">
        <p14:creationId xmlns:p14="http://schemas.microsoft.com/office/powerpoint/2010/main" val="343523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A236-F5AA-4756-8E74-45BD0AE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Webinars in this Series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CB420-F357-445A-8864-618397E65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 2018</a:t>
            </a:r>
          </a:p>
          <a:p>
            <a:r>
              <a:rPr lang="en-US" dirty="0"/>
              <a:t>Dec 2018</a:t>
            </a:r>
          </a:p>
          <a:p>
            <a:r>
              <a:rPr lang="en-US" dirty="0"/>
              <a:t>Feb 2019</a:t>
            </a:r>
          </a:p>
          <a:p>
            <a:endParaRPr lang="en-US" sz="1867" dirty="0"/>
          </a:p>
          <a:p>
            <a:r>
              <a:rPr lang="en-US" sz="3200" dirty="0"/>
              <a:t>Find links to these webinars at </a:t>
            </a:r>
            <a:r>
              <a:rPr lang="en-US" sz="3200" dirty="0">
                <a:hlinkClick r:id="rId2"/>
              </a:rPr>
              <a:t>ACR.org/CDS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003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4373-76BD-48D1-AD3F-6EAE42D5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B4E14-A464-4033-AC4B-D2649CA70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PAMA: Protecting Access to Medicare Act</a:t>
            </a:r>
          </a:p>
          <a:p>
            <a:r>
              <a:rPr lang="en-US" dirty="0"/>
              <a:t>AUC: Appropriate Use Criteria</a:t>
            </a:r>
          </a:p>
          <a:p>
            <a:r>
              <a:rPr lang="en-US" dirty="0" err="1"/>
              <a:t>qCDSM</a:t>
            </a:r>
            <a:r>
              <a:rPr lang="en-US" dirty="0"/>
              <a:t>: Qualified Clinical Decision Support              Mechanism</a:t>
            </a:r>
          </a:p>
          <a:p>
            <a:r>
              <a:rPr lang="en-US" dirty="0"/>
              <a:t>PLE: Provider-led Entity</a:t>
            </a:r>
          </a:p>
          <a:p>
            <a:r>
              <a:rPr lang="en-US" dirty="0"/>
              <a:t>FP: Furnishing professional</a:t>
            </a:r>
          </a:p>
          <a:p>
            <a:r>
              <a:rPr lang="en-US" dirty="0"/>
              <a:t>OP: Ordering professional</a:t>
            </a:r>
          </a:p>
          <a:p>
            <a:r>
              <a:rPr lang="en-US" dirty="0"/>
              <a:t>PCA: Priority Clinical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Original Timeline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924354" y="3530575"/>
            <a:ext cx="1641796" cy="2381864"/>
            <a:chOff x="2598125" y="2571750"/>
            <a:chExt cx="599943" cy="178686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895600" y="2571750"/>
              <a:ext cx="0" cy="6400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98125" y="3181350"/>
              <a:ext cx="599943" cy="1177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3199" b="1" dirty="0">
                  <a:solidFill>
                    <a:srgbClr val="00446A"/>
                  </a:solidFill>
                  <a:latin typeface="Arial"/>
                </a:rPr>
                <a:t>Specify</a:t>
              </a:r>
            </a:p>
            <a:p>
              <a:pPr algn="ctr" defTabSz="1219170"/>
              <a:r>
                <a:rPr lang="en-US" sz="3199" b="1" dirty="0">
                  <a:solidFill>
                    <a:srgbClr val="00446A"/>
                  </a:solidFill>
                  <a:latin typeface="Arial"/>
                </a:rPr>
                <a:t>AUC</a:t>
              </a:r>
            </a:p>
            <a:p>
              <a:pPr algn="ctr" defTabSz="1219170"/>
              <a:r>
                <a:rPr lang="en-US" sz="3199" b="1" dirty="0">
                  <a:solidFill>
                    <a:srgbClr val="00446A"/>
                  </a:solidFill>
                  <a:latin typeface="Arial"/>
                </a:rPr>
                <a:t>criteria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88013" y="3530579"/>
            <a:ext cx="1871024" cy="1889550"/>
            <a:chOff x="2556238" y="2571750"/>
            <a:chExt cx="683708" cy="141753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895600" y="2571750"/>
              <a:ext cx="0" cy="6400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556238" y="3181350"/>
              <a:ext cx="683708" cy="807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3199" b="1" dirty="0">
                  <a:solidFill>
                    <a:srgbClr val="00446A"/>
                  </a:solidFill>
                  <a:latin typeface="Arial"/>
                </a:rPr>
                <a:t>List </a:t>
              </a:r>
            </a:p>
            <a:p>
              <a:pPr algn="ctr" defTabSz="1219170"/>
              <a:r>
                <a:rPr lang="en-US" sz="3199" b="1" dirty="0" err="1">
                  <a:solidFill>
                    <a:srgbClr val="00446A"/>
                  </a:solidFill>
                  <a:latin typeface="Arial"/>
                </a:rPr>
                <a:t>qCDSMs</a:t>
              </a:r>
              <a:endParaRPr lang="en-US" sz="3199" b="1" dirty="0">
                <a:solidFill>
                  <a:srgbClr val="00446A"/>
                </a:solidFill>
                <a:latin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58704" y="3530579"/>
            <a:ext cx="2686955" cy="1889550"/>
            <a:chOff x="2407162" y="2571750"/>
            <a:chExt cx="981864" cy="1417531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895600" y="2571750"/>
              <a:ext cx="0" cy="6400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407162" y="3181350"/>
              <a:ext cx="981864" cy="807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3199" b="1" dirty="0">
                  <a:solidFill>
                    <a:srgbClr val="00446A"/>
                  </a:solidFill>
                  <a:latin typeface="Arial"/>
                </a:rPr>
                <a:t>Consultation</a:t>
              </a:r>
            </a:p>
            <a:p>
              <a:pPr algn="ctr" defTabSz="1219170"/>
              <a:r>
                <a:rPr lang="en-US" sz="3199" b="1" dirty="0">
                  <a:solidFill>
                    <a:srgbClr val="00446A"/>
                  </a:solidFill>
                  <a:latin typeface="Arial"/>
                </a:rPr>
                <a:t>required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074471" y="3530579"/>
            <a:ext cx="2004074" cy="1889550"/>
            <a:chOff x="2531931" y="2571750"/>
            <a:chExt cx="732327" cy="1417531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895600" y="2571750"/>
              <a:ext cx="0" cy="6400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531931" y="3181350"/>
              <a:ext cx="732327" cy="807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3199" b="1" dirty="0">
                  <a:solidFill>
                    <a:srgbClr val="00446A"/>
                  </a:solidFill>
                  <a:latin typeface="Arial"/>
                </a:rPr>
                <a:t>Outliers</a:t>
              </a:r>
            </a:p>
            <a:p>
              <a:pPr algn="ctr" defTabSz="1219170"/>
              <a:r>
                <a:rPr lang="en-US" sz="3199" b="1" dirty="0">
                  <a:solidFill>
                    <a:srgbClr val="00446A"/>
                  </a:solidFill>
                  <a:latin typeface="Arial"/>
                </a:rPr>
                <a:t>identified</a:t>
              </a: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204735" y="3429000"/>
            <a:ext cx="115107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545794" y="3205583"/>
            <a:ext cx="417919" cy="417919"/>
          </a:xfrm>
          <a:prstGeom prst="ellipse">
            <a:avLst/>
          </a:prstGeom>
          <a:solidFill>
            <a:srgbClr val="A5C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85742" y="2408249"/>
            <a:ext cx="1123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NOV 15</a:t>
            </a:r>
            <a:b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</a:br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2015</a:t>
            </a:r>
          </a:p>
        </p:txBody>
      </p:sp>
      <p:sp>
        <p:nvSpPr>
          <p:cNvPr id="65" name="Oval 64"/>
          <p:cNvSpPr/>
          <p:nvPr/>
        </p:nvSpPr>
        <p:spPr>
          <a:xfrm>
            <a:off x="4314565" y="3205583"/>
            <a:ext cx="417919" cy="417919"/>
          </a:xfrm>
          <a:prstGeom prst="ellipse">
            <a:avLst/>
          </a:prstGeom>
          <a:solidFill>
            <a:srgbClr val="A5C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45720" y="240824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APR 1</a:t>
            </a:r>
          </a:p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2016</a:t>
            </a:r>
          </a:p>
        </p:txBody>
      </p:sp>
      <p:sp>
        <p:nvSpPr>
          <p:cNvPr id="67" name="Oval 66"/>
          <p:cNvSpPr/>
          <p:nvPr/>
        </p:nvSpPr>
        <p:spPr>
          <a:xfrm>
            <a:off x="7091279" y="3205583"/>
            <a:ext cx="417919" cy="417919"/>
          </a:xfrm>
          <a:prstGeom prst="ellipse">
            <a:avLst/>
          </a:prstGeom>
          <a:solidFill>
            <a:srgbClr val="A5C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25420" y="2408249"/>
            <a:ext cx="935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JAN 1</a:t>
            </a:r>
          </a:p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2017</a:t>
            </a:r>
          </a:p>
        </p:txBody>
      </p:sp>
      <p:sp>
        <p:nvSpPr>
          <p:cNvPr id="69" name="Oval 68"/>
          <p:cNvSpPr/>
          <p:nvPr/>
        </p:nvSpPr>
        <p:spPr>
          <a:xfrm>
            <a:off x="9867991" y="3205583"/>
            <a:ext cx="417919" cy="417919"/>
          </a:xfrm>
          <a:prstGeom prst="ellipse">
            <a:avLst/>
          </a:prstGeom>
          <a:solidFill>
            <a:srgbClr val="A5C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02138" y="2408249"/>
            <a:ext cx="935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JAN 1</a:t>
            </a:r>
          </a:p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13371-6236-4A10-9273-DA17EDC77A80}"/>
              </a:ext>
            </a:extLst>
          </p:cNvPr>
          <p:cNvSpPr txBox="1"/>
          <p:nvPr/>
        </p:nvSpPr>
        <p:spPr>
          <a:xfrm>
            <a:off x="8187832" y="5867401"/>
            <a:ext cx="4004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600" dirty="0">
                <a:solidFill>
                  <a:srgbClr val="00446A"/>
                </a:solidFill>
                <a:latin typeface="Arial"/>
              </a:rPr>
              <a:t>March 31, 2014: PAMA Becomes Law</a:t>
            </a:r>
          </a:p>
        </p:txBody>
      </p:sp>
    </p:spTree>
    <p:extLst>
      <p:ext uri="{BB962C8B-B14F-4D97-AF65-F5344CB8AC3E}">
        <p14:creationId xmlns:p14="http://schemas.microsoft.com/office/powerpoint/2010/main" val="140478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Updated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030" y="1248403"/>
            <a:ext cx="10969943" cy="81036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Latest implementation schedule in 2019 Final Rule ***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4087" y="3530579"/>
            <a:ext cx="3273526" cy="1479566"/>
            <a:chOff x="2796653" y="2571750"/>
            <a:chExt cx="2455784" cy="110996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895600" y="2571750"/>
              <a:ext cx="0" cy="6400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96653" y="3181350"/>
              <a:ext cx="2455784" cy="50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1867" b="1" dirty="0">
                  <a:solidFill>
                    <a:srgbClr val="00446A"/>
                  </a:solidFill>
                  <a:latin typeface="Arial"/>
                </a:rPr>
                <a:t>Voluntary Reporting Period</a:t>
              </a:r>
            </a:p>
            <a:p>
              <a:pPr algn="ctr" defTabSz="1219170"/>
              <a:r>
                <a:rPr lang="en-US" sz="1867" b="1" dirty="0">
                  <a:solidFill>
                    <a:srgbClr val="00446A"/>
                  </a:solidFill>
                  <a:latin typeface="Arial"/>
                </a:rPr>
                <a:t>-QQ Modifier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4072041" y="3530573"/>
            <a:ext cx="0" cy="85321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28251" y="3519623"/>
            <a:ext cx="1936748" cy="1766888"/>
            <a:chOff x="2171625" y="2571750"/>
            <a:chExt cx="1452939" cy="132551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895600" y="2571750"/>
              <a:ext cx="0" cy="6400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71625" y="3181350"/>
              <a:ext cx="1452939" cy="71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1867" b="1" dirty="0">
                  <a:solidFill>
                    <a:srgbClr val="00446A"/>
                  </a:solidFill>
                  <a:latin typeface="Arial"/>
                </a:rPr>
                <a:t>Educational</a:t>
              </a:r>
            </a:p>
            <a:p>
              <a:pPr algn="ctr" defTabSz="1219170"/>
              <a:r>
                <a:rPr lang="en-US" sz="1867" b="1" dirty="0">
                  <a:solidFill>
                    <a:srgbClr val="00446A"/>
                  </a:solidFill>
                  <a:latin typeface="Arial"/>
                </a:rPr>
                <a:t>and Operations</a:t>
              </a:r>
            </a:p>
            <a:p>
              <a:pPr algn="ctr" defTabSz="1219170"/>
              <a:r>
                <a:rPr lang="en-US" sz="1867" b="1" dirty="0">
                  <a:solidFill>
                    <a:srgbClr val="00446A"/>
                  </a:solidFill>
                  <a:latin typeface="Arial"/>
                </a:rPr>
                <a:t>Testing Period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19216" y="3530575"/>
            <a:ext cx="1542410" cy="1766888"/>
            <a:chOff x="2319541" y="2571750"/>
            <a:chExt cx="1157108" cy="132551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895600" y="2571750"/>
              <a:ext cx="0" cy="6400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19541" y="3181350"/>
              <a:ext cx="1157108" cy="71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1867" b="1" dirty="0">
                  <a:solidFill>
                    <a:srgbClr val="00446A"/>
                  </a:solidFill>
                  <a:latin typeface="Arial"/>
                </a:rPr>
                <a:t>Start Date</a:t>
              </a:r>
            </a:p>
            <a:p>
              <a:pPr algn="ctr" defTabSz="1219170"/>
              <a:r>
                <a:rPr lang="en-US" sz="1867" b="1" dirty="0">
                  <a:solidFill>
                    <a:srgbClr val="00446A"/>
                  </a:solidFill>
                  <a:latin typeface="Arial"/>
                </a:rPr>
                <a:t>(Payment at</a:t>
              </a:r>
            </a:p>
            <a:p>
              <a:pPr algn="ctr" defTabSz="1219170"/>
              <a:r>
                <a:rPr lang="en-US" sz="1867" b="1" dirty="0">
                  <a:solidFill>
                    <a:srgbClr val="00446A"/>
                  </a:solidFill>
                  <a:latin typeface="Arial"/>
                </a:rPr>
                <a:t>Risk)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04735" y="3429000"/>
            <a:ext cx="1170127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98092" y="3283724"/>
            <a:ext cx="304721" cy="304721"/>
          </a:xfrm>
          <a:prstGeom prst="ellipse">
            <a:avLst/>
          </a:prstGeom>
          <a:solidFill>
            <a:srgbClr val="A5C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195" y="2500874"/>
            <a:ext cx="846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JULY</a:t>
            </a:r>
          </a:p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2018</a:t>
            </a:r>
          </a:p>
        </p:txBody>
      </p:sp>
      <p:sp>
        <p:nvSpPr>
          <p:cNvPr id="23" name="Oval 22"/>
          <p:cNvSpPr/>
          <p:nvPr/>
        </p:nvSpPr>
        <p:spPr>
          <a:xfrm>
            <a:off x="3943066" y="3283724"/>
            <a:ext cx="304721" cy="304721"/>
          </a:xfrm>
          <a:prstGeom prst="ellipse">
            <a:avLst/>
          </a:prstGeom>
          <a:solidFill>
            <a:srgbClr val="A5C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0974" y="2500874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DECEMBER</a:t>
            </a:r>
          </a:p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2019</a:t>
            </a:r>
          </a:p>
        </p:txBody>
      </p:sp>
      <p:sp>
        <p:nvSpPr>
          <p:cNvPr id="25" name="Oval 24"/>
          <p:cNvSpPr/>
          <p:nvPr/>
        </p:nvSpPr>
        <p:spPr>
          <a:xfrm>
            <a:off x="5821772" y="3272773"/>
            <a:ext cx="304721" cy="304721"/>
          </a:xfrm>
          <a:prstGeom prst="ellipse">
            <a:avLst/>
          </a:prstGeom>
          <a:solidFill>
            <a:srgbClr val="A5C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8685" y="2489922"/>
            <a:ext cx="141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JANUARY</a:t>
            </a:r>
          </a:p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2020</a:t>
            </a:r>
          </a:p>
        </p:txBody>
      </p:sp>
      <p:sp>
        <p:nvSpPr>
          <p:cNvPr id="27" name="Oval 26"/>
          <p:cNvSpPr/>
          <p:nvPr/>
        </p:nvSpPr>
        <p:spPr>
          <a:xfrm>
            <a:off x="8149462" y="3283724"/>
            <a:ext cx="304721" cy="304721"/>
          </a:xfrm>
          <a:prstGeom prst="ellipse">
            <a:avLst/>
          </a:prstGeom>
          <a:solidFill>
            <a:srgbClr val="A5C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8336" y="2500874"/>
            <a:ext cx="141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JANUARY</a:t>
            </a:r>
          </a:p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2021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081043" y="3530579"/>
            <a:ext cx="1245854" cy="1479566"/>
            <a:chOff x="2430778" y="2571750"/>
            <a:chExt cx="934634" cy="110996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895600" y="2571750"/>
              <a:ext cx="0" cy="6400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30778" y="3181350"/>
              <a:ext cx="934634" cy="50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1867" b="1" dirty="0">
                  <a:solidFill>
                    <a:srgbClr val="00446A"/>
                  </a:solidFill>
                  <a:latin typeface="Arial"/>
                </a:rPr>
                <a:t>Outliers</a:t>
              </a:r>
            </a:p>
            <a:p>
              <a:pPr algn="ctr" defTabSz="1219170"/>
              <a:r>
                <a:rPr lang="en-US" sz="1867" b="1" dirty="0">
                  <a:solidFill>
                    <a:srgbClr val="00446A"/>
                  </a:solidFill>
                  <a:latin typeface="Arial"/>
                </a:rPr>
                <a:t>identified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10548336" y="3283724"/>
            <a:ext cx="304721" cy="304721"/>
          </a:xfrm>
          <a:prstGeom prst="ellipse">
            <a:avLst/>
          </a:prstGeom>
          <a:solidFill>
            <a:srgbClr val="A5C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29926" y="2500874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JANUARY</a:t>
            </a:r>
          </a:p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Black"/>
              </a:rPr>
              <a:t>2023 OR 2024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2733" y="4372841"/>
            <a:ext cx="2821606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00446A"/>
                </a:solidFill>
                <a:latin typeface="Arial"/>
              </a:rPr>
              <a:t>Educational</a:t>
            </a:r>
          </a:p>
          <a:p>
            <a:pPr algn="ctr" defTabSz="1219170"/>
            <a:r>
              <a:rPr lang="en-US" sz="2800" b="1" dirty="0">
                <a:solidFill>
                  <a:srgbClr val="00446A"/>
                </a:solidFill>
                <a:latin typeface="Arial"/>
              </a:rPr>
              <a:t>and Operations</a:t>
            </a:r>
          </a:p>
          <a:p>
            <a:pPr algn="ctr" defTabSz="1219170"/>
            <a:r>
              <a:rPr lang="en-US" sz="2800" b="1" dirty="0">
                <a:solidFill>
                  <a:srgbClr val="00446A"/>
                </a:solidFill>
                <a:latin typeface="Arial"/>
              </a:rPr>
              <a:t>Testing Period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77875-94FD-4EBE-B330-6FC4BFD7572B}"/>
              </a:ext>
            </a:extLst>
          </p:cNvPr>
          <p:cNvSpPr txBox="1"/>
          <p:nvPr/>
        </p:nvSpPr>
        <p:spPr>
          <a:xfrm>
            <a:off x="6807200" y="5877582"/>
            <a:ext cx="51816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867" dirty="0">
                <a:solidFill>
                  <a:srgbClr val="00446A"/>
                </a:solidFill>
                <a:latin typeface="Arial"/>
              </a:rPr>
              <a:t>*** No updates in 2020 MPFS proposed rule </a:t>
            </a:r>
          </a:p>
        </p:txBody>
      </p:sp>
    </p:spTree>
    <p:extLst>
      <p:ext uri="{BB962C8B-B14F-4D97-AF65-F5344CB8AC3E}">
        <p14:creationId xmlns:p14="http://schemas.microsoft.com/office/powerpoint/2010/main" val="87505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R PPT Light widescreen">
  <a:themeElements>
    <a:clrScheme name="ACR">
      <a:dk1>
        <a:srgbClr val="00446A"/>
      </a:dk1>
      <a:lt1>
        <a:sysClr val="window" lastClr="FFFFFF"/>
      </a:lt1>
      <a:dk2>
        <a:srgbClr val="00446A"/>
      </a:dk2>
      <a:lt2>
        <a:srgbClr val="FFFFFF"/>
      </a:lt2>
      <a:accent1>
        <a:srgbClr val="C1D83E"/>
      </a:accent1>
      <a:accent2>
        <a:srgbClr val="4A642D"/>
      </a:accent2>
      <a:accent3>
        <a:srgbClr val="AF272F"/>
      </a:accent3>
      <a:accent4>
        <a:srgbClr val="C16C18"/>
      </a:accent4>
      <a:accent5>
        <a:srgbClr val="FED141"/>
      </a:accent5>
      <a:accent6>
        <a:srgbClr val="FFFFFF"/>
      </a:accent6>
      <a:hlink>
        <a:srgbClr val="0000FF"/>
      </a:hlink>
      <a:folHlink>
        <a:srgbClr val="800080"/>
      </a:folHlink>
    </a:clrScheme>
    <a:fontScheme name="AC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CR_PPT Widescreen Light_F">
  <a:themeElements>
    <a:clrScheme name="ACR">
      <a:dk1>
        <a:srgbClr val="00446A"/>
      </a:dk1>
      <a:lt1>
        <a:sysClr val="window" lastClr="FFFFFF"/>
      </a:lt1>
      <a:dk2>
        <a:srgbClr val="00446A"/>
      </a:dk2>
      <a:lt2>
        <a:srgbClr val="FFFFFF"/>
      </a:lt2>
      <a:accent1>
        <a:srgbClr val="C1D83E"/>
      </a:accent1>
      <a:accent2>
        <a:srgbClr val="4A642D"/>
      </a:accent2>
      <a:accent3>
        <a:srgbClr val="AF272F"/>
      </a:accent3>
      <a:accent4>
        <a:srgbClr val="C16C18"/>
      </a:accent4>
      <a:accent5>
        <a:srgbClr val="FED141"/>
      </a:accent5>
      <a:accent6>
        <a:srgbClr val="FFFFFF"/>
      </a:accent6>
      <a:hlink>
        <a:srgbClr val="0000FF"/>
      </a:hlink>
      <a:folHlink>
        <a:srgbClr val="800080"/>
      </a:folHlink>
    </a:clrScheme>
    <a:fontScheme name="AC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 SPS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9 08 17 SPS Presentation" id="{F84F8EBA-D3A2-48F0-8A9A-C682BA5F9C9E}" vid="{F53103A1-3F18-427A-A4B2-FD07CFE882D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2499</Words>
  <Application>Microsoft Office PowerPoint</Application>
  <PresentationFormat>Widescreen</PresentationFormat>
  <Paragraphs>396</Paragraphs>
  <Slides>57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Arial Black</vt:lpstr>
      <vt:lpstr>Calibri</vt:lpstr>
      <vt:lpstr>Calibri Light</vt:lpstr>
      <vt:lpstr>Impact</vt:lpstr>
      <vt:lpstr>Wingdings</vt:lpstr>
      <vt:lpstr>Office Theme</vt:lpstr>
      <vt:lpstr>ACR PPT Light widescreen</vt:lpstr>
      <vt:lpstr>ACR_PPT Widescreen Light_F</vt:lpstr>
      <vt:lpstr>18 SPS PowerPoint Template</vt:lpstr>
      <vt:lpstr>“AUC Mandate – Countdown to Launch!”</vt:lpstr>
      <vt:lpstr>Presenters</vt:lpstr>
      <vt:lpstr>Q+A Panelist </vt:lpstr>
      <vt:lpstr>Helpful Reminders</vt:lpstr>
      <vt:lpstr>Imaging Appropriate Use Criteria The Latest Heading Into 2020</vt:lpstr>
      <vt:lpstr>Past Webinars in this Series </vt:lpstr>
      <vt:lpstr>The Acronyms</vt:lpstr>
      <vt:lpstr>Original Timeline</vt:lpstr>
      <vt:lpstr>Updated Timeline</vt:lpstr>
      <vt:lpstr>CMS Rules for AUC Program</vt:lpstr>
      <vt:lpstr>New Information About the Program – Dec 2018</vt:lpstr>
      <vt:lpstr>More Recent Information on the Program</vt:lpstr>
      <vt:lpstr>Priority Clinical Areas</vt:lpstr>
      <vt:lpstr>Outliers </vt:lpstr>
      <vt:lpstr>What is expected heading into 2020?</vt:lpstr>
      <vt:lpstr>Claims processing in 2020</vt:lpstr>
      <vt:lpstr>Hardship Modifiers</vt:lpstr>
      <vt:lpstr>Adherence Related Modifiers</vt:lpstr>
      <vt:lpstr>Unknown</vt:lpstr>
      <vt:lpstr>Operational Questions</vt:lpstr>
      <vt:lpstr>Operational Questions</vt:lpstr>
      <vt:lpstr>Critical Access Hospitals</vt:lpstr>
      <vt:lpstr>Questions may be sent to  PAMA-AUC@acr.org at any time.</vt:lpstr>
      <vt:lpstr>Getting Ready for Appropriate Use Criteria How do radiology groups prepare?</vt:lpstr>
      <vt:lpstr>PowerPoint Presentation</vt:lpstr>
      <vt:lpstr>PowerPoint Presentation</vt:lpstr>
      <vt:lpstr>What we know…..</vt:lpstr>
      <vt:lpstr>What we know…..</vt:lpstr>
      <vt:lpstr>How to find a clinical decision support mechanism?  Check with your EMR vendor or CMS website, illustrated here.  * means a free version is available on the web.</vt:lpstr>
      <vt:lpstr>What we know…..The G Codes</vt:lpstr>
      <vt:lpstr>What we know….. The Modifiers</vt:lpstr>
      <vt:lpstr>What we don’t know…</vt:lpstr>
      <vt:lpstr>PowerPoint Presentation</vt:lpstr>
      <vt:lpstr>What should we do….</vt:lpstr>
      <vt:lpstr>What should we do… Hospital Partners</vt:lpstr>
      <vt:lpstr>What should we do…..Referring Providers </vt:lpstr>
      <vt:lpstr>We are all in this together….</vt:lpstr>
      <vt:lpstr>    Dr. Molly Craven, Family Practice Jennifer K. Coleman, MHSA, FACHE</vt:lpstr>
      <vt:lpstr>Why CDS in Northern Michigan?</vt:lpstr>
      <vt:lpstr>Overview of the CDS Trial in Northern Michigan</vt:lpstr>
      <vt:lpstr>Could a tool work in the office?</vt:lpstr>
      <vt:lpstr>Trial Overview</vt:lpstr>
      <vt:lpstr>Northern Michigan Model</vt:lpstr>
      <vt:lpstr>Key Results? The ordering providers found utility and sustainability in using the tool </vt:lpstr>
      <vt:lpstr>Results = key to future implementation</vt:lpstr>
      <vt:lpstr>Dr. Molly Craven:  background</vt:lpstr>
      <vt:lpstr>RBM vs CDS</vt:lpstr>
      <vt:lpstr>Benefits to the physicians</vt:lpstr>
      <vt:lpstr>Benefits to the Patients</vt:lpstr>
      <vt:lpstr>Post trial</vt:lpstr>
      <vt:lpstr>Continued…</vt:lpstr>
      <vt:lpstr>Ordering provider resources:   </vt:lpstr>
      <vt:lpstr>Status of our marketplace</vt:lpstr>
      <vt:lpstr>ACR Resources for CDS Implementation </vt:lpstr>
      <vt:lpstr>Webinar Poll Questions</vt:lpstr>
      <vt:lpstr>Thank You  Questions?</vt:lpstr>
      <vt:lpstr>“AUC Mandate – Countdown to Launch!”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“AUC Mandate – Countdown to Launch!”</dc:title>
  <dc:creator>Farley, Shawn</dc:creator>
  <cp:lastModifiedBy>Farley, Shawn</cp:lastModifiedBy>
  <cp:revision>10</cp:revision>
  <dcterms:created xsi:type="dcterms:W3CDTF">2019-10-07T14:49:54Z</dcterms:created>
  <dcterms:modified xsi:type="dcterms:W3CDTF">2019-10-09T21:44:46Z</dcterms:modified>
</cp:coreProperties>
</file>