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46"/>
  </p:notesMasterIdLst>
  <p:sldIdLst>
    <p:sldId id="259" r:id="rId4"/>
    <p:sldId id="260" r:id="rId5"/>
    <p:sldId id="261" r:id="rId6"/>
    <p:sldId id="262" r:id="rId7"/>
    <p:sldId id="263" r:id="rId8"/>
    <p:sldId id="264" r:id="rId9"/>
    <p:sldId id="265" r:id="rId10"/>
    <p:sldId id="266" r:id="rId11"/>
    <p:sldId id="267" r:id="rId12"/>
    <p:sldId id="268" r:id="rId13"/>
    <p:sldId id="299"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57" r:id="rId41"/>
    <p:sldId id="295" r:id="rId42"/>
    <p:sldId id="300" r:id="rId43"/>
    <p:sldId id="256" r:id="rId44"/>
    <p:sldId id="297" r:id="rId45"/>
  </p:sldIdLst>
  <p:sldSz cx="9144000" cy="6858000" type="screen4x3"/>
  <p:notesSz cx="7010400" cy="9296400"/>
  <p:defaultTextStyle>
    <a:defPPr>
      <a:defRPr lang="en-GB"/>
    </a:defPPr>
    <a:lvl1pPr algn="l" defTabSz="457200" rtl="0" fontAlgn="base">
      <a:spcBef>
        <a:spcPct val="0"/>
      </a:spcBef>
      <a:spcAft>
        <a:spcPct val="0"/>
      </a:spcAft>
      <a:defRPr kern="1200">
        <a:solidFill>
          <a:schemeClr val="tx1"/>
        </a:solidFill>
        <a:latin typeface="Arial" charset="0"/>
        <a:ea typeface="Microsoft YaHei"/>
        <a:cs typeface="Microsoft YaHei"/>
      </a:defRPr>
    </a:lvl1pPr>
    <a:lvl2pPr marL="742950" indent="-285750" algn="l" defTabSz="457200" rtl="0" fontAlgn="base">
      <a:spcBef>
        <a:spcPct val="0"/>
      </a:spcBef>
      <a:spcAft>
        <a:spcPct val="0"/>
      </a:spcAft>
      <a:defRPr kern="1200">
        <a:solidFill>
          <a:schemeClr val="tx1"/>
        </a:solidFill>
        <a:latin typeface="Arial" charset="0"/>
        <a:ea typeface="Microsoft YaHei"/>
        <a:cs typeface="Microsoft YaHei"/>
      </a:defRPr>
    </a:lvl2pPr>
    <a:lvl3pPr marL="1143000" indent="-228600" algn="l" defTabSz="457200" rtl="0" fontAlgn="base">
      <a:spcBef>
        <a:spcPct val="0"/>
      </a:spcBef>
      <a:spcAft>
        <a:spcPct val="0"/>
      </a:spcAft>
      <a:defRPr kern="1200">
        <a:solidFill>
          <a:schemeClr val="tx1"/>
        </a:solidFill>
        <a:latin typeface="Arial" charset="0"/>
        <a:ea typeface="Microsoft YaHei"/>
        <a:cs typeface="Microsoft YaHei"/>
      </a:defRPr>
    </a:lvl3pPr>
    <a:lvl4pPr marL="1600200" indent="-228600" algn="l" defTabSz="457200" rtl="0" fontAlgn="base">
      <a:spcBef>
        <a:spcPct val="0"/>
      </a:spcBef>
      <a:spcAft>
        <a:spcPct val="0"/>
      </a:spcAft>
      <a:defRPr kern="1200">
        <a:solidFill>
          <a:schemeClr val="tx1"/>
        </a:solidFill>
        <a:latin typeface="Arial" charset="0"/>
        <a:ea typeface="Microsoft YaHei"/>
        <a:cs typeface="Microsoft YaHei"/>
      </a:defRPr>
    </a:lvl4pPr>
    <a:lvl5pPr marL="2057400" indent="-228600" algn="l" defTabSz="457200" rtl="0" fontAlgn="base">
      <a:spcBef>
        <a:spcPct val="0"/>
      </a:spcBef>
      <a:spcAft>
        <a:spcPct val="0"/>
      </a:spcAft>
      <a:defRPr kern="1200">
        <a:solidFill>
          <a:schemeClr val="tx1"/>
        </a:solidFill>
        <a:latin typeface="Arial" charset="0"/>
        <a:ea typeface="Microsoft YaHei"/>
        <a:cs typeface="Microsoft YaHei"/>
      </a:defRPr>
    </a:lvl5pPr>
    <a:lvl6pPr marL="2286000" algn="l" defTabSz="914400" rtl="0" eaLnBrk="1" latinLnBrk="0" hangingPunct="1">
      <a:defRPr kern="1200">
        <a:solidFill>
          <a:schemeClr val="tx1"/>
        </a:solidFill>
        <a:latin typeface="Arial" charset="0"/>
        <a:ea typeface="Microsoft YaHei"/>
        <a:cs typeface="Microsoft YaHei"/>
      </a:defRPr>
    </a:lvl6pPr>
    <a:lvl7pPr marL="2743200" algn="l" defTabSz="914400" rtl="0" eaLnBrk="1" latinLnBrk="0" hangingPunct="1">
      <a:defRPr kern="1200">
        <a:solidFill>
          <a:schemeClr val="tx1"/>
        </a:solidFill>
        <a:latin typeface="Arial" charset="0"/>
        <a:ea typeface="Microsoft YaHei"/>
        <a:cs typeface="Microsoft YaHei"/>
      </a:defRPr>
    </a:lvl7pPr>
    <a:lvl8pPr marL="3200400" algn="l" defTabSz="914400" rtl="0" eaLnBrk="1" latinLnBrk="0" hangingPunct="1">
      <a:defRPr kern="1200">
        <a:solidFill>
          <a:schemeClr val="tx1"/>
        </a:solidFill>
        <a:latin typeface="Arial" charset="0"/>
        <a:ea typeface="Microsoft YaHei"/>
        <a:cs typeface="Microsoft YaHei"/>
      </a:defRPr>
    </a:lvl8pPr>
    <a:lvl9pPr marL="3657600" algn="l" defTabSz="914400" rtl="0" eaLnBrk="1" latinLnBrk="0" hangingPunct="1">
      <a:defRPr kern="1200">
        <a:solidFill>
          <a:schemeClr val="tx1"/>
        </a:solidFill>
        <a:latin typeface="Arial" charset="0"/>
        <a:ea typeface="Microsoft YaHei"/>
        <a:cs typeface="Microsoft YaHe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4098"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099"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mn-cs"/>
              </a:defRPr>
            </a:lvl1pPr>
          </a:lstStyle>
          <a:p>
            <a:pPr>
              <a:defRPr/>
            </a:pPr>
            <a:endParaRPr lang="en-US"/>
          </a:p>
        </p:txBody>
      </p:sp>
      <p:sp>
        <p:nvSpPr>
          <p:cNvPr id="4100"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mn-cs"/>
              </a:defRPr>
            </a:lvl1pPr>
          </a:lstStyle>
          <a:p>
            <a:pPr>
              <a:defRPr/>
            </a:pPr>
            <a:endParaRPr lang="en-US"/>
          </a:p>
        </p:txBody>
      </p:sp>
      <p:sp>
        <p:nvSpPr>
          <p:cNvPr id="4101"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mn-cs"/>
              </a:defRPr>
            </a:lvl1pPr>
          </a:lstStyle>
          <a:p>
            <a:pPr>
              <a:defRPr/>
            </a:pPr>
            <a:endParaRPr lang="en-US"/>
          </a:p>
        </p:txBody>
      </p:sp>
      <p:sp>
        <p:nvSpPr>
          <p:cNvPr id="4102"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mn-cs"/>
              </a:defRPr>
            </a:lvl1pPr>
          </a:lstStyle>
          <a:p>
            <a:pPr>
              <a:defRPr/>
            </a:pPr>
            <a:fld id="{1A662E64-9D6E-4EA3-A3F0-3557944B563F}" type="slidenum">
              <a:rPr lang="en-US"/>
              <a:pPr>
                <a:defRPr/>
              </a:pPr>
              <a:t>‹#›</a:t>
            </a:fld>
            <a:endParaRPr lang="en-US"/>
          </a:p>
        </p:txBody>
      </p:sp>
    </p:spTree>
    <p:extLst>
      <p:ext uri="{BB962C8B-B14F-4D97-AF65-F5344CB8AC3E}">
        <p14:creationId xmlns:p14="http://schemas.microsoft.com/office/powerpoint/2010/main" val="31166489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pPr>
              <a:buFont typeface="Times New Roman" pitchFamily="18" charset="0"/>
              <a:buNone/>
            </a:pPr>
            <a:fld id="{9181C769-C5A9-4AD8-9DAD-ECBA49F12DE0}" type="slidenum">
              <a:rPr lang="en-US" smtClean="0">
                <a:latin typeface="Times New Roman" pitchFamily="18" charset="0"/>
                <a:ea typeface="Microsoft YaHei"/>
                <a:cs typeface="Microsoft YaHei"/>
              </a:rPr>
              <a:pPr>
                <a:buFont typeface="Times New Roman" pitchFamily="18" charset="0"/>
                <a:buNone/>
              </a:pPr>
              <a:t>1</a:t>
            </a:fld>
            <a:endParaRPr lang="en-US" smtClean="0">
              <a:latin typeface="Times New Roman" pitchFamily="18" charset="0"/>
              <a:ea typeface="Microsoft YaHei"/>
              <a:cs typeface="Microsoft YaHei"/>
            </a:endParaRPr>
          </a:p>
        </p:txBody>
      </p:sp>
      <p:sp>
        <p:nvSpPr>
          <p:cNvPr id="4096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0964"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p:spPr>
        <p:txBody>
          <a:bodyPr/>
          <a:lstStyle/>
          <a:p>
            <a:pPr>
              <a:buFont typeface="Times New Roman" pitchFamily="18" charset="0"/>
              <a:buNone/>
            </a:pPr>
            <a:fld id="{F13EF51D-9E9F-42EA-A226-D20EA1F222C1}" type="slidenum">
              <a:rPr lang="en-US" smtClean="0">
                <a:latin typeface="Times New Roman" pitchFamily="18" charset="0"/>
                <a:ea typeface="Microsoft YaHei"/>
                <a:cs typeface="Microsoft YaHei"/>
              </a:rPr>
              <a:pPr>
                <a:buFont typeface="Times New Roman" pitchFamily="18" charset="0"/>
                <a:buNone/>
              </a:pPr>
              <a:t>10</a:t>
            </a:fld>
            <a:endParaRPr lang="en-US" smtClean="0">
              <a:latin typeface="Times New Roman" pitchFamily="18" charset="0"/>
              <a:ea typeface="Microsoft YaHei"/>
              <a:cs typeface="Microsoft YaHei"/>
            </a:endParaRPr>
          </a:p>
        </p:txBody>
      </p:sp>
      <p:sp>
        <p:nvSpPr>
          <p:cNvPr id="5939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Two critical implications</a:t>
            </a:r>
          </a:p>
          <a:p>
            <a:pPr eaLnBrk="1">
              <a:spcBef>
                <a:spcPct val="0"/>
              </a:spcBef>
              <a:buFont typeface="Times New Roman" pitchFamily="16" charset="0"/>
              <a:buNone/>
              <a:defRPr/>
            </a:pPr>
            <a:r>
              <a:rPr lang="en-US" smtClean="0">
                <a:latin typeface="+mn-lt" charset="0"/>
                <a:ea typeface="+mn-ea" charset="0"/>
                <a:cs typeface="+mn-ea" charset="0"/>
              </a:rPr>
              <a:t>Cuts to radiologists and other physicians have already begun</a:t>
            </a:r>
          </a:p>
          <a:p>
            <a:pPr eaLnBrk="1">
              <a:spcBef>
                <a:spcPct val="0"/>
              </a:spcBef>
              <a:buFont typeface="Times New Roman" pitchFamily="16" charset="0"/>
              <a:buNone/>
              <a:defRPr/>
            </a:pPr>
            <a:r>
              <a:rPr lang="en-US" smtClean="0">
                <a:latin typeface="+mn-lt" charset="0"/>
                <a:ea typeface="+mn-ea" charset="0"/>
                <a:cs typeface="+mn-ea" charset="0"/>
              </a:rPr>
              <a:t>Costs of billing for some relatively value unit studies, exceed their reimbursement</a:t>
            </a:r>
          </a:p>
          <a:p>
            <a:pPr eaLnBrk="1">
              <a:spcBef>
                <a:spcPct val="0"/>
              </a:spcBef>
              <a:buFont typeface="Times New Roman" pitchFamily="16" charset="0"/>
              <a:buNone/>
              <a:defRPr/>
            </a:pPr>
            <a:r>
              <a:rPr lang="en-US" smtClean="0">
                <a:latin typeface="+mn-lt" charset="0"/>
                <a:ea typeface="+mn-ea" charset="0"/>
                <a:cs typeface="+mn-ea" charset="0"/>
              </a:rPr>
              <a:t>E.g., Plain films</a:t>
            </a:r>
          </a:p>
          <a:p>
            <a:pPr eaLnBrk="1">
              <a:spcBef>
                <a:spcPct val="0"/>
              </a:spcBef>
              <a:buFont typeface="Times New Roman" pitchFamily="16" charset="0"/>
              <a:buNone/>
              <a:defRPr/>
            </a:pPr>
            <a:r>
              <a:rPr lang="en-US" smtClean="0">
                <a:latin typeface="+mn-lt" charset="0"/>
                <a:ea typeface="+mn-ea" charset="0"/>
                <a:cs typeface="+mn-ea" charset="0"/>
              </a:rPr>
              <a:t>Despite this we are require to bill Medicaid for services provided to Medicaid patients</a:t>
            </a:r>
          </a:p>
          <a:p>
            <a:pPr eaLnBrk="1">
              <a:spcBef>
                <a:spcPct val="0"/>
              </a:spcBef>
              <a:buFont typeface="Times New Roman" pitchFamily="16" charset="0"/>
              <a:buNone/>
              <a:defRPr/>
            </a:pPr>
            <a:r>
              <a:rPr lang="en-US" smtClean="0">
                <a:latin typeface="+mn-lt" charset="0"/>
                <a:ea typeface="+mn-ea" charset="0"/>
                <a:cs typeface="+mn-ea" charset="0"/>
              </a:rPr>
              <a:t>Although funding from the American Recovery and Reimbursement Act  (ARRA) was given, 39 states implemented a provider cut or freeze, because provider payments are linked to economic conditions in those states</a:t>
            </a:r>
          </a:p>
          <a:p>
            <a:pPr eaLnBrk="1">
              <a:spcBef>
                <a:spcPct val="0"/>
              </a:spcBef>
              <a:buFont typeface="Times New Roman" pitchFamily="16" charset="0"/>
              <a:buNone/>
              <a:defRPr/>
            </a:pPr>
            <a:r>
              <a:rPr lang="en-US" smtClean="0">
                <a:latin typeface="+mn-lt" charset="0"/>
                <a:ea typeface="+mn-ea" charset="0"/>
                <a:cs typeface="+mn-ea" charset="0"/>
              </a:rPr>
              <a:t>This was done for immediate impact on the state’s budget, as they felt they had to have fiscal restraint, </a:t>
            </a:r>
          </a:p>
          <a:p>
            <a:pPr eaLnBrk="1">
              <a:spcBef>
                <a:spcPct val="0"/>
              </a:spcBef>
              <a:buFont typeface="Times New Roman" pitchFamily="16" charset="0"/>
              <a:buNone/>
              <a:defRPr/>
            </a:pPr>
            <a:r>
              <a:rPr lang="en-US" smtClean="0">
                <a:latin typeface="+mn-lt" charset="0"/>
                <a:ea typeface="+mn-ea" charset="0"/>
                <a:cs typeface="+mn-ea" charset="0"/>
              </a:rPr>
              <a:t>States are starting to use and require other third party entities to curtail the growth in Medicaid services</a:t>
            </a:r>
          </a:p>
          <a:p>
            <a:pPr eaLnBrk="1">
              <a:spcBef>
                <a:spcPct val="0"/>
              </a:spcBef>
              <a:buFont typeface="Times New Roman" pitchFamily="16" charset="0"/>
              <a:buNone/>
              <a:defRPr/>
            </a:pPr>
            <a:r>
              <a:rPr lang="en-US" smtClean="0">
                <a:latin typeface="+mn-lt" charset="0"/>
                <a:ea typeface="+mn-ea" charset="0"/>
                <a:cs typeface="+mn-ea" charset="0"/>
              </a:rPr>
              <a:t>Radiology Benefit Managers (RBM)</a:t>
            </a:r>
          </a:p>
          <a:p>
            <a:pPr eaLnBrk="1">
              <a:spcBef>
                <a:spcPct val="0"/>
              </a:spcBef>
              <a:buFont typeface="Times New Roman" pitchFamily="16" charset="0"/>
              <a:buNone/>
              <a:defRPr/>
            </a:pPr>
            <a:r>
              <a:rPr lang="en-US" smtClean="0">
                <a:latin typeface="+mn-lt" charset="0"/>
                <a:ea typeface="+mn-ea" charset="0"/>
                <a:cs typeface="+mn-ea" charset="0"/>
              </a:rPr>
              <a:t>Requiring and/or developing Online decision support systems</a:t>
            </a:r>
          </a:p>
          <a:p>
            <a:pPr eaLnBrk="1">
              <a:spcBef>
                <a:spcPct val="0"/>
              </a:spcBef>
              <a:buFont typeface="Times New Roman" pitchFamily="16" charset="0"/>
              <a:buNone/>
              <a:defRPr/>
            </a:pPr>
            <a:r>
              <a:rPr lang="en-US" smtClean="0">
                <a:latin typeface="+mn-lt" charset="0"/>
                <a:ea typeface="+mn-ea" charset="0"/>
                <a:cs typeface="+mn-ea" charset="0"/>
              </a:rPr>
              <a:t>Minnisota, Washington &amp; North Carolina </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59397"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F269C1B2-568B-4437-A9DF-5A0DD5FB40A1}"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10</a:t>
            </a:fld>
            <a:endParaRPr lang="en-US" sz="2400" i="1">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p>
            <a:pPr>
              <a:buFont typeface="Times New Roman" pitchFamily="18" charset="0"/>
              <a:buNone/>
            </a:pPr>
            <a:fld id="{2E0C315B-9AC7-4A98-9B06-9CF3EC647753}" type="slidenum">
              <a:rPr lang="en-US" smtClean="0">
                <a:latin typeface="Times New Roman" pitchFamily="18" charset="0"/>
                <a:ea typeface="Microsoft YaHei"/>
                <a:cs typeface="Microsoft YaHei"/>
              </a:rPr>
              <a:pPr>
                <a:buFont typeface="Times New Roman" pitchFamily="18" charset="0"/>
                <a:buNone/>
              </a:pPr>
              <a:t>12</a:t>
            </a:fld>
            <a:endParaRPr lang="en-US" smtClean="0">
              <a:latin typeface="Times New Roman" pitchFamily="18" charset="0"/>
              <a:ea typeface="Microsoft YaHei"/>
              <a:cs typeface="Microsoft YaHei"/>
            </a:endParaRPr>
          </a:p>
        </p:txBody>
      </p:sp>
      <p:sp>
        <p:nvSpPr>
          <p:cNvPr id="6246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Relative Value Update Committee</a:t>
            </a:r>
          </a:p>
          <a:p>
            <a:pPr eaLnBrk="1">
              <a:spcBef>
                <a:spcPct val="0"/>
              </a:spcBef>
              <a:buFont typeface="Times New Roman" pitchFamily="16" charset="0"/>
              <a:buNone/>
              <a:defRPr/>
            </a:pPr>
            <a:r>
              <a:rPr lang="en-US" smtClean="0">
                <a:ea typeface="+mn-ea" charset="0"/>
                <a:cs typeface="+mn-ea" charset="0"/>
              </a:rPr>
              <a:t>26 member multispecialty expert panel of physicians</a:t>
            </a:r>
          </a:p>
          <a:p>
            <a:pPr eaLnBrk="1">
              <a:spcBef>
                <a:spcPct val="0"/>
              </a:spcBef>
              <a:buFont typeface="Times New Roman" pitchFamily="16" charset="0"/>
              <a:buNone/>
              <a:defRPr/>
            </a:pPr>
            <a:r>
              <a:rPr lang="en-US" smtClean="0">
                <a:ea typeface="+mn-ea" charset="0"/>
                <a:cs typeface="+mn-ea" charset="0"/>
              </a:rPr>
              <a:t>Convened by the AMA and sponsored by the physician specialty groups</a:t>
            </a:r>
          </a:p>
          <a:p>
            <a:pPr eaLnBrk="1">
              <a:spcBef>
                <a:spcPct val="0"/>
              </a:spcBef>
              <a:buFont typeface="Times New Roman" pitchFamily="16" charset="0"/>
              <a:buNone/>
              <a:defRPr/>
            </a:pPr>
            <a:r>
              <a:rPr lang="en-US" smtClean="0">
                <a:ea typeface="+mn-ea" charset="0"/>
                <a:cs typeface="+mn-ea" charset="0"/>
              </a:rPr>
              <a:t>Providing input into the Medicare fee-for-service system for two decades</a:t>
            </a:r>
          </a:p>
          <a:p>
            <a:pPr eaLnBrk="1">
              <a:spcBef>
                <a:spcPct val="0"/>
              </a:spcBef>
              <a:buFont typeface="Times New Roman" pitchFamily="16" charset="0"/>
              <a:buNone/>
              <a:defRPr/>
            </a:pPr>
            <a:r>
              <a:rPr lang="en-US" smtClean="0">
                <a:ea typeface="+mn-ea" charset="0"/>
                <a:cs typeface="+mn-ea" charset="0"/>
              </a:rPr>
              <a:t>No cost to tax payers</a:t>
            </a:r>
          </a:p>
          <a:p>
            <a:pPr eaLnBrk="1">
              <a:spcBef>
                <a:spcPct val="0"/>
              </a:spcBef>
              <a:buFont typeface="Times New Roman" pitchFamily="16" charset="0"/>
              <a:buNone/>
              <a:defRPr/>
            </a:pPr>
            <a:r>
              <a:rPr lang="en-US" smtClean="0">
                <a:ea typeface="+mn-ea" charset="0"/>
                <a:cs typeface="+mn-ea" charset="0"/>
              </a:rPr>
              <a:t>Establishing relative values for new and revised Current Procedural Technology (CPT) codes</a:t>
            </a:r>
          </a:p>
          <a:p>
            <a:pPr eaLnBrk="1">
              <a:spcBef>
                <a:spcPct val="0"/>
              </a:spcBef>
              <a:buFont typeface="Times New Roman" pitchFamily="16" charset="0"/>
              <a:buNone/>
              <a:defRPr/>
            </a:pPr>
            <a:r>
              <a:rPr lang="en-US" smtClean="0">
                <a:ea typeface="+mn-ea" charset="0"/>
                <a:cs typeface="+mn-ea" charset="0"/>
              </a:rPr>
              <a:t>Has worked with  CMS for each of the statutory five year reviews of the Medicare Physician  Fee Schedule</a:t>
            </a:r>
          </a:p>
          <a:p>
            <a:pPr eaLnBrk="1">
              <a:spcBef>
                <a:spcPct val="0"/>
              </a:spcBef>
              <a:buFont typeface="Times New Roman" pitchFamily="16" charset="0"/>
              <a:buNone/>
              <a:defRPr/>
            </a:pPr>
            <a:r>
              <a:rPr lang="en-US" smtClean="0">
                <a:ea typeface="+mn-ea" charset="0"/>
                <a:cs typeface="+mn-ea" charset="0"/>
              </a:rPr>
              <a:t>&gt; 7000 CPT codes</a:t>
            </a:r>
          </a:p>
          <a:p>
            <a:pPr eaLnBrk="1">
              <a:spcBef>
                <a:spcPct val="0"/>
              </a:spcBef>
              <a:buFont typeface="Times New Roman" pitchFamily="16" charset="0"/>
              <a:buNone/>
              <a:defRPr/>
            </a:pPr>
            <a:r>
              <a:rPr lang="en-US" smtClean="0">
                <a:ea typeface="+mn-ea" charset="0"/>
                <a:cs typeface="+mn-ea" charset="0"/>
              </a:rPr>
              <a:t>CMS attends each RUC meeting</a:t>
            </a:r>
          </a:p>
          <a:p>
            <a:pPr eaLnBrk="1">
              <a:spcBef>
                <a:spcPct val="0"/>
              </a:spcBef>
              <a:buFont typeface="Times New Roman" pitchFamily="16" charset="0"/>
              <a:buNone/>
              <a:defRPr/>
            </a:pPr>
            <a:r>
              <a:rPr lang="en-US" smtClean="0">
                <a:ea typeface="+mn-ea" charset="0"/>
                <a:cs typeface="+mn-ea" charset="0"/>
              </a:rPr>
              <a:t>At CMS’s option</a:t>
            </a:r>
          </a:p>
          <a:p>
            <a:pPr eaLnBrk="1">
              <a:spcBef>
                <a:spcPct val="0"/>
              </a:spcBef>
              <a:buFont typeface="Times New Roman" pitchFamily="16" charset="0"/>
              <a:buNone/>
              <a:defRPr/>
            </a:pPr>
            <a:r>
              <a:rPr lang="en-US" smtClean="0">
                <a:ea typeface="+mn-ea" charset="0"/>
                <a:cs typeface="+mn-ea" charset="0"/>
              </a:rPr>
              <a:t>Accepts, rejects or modifies any recommendation</a:t>
            </a:r>
          </a:p>
          <a:p>
            <a:pPr eaLnBrk="1">
              <a:spcBef>
                <a:spcPct val="0"/>
              </a:spcBef>
              <a:buFont typeface="Times New Roman" pitchFamily="16" charset="0"/>
              <a:buNone/>
              <a:defRPr/>
            </a:pPr>
            <a:endParaRPr lang="en-US" smtClean="0">
              <a:ea typeface="+mn-ea" charset="0"/>
              <a:cs typeface="+mn-ea" charset="0"/>
            </a:endParaRPr>
          </a:p>
        </p:txBody>
      </p:sp>
      <p:sp>
        <p:nvSpPr>
          <p:cNvPr id="62469"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5F597C90-93A9-41ED-A98D-D9CEDC530B65}"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12</a:t>
            </a:fld>
            <a:endParaRPr lang="en-US" sz="2400" i="1">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p>
            <a:pPr>
              <a:buFont typeface="Times New Roman" pitchFamily="18" charset="0"/>
              <a:buNone/>
            </a:pPr>
            <a:fld id="{5DD625CE-3A30-4AA4-A937-7F961A09819E}" type="slidenum">
              <a:rPr lang="en-US" smtClean="0">
                <a:latin typeface="Times New Roman" pitchFamily="18" charset="0"/>
                <a:ea typeface="Microsoft YaHei"/>
                <a:cs typeface="Microsoft YaHei"/>
              </a:rPr>
              <a:pPr>
                <a:buFont typeface="Times New Roman" pitchFamily="18" charset="0"/>
                <a:buNone/>
              </a:pPr>
              <a:t>13</a:t>
            </a:fld>
            <a:endParaRPr lang="en-US" smtClean="0">
              <a:latin typeface="Times New Roman" pitchFamily="18" charset="0"/>
              <a:ea typeface="Microsoft YaHei"/>
              <a:cs typeface="Microsoft YaHei"/>
            </a:endParaRPr>
          </a:p>
        </p:txBody>
      </p:sp>
      <p:sp>
        <p:nvSpPr>
          <p:cNvPr id="6451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64516" name="Text Box 2"/>
          <p:cNvSpPr>
            <a:spLocks noGrp="1" noChangeArrowheads="1"/>
          </p:cNvSpPr>
          <p:nvPr>
            <p:ph type="body" idx="1"/>
          </p:nvPr>
        </p:nvSpPr>
        <p:spPr>
          <a:xfrm>
            <a:off x="0" y="0"/>
            <a:ext cx="1588" cy="1588"/>
          </a:xfrm>
          <a:noFill/>
          <a:ln/>
        </p:spPr>
        <p:txBody>
          <a:bodyPr lIns="90000" tIns="45000" rIns="90000" bIns="45000"/>
          <a:lstStyle/>
          <a:p>
            <a:pPr eaLnBrk="1">
              <a:spcBef>
                <a:spcPct val="0"/>
              </a:spcBef>
            </a:pPr>
            <a:r>
              <a:rPr lang="en-US" sz="2000" smtClean="0">
                <a:latin typeface="Times New Roman" pitchFamily="18" charset="0"/>
                <a:ea typeface="Microsoft YaHei"/>
                <a:cs typeface="Microsoft YaHei"/>
              </a:rPr>
              <a:t>RUC is under heavy fire</a:t>
            </a:r>
          </a:p>
          <a:p>
            <a:pPr eaLnBrk="1">
              <a:spcBef>
                <a:spcPct val="0"/>
              </a:spcBef>
            </a:pPr>
            <a:r>
              <a:rPr lang="en-US" sz="2000" smtClean="0">
                <a:latin typeface="Times New Roman" pitchFamily="18" charset="0"/>
                <a:ea typeface="Microsoft YaHei"/>
                <a:cs typeface="Microsoft YaHei"/>
              </a:rPr>
              <a:t>American Academy of Family Physician (AAFP)</a:t>
            </a:r>
          </a:p>
          <a:p>
            <a:pPr eaLnBrk="1">
              <a:spcBef>
                <a:spcPct val="0"/>
              </a:spcBef>
            </a:pPr>
            <a:r>
              <a:rPr lang="en-US" sz="2000" smtClean="0">
                <a:latin typeface="Times New Roman" pitchFamily="18" charset="0"/>
                <a:ea typeface="Microsoft YaHei"/>
                <a:cs typeface="Microsoft YaHei"/>
              </a:rPr>
              <a:t>Even though in 2007, though the RUC review process, which resulted in a 37% increase in payment for office visits. This was a significant redistribution of health care dollars from specialists to primary care.  </a:t>
            </a:r>
          </a:p>
          <a:p>
            <a:pPr eaLnBrk="1">
              <a:spcBef>
                <a:spcPct val="0"/>
              </a:spcBef>
            </a:pPr>
            <a:r>
              <a:rPr lang="en-US" sz="2000" smtClean="0">
                <a:latin typeface="Times New Roman" pitchFamily="18" charset="0"/>
                <a:ea typeface="Microsoft YaHei"/>
                <a:cs typeface="Microsoft YaHei"/>
              </a:rPr>
              <a:t>The US congress legislatively mandates CMS, if the proposed RUC dollar redistribution is significant, that the adjustment be budget neutral, i.e.,  a zero sum adjustment between the doctors </a:t>
            </a:r>
          </a:p>
          <a:p>
            <a:pPr eaLnBrk="1">
              <a:spcBef>
                <a:spcPct val="0"/>
              </a:spcBef>
            </a:pPr>
            <a:r>
              <a:rPr lang="en-US" sz="2000" smtClean="0">
                <a:latin typeface="Times New Roman" pitchFamily="18" charset="0"/>
                <a:ea typeface="Microsoft YaHei"/>
                <a:cs typeface="Microsoft YaHei"/>
              </a:rPr>
              <a:t>AAFP is looking to have an outside analytic entity make RVU recommendations, so as to effect an even greater share of the health-care dollars.</a:t>
            </a:r>
          </a:p>
          <a:p>
            <a:pPr eaLnBrk="1">
              <a:spcBef>
                <a:spcPct val="0"/>
              </a:spcBef>
            </a:pPr>
            <a:r>
              <a:rPr lang="en-US" sz="2000" smtClean="0">
                <a:latin typeface="Times New Roman" pitchFamily="18" charset="0"/>
                <a:ea typeface="Microsoft YaHei"/>
                <a:cs typeface="Microsoft YaHei"/>
              </a:rPr>
              <a:t>Medicare Payment Advisory Commission (MedPAC)</a:t>
            </a:r>
          </a:p>
          <a:p>
            <a:pPr eaLnBrk="1">
              <a:spcBef>
                <a:spcPct val="0"/>
              </a:spcBef>
            </a:pPr>
            <a:r>
              <a:rPr lang="en-US" sz="2000" smtClean="0">
                <a:latin typeface="Times New Roman" pitchFamily="18" charset="0"/>
                <a:ea typeface="Microsoft YaHei"/>
                <a:cs typeface="Microsoft YaHei"/>
              </a:rPr>
              <a:t> CMS</a:t>
            </a:r>
          </a:p>
          <a:p>
            <a:pPr eaLnBrk="1">
              <a:spcBef>
                <a:spcPct val="0"/>
              </a:spcBef>
            </a:pPr>
            <a:r>
              <a:rPr lang="en-US" sz="2000" smtClean="0">
                <a:latin typeface="Times New Roman" pitchFamily="18" charset="0"/>
                <a:ea typeface="Microsoft YaHei"/>
                <a:cs typeface="Microsoft YaHei"/>
              </a:rPr>
              <a:t>Congressional member Jim McDermott (D-WA) and MedPAC Chairman Glen Hackbarth have been critical of  the RUC</a:t>
            </a:r>
          </a:p>
          <a:p>
            <a:pPr eaLnBrk="1">
              <a:spcBef>
                <a:spcPct val="0"/>
              </a:spcBef>
            </a:pPr>
            <a:r>
              <a:rPr lang="en-US" sz="2000" smtClean="0">
                <a:latin typeface="Times New Roman" pitchFamily="18" charset="0"/>
                <a:ea typeface="Microsoft YaHei"/>
                <a:cs typeface="Microsoft YaHei"/>
              </a:rPr>
              <a:t>Jim McDermott (D-WA) has introduced legislation to require an outside contractor to supplant the RUC process</a:t>
            </a:r>
          </a:p>
          <a:p>
            <a:pPr eaLnBrk="1">
              <a:spcBef>
                <a:spcPct val="0"/>
              </a:spcBef>
            </a:pPr>
            <a:r>
              <a:rPr lang="en-US" sz="2000" smtClean="0">
                <a:latin typeface="Times New Roman" pitchFamily="18" charset="0"/>
                <a:ea typeface="Microsoft YaHei"/>
                <a:cs typeface="Microsoft YaHei"/>
              </a:rPr>
              <a:t>Does not require that all codes be evaluated and may well lead to cherry picking codes</a:t>
            </a:r>
          </a:p>
          <a:p>
            <a:pPr eaLnBrk="1">
              <a:spcBef>
                <a:spcPct val="0"/>
              </a:spcBef>
            </a:pPr>
            <a:r>
              <a:rPr lang="en-US" sz="2000" smtClean="0">
                <a:latin typeface="Times New Roman" pitchFamily="18" charset="0"/>
                <a:ea typeface="Microsoft YaHei"/>
                <a:cs typeface="Microsoft YaHei"/>
              </a:rPr>
              <a:t>Its methodology is not stipulated</a:t>
            </a:r>
          </a:p>
          <a:p>
            <a:pPr eaLnBrk="1">
              <a:spcBef>
                <a:spcPct val="0"/>
              </a:spcBef>
            </a:pPr>
            <a:r>
              <a:rPr lang="en-US" sz="2000" smtClean="0">
                <a:latin typeface="Times New Roman" pitchFamily="18" charset="0"/>
                <a:ea typeface="Microsoft YaHei"/>
                <a:cs typeface="Microsoft YaHei"/>
              </a:rPr>
              <a:t>Implies that the RUC determines how much various specialties earn</a:t>
            </a:r>
          </a:p>
          <a:p>
            <a:pPr eaLnBrk="1">
              <a:spcBef>
                <a:spcPct val="0"/>
              </a:spcBef>
            </a:pPr>
            <a:r>
              <a:rPr lang="en-US" sz="2000" smtClean="0">
                <a:latin typeface="Times New Roman" pitchFamily="18" charset="0"/>
                <a:ea typeface="Microsoft YaHei"/>
                <a:cs typeface="Microsoft YaHei"/>
              </a:rPr>
              <a:t>Rather  CMS and Congress actually controls and  determines how much money goes into physician services </a:t>
            </a:r>
          </a:p>
          <a:p>
            <a:pPr eaLnBrk="1">
              <a:spcBef>
                <a:spcPct val="0"/>
              </a:spcBef>
            </a:pPr>
            <a:r>
              <a:rPr lang="en-US" sz="2000" smtClean="0">
                <a:latin typeface="Times New Roman" pitchFamily="18" charset="0"/>
                <a:ea typeface="Microsoft YaHei"/>
                <a:cs typeface="Microsoft YaHei"/>
              </a:rPr>
              <a:t>Congress has mandated  reductions in physician payment</a:t>
            </a:r>
          </a:p>
          <a:p>
            <a:pPr eaLnBrk="1">
              <a:spcBef>
                <a:spcPct val="0"/>
              </a:spcBef>
            </a:pPr>
            <a:r>
              <a:rPr lang="en-US" sz="2000" smtClean="0">
                <a:latin typeface="Times New Roman" pitchFamily="18" charset="0"/>
                <a:ea typeface="Microsoft YaHei"/>
                <a:cs typeface="Microsoft YaHei"/>
              </a:rPr>
              <a:t>1.8 billion per year that came from the deficit Reduction Act of 2005</a:t>
            </a:r>
          </a:p>
          <a:p>
            <a:pPr eaLnBrk="1">
              <a:spcBef>
                <a:spcPct val="0"/>
              </a:spcBef>
            </a:pPr>
            <a:endParaRPr lang="en-US" sz="2000" smtClean="0">
              <a:latin typeface="Times New Roman" pitchFamily="18" charset="0"/>
              <a:ea typeface="Microsoft YaHei"/>
              <a:cs typeface="Microsoft YaHei"/>
            </a:endParaRPr>
          </a:p>
        </p:txBody>
      </p:sp>
      <p:sp>
        <p:nvSpPr>
          <p:cNvPr id="64517"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65968960-83AD-4762-A9DC-5894EBDADEE3}"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13</a:t>
            </a:fld>
            <a:endParaRPr lang="en-US" sz="2400" i="1">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p>
            <a:pPr>
              <a:buFont typeface="Times New Roman" pitchFamily="18" charset="0"/>
              <a:buNone/>
            </a:pPr>
            <a:fld id="{616A1699-5CD9-4AA9-A36C-AEB495EDEDE6}" type="slidenum">
              <a:rPr lang="en-US" smtClean="0">
                <a:latin typeface="Times New Roman" pitchFamily="18" charset="0"/>
                <a:ea typeface="Microsoft YaHei"/>
                <a:cs typeface="Microsoft YaHei"/>
              </a:rPr>
              <a:pPr>
                <a:buFont typeface="Times New Roman" pitchFamily="18" charset="0"/>
                <a:buNone/>
              </a:pPr>
              <a:t>14</a:t>
            </a:fld>
            <a:endParaRPr lang="en-US" smtClean="0">
              <a:latin typeface="Times New Roman" pitchFamily="18" charset="0"/>
              <a:ea typeface="Microsoft YaHei"/>
              <a:cs typeface="Microsoft YaHei"/>
            </a:endParaRPr>
          </a:p>
        </p:txBody>
      </p:sp>
      <p:sp>
        <p:nvSpPr>
          <p:cNvPr id="6656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66564" name="Text Box 2"/>
          <p:cNvSpPr>
            <a:spLocks noGrp="1" noChangeArrowheads="1"/>
          </p:cNvSpPr>
          <p:nvPr>
            <p:ph type="body" idx="1"/>
          </p:nvPr>
        </p:nvSpPr>
        <p:spPr>
          <a:xfrm>
            <a:off x="0" y="0"/>
            <a:ext cx="1588" cy="1588"/>
          </a:xfrm>
          <a:noFill/>
          <a:ln/>
        </p:spPr>
        <p:txBody>
          <a:bodyPr lIns="90000" tIns="45000" rIns="90000" bIns="45000"/>
          <a:lstStyle/>
          <a:p>
            <a:pPr eaLnBrk="1">
              <a:spcBef>
                <a:spcPct val="0"/>
              </a:spcBef>
            </a:pPr>
            <a:r>
              <a:rPr lang="en-US" sz="2000" smtClean="0">
                <a:latin typeface="Arial" charset="0"/>
                <a:ea typeface="Microsoft YaHei"/>
                <a:cs typeface="Microsoft YaHei"/>
              </a:rPr>
              <a:t>Medicare Payment Advisory Commission (MedPAC)</a:t>
            </a:r>
          </a:p>
          <a:p>
            <a:pPr eaLnBrk="1">
              <a:spcBef>
                <a:spcPct val="0"/>
              </a:spcBef>
            </a:pPr>
            <a:r>
              <a:rPr lang="en-US" sz="2000" smtClean="0">
                <a:latin typeface="Arial" charset="0"/>
                <a:ea typeface="Microsoft YaHei"/>
                <a:cs typeface="Microsoft YaHei"/>
              </a:rPr>
              <a:t> CMS</a:t>
            </a:r>
          </a:p>
          <a:p>
            <a:pPr eaLnBrk="1">
              <a:spcBef>
                <a:spcPct val="0"/>
              </a:spcBef>
            </a:pPr>
            <a:r>
              <a:rPr lang="en-US" sz="2000" smtClean="0">
                <a:latin typeface="Arial" charset="0"/>
                <a:ea typeface="Microsoft YaHei"/>
                <a:cs typeface="Microsoft YaHei"/>
              </a:rPr>
              <a:t>Congressional member Jim McDermott (D-WA) and MedPAC Chairman Glen Hackbarth have been critical of  the RUC</a:t>
            </a:r>
          </a:p>
          <a:p>
            <a:pPr eaLnBrk="1">
              <a:spcBef>
                <a:spcPct val="0"/>
              </a:spcBef>
            </a:pPr>
            <a:r>
              <a:rPr lang="en-US" sz="2000" smtClean="0">
                <a:latin typeface="Arial" charset="0"/>
                <a:ea typeface="Microsoft YaHei"/>
                <a:cs typeface="Microsoft YaHei"/>
              </a:rPr>
              <a:t>Jim McDermott (D-WA) has introduced legislation to require an outside contractor to supplant the RUC process</a:t>
            </a:r>
          </a:p>
          <a:p>
            <a:pPr eaLnBrk="1">
              <a:spcBef>
                <a:spcPct val="0"/>
              </a:spcBef>
            </a:pPr>
            <a:r>
              <a:rPr lang="en-US" sz="2000" smtClean="0">
                <a:latin typeface="Arial" charset="0"/>
                <a:ea typeface="Microsoft YaHei"/>
                <a:cs typeface="Microsoft YaHei"/>
              </a:rPr>
              <a:t>Does not require that all codes be evaluated and may well lead to cherry picking codes</a:t>
            </a:r>
          </a:p>
          <a:p>
            <a:pPr eaLnBrk="1">
              <a:spcBef>
                <a:spcPct val="0"/>
              </a:spcBef>
            </a:pPr>
            <a:r>
              <a:rPr lang="en-US" sz="2000" smtClean="0">
                <a:latin typeface="Arial" charset="0"/>
                <a:ea typeface="Microsoft YaHei"/>
                <a:cs typeface="Microsoft YaHei"/>
              </a:rPr>
              <a:t>Its methodology is not stipulated</a:t>
            </a:r>
          </a:p>
          <a:p>
            <a:pPr eaLnBrk="1">
              <a:spcBef>
                <a:spcPct val="0"/>
              </a:spcBef>
            </a:pPr>
            <a:r>
              <a:rPr lang="en-US" sz="2000" smtClean="0">
                <a:latin typeface="Arial" charset="0"/>
                <a:ea typeface="Microsoft YaHei"/>
                <a:cs typeface="Microsoft YaHei"/>
              </a:rPr>
              <a:t>Implies that the RUC determines how much various specialties earn</a:t>
            </a:r>
          </a:p>
          <a:p>
            <a:pPr eaLnBrk="1">
              <a:spcBef>
                <a:spcPct val="0"/>
              </a:spcBef>
            </a:pPr>
            <a:r>
              <a:rPr lang="en-US" sz="2000" smtClean="0">
                <a:latin typeface="Arial" charset="0"/>
                <a:ea typeface="Microsoft YaHei"/>
                <a:cs typeface="Microsoft YaHei"/>
              </a:rPr>
              <a:t>Rather  CMS and Congress actually controls and  determines how much money goes into physician services </a:t>
            </a:r>
          </a:p>
          <a:p>
            <a:pPr eaLnBrk="1">
              <a:spcBef>
                <a:spcPct val="0"/>
              </a:spcBef>
            </a:pPr>
            <a:r>
              <a:rPr lang="en-US" sz="2000" smtClean="0">
                <a:latin typeface="Arial" charset="0"/>
                <a:ea typeface="Microsoft YaHei"/>
                <a:cs typeface="Microsoft YaHei"/>
              </a:rPr>
              <a:t>Congress has mandated  reductions in physician payment</a:t>
            </a:r>
          </a:p>
          <a:p>
            <a:pPr eaLnBrk="1">
              <a:spcBef>
                <a:spcPct val="0"/>
              </a:spcBef>
            </a:pPr>
            <a:r>
              <a:rPr lang="en-US" sz="2000" smtClean="0">
                <a:latin typeface="Arial" charset="0"/>
                <a:ea typeface="Microsoft YaHei"/>
                <a:cs typeface="Microsoft YaHei"/>
              </a:rPr>
              <a:t>1.8 billion per year that came from the deficit Reduction Act of 2005</a:t>
            </a:r>
          </a:p>
          <a:p>
            <a:pPr eaLnBrk="1">
              <a:spcBef>
                <a:spcPct val="0"/>
              </a:spcBef>
            </a:pPr>
            <a:endParaRPr lang="en-US" sz="2000" smtClean="0">
              <a:latin typeface="Arial" charset="0"/>
              <a:ea typeface="Microsoft YaHei"/>
              <a:cs typeface="Microsoft YaHei"/>
            </a:endParaRPr>
          </a:p>
        </p:txBody>
      </p:sp>
      <p:sp>
        <p:nvSpPr>
          <p:cNvPr id="66565"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62D15969-D313-472D-BB4B-E3ED93DB4391}"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14</a:t>
            </a:fld>
            <a:endParaRPr lang="en-US" sz="2400" i="1">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p:spPr>
        <p:txBody>
          <a:bodyPr/>
          <a:lstStyle/>
          <a:p>
            <a:pPr>
              <a:buFont typeface="Times New Roman" pitchFamily="18" charset="0"/>
              <a:buNone/>
            </a:pPr>
            <a:fld id="{1377D5CB-E94D-4FBE-A91C-5B3ED2A8DE0D}" type="slidenum">
              <a:rPr lang="en-US" smtClean="0">
                <a:latin typeface="Times New Roman" pitchFamily="18" charset="0"/>
                <a:ea typeface="Microsoft YaHei"/>
                <a:cs typeface="Microsoft YaHei"/>
              </a:rPr>
              <a:pPr>
                <a:buFont typeface="Times New Roman" pitchFamily="18" charset="0"/>
                <a:buNone/>
              </a:pPr>
              <a:t>15</a:t>
            </a:fld>
            <a:endParaRPr lang="en-US" smtClean="0">
              <a:latin typeface="Times New Roman" pitchFamily="18" charset="0"/>
              <a:ea typeface="Microsoft YaHei"/>
              <a:cs typeface="Microsoft YaHei"/>
            </a:endParaRPr>
          </a:p>
        </p:txBody>
      </p:sp>
      <p:sp>
        <p:nvSpPr>
          <p:cNvPr id="6861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ts val="538"/>
              </a:spcBef>
              <a:buFont typeface="Times New Roman" pitchFamily="16" charset="0"/>
              <a:buNone/>
              <a:defRPr/>
            </a:pPr>
            <a:r>
              <a:rPr lang="en-US" smtClean="0">
                <a:ea typeface="+mn-ea" charset="0"/>
                <a:cs typeface="+mn-ea" charset="0"/>
              </a:rPr>
              <a:t>Unfortunately, there is a large political line separating medical specialist from primary-care physicians</a:t>
            </a:r>
          </a:p>
          <a:p>
            <a:pPr eaLnBrk="1">
              <a:spcBef>
                <a:spcPts val="538"/>
              </a:spcBef>
              <a:buFont typeface="Times New Roman" pitchFamily="16" charset="0"/>
              <a:buNone/>
              <a:defRPr/>
            </a:pPr>
            <a:endParaRPr lang="en-US" smtClean="0">
              <a:ea typeface="+mn-ea" charset="0"/>
              <a:cs typeface="+mn-ea" charset="0"/>
            </a:endParaRPr>
          </a:p>
        </p:txBody>
      </p:sp>
      <p:sp>
        <p:nvSpPr>
          <p:cNvPr id="6861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7A9314F8-6995-4B6D-8B6B-DA22E0AAE11A}"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15</a:t>
            </a:fld>
            <a:endParaRPr lang="en-US" sz="2400" i="1">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pPr>
              <a:buFont typeface="Times New Roman" pitchFamily="18" charset="0"/>
              <a:buNone/>
            </a:pPr>
            <a:fld id="{DB26F094-49FE-444F-B444-75893CB4D2CB}" type="slidenum">
              <a:rPr lang="en-US" smtClean="0">
                <a:latin typeface="Times New Roman" pitchFamily="18" charset="0"/>
                <a:ea typeface="Microsoft YaHei"/>
                <a:cs typeface="Microsoft YaHei"/>
              </a:rPr>
              <a:pPr>
                <a:buFont typeface="Times New Roman" pitchFamily="18" charset="0"/>
                <a:buNone/>
              </a:pPr>
              <a:t>16</a:t>
            </a:fld>
            <a:endParaRPr lang="en-US" smtClean="0">
              <a:latin typeface="Times New Roman" pitchFamily="18" charset="0"/>
              <a:ea typeface="Microsoft YaHei"/>
              <a:cs typeface="Microsoft YaHei"/>
            </a:endParaRPr>
          </a:p>
        </p:txBody>
      </p:sp>
      <p:sp>
        <p:nvSpPr>
          <p:cNvPr id="70659"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In opposing the McDermott bill and supporting the RUC</a:t>
            </a:r>
          </a:p>
          <a:p>
            <a:pPr eaLnBrk="1">
              <a:spcBef>
                <a:spcPct val="0"/>
              </a:spcBef>
              <a:buFont typeface="Times New Roman" pitchFamily="16" charset="0"/>
              <a:buNone/>
              <a:defRPr/>
            </a:pPr>
            <a:r>
              <a:rPr lang="en-US" smtClean="0">
                <a:ea typeface="+mn-ea" charset="0"/>
                <a:cs typeface="+mn-ea" charset="0"/>
              </a:rPr>
              <a:t>E.g., Orthopedics &amp; Neurosurgery co-signed a letter in opposition,</a:t>
            </a:r>
          </a:p>
          <a:p>
            <a:pPr eaLnBrk="1">
              <a:spcBef>
                <a:spcPct val="0"/>
              </a:spcBef>
              <a:buFont typeface="Times New Roman" pitchFamily="16" charset="0"/>
              <a:buNone/>
              <a:defRPr/>
            </a:pPr>
            <a:r>
              <a:rPr lang="en-US" smtClean="0">
                <a:ea typeface="+mn-ea" charset="0"/>
                <a:cs typeface="+mn-ea" charset="0"/>
              </a:rPr>
              <a:t>Several primary-care physician groups did not sign that letter  </a:t>
            </a:r>
          </a:p>
          <a:p>
            <a:pPr eaLnBrk="1">
              <a:spcBef>
                <a:spcPct val="0"/>
              </a:spcBef>
              <a:buFont typeface="Times New Roman" pitchFamily="16" charset="0"/>
              <a:buNone/>
              <a:defRPr/>
            </a:pPr>
            <a:r>
              <a:rPr lang="en-US" smtClean="0">
                <a:ea typeface="+mn-ea" charset="0"/>
                <a:cs typeface="+mn-ea" charset="0"/>
              </a:rPr>
              <a:t>The stage is set for a battle over the future of health-care and physician payments</a:t>
            </a:r>
          </a:p>
          <a:p>
            <a:pPr eaLnBrk="1">
              <a:spcBef>
                <a:spcPct val="0"/>
              </a:spcBef>
              <a:buFont typeface="Times New Roman" pitchFamily="16" charset="0"/>
              <a:buNone/>
              <a:defRPr/>
            </a:pPr>
            <a:r>
              <a:rPr lang="en-US" smtClean="0">
                <a:ea typeface="+mn-ea" charset="0"/>
                <a:cs typeface="+mn-ea" charset="0"/>
              </a:rPr>
              <a:t>There is an old saying “United we stand and divided we fall”</a:t>
            </a:r>
          </a:p>
          <a:p>
            <a:pPr eaLnBrk="1">
              <a:spcBef>
                <a:spcPct val="0"/>
              </a:spcBef>
              <a:buFont typeface="Times New Roman" pitchFamily="16" charset="0"/>
              <a:buNone/>
              <a:defRPr/>
            </a:pPr>
            <a:r>
              <a:rPr lang="en-US" smtClean="0">
                <a:ea typeface="+mn-ea" charset="0"/>
                <a:cs typeface="+mn-ea" charset="0"/>
              </a:rPr>
              <a:t>In turning the recommendations over to third party, </a:t>
            </a:r>
          </a:p>
          <a:p>
            <a:pPr eaLnBrk="1">
              <a:spcBef>
                <a:spcPct val="0"/>
              </a:spcBef>
              <a:buFont typeface="Times New Roman" pitchFamily="16" charset="0"/>
              <a:buNone/>
              <a:defRPr/>
            </a:pPr>
            <a:r>
              <a:rPr lang="en-US" smtClean="0">
                <a:ea typeface="+mn-ea" charset="0"/>
                <a:cs typeface="+mn-ea" charset="0"/>
              </a:rPr>
              <a:t>More complexity and reduction of input from Medical specialties</a:t>
            </a:r>
          </a:p>
          <a:p>
            <a:pPr eaLnBrk="1">
              <a:spcBef>
                <a:spcPct val="0"/>
              </a:spcBef>
              <a:buFont typeface="Times New Roman" pitchFamily="16" charset="0"/>
              <a:buNone/>
              <a:defRPr/>
            </a:pPr>
            <a:r>
              <a:rPr lang="en-US" smtClean="0">
                <a:ea typeface="+mn-ea" charset="0"/>
                <a:cs typeface="+mn-ea" charset="0"/>
              </a:rPr>
              <a:t>We should do what we can to support the RUC &amp; hope that other medical specialties agree</a:t>
            </a:r>
          </a:p>
          <a:p>
            <a:pPr eaLnBrk="1">
              <a:spcBef>
                <a:spcPct val="0"/>
              </a:spcBef>
              <a:buFont typeface="Times New Roman" pitchFamily="16" charset="0"/>
              <a:buNone/>
              <a:defRPr/>
            </a:pPr>
            <a:r>
              <a:rPr lang="en-US" smtClean="0">
                <a:ea typeface="+mn-ea" charset="0"/>
                <a:cs typeface="+mn-ea" charset="0"/>
              </a:rPr>
              <a:t>RUC process five year review</a:t>
            </a:r>
          </a:p>
          <a:p>
            <a:pPr eaLnBrk="1">
              <a:spcBef>
                <a:spcPct val="0"/>
              </a:spcBef>
              <a:buFont typeface="Times New Roman" pitchFamily="16" charset="0"/>
              <a:buNone/>
              <a:defRPr/>
            </a:pPr>
            <a:r>
              <a:rPr lang="en-US" smtClean="0">
                <a:ea typeface="+mn-ea" charset="0"/>
                <a:cs typeface="+mn-ea" charset="0"/>
              </a:rPr>
              <a:t>Ongoing issue is gaining strength</a:t>
            </a:r>
          </a:p>
          <a:p>
            <a:pPr eaLnBrk="1">
              <a:spcBef>
                <a:spcPct val="0"/>
              </a:spcBef>
              <a:buFont typeface="Times New Roman" pitchFamily="16" charset="0"/>
              <a:buNone/>
              <a:defRPr/>
            </a:pPr>
            <a:r>
              <a:rPr lang="en-US" smtClean="0">
                <a:ea typeface="+mn-ea" charset="0"/>
                <a:cs typeface="+mn-ea" charset="0"/>
              </a:rPr>
              <a:t>RVUs for cognitive evaluation vs procedural physician charges are to odds</a:t>
            </a:r>
          </a:p>
          <a:p>
            <a:pPr eaLnBrk="1">
              <a:spcBef>
                <a:spcPct val="0"/>
              </a:spcBef>
              <a:buFont typeface="Times New Roman" pitchFamily="16" charset="0"/>
              <a:buNone/>
              <a:defRPr/>
            </a:pPr>
            <a:endParaRPr lang="en-US" smtClean="0">
              <a:ea typeface="+mn-ea" charset="0"/>
              <a:cs typeface="+mn-ea" charset="0"/>
            </a:endParaRPr>
          </a:p>
        </p:txBody>
      </p:sp>
      <p:sp>
        <p:nvSpPr>
          <p:cNvPr id="70661"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BB5CAAD9-905C-4DA2-96F3-E49AC84AF6F4}"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16</a:t>
            </a:fld>
            <a:endParaRPr lang="en-US" sz="2400" i="1">
              <a:solidFill>
                <a:srgbClr val="000000"/>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p:spPr>
        <p:txBody>
          <a:bodyPr/>
          <a:lstStyle/>
          <a:p>
            <a:pPr>
              <a:buFont typeface="Times New Roman" pitchFamily="18" charset="0"/>
              <a:buNone/>
            </a:pPr>
            <a:fld id="{CB1E3C2D-8C39-4AC9-9C57-75C262981DCA}" type="slidenum">
              <a:rPr lang="en-US" smtClean="0">
                <a:latin typeface="Times New Roman" pitchFamily="18" charset="0"/>
                <a:ea typeface="Microsoft YaHei"/>
                <a:cs typeface="Microsoft YaHei"/>
              </a:rPr>
              <a:pPr>
                <a:buFont typeface="Times New Roman" pitchFamily="18" charset="0"/>
                <a:buNone/>
              </a:pPr>
              <a:t>17</a:t>
            </a:fld>
            <a:endParaRPr lang="en-US" smtClean="0">
              <a:latin typeface="Times New Roman" pitchFamily="18" charset="0"/>
              <a:ea typeface="Microsoft YaHei"/>
              <a:cs typeface="Microsoft YaHei"/>
            </a:endParaRPr>
          </a:p>
        </p:txBody>
      </p:sp>
      <p:sp>
        <p:nvSpPr>
          <p:cNvPr id="727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2708"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p>
            <a:pPr>
              <a:buFont typeface="Times New Roman" pitchFamily="18" charset="0"/>
              <a:buNone/>
            </a:pPr>
            <a:fld id="{47978DDA-FA08-4300-A4C5-91FAE3017E4D}" type="slidenum">
              <a:rPr lang="en-US" smtClean="0">
                <a:latin typeface="Times New Roman" pitchFamily="18" charset="0"/>
                <a:ea typeface="Microsoft YaHei"/>
                <a:cs typeface="Microsoft YaHei"/>
              </a:rPr>
              <a:pPr>
                <a:buFont typeface="Times New Roman" pitchFamily="18" charset="0"/>
                <a:buNone/>
              </a:pPr>
              <a:t>18</a:t>
            </a:fld>
            <a:endParaRPr lang="en-US" smtClean="0">
              <a:latin typeface="Times New Roman" pitchFamily="18" charset="0"/>
              <a:ea typeface="Microsoft YaHei"/>
              <a:cs typeface="Microsoft YaHei"/>
            </a:endParaRPr>
          </a:p>
        </p:txBody>
      </p:sp>
      <p:sp>
        <p:nvSpPr>
          <p:cNvPr id="74755" name="Rectangle 1"/>
          <p:cNvSpPr>
            <a:spLocks noGrp="1" noRot="1" noChangeAspect="1" noChangeArrowheads="1" noTextEdit="1"/>
          </p:cNvSpPr>
          <p:nvPr>
            <p:ph type="sldImg"/>
          </p:nvPr>
        </p:nvSpPr>
        <p:spPr>
          <a:xfrm>
            <a:off x="1181100" y="706438"/>
            <a:ext cx="4646613" cy="3486150"/>
          </a:xfrm>
          <a:solidFill>
            <a:srgbClr val="FFFFFF"/>
          </a:solidFill>
          <a:ln>
            <a:solidFill>
              <a:srgbClr val="000000"/>
            </a:solidFill>
            <a:miter lim="800000"/>
          </a:ln>
        </p:spPr>
      </p:sp>
      <p:sp>
        <p:nvSpPr>
          <p:cNvPr id="74756" name="Rectangle 2"/>
          <p:cNvSpPr>
            <a:spLocks noGrp="1" noChangeArrowheads="1"/>
          </p:cNvSpPr>
          <p:nvPr>
            <p:ph type="body" idx="1"/>
          </p:nvPr>
        </p:nvSpPr>
        <p:spPr>
          <a:xfrm>
            <a:off x="701675" y="4414838"/>
            <a:ext cx="5607050" cy="41830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p:spPr>
        <p:txBody>
          <a:bodyPr/>
          <a:lstStyle/>
          <a:p>
            <a:pPr>
              <a:buFont typeface="Times New Roman" pitchFamily="18" charset="0"/>
              <a:buNone/>
            </a:pPr>
            <a:fld id="{FE302B21-0621-47E0-A370-5C724774D6EF}" type="slidenum">
              <a:rPr lang="en-US" smtClean="0">
                <a:latin typeface="Times New Roman" pitchFamily="18" charset="0"/>
                <a:ea typeface="Microsoft YaHei"/>
                <a:cs typeface="Microsoft YaHei"/>
              </a:rPr>
              <a:pPr>
                <a:buFont typeface="Times New Roman" pitchFamily="18" charset="0"/>
                <a:buNone/>
              </a:pPr>
              <a:t>19</a:t>
            </a:fld>
            <a:endParaRPr lang="en-US" smtClean="0">
              <a:latin typeface="Times New Roman" pitchFamily="18" charset="0"/>
              <a:ea typeface="Microsoft YaHei"/>
              <a:cs typeface="Microsoft YaHei"/>
            </a:endParaRPr>
          </a:p>
        </p:txBody>
      </p:sp>
      <p:sp>
        <p:nvSpPr>
          <p:cNvPr id="7680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marL="215900" indent="-214313" eaLnBrk="1">
              <a:spcBef>
                <a:spcPct val="0"/>
              </a:spcBef>
              <a:buFont typeface="Times New Roman" pitchFamily="16" charset="0"/>
              <a:buNone/>
              <a:defRPr/>
            </a:pPr>
            <a:r>
              <a:rPr lang="en-US" sz="2000" smtClean="0">
                <a:latin typeface="Arial" charset="0"/>
                <a:ea typeface="Microsoft YaHei" charset="-122"/>
              </a:rPr>
              <a:t>Someone benefits and someone’s ox is gored</a:t>
            </a:r>
          </a:p>
          <a:p>
            <a:pPr marL="215900" indent="-214313" eaLnBrk="1">
              <a:spcBef>
                <a:spcPct val="0"/>
              </a:spcBef>
              <a:buSzPct val="45000"/>
              <a:buFont typeface="Arial" charset="0"/>
              <a:buChar char="•"/>
              <a:defRPr/>
            </a:pPr>
            <a:r>
              <a:rPr lang="en-US" sz="2000" smtClean="0">
                <a:latin typeface="Arial" charset="0"/>
                <a:ea typeface="Microsoft YaHei" charset="-122"/>
              </a:rPr>
              <a:t> say more parks and green space</a:t>
            </a:r>
          </a:p>
          <a:p>
            <a:pPr marL="647700" lvl="1" indent="-430213" eaLnBrk="1">
              <a:spcBef>
                <a:spcPct val="0"/>
              </a:spcBef>
              <a:buSzPct val="45000"/>
              <a:buFont typeface="Arial" charset="0"/>
              <a:buChar char="•"/>
              <a:defRPr/>
            </a:pPr>
            <a:r>
              <a:rPr lang="en-US" sz="2000" smtClean="0">
                <a:latin typeface="Arial" charset="0"/>
                <a:ea typeface="Microsoft YaHei" charset="-122"/>
              </a:rPr>
              <a:t>whose land do you confiscate or limit how they use their land, </a:t>
            </a:r>
          </a:p>
          <a:p>
            <a:pPr marL="647700" lvl="1" indent="-430213" eaLnBrk="1">
              <a:spcBef>
                <a:spcPct val="0"/>
              </a:spcBef>
              <a:buSzPct val="45000"/>
              <a:buFont typeface="Arial" charset="0"/>
              <a:buChar char="•"/>
              <a:defRPr/>
            </a:pPr>
            <a:r>
              <a:rPr lang="en-US" sz="2000" smtClean="0">
                <a:latin typeface="Arial" charset="0"/>
                <a:ea typeface="Microsoft YaHei" charset="-122"/>
              </a:rPr>
              <a:t>who pays for it.</a:t>
            </a:r>
          </a:p>
          <a:p>
            <a:pPr marL="215900" indent="-214313" eaLnBrk="1">
              <a:spcBef>
                <a:spcPct val="0"/>
              </a:spcBef>
              <a:buClrTx/>
              <a:buSzTx/>
              <a:buFontTx/>
              <a:buNone/>
              <a:defRPr/>
            </a:pPr>
            <a:endParaRPr lang="en-US" sz="2000" smtClean="0">
              <a:latin typeface="Arial" charset="0"/>
              <a:ea typeface="Microsoft YaHei" charset="-122"/>
            </a:endParaRPr>
          </a:p>
          <a:p>
            <a:pPr marL="215900" indent="-214313" eaLnBrk="1">
              <a:spcBef>
                <a:spcPts val="538"/>
              </a:spcBef>
              <a:buClrTx/>
              <a:buSzTx/>
              <a:buFontTx/>
              <a:buNone/>
              <a:defRPr/>
            </a:pPr>
            <a:r>
              <a:rPr lang="en-US" smtClean="0">
                <a:ea typeface="+mn-ea" charset="0"/>
                <a:cs typeface="+mn-ea" charset="0"/>
              </a:rPr>
              <a:t>Victim and Player</a:t>
            </a:r>
          </a:p>
          <a:p>
            <a:pPr marL="215900" indent="-214313" eaLnBrk="1">
              <a:spcBef>
                <a:spcPts val="538"/>
              </a:spcBef>
              <a:buClrTx/>
              <a:buSzTx/>
              <a:buFontTx/>
              <a:buNone/>
              <a:defRPr/>
            </a:pPr>
            <a:r>
              <a:rPr lang="en-US" smtClean="0">
                <a:ea typeface="+mn-ea" charset="0"/>
                <a:cs typeface="+mn-ea" charset="0"/>
              </a:rPr>
              <a:t>		</a:t>
            </a:r>
          </a:p>
        </p:txBody>
      </p:sp>
      <p:sp>
        <p:nvSpPr>
          <p:cNvPr id="76805"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89906328-C346-47B0-A819-5D53ACD368D1}" type="slidenum">
              <a:rPr lang="en-US" sz="2400" i="1">
                <a:solidFill>
                  <a:srgbClr val="000000"/>
                </a:solidFill>
                <a:latin typeface="Times New Roman" pitchFamily="18" charset="0"/>
              </a:rPr>
              <a:pPr hangingPunct="0">
                <a:buClr>
                  <a:srgbClr val="000000"/>
                </a:buClr>
                <a:buSzPct val="100000"/>
                <a:buFont typeface="Times New Roman" pitchFamily="18" charset="0"/>
                <a:buNone/>
              </a:pPr>
              <a:t>19</a:t>
            </a:fld>
            <a:endParaRPr lang="en-US" sz="2400" i="1">
              <a:solidFill>
                <a:srgbClr val="000000"/>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p:spPr>
        <p:txBody>
          <a:bodyPr/>
          <a:lstStyle/>
          <a:p>
            <a:pPr>
              <a:buFont typeface="Times New Roman" pitchFamily="18" charset="0"/>
              <a:buNone/>
            </a:pPr>
            <a:fld id="{9CDD5074-B0B9-443C-BCF0-12D16934BDCF}" type="slidenum">
              <a:rPr lang="en-US" smtClean="0">
                <a:latin typeface="Times New Roman" pitchFamily="18" charset="0"/>
                <a:ea typeface="Microsoft YaHei"/>
                <a:cs typeface="Microsoft YaHei"/>
              </a:rPr>
              <a:pPr>
                <a:buFont typeface="Times New Roman" pitchFamily="18" charset="0"/>
                <a:buNone/>
              </a:pPr>
              <a:t>20</a:t>
            </a:fld>
            <a:endParaRPr lang="en-US" smtClean="0">
              <a:latin typeface="Times New Roman" pitchFamily="18" charset="0"/>
              <a:ea typeface="Microsoft YaHei"/>
              <a:cs typeface="Microsoft YaHei"/>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Victim and Player</a:t>
            </a:r>
          </a:p>
          <a:p>
            <a:pPr eaLnBrk="1">
              <a:spcBef>
                <a:spcPct val="0"/>
              </a:spcBef>
              <a:buFont typeface="Times New Roman" pitchFamily="16" charset="0"/>
              <a:buNone/>
              <a:defRPr/>
            </a:pPr>
            <a:r>
              <a:rPr lang="en-US" smtClean="0">
                <a:ea typeface="+mn-ea" charset="0"/>
                <a:cs typeface="+mn-ea" charset="0"/>
              </a:rPr>
              <a:t>How do you influence public policy?</a:t>
            </a:r>
          </a:p>
          <a:p>
            <a:pPr eaLnBrk="1">
              <a:spcBef>
                <a:spcPct val="0"/>
              </a:spcBef>
              <a:buFont typeface="Times New Roman" pitchFamily="16" charset="0"/>
              <a:buNone/>
              <a:defRPr/>
            </a:pPr>
            <a:r>
              <a:rPr lang="en-US" smtClean="0">
                <a:ea typeface="+mn-ea" charset="0"/>
                <a:cs typeface="+mn-ea" charset="0"/>
              </a:rPr>
              <a:t>Relationships with your elected officials are a strategic key to our political success</a:t>
            </a:r>
          </a:p>
          <a:p>
            <a:pPr eaLnBrk="1">
              <a:spcBef>
                <a:spcPct val="0"/>
              </a:spcBef>
              <a:buFont typeface="Times New Roman" pitchFamily="16" charset="0"/>
              <a:buNone/>
              <a:defRPr/>
            </a:pPr>
            <a:r>
              <a:rPr lang="en-US" smtClean="0">
                <a:ea typeface="+mn-ea" charset="0"/>
                <a:cs typeface="+mn-ea" charset="0"/>
              </a:rPr>
              <a:t>Grassroots involvement is  important in the political process</a:t>
            </a:r>
          </a:p>
          <a:p>
            <a:pPr eaLnBrk="1">
              <a:spcBef>
                <a:spcPct val="0"/>
              </a:spcBef>
              <a:buFont typeface="Times New Roman" pitchFamily="16" charset="0"/>
              <a:buNone/>
              <a:defRPr/>
            </a:pPr>
            <a:r>
              <a:rPr lang="en-US" smtClean="0">
                <a:ea typeface="+mn-ea" charset="0"/>
                <a:cs typeface="+mn-ea" charset="0"/>
              </a:rPr>
              <a:t>Political landscape has changed with rules for lobbying</a:t>
            </a:r>
          </a:p>
          <a:p>
            <a:pPr eaLnBrk="1">
              <a:spcBef>
                <a:spcPct val="0"/>
              </a:spcBef>
              <a:buFont typeface="Times New Roman" pitchFamily="16" charset="0"/>
              <a:buNone/>
              <a:defRPr/>
            </a:pPr>
            <a:r>
              <a:rPr lang="en-US" smtClean="0">
                <a:ea typeface="+mn-ea" charset="0"/>
                <a:cs typeface="+mn-ea" charset="0"/>
              </a:rPr>
              <a:t>No gratis golf game, dinner or coffee to a politician.</a:t>
            </a:r>
          </a:p>
          <a:p>
            <a:pPr eaLnBrk="1">
              <a:spcBef>
                <a:spcPct val="0"/>
              </a:spcBef>
              <a:buFont typeface="Times New Roman" pitchFamily="16" charset="0"/>
              <a:buNone/>
              <a:defRPr/>
            </a:pPr>
            <a:r>
              <a:rPr lang="en-US" smtClean="0">
                <a:ea typeface="+mn-ea" charset="0"/>
                <a:cs typeface="+mn-ea" charset="0"/>
              </a:rPr>
              <a:t>PACs  - it is still legal to show up with a check from a PAC</a:t>
            </a:r>
          </a:p>
          <a:p>
            <a:pPr eaLnBrk="1">
              <a:spcBef>
                <a:spcPct val="0"/>
              </a:spcBef>
              <a:buFont typeface="Times New Roman" pitchFamily="16" charset="0"/>
              <a:buNone/>
              <a:defRPr/>
            </a:pPr>
            <a:r>
              <a:rPr lang="en-US" smtClean="0">
                <a:ea typeface="+mn-ea" charset="0"/>
                <a:cs typeface="+mn-ea" charset="0"/>
              </a:rPr>
              <a:t>Face to face meeting – participate often and bring your check</a:t>
            </a:r>
          </a:p>
          <a:p>
            <a:pPr eaLnBrk="1">
              <a:spcBef>
                <a:spcPct val="0"/>
              </a:spcBef>
              <a:buFont typeface="Times New Roman" pitchFamily="16" charset="0"/>
              <a:buNone/>
              <a:defRPr/>
            </a:pPr>
            <a:r>
              <a:rPr lang="en-US" smtClean="0">
                <a:ea typeface="+mn-ea" charset="0"/>
                <a:cs typeface="+mn-ea" charset="0"/>
              </a:rPr>
              <a:t>Air your concerns directly to your representative</a:t>
            </a:r>
          </a:p>
          <a:p>
            <a:pPr eaLnBrk="1">
              <a:spcBef>
                <a:spcPct val="0"/>
              </a:spcBef>
              <a:buFont typeface="Times New Roman" pitchFamily="16" charset="0"/>
              <a:buNone/>
              <a:defRPr/>
            </a:pPr>
            <a:r>
              <a:rPr lang="en-US" smtClean="0">
                <a:ea typeface="+mn-ea" charset="0"/>
                <a:cs typeface="+mn-ea" charset="0"/>
              </a:rPr>
              <a:t>It’s not a onetime event it requires ongoing involvement</a:t>
            </a:r>
          </a:p>
          <a:p>
            <a:pPr eaLnBrk="1">
              <a:spcBef>
                <a:spcPct val="0"/>
              </a:spcBef>
              <a:buFont typeface="Times New Roman" pitchFamily="16" charset="0"/>
              <a:buNone/>
              <a:defRPr/>
            </a:pPr>
            <a:r>
              <a:rPr lang="en-US" smtClean="0">
                <a:latin typeface="+mn-lt" charset="0"/>
                <a:ea typeface="+mn-ea" charset="0"/>
                <a:cs typeface="+mn-ea" charset="0"/>
              </a:rPr>
              <a:t>They need to see you early in the process, not just in need of their favor.</a:t>
            </a:r>
          </a:p>
          <a:p>
            <a:pPr eaLnBrk="1">
              <a:spcBef>
                <a:spcPct val="0"/>
              </a:spcBef>
              <a:buFont typeface="Times New Roman" pitchFamily="16" charset="0"/>
              <a:buNone/>
              <a:defRPr/>
            </a:pPr>
            <a:r>
              <a:rPr lang="en-US" smtClean="0">
                <a:ea typeface="+mn-ea" charset="0"/>
                <a:cs typeface="+mn-ea" charset="0"/>
              </a:rPr>
              <a:t>If you are a friend and supporter before they get elected, then you are in a better position to be heard and make your case</a:t>
            </a:r>
          </a:p>
          <a:p>
            <a:pPr eaLnBrk="1">
              <a:spcBef>
                <a:spcPct val="0"/>
              </a:spcBef>
              <a:buFont typeface="Times New Roman" pitchFamily="16" charset="0"/>
              <a:buNone/>
              <a:defRPr/>
            </a:pPr>
            <a:r>
              <a:rPr lang="en-US" smtClean="0">
                <a:ea typeface="+mn-ea" charset="0"/>
                <a:cs typeface="+mn-ea" charset="0"/>
              </a:rPr>
              <a:t>American democracy is a participatory process</a:t>
            </a:r>
          </a:p>
          <a:p>
            <a:pPr eaLnBrk="1">
              <a:spcBef>
                <a:spcPct val="0"/>
              </a:spcBef>
              <a:buFont typeface="Times New Roman" pitchFamily="16" charset="0"/>
              <a:buNone/>
              <a:defRPr/>
            </a:pPr>
            <a:r>
              <a:rPr lang="en-US" smtClean="0">
                <a:latin typeface="+mn-lt" charset="0"/>
                <a:ea typeface="+mn-ea" charset="0"/>
                <a:cs typeface="+mn-ea" charset="0"/>
              </a:rPr>
              <a:t>Money is a necessary lubricant in our political system, whether we like it, or not</a:t>
            </a:r>
          </a:p>
          <a:p>
            <a:pPr eaLnBrk="1">
              <a:spcBef>
                <a:spcPct val="0"/>
              </a:spcBef>
              <a:buFont typeface="Times New Roman" pitchFamily="16" charset="0"/>
              <a:buNone/>
              <a:defRPr/>
            </a:pPr>
            <a:r>
              <a:rPr lang="en-US" smtClean="0">
                <a:latin typeface="+mn-lt" charset="0"/>
                <a:ea typeface="+mn-ea" charset="0"/>
                <a:cs typeface="+mn-ea" charset="0"/>
              </a:rPr>
              <a:t>Who’s been to Las Vegas</a:t>
            </a:r>
          </a:p>
          <a:p>
            <a:pPr eaLnBrk="1">
              <a:spcBef>
                <a:spcPct val="0"/>
              </a:spcBef>
              <a:buFont typeface="Times New Roman" pitchFamily="16" charset="0"/>
              <a:buNone/>
              <a:defRPr/>
            </a:pPr>
            <a:r>
              <a:rPr lang="en-US" smtClean="0">
                <a:latin typeface="+mn-lt" charset="0"/>
                <a:ea typeface="+mn-ea" charset="0"/>
                <a:cs typeface="+mn-ea" charset="0"/>
              </a:rPr>
              <a:t>The saying is “Pay to play”. </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7885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441AD20A-698D-4AEB-9E2D-93D94B01FD86}" type="slidenum">
              <a:rPr lang="en-US" sz="2400" i="1">
                <a:solidFill>
                  <a:srgbClr val="000000"/>
                </a:solidFill>
                <a:latin typeface="Times New Roman" pitchFamily="18" charset="0"/>
              </a:rPr>
              <a:pPr hangingPunct="0">
                <a:buClr>
                  <a:srgbClr val="000000"/>
                </a:buClr>
                <a:buSzPct val="100000"/>
                <a:buFont typeface="Times New Roman" pitchFamily="18" charset="0"/>
                <a:buNone/>
              </a:pPr>
              <a:t>20</a:t>
            </a:fld>
            <a:endParaRPr lang="en-US" sz="2400" i="1">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pPr>
              <a:buFont typeface="Times New Roman" pitchFamily="18" charset="0"/>
              <a:buNone/>
            </a:pPr>
            <a:fld id="{AA15E8D6-23D5-4BDB-986E-56DA70794221}" type="slidenum">
              <a:rPr lang="en-US" smtClean="0">
                <a:latin typeface="Times New Roman" pitchFamily="18" charset="0"/>
                <a:ea typeface="Microsoft YaHei"/>
                <a:cs typeface="Microsoft YaHei"/>
              </a:rPr>
              <a:pPr>
                <a:buFont typeface="Times New Roman" pitchFamily="18" charset="0"/>
                <a:buNone/>
              </a:pPr>
              <a:t>2</a:t>
            </a:fld>
            <a:endParaRPr lang="en-US" smtClean="0">
              <a:latin typeface="Times New Roman" pitchFamily="18" charset="0"/>
              <a:ea typeface="Microsoft YaHei"/>
              <a:cs typeface="Microsoft YaHei"/>
            </a:endParaRPr>
          </a:p>
        </p:txBody>
      </p:sp>
      <p:sp>
        <p:nvSpPr>
          <p:cNvPr id="4301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43012" name="Text Box 2"/>
          <p:cNvSpPr>
            <a:spLocks noGrp="1" noChangeArrowheads="1"/>
          </p:cNvSpPr>
          <p:nvPr>
            <p:ph type="body" idx="1"/>
          </p:nvPr>
        </p:nvSpPr>
        <p:spPr>
          <a:xfrm>
            <a:off x="0" y="0"/>
            <a:ext cx="1588" cy="1588"/>
          </a:xfrm>
          <a:noFill/>
          <a:ln/>
        </p:spPr>
        <p:txBody>
          <a:bodyPr lIns="90000" tIns="45000" rIns="90000" bIns="45000"/>
          <a:lstStyle/>
          <a:p>
            <a:pPr eaLnBrk="1">
              <a:spcBef>
                <a:spcPct val="0"/>
              </a:spcBef>
            </a:pPr>
            <a:r>
              <a:rPr lang="en-US" sz="2000" smtClean="0">
                <a:latin typeface="Arial" charset="0"/>
                <a:ea typeface="Microsoft YaHei"/>
                <a:cs typeface="Microsoft YaHei"/>
              </a:rPr>
              <a:t>Dollar for dollar first 70 patients, next 30 patients 50% on the dollar.  Then I was making about 85% of the salary line of the adult radiologist next door at Bayfront hospital</a:t>
            </a:r>
          </a:p>
        </p:txBody>
      </p:sp>
      <p:sp>
        <p:nvSpPr>
          <p:cNvPr id="4301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50A259DC-FC31-4A6F-B3D0-6669112E4500}" type="slidenum">
              <a:rPr lang="en-US" sz="2400" i="1">
                <a:solidFill>
                  <a:srgbClr val="000000"/>
                </a:solidFill>
                <a:latin typeface="Times New Roman" pitchFamily="18" charset="0"/>
              </a:rPr>
              <a:pPr hangingPunct="0">
                <a:buClr>
                  <a:srgbClr val="000000"/>
                </a:buClr>
                <a:buSzPct val="100000"/>
                <a:buFont typeface="Times New Roman" pitchFamily="18" charset="0"/>
                <a:buNone/>
              </a:pPr>
              <a:t>2</a:t>
            </a:fld>
            <a:endParaRPr lang="en-US" sz="2400" i="1">
              <a:solidFill>
                <a:srgbClr val="000000"/>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p:spPr>
        <p:txBody>
          <a:bodyPr/>
          <a:lstStyle/>
          <a:p>
            <a:pPr>
              <a:buFont typeface="Times New Roman" pitchFamily="18" charset="0"/>
              <a:buNone/>
            </a:pPr>
            <a:fld id="{60CF3F4E-83BA-42DC-8705-D716D0A74EA1}" type="slidenum">
              <a:rPr lang="en-US" smtClean="0">
                <a:latin typeface="Times New Roman" pitchFamily="18" charset="0"/>
                <a:ea typeface="Microsoft YaHei"/>
                <a:cs typeface="Microsoft YaHei"/>
              </a:rPr>
              <a:pPr>
                <a:buFont typeface="Times New Roman" pitchFamily="18" charset="0"/>
                <a:buNone/>
              </a:pPr>
              <a:t>21</a:t>
            </a:fld>
            <a:endParaRPr lang="en-US" smtClean="0">
              <a:latin typeface="Times New Roman" pitchFamily="18" charset="0"/>
              <a:ea typeface="Microsoft YaHei"/>
              <a:cs typeface="Microsoft YaHei"/>
            </a:endParaRPr>
          </a:p>
        </p:txBody>
      </p:sp>
      <p:sp>
        <p:nvSpPr>
          <p:cNvPr id="808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80900"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p>
            <a:pPr>
              <a:buFont typeface="Times New Roman" pitchFamily="18" charset="0"/>
              <a:buNone/>
            </a:pPr>
            <a:fld id="{A1782591-B65D-4873-B069-BD4E71F089BA}" type="slidenum">
              <a:rPr lang="en-US" smtClean="0">
                <a:latin typeface="Times New Roman" pitchFamily="18" charset="0"/>
                <a:ea typeface="Microsoft YaHei"/>
                <a:cs typeface="Microsoft YaHei"/>
              </a:rPr>
              <a:pPr>
                <a:buFont typeface="Times New Roman" pitchFamily="18" charset="0"/>
                <a:buNone/>
              </a:pPr>
              <a:t>22</a:t>
            </a:fld>
            <a:endParaRPr lang="en-US" smtClean="0">
              <a:latin typeface="Times New Roman" pitchFamily="18" charset="0"/>
              <a:ea typeface="Microsoft YaHei"/>
              <a:cs typeface="Microsoft YaHei"/>
            </a:endParaRPr>
          </a:p>
        </p:txBody>
      </p:sp>
      <p:sp>
        <p:nvSpPr>
          <p:cNvPr id="829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82948"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p:spPr>
        <p:txBody>
          <a:bodyPr/>
          <a:lstStyle/>
          <a:p>
            <a:pPr>
              <a:buFont typeface="Times New Roman" pitchFamily="18" charset="0"/>
              <a:buNone/>
            </a:pPr>
            <a:fld id="{0EA4B14C-B59C-4379-B8FA-88A470B539FF}" type="slidenum">
              <a:rPr lang="en-US" smtClean="0">
                <a:latin typeface="Times New Roman" pitchFamily="18" charset="0"/>
                <a:ea typeface="Microsoft YaHei"/>
                <a:cs typeface="Microsoft YaHei"/>
              </a:rPr>
              <a:pPr>
                <a:buFont typeface="Times New Roman" pitchFamily="18" charset="0"/>
                <a:buNone/>
              </a:pPr>
              <a:t>23</a:t>
            </a:fld>
            <a:endParaRPr lang="en-US" smtClean="0">
              <a:latin typeface="Times New Roman" pitchFamily="18" charset="0"/>
              <a:ea typeface="Microsoft YaHei"/>
              <a:cs typeface="Microsoft YaHei"/>
            </a:endParaRPr>
          </a:p>
        </p:txBody>
      </p:sp>
      <p:sp>
        <p:nvSpPr>
          <p:cNvPr id="84995" name="Rectangle 1"/>
          <p:cNvSpPr>
            <a:spLocks noGrp="1" noRot="1" noChangeAspect="1" noChangeArrowheads="1" noTextEdit="1"/>
          </p:cNvSpPr>
          <p:nvPr>
            <p:ph type="sldImg"/>
          </p:nvPr>
        </p:nvSpPr>
        <p:spPr>
          <a:xfrm>
            <a:off x="1181100" y="706438"/>
            <a:ext cx="4646613" cy="3486150"/>
          </a:xfrm>
          <a:solidFill>
            <a:srgbClr val="FFFFFF"/>
          </a:solidFill>
          <a:ln>
            <a:solidFill>
              <a:srgbClr val="000000"/>
            </a:solidFill>
            <a:miter lim="800000"/>
          </a:ln>
        </p:spPr>
      </p:sp>
      <p:sp>
        <p:nvSpPr>
          <p:cNvPr id="84996" name="Rectangle 2"/>
          <p:cNvSpPr>
            <a:spLocks noGrp="1" noChangeArrowheads="1"/>
          </p:cNvSpPr>
          <p:nvPr>
            <p:ph type="body" idx="1"/>
          </p:nvPr>
        </p:nvSpPr>
        <p:spPr>
          <a:xfrm>
            <a:off x="701675" y="4414838"/>
            <a:ext cx="5607050" cy="41830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p>
            <a:pPr>
              <a:buFont typeface="Times New Roman" pitchFamily="18" charset="0"/>
              <a:buNone/>
            </a:pPr>
            <a:fld id="{86F8C739-8731-4705-84ED-CC7B7ABA5CA6}" type="slidenum">
              <a:rPr lang="en-US" smtClean="0">
                <a:latin typeface="Times New Roman" pitchFamily="18" charset="0"/>
                <a:ea typeface="Microsoft YaHei"/>
                <a:cs typeface="Microsoft YaHei"/>
              </a:rPr>
              <a:pPr>
                <a:buFont typeface="Times New Roman" pitchFamily="18" charset="0"/>
                <a:buNone/>
              </a:pPr>
              <a:t>24</a:t>
            </a:fld>
            <a:endParaRPr lang="en-US" smtClean="0">
              <a:latin typeface="Times New Roman" pitchFamily="18" charset="0"/>
              <a:ea typeface="Microsoft YaHei"/>
              <a:cs typeface="Microsoft YaHei"/>
            </a:endParaRPr>
          </a:p>
        </p:txBody>
      </p:sp>
      <p:sp>
        <p:nvSpPr>
          <p:cNvPr id="87043" name="Rectangle 1"/>
          <p:cNvSpPr>
            <a:spLocks noGrp="1" noRot="1" noChangeAspect="1" noChangeArrowheads="1" noTextEdit="1"/>
          </p:cNvSpPr>
          <p:nvPr>
            <p:ph type="sldImg"/>
          </p:nvPr>
        </p:nvSpPr>
        <p:spPr>
          <a:xfrm>
            <a:off x="1181100" y="706438"/>
            <a:ext cx="4646613" cy="3486150"/>
          </a:xfrm>
          <a:solidFill>
            <a:srgbClr val="FFFFFF"/>
          </a:solidFill>
          <a:ln>
            <a:solidFill>
              <a:srgbClr val="000000"/>
            </a:solidFill>
            <a:miter lim="800000"/>
          </a:ln>
        </p:spPr>
      </p:sp>
      <p:sp>
        <p:nvSpPr>
          <p:cNvPr id="87044" name="Rectangle 2"/>
          <p:cNvSpPr>
            <a:spLocks noGrp="1" noChangeArrowheads="1"/>
          </p:cNvSpPr>
          <p:nvPr>
            <p:ph type="body" idx="1"/>
          </p:nvPr>
        </p:nvSpPr>
        <p:spPr>
          <a:xfrm>
            <a:off x="701675" y="4414838"/>
            <a:ext cx="5607050" cy="41830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pPr>
              <a:buFont typeface="Times New Roman" pitchFamily="18" charset="0"/>
              <a:buNone/>
            </a:pPr>
            <a:fld id="{F829DDA3-E497-409D-B115-B5832AC1A45E}" type="slidenum">
              <a:rPr lang="en-US" smtClean="0">
                <a:latin typeface="Times New Roman" pitchFamily="18" charset="0"/>
                <a:ea typeface="Microsoft YaHei"/>
                <a:cs typeface="Microsoft YaHei"/>
              </a:rPr>
              <a:pPr>
                <a:buFont typeface="Times New Roman" pitchFamily="18" charset="0"/>
                <a:buNone/>
              </a:pPr>
              <a:t>25</a:t>
            </a:fld>
            <a:endParaRPr lang="en-US" smtClean="0">
              <a:latin typeface="Times New Roman" pitchFamily="18" charset="0"/>
              <a:ea typeface="Microsoft YaHei"/>
              <a:cs typeface="Microsoft YaHei"/>
            </a:endParaRPr>
          </a:p>
        </p:txBody>
      </p:sp>
      <p:sp>
        <p:nvSpPr>
          <p:cNvPr id="8909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How do we participate?</a:t>
            </a:r>
          </a:p>
          <a:p>
            <a:pPr eaLnBrk="1">
              <a:spcBef>
                <a:spcPct val="0"/>
              </a:spcBef>
              <a:buFont typeface="Times New Roman" pitchFamily="16" charset="0"/>
              <a:buNone/>
              <a:defRPr/>
            </a:pPr>
            <a:r>
              <a:rPr lang="en-US" smtClean="0">
                <a:ea typeface="+mn-ea" charset="0"/>
                <a:cs typeface="+mn-ea" charset="0"/>
              </a:rPr>
              <a:t>Individually</a:t>
            </a:r>
          </a:p>
          <a:p>
            <a:pPr eaLnBrk="1">
              <a:spcBef>
                <a:spcPct val="0"/>
              </a:spcBef>
              <a:buFont typeface="Times New Roman" pitchFamily="16" charset="0"/>
              <a:buNone/>
              <a:defRPr/>
            </a:pPr>
            <a:r>
              <a:rPr lang="en-US" smtClean="0">
                <a:latin typeface="+mn-lt" charset="0"/>
                <a:ea typeface="+mn-ea" charset="0"/>
                <a:cs typeface="+mn-ea" charset="0"/>
              </a:rPr>
              <a:t>Not as effective</a:t>
            </a:r>
          </a:p>
          <a:p>
            <a:pPr eaLnBrk="1">
              <a:spcBef>
                <a:spcPct val="0"/>
              </a:spcBef>
              <a:buFont typeface="Times New Roman" pitchFamily="16" charset="0"/>
              <a:buNone/>
              <a:defRPr/>
            </a:pPr>
            <a:r>
              <a:rPr lang="en-US" smtClean="0">
                <a:latin typeface="+mn-lt" charset="0"/>
                <a:ea typeface="+mn-ea" charset="0"/>
                <a:cs typeface="+mn-ea" charset="0"/>
              </a:rPr>
              <a:t>Unless you host an dinner or gathering to raise money for your “friend,” so they can get elected</a:t>
            </a:r>
          </a:p>
          <a:p>
            <a:pPr eaLnBrk="1">
              <a:spcBef>
                <a:spcPct val="0"/>
              </a:spcBef>
              <a:buFont typeface="Times New Roman" pitchFamily="16" charset="0"/>
              <a:buNone/>
              <a:defRPr/>
            </a:pPr>
            <a:r>
              <a:rPr lang="en-US" smtClean="0">
                <a:ea typeface="+mn-ea" charset="0"/>
                <a:cs typeface="+mn-ea" charset="0"/>
              </a:rPr>
              <a:t>Represent a group -  “United we stand divided we fall”</a:t>
            </a:r>
          </a:p>
          <a:p>
            <a:pPr eaLnBrk="1">
              <a:spcBef>
                <a:spcPct val="0"/>
              </a:spcBef>
              <a:buFont typeface="Times New Roman" pitchFamily="16" charset="0"/>
              <a:buNone/>
              <a:defRPr/>
            </a:pPr>
            <a:r>
              <a:rPr lang="en-US" smtClean="0">
                <a:latin typeface="+mn-lt" charset="0"/>
                <a:ea typeface="+mn-ea" charset="0"/>
                <a:cs typeface="+mn-ea" charset="0"/>
              </a:rPr>
              <a:t>These are not easy times, money is tight and we are not alone in this process.</a:t>
            </a:r>
          </a:p>
          <a:p>
            <a:pPr eaLnBrk="1">
              <a:spcBef>
                <a:spcPct val="0"/>
              </a:spcBef>
              <a:buFont typeface="Times New Roman" pitchFamily="16" charset="0"/>
              <a:buNone/>
              <a:defRPr/>
            </a:pPr>
            <a:r>
              <a:rPr lang="en-US" smtClean="0">
                <a:latin typeface="+mn-lt" charset="0"/>
                <a:ea typeface="+mn-ea" charset="0"/>
                <a:cs typeface="+mn-ea" charset="0"/>
              </a:rPr>
              <a:t>“If we do not speak for ourselves, then who will?” </a:t>
            </a:r>
          </a:p>
          <a:p>
            <a:pPr eaLnBrk="1">
              <a:spcBef>
                <a:spcPct val="0"/>
              </a:spcBef>
              <a:buFont typeface="Times New Roman" pitchFamily="16" charset="0"/>
              <a:buNone/>
              <a:defRPr/>
            </a:pPr>
            <a:r>
              <a:rPr lang="en-US" smtClean="0">
                <a:latin typeface="+mn-lt" charset="0"/>
                <a:ea typeface="+mn-ea" charset="0"/>
                <a:cs typeface="+mn-ea" charset="0"/>
              </a:rPr>
              <a:t>Radiology state chapter  PAC</a:t>
            </a:r>
          </a:p>
          <a:p>
            <a:pPr eaLnBrk="1">
              <a:spcBef>
                <a:spcPct val="0"/>
              </a:spcBef>
              <a:buFont typeface="Times New Roman" pitchFamily="16" charset="0"/>
              <a:buNone/>
              <a:defRPr/>
            </a:pPr>
            <a:r>
              <a:rPr lang="en-US" smtClean="0">
                <a:latin typeface="+mn-lt" charset="0"/>
                <a:ea typeface="+mn-ea" charset="0"/>
                <a:cs typeface="+mn-ea" charset="0"/>
              </a:rPr>
              <a:t>ACR PAC</a:t>
            </a:r>
          </a:p>
          <a:p>
            <a:pPr eaLnBrk="1">
              <a:spcBef>
                <a:spcPct val="0"/>
              </a:spcBef>
              <a:buFont typeface="Times New Roman" pitchFamily="16" charset="0"/>
              <a:buNone/>
              <a:defRPr/>
            </a:pPr>
            <a:r>
              <a:rPr lang="en-US" smtClean="0">
                <a:latin typeface="+mn-lt" charset="0"/>
                <a:ea typeface="+mn-ea" charset="0"/>
                <a:cs typeface="+mn-ea" charset="0"/>
              </a:rPr>
              <a:t>Have you participated?  </a:t>
            </a:r>
          </a:p>
          <a:p>
            <a:pPr eaLnBrk="1">
              <a:spcBef>
                <a:spcPct val="0"/>
              </a:spcBef>
              <a:buFont typeface="Times New Roman" pitchFamily="16" charset="0"/>
              <a:buNone/>
              <a:defRPr/>
            </a:pPr>
            <a:r>
              <a:rPr lang="en-US" smtClean="0">
                <a:latin typeface="+mn-lt" charset="0"/>
                <a:ea typeface="+mn-ea" charset="0"/>
                <a:cs typeface="+mn-ea" charset="0"/>
              </a:rPr>
              <a:t>Have you encouraged your colleague’s participation?</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8909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30F2A173-A0F9-4352-BE7E-73F25C1F1A69}" type="slidenum">
              <a:rPr lang="en-US" sz="2400" i="1">
                <a:solidFill>
                  <a:srgbClr val="000000"/>
                </a:solidFill>
                <a:latin typeface="Times New Roman" pitchFamily="18" charset="0"/>
              </a:rPr>
              <a:pPr hangingPunct="0">
                <a:buClr>
                  <a:srgbClr val="000000"/>
                </a:buClr>
                <a:buSzPct val="100000"/>
                <a:buFont typeface="Times New Roman" pitchFamily="18" charset="0"/>
                <a:buNone/>
              </a:pPr>
              <a:t>25</a:t>
            </a:fld>
            <a:endParaRPr lang="en-US" sz="2400" i="1">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p:nvPr>
        </p:nvSpPr>
        <p:spPr>
          <a:noFill/>
        </p:spPr>
        <p:txBody>
          <a:bodyPr/>
          <a:lstStyle/>
          <a:p>
            <a:pPr>
              <a:buFont typeface="Times New Roman" pitchFamily="18" charset="0"/>
              <a:buNone/>
            </a:pPr>
            <a:fld id="{729CDBA6-E610-4B00-8C73-B9E668F8967F}" type="slidenum">
              <a:rPr lang="en-US" smtClean="0">
                <a:latin typeface="Times New Roman" pitchFamily="18" charset="0"/>
                <a:ea typeface="Microsoft YaHei"/>
                <a:cs typeface="Microsoft YaHei"/>
              </a:rPr>
              <a:pPr>
                <a:buFont typeface="Times New Roman" pitchFamily="18" charset="0"/>
                <a:buNone/>
              </a:pPr>
              <a:t>26</a:t>
            </a:fld>
            <a:endParaRPr lang="en-US" smtClean="0">
              <a:latin typeface="Times New Roman" pitchFamily="18" charset="0"/>
              <a:ea typeface="Microsoft YaHei"/>
              <a:cs typeface="Microsoft YaHei"/>
            </a:endParaRPr>
          </a:p>
        </p:txBody>
      </p:sp>
      <p:sp>
        <p:nvSpPr>
          <p:cNvPr id="9113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91140"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p>
            <a:pPr>
              <a:buFont typeface="Times New Roman" pitchFamily="18" charset="0"/>
              <a:buNone/>
            </a:pPr>
            <a:fld id="{60E6F10B-50C9-49B8-98DE-9BAC4F95B741}" type="slidenum">
              <a:rPr lang="en-US" smtClean="0">
                <a:latin typeface="Times New Roman" pitchFamily="18" charset="0"/>
                <a:ea typeface="Microsoft YaHei"/>
                <a:cs typeface="Microsoft YaHei"/>
              </a:rPr>
              <a:pPr>
                <a:buFont typeface="Times New Roman" pitchFamily="18" charset="0"/>
                <a:buNone/>
              </a:pPr>
              <a:t>27</a:t>
            </a:fld>
            <a:endParaRPr lang="en-US" smtClean="0">
              <a:latin typeface="Times New Roman" pitchFamily="18" charset="0"/>
              <a:ea typeface="Microsoft YaHei"/>
              <a:cs typeface="Microsoft YaHei"/>
            </a:endParaRPr>
          </a:p>
        </p:txBody>
      </p:sp>
      <p:sp>
        <p:nvSpPr>
          <p:cNvPr id="9318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Radiology State chapters</a:t>
            </a:r>
          </a:p>
          <a:p>
            <a:pPr eaLnBrk="1">
              <a:spcBef>
                <a:spcPct val="0"/>
              </a:spcBef>
              <a:buFont typeface="Times New Roman" pitchFamily="16" charset="0"/>
              <a:buNone/>
              <a:defRPr/>
            </a:pPr>
            <a:r>
              <a:rPr lang="en-US" smtClean="0">
                <a:ea typeface="+mn-ea" charset="0"/>
                <a:cs typeface="+mn-ea" charset="0"/>
              </a:rPr>
              <a:t>Councilors and alternate councilors</a:t>
            </a:r>
          </a:p>
          <a:p>
            <a:pPr eaLnBrk="1">
              <a:spcBef>
                <a:spcPct val="0"/>
              </a:spcBef>
              <a:buFont typeface="Times New Roman" pitchFamily="16" charset="0"/>
              <a:buNone/>
              <a:defRPr/>
            </a:pPr>
            <a:r>
              <a:rPr lang="en-US" smtClean="0">
                <a:ea typeface="+mn-ea" charset="0"/>
                <a:cs typeface="+mn-ea" charset="0"/>
              </a:rPr>
              <a:t>One councilor/alternate per 100 ACR  members </a:t>
            </a:r>
          </a:p>
          <a:p>
            <a:pPr eaLnBrk="1">
              <a:spcBef>
                <a:spcPct val="0"/>
              </a:spcBef>
              <a:buFont typeface="Times New Roman" pitchFamily="16" charset="0"/>
              <a:buNone/>
              <a:defRPr/>
            </a:pPr>
            <a:r>
              <a:rPr lang="en-US" smtClean="0">
                <a:ea typeface="+mn-ea" charset="0"/>
                <a:cs typeface="+mn-ea" charset="0"/>
              </a:rPr>
              <a:t>Propose resolutions and Vote on the floor of the AMCLC about ACR policies, guidelines and standards</a:t>
            </a:r>
          </a:p>
          <a:p>
            <a:pPr eaLnBrk="1">
              <a:spcBef>
                <a:spcPct val="0"/>
              </a:spcBef>
              <a:buFont typeface="Times New Roman" pitchFamily="16" charset="0"/>
              <a:buNone/>
              <a:defRPr/>
            </a:pPr>
            <a:r>
              <a:rPr lang="en-US" smtClean="0">
                <a:ea typeface="+mn-ea" charset="0"/>
                <a:cs typeface="+mn-ea" charset="0"/>
              </a:rPr>
              <a:t>Elect members to the ACR Steering committee, Officers of the Council and Board of Chancellors</a:t>
            </a:r>
          </a:p>
          <a:p>
            <a:pPr eaLnBrk="1">
              <a:spcBef>
                <a:spcPct val="0"/>
              </a:spcBef>
              <a:buFont typeface="Times New Roman" pitchFamily="16" charset="0"/>
              <a:buNone/>
              <a:defRPr/>
            </a:pPr>
            <a:r>
              <a:rPr lang="en-US" smtClean="0">
                <a:ea typeface="+mn-ea" charset="0"/>
                <a:cs typeface="+mn-ea" charset="0"/>
              </a:rPr>
              <a:t>Steering committee – legislative </a:t>
            </a:r>
          </a:p>
          <a:p>
            <a:pPr eaLnBrk="1">
              <a:spcBef>
                <a:spcPct val="0"/>
              </a:spcBef>
              <a:buFont typeface="Times New Roman" pitchFamily="16" charset="0"/>
              <a:buNone/>
              <a:defRPr/>
            </a:pPr>
            <a:r>
              <a:rPr lang="en-US" smtClean="0">
                <a:ea typeface="+mn-ea" charset="0"/>
                <a:cs typeface="+mn-ea" charset="0"/>
              </a:rPr>
              <a:t>Elected and appointed members</a:t>
            </a:r>
          </a:p>
          <a:p>
            <a:pPr eaLnBrk="1">
              <a:spcBef>
                <a:spcPct val="0"/>
              </a:spcBef>
              <a:buFont typeface="Times New Roman" pitchFamily="16" charset="0"/>
              <a:buNone/>
              <a:defRPr/>
            </a:pPr>
            <a:r>
              <a:rPr lang="en-US" smtClean="0">
                <a:ea typeface="+mn-ea" charset="0"/>
                <a:cs typeface="+mn-ea" charset="0"/>
              </a:rPr>
              <a:t>who appoints these</a:t>
            </a:r>
          </a:p>
          <a:p>
            <a:pPr eaLnBrk="1">
              <a:spcBef>
                <a:spcPct val="0"/>
              </a:spcBef>
              <a:buFont typeface="Times New Roman" pitchFamily="16" charset="0"/>
              <a:buNone/>
              <a:defRPr/>
            </a:pPr>
            <a:r>
              <a:rPr lang="en-US" smtClean="0">
                <a:ea typeface="+mn-ea" charset="0"/>
                <a:cs typeface="+mn-ea" charset="0"/>
              </a:rPr>
              <a:t>Duties advise the direction of the ACR</a:t>
            </a:r>
          </a:p>
          <a:p>
            <a:pPr eaLnBrk="1">
              <a:spcBef>
                <a:spcPct val="0"/>
              </a:spcBef>
              <a:buFont typeface="Times New Roman" pitchFamily="16" charset="0"/>
              <a:buNone/>
              <a:defRPr/>
            </a:pPr>
            <a:r>
              <a:rPr lang="en-US" smtClean="0">
                <a:ea typeface="+mn-ea" charset="0"/>
                <a:cs typeface="+mn-ea" charset="0"/>
              </a:rPr>
              <a:t>Board of Chancellors</a:t>
            </a:r>
          </a:p>
          <a:p>
            <a:pPr eaLnBrk="1">
              <a:spcBef>
                <a:spcPct val="0"/>
              </a:spcBef>
              <a:buFont typeface="Times New Roman" pitchFamily="16" charset="0"/>
              <a:buNone/>
              <a:defRPr/>
            </a:pPr>
            <a:r>
              <a:rPr lang="en-US" smtClean="0">
                <a:ea typeface="+mn-ea" charset="0"/>
                <a:cs typeface="+mn-ea" charset="0"/>
              </a:rPr>
              <a:t>Governing board - executive</a:t>
            </a:r>
          </a:p>
          <a:p>
            <a:pPr eaLnBrk="1">
              <a:spcBef>
                <a:spcPct val="0"/>
              </a:spcBef>
              <a:buFont typeface="Times New Roman" pitchFamily="16" charset="0"/>
              <a:buNone/>
              <a:defRPr/>
            </a:pPr>
            <a:r>
              <a:rPr lang="en-US" smtClean="0">
                <a:ea typeface="+mn-ea" charset="0"/>
                <a:cs typeface="+mn-ea" charset="0"/>
              </a:rPr>
              <a:t>Elected and appointed members</a:t>
            </a:r>
          </a:p>
          <a:p>
            <a:pPr eaLnBrk="1">
              <a:spcBef>
                <a:spcPct val="0"/>
              </a:spcBef>
              <a:buFont typeface="Times New Roman" pitchFamily="16" charset="0"/>
              <a:buNone/>
              <a:defRPr/>
            </a:pPr>
            <a:r>
              <a:rPr lang="en-US" smtClean="0">
                <a:ea typeface="+mn-ea" charset="0"/>
                <a:cs typeface="+mn-ea" charset="0"/>
              </a:rPr>
              <a:t>Representatives from specialty societies </a:t>
            </a:r>
          </a:p>
          <a:p>
            <a:pPr eaLnBrk="1">
              <a:spcBef>
                <a:spcPct val="0"/>
              </a:spcBef>
              <a:buFont typeface="Times New Roman" pitchFamily="16" charset="0"/>
              <a:buNone/>
              <a:defRPr/>
            </a:pPr>
            <a:r>
              <a:rPr lang="en-US" smtClean="0">
                <a:ea typeface="+mn-ea" charset="0"/>
                <a:cs typeface="+mn-ea" charset="0"/>
              </a:rPr>
              <a:t>Have the legal authority to and are charged with running the organization with the consent of the steering committee</a:t>
            </a:r>
          </a:p>
          <a:p>
            <a:pPr eaLnBrk="1">
              <a:spcBef>
                <a:spcPct val="0"/>
              </a:spcBef>
              <a:buFont typeface="Times New Roman" pitchFamily="16" charset="0"/>
              <a:buNone/>
              <a:defRPr/>
            </a:pPr>
            <a:r>
              <a:rPr lang="en-US" smtClean="0">
                <a:ea typeface="+mn-ea" charset="0"/>
                <a:cs typeface="+mn-ea" charset="0"/>
              </a:rPr>
              <a:t>ACR PAC</a:t>
            </a:r>
          </a:p>
          <a:p>
            <a:pPr eaLnBrk="1">
              <a:spcBef>
                <a:spcPct val="0"/>
              </a:spcBef>
              <a:buFont typeface="Times New Roman" pitchFamily="16" charset="0"/>
              <a:buNone/>
              <a:defRPr/>
            </a:pPr>
            <a:r>
              <a:rPr lang="en-US" smtClean="0">
                <a:ea typeface="+mn-ea" charset="0"/>
                <a:cs typeface="+mn-ea" charset="0"/>
              </a:rPr>
              <a:t>Are you friends with or personally know a state or national elected representative.  Let us know.  It could make a difference in our political influence.</a:t>
            </a:r>
          </a:p>
          <a:p>
            <a:pPr eaLnBrk="1">
              <a:spcBef>
                <a:spcPct val="0"/>
              </a:spcBef>
              <a:buFont typeface="Times New Roman" pitchFamily="16" charset="0"/>
              <a:buNone/>
              <a:defRPr/>
            </a:pPr>
            <a:r>
              <a:rPr lang="en-US" smtClean="0">
                <a:ea typeface="+mn-ea" charset="0"/>
                <a:cs typeface="+mn-ea" charset="0"/>
              </a:rPr>
              <a:t>Rob Entel MD Radiologist Clearwater, FL</a:t>
            </a:r>
          </a:p>
          <a:p>
            <a:pPr eaLnBrk="1">
              <a:spcBef>
                <a:spcPct val="0"/>
              </a:spcBef>
              <a:buFont typeface="Times New Roman" pitchFamily="16" charset="0"/>
              <a:buNone/>
              <a:defRPr/>
            </a:pPr>
            <a:r>
              <a:rPr lang="en-US" smtClean="0">
                <a:latin typeface="+mn-lt" charset="0"/>
                <a:ea typeface="+mn-ea" charset="0"/>
                <a:cs typeface="+mn-ea" charset="0"/>
              </a:rPr>
              <a:t>Grew up in Clearwater was close friend with Gus Bilrakis as a child.  His Dad served decades as a US Congressman from the West coast of Florida.  Now GUS is the US congressman.</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93189"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DA709B47-9805-4DCB-845D-AE9878EFA05A}" type="slidenum">
              <a:rPr lang="en-US" sz="2400" i="1">
                <a:solidFill>
                  <a:srgbClr val="000000"/>
                </a:solidFill>
                <a:latin typeface="Times New Roman" pitchFamily="18" charset="0"/>
              </a:rPr>
              <a:pPr hangingPunct="0">
                <a:buClr>
                  <a:srgbClr val="000000"/>
                </a:buClr>
                <a:buSzPct val="100000"/>
                <a:buFont typeface="Times New Roman" pitchFamily="18" charset="0"/>
                <a:buNone/>
              </a:pPr>
              <a:t>27</a:t>
            </a:fld>
            <a:endParaRPr lang="en-US" sz="2400" i="1">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p:spPr>
        <p:txBody>
          <a:bodyPr/>
          <a:lstStyle/>
          <a:p>
            <a:pPr>
              <a:buFont typeface="Times New Roman" pitchFamily="18" charset="0"/>
              <a:buNone/>
            </a:pPr>
            <a:fld id="{BBCAAC48-0E37-42B3-84B3-3C38090187B6}" type="slidenum">
              <a:rPr lang="en-US" smtClean="0">
                <a:latin typeface="Times New Roman" pitchFamily="18" charset="0"/>
                <a:ea typeface="Microsoft YaHei"/>
                <a:cs typeface="Microsoft YaHei"/>
              </a:rPr>
              <a:pPr>
                <a:buFont typeface="Times New Roman" pitchFamily="18" charset="0"/>
                <a:buNone/>
              </a:pPr>
              <a:t>28</a:t>
            </a:fld>
            <a:endParaRPr lang="en-US" smtClean="0">
              <a:latin typeface="Times New Roman" pitchFamily="18" charset="0"/>
              <a:ea typeface="Microsoft YaHei"/>
              <a:cs typeface="Microsoft YaHei"/>
            </a:endParaRPr>
          </a:p>
        </p:txBody>
      </p:sp>
      <p:sp>
        <p:nvSpPr>
          <p:cNvPr id="952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95236"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p:spPr>
        <p:txBody>
          <a:bodyPr/>
          <a:lstStyle/>
          <a:p>
            <a:pPr>
              <a:buFont typeface="Times New Roman" pitchFamily="18" charset="0"/>
              <a:buNone/>
            </a:pPr>
            <a:fld id="{95033940-E199-461B-8C70-B94F382072CF}" type="slidenum">
              <a:rPr lang="en-US" smtClean="0">
                <a:latin typeface="Times New Roman" pitchFamily="18" charset="0"/>
                <a:ea typeface="Microsoft YaHei"/>
                <a:cs typeface="Microsoft YaHei"/>
              </a:rPr>
              <a:pPr>
                <a:buFont typeface="Times New Roman" pitchFamily="18" charset="0"/>
                <a:buNone/>
              </a:pPr>
              <a:t>29</a:t>
            </a:fld>
            <a:endParaRPr lang="en-US" smtClean="0">
              <a:latin typeface="Times New Roman" pitchFamily="18" charset="0"/>
              <a:ea typeface="Microsoft YaHei"/>
              <a:cs typeface="Microsoft YaHei"/>
            </a:endParaRPr>
          </a:p>
        </p:txBody>
      </p:sp>
      <p:sp>
        <p:nvSpPr>
          <p:cNvPr id="972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97284"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p:spPr>
        <p:txBody>
          <a:bodyPr/>
          <a:lstStyle/>
          <a:p>
            <a:pPr>
              <a:buFont typeface="Times New Roman" pitchFamily="18" charset="0"/>
              <a:buNone/>
            </a:pPr>
            <a:fld id="{DE53386E-7866-4BCF-8DB3-1DB6B17D5B0C}" type="slidenum">
              <a:rPr lang="en-US" smtClean="0">
                <a:latin typeface="Times New Roman" pitchFamily="18" charset="0"/>
                <a:ea typeface="Microsoft YaHei"/>
                <a:cs typeface="Microsoft YaHei"/>
              </a:rPr>
              <a:pPr>
                <a:buFont typeface="Times New Roman" pitchFamily="18" charset="0"/>
                <a:buNone/>
              </a:pPr>
              <a:t>30</a:t>
            </a:fld>
            <a:endParaRPr lang="en-US" smtClean="0">
              <a:latin typeface="Times New Roman" pitchFamily="18" charset="0"/>
              <a:ea typeface="Microsoft YaHei"/>
              <a:cs typeface="Microsoft YaHei"/>
            </a:endParaRPr>
          </a:p>
        </p:txBody>
      </p:sp>
      <p:sp>
        <p:nvSpPr>
          <p:cNvPr id="993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99332"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pPr>
              <a:buFont typeface="Times New Roman" pitchFamily="18" charset="0"/>
              <a:buNone/>
            </a:pPr>
            <a:fld id="{76036F9D-AD8C-457E-BEF7-FDD9A4178A61}" type="slidenum">
              <a:rPr lang="en-US" smtClean="0">
                <a:latin typeface="Times New Roman" pitchFamily="18" charset="0"/>
                <a:ea typeface="Microsoft YaHei"/>
                <a:cs typeface="Microsoft YaHei"/>
              </a:rPr>
              <a:pPr>
                <a:buFont typeface="Times New Roman" pitchFamily="18" charset="0"/>
                <a:buNone/>
              </a:pPr>
              <a:t>3</a:t>
            </a:fld>
            <a:endParaRPr lang="en-US" smtClean="0">
              <a:latin typeface="Times New Roman" pitchFamily="18" charset="0"/>
              <a:ea typeface="Microsoft YaHei"/>
              <a:cs typeface="Microsoft YaHei"/>
            </a:endParaRPr>
          </a:p>
        </p:txBody>
      </p:sp>
      <p:sp>
        <p:nvSpPr>
          <p:cNvPr id="450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5060"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p>
            <a:pPr>
              <a:buFont typeface="Times New Roman" pitchFamily="18" charset="0"/>
              <a:buNone/>
            </a:pPr>
            <a:fld id="{13E202E9-9555-4D83-9260-6213D670D8FA}" type="slidenum">
              <a:rPr lang="en-US" smtClean="0">
                <a:latin typeface="Times New Roman" pitchFamily="18" charset="0"/>
                <a:ea typeface="Microsoft YaHei"/>
                <a:cs typeface="Microsoft YaHei"/>
              </a:rPr>
              <a:pPr>
                <a:buFont typeface="Times New Roman" pitchFamily="18" charset="0"/>
                <a:buNone/>
              </a:pPr>
              <a:t>31</a:t>
            </a:fld>
            <a:endParaRPr lang="en-US" smtClean="0">
              <a:latin typeface="Times New Roman" pitchFamily="18" charset="0"/>
              <a:ea typeface="Microsoft YaHei"/>
              <a:cs typeface="Microsoft YaHei"/>
            </a:endParaRPr>
          </a:p>
        </p:txBody>
      </p:sp>
      <p:sp>
        <p:nvSpPr>
          <p:cNvPr id="1013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01380"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p:spPr>
        <p:txBody>
          <a:bodyPr/>
          <a:lstStyle/>
          <a:p>
            <a:pPr>
              <a:buFont typeface="Times New Roman" pitchFamily="18" charset="0"/>
              <a:buNone/>
            </a:pPr>
            <a:fld id="{8626590C-02FD-4DA6-A187-007401A5DCEC}" type="slidenum">
              <a:rPr lang="en-US" smtClean="0">
                <a:latin typeface="Times New Roman" pitchFamily="18" charset="0"/>
                <a:ea typeface="Microsoft YaHei"/>
                <a:cs typeface="Microsoft YaHei"/>
              </a:rPr>
              <a:pPr>
                <a:buFont typeface="Times New Roman" pitchFamily="18" charset="0"/>
                <a:buNone/>
              </a:pPr>
              <a:t>32</a:t>
            </a:fld>
            <a:endParaRPr lang="en-US" smtClean="0">
              <a:latin typeface="Times New Roman" pitchFamily="18" charset="0"/>
              <a:ea typeface="Microsoft YaHei"/>
              <a:cs typeface="Microsoft YaHei"/>
            </a:endParaRPr>
          </a:p>
        </p:txBody>
      </p:sp>
      <p:sp>
        <p:nvSpPr>
          <p:cNvPr id="10342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Our numbers are small,  but when we focus we have been very effective in our issues with the ACR</a:t>
            </a:r>
          </a:p>
          <a:p>
            <a:pPr eaLnBrk="1">
              <a:spcBef>
                <a:spcPct val="0"/>
              </a:spcBef>
              <a:buFont typeface="Times New Roman" pitchFamily="16" charset="0"/>
              <a:buNone/>
              <a:defRPr/>
            </a:pPr>
            <a:r>
              <a:rPr lang="en-US" smtClean="0">
                <a:ea typeface="+mn-ea" charset="0"/>
                <a:cs typeface="+mn-ea" charset="0"/>
              </a:rPr>
              <a:t>Educational programs</a:t>
            </a:r>
          </a:p>
          <a:p>
            <a:pPr eaLnBrk="1">
              <a:spcBef>
                <a:spcPct val="0"/>
              </a:spcBef>
              <a:buFont typeface="Times New Roman" pitchFamily="16" charset="0"/>
              <a:buNone/>
              <a:defRPr/>
            </a:pPr>
            <a:r>
              <a:rPr lang="en-US" smtClean="0">
                <a:ea typeface="+mn-ea" charset="0"/>
                <a:cs typeface="+mn-ea" charset="0"/>
              </a:rPr>
              <a:t>Education activities which have been co sponsored by the ACR and SPR</a:t>
            </a:r>
          </a:p>
          <a:p>
            <a:pPr eaLnBrk="1">
              <a:spcBef>
                <a:spcPct val="0"/>
              </a:spcBef>
              <a:buFont typeface="Times New Roman" pitchFamily="16" charset="0"/>
              <a:buNone/>
              <a:defRPr/>
            </a:pPr>
            <a:r>
              <a:rPr lang="en-US" smtClean="0">
                <a:ea typeface="+mn-ea" charset="0"/>
                <a:cs typeface="+mn-ea" charset="0"/>
              </a:rPr>
              <a:t>Image gently</a:t>
            </a:r>
          </a:p>
          <a:p>
            <a:pPr eaLnBrk="1">
              <a:spcBef>
                <a:spcPct val="0"/>
              </a:spcBef>
              <a:buFont typeface="Times New Roman" pitchFamily="16" charset="0"/>
              <a:buNone/>
              <a:defRPr/>
            </a:pPr>
            <a:r>
              <a:rPr lang="en-US" smtClean="0">
                <a:ea typeface="+mn-ea" charset="0"/>
                <a:cs typeface="+mn-ea" charset="0"/>
              </a:rPr>
              <a:t>ACR – SPR conjointly sponsored Technical Standards and Practice Guidelines</a:t>
            </a:r>
          </a:p>
          <a:p>
            <a:pPr eaLnBrk="1">
              <a:spcBef>
                <a:spcPct val="0"/>
              </a:spcBef>
              <a:buFont typeface="Times New Roman" pitchFamily="16" charset="0"/>
              <a:buNone/>
              <a:defRPr/>
            </a:pPr>
            <a:r>
              <a:rPr lang="en-US" smtClean="0">
                <a:ea typeface="+mn-ea" charset="0"/>
                <a:cs typeface="+mn-ea" charset="0"/>
              </a:rPr>
              <a:t>Past and present members of the  Board of Chancellors and Speaker of the council</a:t>
            </a:r>
          </a:p>
          <a:p>
            <a:pPr eaLnBrk="1">
              <a:spcBef>
                <a:spcPct val="0"/>
              </a:spcBef>
              <a:buFont typeface="Times New Roman" pitchFamily="16" charset="0"/>
              <a:buNone/>
              <a:defRPr/>
            </a:pPr>
            <a:r>
              <a:rPr lang="en-US" smtClean="0">
                <a:ea typeface="+mn-ea" charset="0"/>
                <a:cs typeface="+mn-ea" charset="0"/>
              </a:rPr>
              <a:t>We have members that attend year after year who are Pediatric Radiologist from many States and we meet as a caucus during the AMCLC meeting and discuss ACR initiatives relative to Pediatric Radiology</a:t>
            </a:r>
          </a:p>
          <a:p>
            <a:pPr eaLnBrk="1">
              <a:spcBef>
                <a:spcPct val="0"/>
              </a:spcBef>
              <a:buFont typeface="Times New Roman" pitchFamily="16" charset="0"/>
              <a:buNone/>
              <a:defRPr/>
            </a:pPr>
            <a:r>
              <a:rPr lang="en-US" smtClean="0">
                <a:latin typeface="+mn-lt" charset="0"/>
                <a:ea typeface="+mn-ea" charset="0"/>
                <a:cs typeface="+mn-ea" charset="0"/>
              </a:rPr>
              <a:t>One by product of this caucus is  that we are not geographically limited and often vote in line with our like minded colleges who are Pediatric Radiologist</a:t>
            </a:r>
          </a:p>
          <a:p>
            <a:pPr eaLnBrk="1">
              <a:spcBef>
                <a:spcPct val="0"/>
              </a:spcBef>
              <a:buFont typeface="Times New Roman" pitchFamily="16" charset="0"/>
              <a:buNone/>
              <a:defRPr/>
            </a:pPr>
            <a:r>
              <a:rPr lang="en-US" smtClean="0">
                <a:latin typeface="+mn-lt" charset="0"/>
                <a:ea typeface="+mn-ea" charset="0"/>
                <a:cs typeface="+mn-ea" charset="0"/>
              </a:rPr>
              <a:t>Been successful in electing a couple of our fellow Pediatric Radiologist to significant  ACR offices</a:t>
            </a:r>
          </a:p>
          <a:p>
            <a:pPr eaLnBrk="1">
              <a:spcBef>
                <a:spcPct val="0"/>
              </a:spcBef>
              <a:buFont typeface="Times New Roman" pitchFamily="16" charset="0"/>
              <a:buNone/>
              <a:defRPr/>
            </a:pPr>
            <a:r>
              <a:rPr lang="en-US" smtClean="0">
                <a:ea typeface="+mn-ea" charset="0"/>
                <a:cs typeface="+mn-ea" charset="0"/>
              </a:rPr>
              <a:t>Mention some who have been involved</a:t>
            </a:r>
          </a:p>
          <a:p>
            <a:pPr eaLnBrk="1">
              <a:spcBef>
                <a:spcPct val="0"/>
              </a:spcBef>
              <a:buFont typeface="Times New Roman" pitchFamily="16" charset="0"/>
              <a:buNone/>
              <a:defRPr/>
            </a:pPr>
            <a:r>
              <a:rPr lang="en-US" smtClean="0">
                <a:latin typeface="+mn-lt" charset="0"/>
                <a:ea typeface="+mn-ea" charset="0"/>
                <a:cs typeface="+mn-ea" charset="0"/>
              </a:rPr>
              <a:t>Bill McAllister</a:t>
            </a:r>
          </a:p>
          <a:p>
            <a:pPr eaLnBrk="1">
              <a:spcBef>
                <a:spcPct val="0"/>
              </a:spcBef>
              <a:buFont typeface="Times New Roman" pitchFamily="16" charset="0"/>
              <a:buNone/>
              <a:defRPr/>
            </a:pPr>
            <a:r>
              <a:rPr lang="en-US" smtClean="0">
                <a:latin typeface="+mn-lt" charset="0"/>
                <a:ea typeface="+mn-ea" charset="0"/>
                <a:cs typeface="+mn-ea" charset="0"/>
              </a:rPr>
              <a:t>CAQs  SPR representative</a:t>
            </a:r>
          </a:p>
          <a:p>
            <a:pPr eaLnBrk="1">
              <a:spcBef>
                <a:spcPct val="0"/>
              </a:spcBef>
              <a:buFont typeface="Times New Roman" pitchFamily="16" charset="0"/>
              <a:buNone/>
              <a:defRPr/>
            </a:pPr>
            <a:r>
              <a:rPr lang="en-US" smtClean="0">
                <a:latin typeface="+mn-lt" charset="0"/>
                <a:ea typeface="+mn-ea" charset="0"/>
                <a:cs typeface="+mn-ea" charset="0"/>
              </a:rPr>
              <a:t>Helped start the Pediatric caucus</a:t>
            </a:r>
          </a:p>
          <a:p>
            <a:pPr eaLnBrk="1">
              <a:spcBef>
                <a:spcPct val="0"/>
              </a:spcBef>
              <a:buFont typeface="Times New Roman" pitchFamily="16" charset="0"/>
              <a:buNone/>
              <a:defRPr/>
            </a:pPr>
            <a:r>
              <a:rPr lang="en-US" smtClean="0">
                <a:latin typeface="+mn-lt" charset="0"/>
                <a:ea typeface="+mn-ea" charset="0"/>
                <a:cs typeface="+mn-ea" charset="0"/>
              </a:rPr>
              <a:t>Charlie Williams</a:t>
            </a:r>
          </a:p>
          <a:p>
            <a:pPr eaLnBrk="1">
              <a:spcBef>
                <a:spcPct val="0"/>
              </a:spcBef>
              <a:buFont typeface="Times New Roman" pitchFamily="16" charset="0"/>
              <a:buNone/>
              <a:defRPr/>
            </a:pPr>
            <a:r>
              <a:rPr lang="en-US" smtClean="0">
                <a:latin typeface="+mn-lt" charset="0"/>
                <a:ea typeface="+mn-ea" charset="0"/>
                <a:cs typeface="+mn-ea" charset="0"/>
              </a:rPr>
              <a:t>State Chapter President</a:t>
            </a:r>
          </a:p>
          <a:p>
            <a:pPr eaLnBrk="1">
              <a:spcBef>
                <a:spcPct val="0"/>
              </a:spcBef>
              <a:buFont typeface="Times New Roman" pitchFamily="16" charset="0"/>
              <a:buNone/>
              <a:defRPr/>
            </a:pPr>
            <a:r>
              <a:rPr lang="en-US" smtClean="0">
                <a:latin typeface="+mn-lt" charset="0"/>
                <a:ea typeface="+mn-ea" charset="0"/>
                <a:cs typeface="+mn-ea" charset="0"/>
              </a:rPr>
              <a:t>ACR Steering committee</a:t>
            </a:r>
          </a:p>
          <a:p>
            <a:pPr eaLnBrk="1">
              <a:spcBef>
                <a:spcPct val="0"/>
              </a:spcBef>
              <a:buFont typeface="Times New Roman" pitchFamily="16" charset="0"/>
              <a:buNone/>
              <a:defRPr/>
            </a:pPr>
            <a:r>
              <a:rPr lang="en-US" smtClean="0">
                <a:latin typeface="+mn-lt" charset="0"/>
                <a:ea typeface="+mn-ea" charset="0"/>
                <a:cs typeface="+mn-ea" charset="0"/>
              </a:rPr>
              <a:t>Don Frush</a:t>
            </a:r>
          </a:p>
          <a:p>
            <a:pPr eaLnBrk="1">
              <a:spcBef>
                <a:spcPct val="0"/>
              </a:spcBef>
              <a:buFont typeface="Times New Roman" pitchFamily="16" charset="0"/>
              <a:buNone/>
              <a:defRPr/>
            </a:pPr>
            <a:r>
              <a:rPr lang="en-US" smtClean="0">
                <a:latin typeface="+mn-lt" charset="0"/>
                <a:ea typeface="+mn-ea" charset="0"/>
                <a:cs typeface="+mn-ea" charset="0"/>
              </a:rPr>
              <a:t>SPR  - ACR collaboration</a:t>
            </a:r>
          </a:p>
          <a:p>
            <a:pPr eaLnBrk="1">
              <a:spcBef>
                <a:spcPct val="0"/>
              </a:spcBef>
              <a:buFont typeface="Times New Roman" pitchFamily="16" charset="0"/>
              <a:buNone/>
              <a:defRPr/>
            </a:pPr>
            <a:r>
              <a:rPr lang="en-US" smtClean="0">
                <a:latin typeface="+mn-lt" charset="0"/>
                <a:ea typeface="+mn-ea" charset="0"/>
                <a:cs typeface="+mn-ea" charset="0"/>
              </a:rPr>
              <a:t>Board of Chancellors</a:t>
            </a:r>
          </a:p>
          <a:p>
            <a:pPr eaLnBrk="1">
              <a:spcBef>
                <a:spcPct val="0"/>
              </a:spcBef>
              <a:buFont typeface="Times New Roman" pitchFamily="16" charset="0"/>
              <a:buNone/>
              <a:defRPr/>
            </a:pPr>
            <a:r>
              <a:rPr lang="en-US" smtClean="0">
                <a:latin typeface="+mn-lt" charset="0"/>
                <a:ea typeface="+mn-ea" charset="0"/>
                <a:cs typeface="+mn-ea" charset="0"/>
              </a:rPr>
              <a:t>Marilyn Gosky</a:t>
            </a:r>
          </a:p>
          <a:p>
            <a:pPr eaLnBrk="1">
              <a:spcBef>
                <a:spcPct val="0"/>
              </a:spcBef>
              <a:buFont typeface="Times New Roman" pitchFamily="16" charset="0"/>
              <a:buNone/>
              <a:defRPr/>
            </a:pPr>
            <a:r>
              <a:rPr lang="en-US" smtClean="0">
                <a:latin typeface="+mn-lt" charset="0"/>
                <a:ea typeface="+mn-ea" charset="0"/>
                <a:cs typeface="+mn-ea" charset="0"/>
              </a:rPr>
              <a:t>Image gently</a:t>
            </a:r>
          </a:p>
          <a:p>
            <a:pPr eaLnBrk="1">
              <a:spcBef>
                <a:spcPct val="0"/>
              </a:spcBef>
              <a:buFont typeface="Times New Roman" pitchFamily="16" charset="0"/>
              <a:buNone/>
              <a:defRPr/>
            </a:pPr>
            <a:r>
              <a:rPr lang="en-US" smtClean="0">
                <a:latin typeface="+mn-lt" charset="0"/>
                <a:ea typeface="+mn-ea" charset="0"/>
                <a:cs typeface="+mn-ea" charset="0"/>
              </a:rPr>
              <a:t>Carol Rumack</a:t>
            </a:r>
          </a:p>
          <a:p>
            <a:pPr eaLnBrk="1">
              <a:spcBef>
                <a:spcPct val="0"/>
              </a:spcBef>
              <a:buFont typeface="Times New Roman" pitchFamily="16" charset="0"/>
              <a:buNone/>
              <a:defRPr/>
            </a:pPr>
            <a:r>
              <a:rPr lang="en-US" smtClean="0">
                <a:latin typeface="+mn-lt" charset="0"/>
                <a:ea typeface="+mn-ea" charset="0"/>
                <a:cs typeface="+mn-ea" charset="0"/>
              </a:rPr>
              <a:t>University Colorado</a:t>
            </a:r>
          </a:p>
          <a:p>
            <a:pPr eaLnBrk="1">
              <a:spcBef>
                <a:spcPct val="0"/>
              </a:spcBef>
              <a:buFont typeface="Times New Roman" pitchFamily="16" charset="0"/>
              <a:buNone/>
              <a:defRPr/>
            </a:pPr>
            <a:r>
              <a:rPr lang="en-US" smtClean="0">
                <a:latin typeface="+mn-lt" charset="0"/>
                <a:ea typeface="+mn-ea" charset="0"/>
                <a:cs typeface="+mn-ea" charset="0"/>
              </a:rPr>
              <a:t>Ultrasound / Pediatric Representation</a:t>
            </a:r>
          </a:p>
          <a:p>
            <a:pPr eaLnBrk="1">
              <a:spcBef>
                <a:spcPct val="0"/>
              </a:spcBef>
              <a:buFont typeface="Times New Roman" pitchFamily="16" charset="0"/>
              <a:buNone/>
              <a:defRPr/>
            </a:pPr>
            <a:r>
              <a:rPr lang="en-US" smtClean="0">
                <a:latin typeface="+mn-lt" charset="0"/>
                <a:ea typeface="+mn-ea" charset="0"/>
                <a:cs typeface="+mn-ea" charset="0"/>
              </a:rPr>
              <a:t>Philip Lund</a:t>
            </a:r>
          </a:p>
          <a:p>
            <a:pPr eaLnBrk="1">
              <a:spcBef>
                <a:spcPct val="0"/>
              </a:spcBef>
              <a:buFont typeface="Times New Roman" pitchFamily="16" charset="0"/>
              <a:buNone/>
              <a:defRPr/>
            </a:pPr>
            <a:r>
              <a:rPr lang="en-US" smtClean="0">
                <a:latin typeface="+mn-lt" charset="0"/>
                <a:ea typeface="+mn-ea" charset="0"/>
                <a:cs typeface="+mn-ea" charset="0"/>
              </a:rPr>
              <a:t>Oregon Radiology Society President</a:t>
            </a:r>
          </a:p>
          <a:p>
            <a:pPr eaLnBrk="1">
              <a:spcBef>
                <a:spcPct val="0"/>
              </a:spcBef>
              <a:buFont typeface="Times New Roman" pitchFamily="16" charset="0"/>
              <a:buNone/>
              <a:defRPr/>
            </a:pPr>
            <a:r>
              <a:rPr lang="en-US" smtClean="0">
                <a:latin typeface="+mn-lt" charset="0"/>
                <a:ea typeface="+mn-ea" charset="0"/>
                <a:cs typeface="+mn-ea" charset="0"/>
              </a:rPr>
              <a:t>Kate Fienstein</a:t>
            </a:r>
          </a:p>
          <a:p>
            <a:pPr eaLnBrk="1">
              <a:spcBef>
                <a:spcPct val="0"/>
              </a:spcBef>
              <a:buFont typeface="Times New Roman" pitchFamily="16" charset="0"/>
              <a:buNone/>
              <a:defRPr/>
            </a:pPr>
            <a:r>
              <a:rPr lang="en-US" smtClean="0">
                <a:latin typeface="+mn-lt" charset="0"/>
                <a:ea typeface="+mn-ea" charset="0"/>
                <a:cs typeface="+mn-ea" charset="0"/>
              </a:rPr>
              <a:t>State Illinois President</a:t>
            </a:r>
          </a:p>
          <a:p>
            <a:pPr eaLnBrk="1">
              <a:spcBef>
                <a:spcPct val="0"/>
              </a:spcBef>
              <a:buFont typeface="Times New Roman" pitchFamily="16" charset="0"/>
              <a:buNone/>
              <a:defRPr/>
            </a:pPr>
            <a:r>
              <a:rPr lang="en-US" smtClean="0">
                <a:latin typeface="+mn-lt" charset="0"/>
                <a:ea typeface="+mn-ea" charset="0"/>
                <a:cs typeface="+mn-ea" charset="0"/>
              </a:rPr>
              <a:t>SPR ACR Councilor</a:t>
            </a:r>
          </a:p>
          <a:p>
            <a:pPr eaLnBrk="1">
              <a:spcBef>
                <a:spcPct val="0"/>
              </a:spcBef>
              <a:buFont typeface="Times New Roman" pitchFamily="16" charset="0"/>
              <a:buNone/>
              <a:defRPr/>
            </a:pPr>
            <a:r>
              <a:rPr lang="en-US" smtClean="0">
                <a:latin typeface="+mn-lt" charset="0"/>
                <a:ea typeface="+mn-ea" charset="0"/>
                <a:cs typeface="+mn-ea" charset="0"/>
              </a:rPr>
              <a:t>Sarah Abramson </a:t>
            </a:r>
          </a:p>
          <a:p>
            <a:pPr eaLnBrk="1">
              <a:spcBef>
                <a:spcPct val="0"/>
              </a:spcBef>
              <a:buFont typeface="Times New Roman" pitchFamily="16" charset="0"/>
              <a:buNone/>
              <a:defRPr/>
            </a:pPr>
            <a:r>
              <a:rPr lang="en-US" smtClean="0">
                <a:latin typeface="+mn-lt" charset="0"/>
                <a:ea typeface="+mn-ea" charset="0"/>
                <a:cs typeface="+mn-ea" charset="0"/>
              </a:rPr>
              <a:t>New York President</a:t>
            </a:r>
          </a:p>
          <a:p>
            <a:pPr eaLnBrk="1">
              <a:spcBef>
                <a:spcPct val="0"/>
              </a:spcBef>
              <a:buFont typeface="Times New Roman" pitchFamily="16" charset="0"/>
              <a:buNone/>
              <a:defRPr/>
            </a:pPr>
            <a:r>
              <a:rPr lang="en-US" smtClean="0">
                <a:latin typeface="+mn-lt" charset="0"/>
                <a:ea typeface="+mn-ea" charset="0"/>
                <a:cs typeface="+mn-ea" charset="0"/>
              </a:rPr>
              <a:t>ACR SPR Councilor</a:t>
            </a:r>
          </a:p>
          <a:p>
            <a:pPr eaLnBrk="1">
              <a:spcBef>
                <a:spcPct val="0"/>
              </a:spcBef>
              <a:buFont typeface="Times New Roman" pitchFamily="16" charset="0"/>
              <a:buNone/>
              <a:defRPr/>
            </a:pPr>
            <a:r>
              <a:rPr lang="en-US" smtClean="0">
                <a:latin typeface="+mn-lt" charset="0"/>
                <a:ea typeface="+mn-ea" charset="0"/>
                <a:cs typeface="+mn-ea" charset="0"/>
              </a:rPr>
              <a:t>David Kushner</a:t>
            </a:r>
          </a:p>
          <a:p>
            <a:pPr eaLnBrk="1">
              <a:spcBef>
                <a:spcPct val="0"/>
              </a:spcBef>
              <a:buFont typeface="Times New Roman" pitchFamily="16" charset="0"/>
              <a:buNone/>
              <a:defRPr/>
            </a:pPr>
            <a:r>
              <a:rPr lang="en-US" smtClean="0">
                <a:latin typeface="+mn-lt" charset="0"/>
                <a:ea typeface="+mn-ea" charset="0"/>
                <a:cs typeface="+mn-ea" charset="0"/>
              </a:rPr>
              <a:t>Speaker of the council</a:t>
            </a:r>
          </a:p>
          <a:p>
            <a:pPr eaLnBrk="1">
              <a:spcBef>
                <a:spcPct val="0"/>
              </a:spcBef>
              <a:buFont typeface="Times New Roman" pitchFamily="16" charset="0"/>
              <a:buNone/>
              <a:defRPr/>
            </a:pPr>
            <a:r>
              <a:rPr lang="en-US" smtClean="0">
                <a:latin typeface="+mn-lt" charset="0"/>
                <a:ea typeface="+mn-ea" charset="0"/>
                <a:cs typeface="+mn-ea" charset="0"/>
              </a:rPr>
              <a:t>Kimberly Applegate</a:t>
            </a:r>
          </a:p>
          <a:p>
            <a:pPr eaLnBrk="1">
              <a:spcBef>
                <a:spcPct val="0"/>
              </a:spcBef>
              <a:buFont typeface="Times New Roman" pitchFamily="16" charset="0"/>
              <a:buNone/>
              <a:defRPr/>
            </a:pPr>
            <a:r>
              <a:rPr lang="en-US" smtClean="0">
                <a:latin typeface="+mn-lt" charset="0"/>
                <a:ea typeface="+mn-ea" charset="0"/>
                <a:cs typeface="+mn-ea" charset="0"/>
              </a:rPr>
              <a:t>Speaker of the council</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103429"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D2EB3DA9-8CBA-489A-A85B-DA4324221616}" type="slidenum">
              <a:rPr lang="en-US" sz="2400" i="1">
                <a:solidFill>
                  <a:srgbClr val="000000"/>
                </a:solidFill>
                <a:latin typeface="Times New Roman" pitchFamily="18" charset="0"/>
              </a:rPr>
              <a:pPr hangingPunct="0">
                <a:buClr>
                  <a:srgbClr val="000000"/>
                </a:buClr>
                <a:buSzPct val="100000"/>
                <a:buFont typeface="Times New Roman" pitchFamily="18" charset="0"/>
                <a:buNone/>
              </a:pPr>
              <a:t>32</a:t>
            </a:fld>
            <a:endParaRPr lang="en-US" sz="2400" i="1">
              <a:solidFill>
                <a:srgbClr val="000000"/>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p>
            <a:pPr>
              <a:buFont typeface="Times New Roman" pitchFamily="18" charset="0"/>
              <a:buNone/>
            </a:pPr>
            <a:fld id="{A0E68872-B770-434F-8284-365F12F6AF82}" type="slidenum">
              <a:rPr lang="en-US" smtClean="0">
                <a:latin typeface="Times New Roman" pitchFamily="18" charset="0"/>
                <a:ea typeface="Microsoft YaHei"/>
                <a:cs typeface="Microsoft YaHei"/>
              </a:rPr>
              <a:pPr>
                <a:buFont typeface="Times New Roman" pitchFamily="18" charset="0"/>
                <a:buNone/>
              </a:pPr>
              <a:t>33</a:t>
            </a:fld>
            <a:endParaRPr lang="en-US" smtClean="0">
              <a:latin typeface="Times New Roman" pitchFamily="18" charset="0"/>
              <a:ea typeface="Microsoft YaHei"/>
              <a:cs typeface="Microsoft YaHei"/>
            </a:endParaRPr>
          </a:p>
        </p:txBody>
      </p:sp>
      <p:sp>
        <p:nvSpPr>
          <p:cNvPr id="1054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2" name="Text Box 2"/>
          <p:cNvSpPr txBox="1">
            <a:spLocks noGrp="1" noChangeArrowheads="1"/>
          </p:cNvSpPr>
          <p:nvPr>
            <p:ph type="body" idx="1"/>
          </p:nvPr>
        </p:nvSpPr>
        <p:spPr>
          <a:xfrm>
            <a:off x="0" y="0"/>
            <a:ext cx="1588" cy="1588"/>
          </a:xfrm>
          <a:ln/>
        </p:spPr>
        <p:txBody>
          <a:bodyPr lIns="90000" tIns="45000" rIns="90000" bIns="45000"/>
          <a:lstStyle/>
          <a:p>
            <a:pPr eaLnBrk="1">
              <a:spcBef>
                <a:spcPct val="0"/>
              </a:spcBef>
              <a:buFont typeface="Times New Roman" pitchFamily="16" charset="0"/>
              <a:buNone/>
              <a:defRPr/>
            </a:pPr>
            <a:r>
              <a:rPr lang="en-US" smtClean="0">
                <a:ea typeface="+mn-ea" charset="0"/>
                <a:cs typeface="+mn-ea" charset="0"/>
              </a:rPr>
              <a:t>Mention some who have been involved</a:t>
            </a:r>
          </a:p>
          <a:p>
            <a:pPr eaLnBrk="1">
              <a:spcBef>
                <a:spcPct val="0"/>
              </a:spcBef>
              <a:buFont typeface="Times New Roman" pitchFamily="16" charset="0"/>
              <a:buNone/>
              <a:defRPr/>
            </a:pPr>
            <a:r>
              <a:rPr lang="en-US" smtClean="0">
                <a:latin typeface="+mn-lt" charset="0"/>
                <a:ea typeface="+mn-ea" charset="0"/>
                <a:cs typeface="+mn-ea" charset="0"/>
              </a:rPr>
              <a:t>Bill McAllister</a:t>
            </a:r>
          </a:p>
          <a:p>
            <a:pPr eaLnBrk="1">
              <a:spcBef>
                <a:spcPct val="0"/>
              </a:spcBef>
              <a:buFont typeface="Times New Roman" pitchFamily="16" charset="0"/>
              <a:buNone/>
              <a:defRPr/>
            </a:pPr>
            <a:r>
              <a:rPr lang="en-US" smtClean="0">
                <a:latin typeface="+mn-lt" charset="0"/>
                <a:ea typeface="+mn-ea" charset="0"/>
                <a:cs typeface="+mn-ea" charset="0"/>
              </a:rPr>
              <a:t>CAQs  SPR representative</a:t>
            </a:r>
          </a:p>
          <a:p>
            <a:pPr eaLnBrk="1">
              <a:spcBef>
                <a:spcPct val="0"/>
              </a:spcBef>
              <a:buFont typeface="Times New Roman" pitchFamily="16" charset="0"/>
              <a:buNone/>
              <a:defRPr/>
            </a:pPr>
            <a:r>
              <a:rPr lang="en-US" smtClean="0">
                <a:latin typeface="+mn-lt" charset="0"/>
                <a:ea typeface="+mn-ea" charset="0"/>
                <a:cs typeface="+mn-ea" charset="0"/>
              </a:rPr>
              <a:t>Helped start the Pediatric caucus</a:t>
            </a:r>
          </a:p>
          <a:p>
            <a:pPr eaLnBrk="1">
              <a:spcBef>
                <a:spcPct val="0"/>
              </a:spcBef>
              <a:buFont typeface="Times New Roman" pitchFamily="16" charset="0"/>
              <a:buNone/>
              <a:defRPr/>
            </a:pPr>
            <a:r>
              <a:rPr lang="en-US" smtClean="0">
                <a:latin typeface="+mn-lt" charset="0"/>
                <a:ea typeface="+mn-ea" charset="0"/>
                <a:cs typeface="+mn-ea" charset="0"/>
              </a:rPr>
              <a:t>Charlie Williams</a:t>
            </a:r>
          </a:p>
          <a:p>
            <a:pPr eaLnBrk="1">
              <a:spcBef>
                <a:spcPct val="0"/>
              </a:spcBef>
              <a:buFont typeface="Times New Roman" pitchFamily="16" charset="0"/>
              <a:buNone/>
              <a:defRPr/>
            </a:pPr>
            <a:r>
              <a:rPr lang="en-US" smtClean="0">
                <a:latin typeface="+mn-lt" charset="0"/>
                <a:ea typeface="+mn-ea" charset="0"/>
                <a:cs typeface="+mn-ea" charset="0"/>
              </a:rPr>
              <a:t>State Chapter President</a:t>
            </a:r>
          </a:p>
          <a:p>
            <a:pPr eaLnBrk="1">
              <a:spcBef>
                <a:spcPct val="0"/>
              </a:spcBef>
              <a:buFont typeface="Times New Roman" pitchFamily="16" charset="0"/>
              <a:buNone/>
              <a:defRPr/>
            </a:pPr>
            <a:r>
              <a:rPr lang="en-US" smtClean="0">
                <a:latin typeface="+mn-lt" charset="0"/>
                <a:ea typeface="+mn-ea" charset="0"/>
                <a:cs typeface="+mn-ea" charset="0"/>
              </a:rPr>
              <a:t>ACR Steering committee</a:t>
            </a:r>
          </a:p>
          <a:p>
            <a:pPr eaLnBrk="1">
              <a:spcBef>
                <a:spcPct val="0"/>
              </a:spcBef>
              <a:buFont typeface="Times New Roman" pitchFamily="16" charset="0"/>
              <a:buNone/>
              <a:defRPr/>
            </a:pPr>
            <a:r>
              <a:rPr lang="en-US" smtClean="0">
                <a:latin typeface="+mn-lt" charset="0"/>
                <a:ea typeface="+mn-ea" charset="0"/>
                <a:cs typeface="+mn-ea" charset="0"/>
              </a:rPr>
              <a:t>Don Frush</a:t>
            </a:r>
          </a:p>
          <a:p>
            <a:pPr eaLnBrk="1">
              <a:spcBef>
                <a:spcPct val="0"/>
              </a:spcBef>
              <a:buFont typeface="Times New Roman" pitchFamily="16" charset="0"/>
              <a:buNone/>
              <a:defRPr/>
            </a:pPr>
            <a:r>
              <a:rPr lang="en-US" smtClean="0">
                <a:latin typeface="+mn-lt" charset="0"/>
                <a:ea typeface="+mn-ea" charset="0"/>
                <a:cs typeface="+mn-ea" charset="0"/>
              </a:rPr>
              <a:t>SPR  - ACR collaboration</a:t>
            </a:r>
          </a:p>
          <a:p>
            <a:pPr eaLnBrk="1">
              <a:spcBef>
                <a:spcPct val="0"/>
              </a:spcBef>
              <a:buFont typeface="Times New Roman" pitchFamily="16" charset="0"/>
              <a:buNone/>
              <a:defRPr/>
            </a:pPr>
            <a:r>
              <a:rPr lang="en-US" smtClean="0">
                <a:latin typeface="+mn-lt" charset="0"/>
                <a:ea typeface="+mn-ea" charset="0"/>
                <a:cs typeface="+mn-ea" charset="0"/>
              </a:rPr>
              <a:t>Board of Chancellors</a:t>
            </a:r>
          </a:p>
          <a:p>
            <a:pPr eaLnBrk="1">
              <a:spcBef>
                <a:spcPct val="0"/>
              </a:spcBef>
              <a:buFont typeface="Times New Roman" pitchFamily="16" charset="0"/>
              <a:buNone/>
              <a:defRPr/>
            </a:pPr>
            <a:r>
              <a:rPr lang="en-US" smtClean="0">
                <a:latin typeface="+mn-lt" charset="0"/>
                <a:ea typeface="+mn-ea" charset="0"/>
                <a:cs typeface="+mn-ea" charset="0"/>
              </a:rPr>
              <a:t>Marilyn Gosky</a:t>
            </a:r>
          </a:p>
          <a:p>
            <a:pPr eaLnBrk="1">
              <a:spcBef>
                <a:spcPct val="0"/>
              </a:spcBef>
              <a:buFont typeface="Times New Roman" pitchFamily="16" charset="0"/>
              <a:buNone/>
              <a:defRPr/>
            </a:pPr>
            <a:r>
              <a:rPr lang="en-US" smtClean="0">
                <a:latin typeface="+mn-lt" charset="0"/>
                <a:ea typeface="+mn-ea" charset="0"/>
                <a:cs typeface="+mn-ea" charset="0"/>
              </a:rPr>
              <a:t>Image gently</a:t>
            </a:r>
          </a:p>
          <a:p>
            <a:pPr eaLnBrk="1">
              <a:spcBef>
                <a:spcPct val="0"/>
              </a:spcBef>
              <a:buFont typeface="Times New Roman" pitchFamily="16" charset="0"/>
              <a:buNone/>
              <a:defRPr/>
            </a:pPr>
            <a:r>
              <a:rPr lang="en-US" smtClean="0">
                <a:latin typeface="+mn-lt" charset="0"/>
                <a:ea typeface="+mn-ea" charset="0"/>
                <a:cs typeface="+mn-ea" charset="0"/>
              </a:rPr>
              <a:t>Carol Rumack</a:t>
            </a:r>
          </a:p>
          <a:p>
            <a:pPr eaLnBrk="1">
              <a:spcBef>
                <a:spcPct val="0"/>
              </a:spcBef>
              <a:buFont typeface="Times New Roman" pitchFamily="16" charset="0"/>
              <a:buNone/>
              <a:defRPr/>
            </a:pPr>
            <a:r>
              <a:rPr lang="en-US" smtClean="0">
                <a:latin typeface="+mn-lt" charset="0"/>
                <a:ea typeface="+mn-ea" charset="0"/>
                <a:cs typeface="+mn-ea" charset="0"/>
              </a:rPr>
              <a:t>University Colorado</a:t>
            </a:r>
          </a:p>
          <a:p>
            <a:pPr eaLnBrk="1">
              <a:spcBef>
                <a:spcPct val="0"/>
              </a:spcBef>
              <a:buFont typeface="Times New Roman" pitchFamily="16" charset="0"/>
              <a:buNone/>
              <a:defRPr/>
            </a:pPr>
            <a:r>
              <a:rPr lang="en-US" smtClean="0">
                <a:latin typeface="+mn-lt" charset="0"/>
                <a:ea typeface="+mn-ea" charset="0"/>
                <a:cs typeface="+mn-ea" charset="0"/>
              </a:rPr>
              <a:t>Ultrasound / Pediatric Representation</a:t>
            </a:r>
          </a:p>
          <a:p>
            <a:pPr eaLnBrk="1">
              <a:spcBef>
                <a:spcPct val="0"/>
              </a:spcBef>
              <a:buFont typeface="Times New Roman" pitchFamily="16" charset="0"/>
              <a:buNone/>
              <a:defRPr/>
            </a:pPr>
            <a:r>
              <a:rPr lang="en-US" smtClean="0">
                <a:latin typeface="+mn-lt" charset="0"/>
                <a:ea typeface="+mn-ea" charset="0"/>
                <a:cs typeface="+mn-ea" charset="0"/>
              </a:rPr>
              <a:t>Philip Lund</a:t>
            </a:r>
          </a:p>
          <a:p>
            <a:pPr eaLnBrk="1">
              <a:spcBef>
                <a:spcPct val="0"/>
              </a:spcBef>
              <a:buFont typeface="Times New Roman" pitchFamily="16" charset="0"/>
              <a:buNone/>
              <a:defRPr/>
            </a:pPr>
            <a:r>
              <a:rPr lang="en-US" smtClean="0">
                <a:latin typeface="+mn-lt" charset="0"/>
                <a:ea typeface="+mn-ea" charset="0"/>
                <a:cs typeface="+mn-ea" charset="0"/>
              </a:rPr>
              <a:t>Oregon Radiology Society President</a:t>
            </a:r>
          </a:p>
          <a:p>
            <a:pPr eaLnBrk="1">
              <a:spcBef>
                <a:spcPct val="0"/>
              </a:spcBef>
              <a:buFont typeface="Times New Roman" pitchFamily="16" charset="0"/>
              <a:buNone/>
              <a:defRPr/>
            </a:pPr>
            <a:r>
              <a:rPr lang="en-US" smtClean="0">
                <a:latin typeface="+mn-lt" charset="0"/>
                <a:ea typeface="+mn-ea" charset="0"/>
                <a:cs typeface="+mn-ea" charset="0"/>
              </a:rPr>
              <a:t>Kate Fienstein</a:t>
            </a:r>
          </a:p>
          <a:p>
            <a:pPr eaLnBrk="1">
              <a:spcBef>
                <a:spcPct val="0"/>
              </a:spcBef>
              <a:buFont typeface="Times New Roman" pitchFamily="16" charset="0"/>
              <a:buNone/>
              <a:defRPr/>
            </a:pPr>
            <a:r>
              <a:rPr lang="en-US" smtClean="0">
                <a:latin typeface="+mn-lt" charset="0"/>
                <a:ea typeface="+mn-ea" charset="0"/>
                <a:cs typeface="+mn-ea" charset="0"/>
              </a:rPr>
              <a:t>State Illinois President</a:t>
            </a:r>
          </a:p>
          <a:p>
            <a:pPr eaLnBrk="1">
              <a:spcBef>
                <a:spcPct val="0"/>
              </a:spcBef>
              <a:buFont typeface="Times New Roman" pitchFamily="16" charset="0"/>
              <a:buNone/>
              <a:defRPr/>
            </a:pPr>
            <a:r>
              <a:rPr lang="en-US" smtClean="0">
                <a:latin typeface="+mn-lt" charset="0"/>
                <a:ea typeface="+mn-ea" charset="0"/>
                <a:cs typeface="+mn-ea" charset="0"/>
              </a:rPr>
              <a:t>SPR ACR Councilor</a:t>
            </a:r>
          </a:p>
          <a:p>
            <a:pPr eaLnBrk="1">
              <a:spcBef>
                <a:spcPct val="0"/>
              </a:spcBef>
              <a:buFont typeface="Times New Roman" pitchFamily="16" charset="0"/>
              <a:buNone/>
              <a:defRPr/>
            </a:pPr>
            <a:r>
              <a:rPr lang="en-US" smtClean="0">
                <a:latin typeface="+mn-lt" charset="0"/>
                <a:ea typeface="+mn-ea" charset="0"/>
                <a:cs typeface="+mn-ea" charset="0"/>
              </a:rPr>
              <a:t>Sarah Abramson </a:t>
            </a:r>
          </a:p>
          <a:p>
            <a:pPr eaLnBrk="1">
              <a:spcBef>
                <a:spcPct val="0"/>
              </a:spcBef>
              <a:buFont typeface="Times New Roman" pitchFamily="16" charset="0"/>
              <a:buNone/>
              <a:defRPr/>
            </a:pPr>
            <a:r>
              <a:rPr lang="en-US" smtClean="0">
                <a:latin typeface="+mn-lt" charset="0"/>
                <a:ea typeface="+mn-ea" charset="0"/>
                <a:cs typeface="+mn-ea" charset="0"/>
              </a:rPr>
              <a:t>New York President</a:t>
            </a:r>
          </a:p>
          <a:p>
            <a:pPr eaLnBrk="1">
              <a:spcBef>
                <a:spcPct val="0"/>
              </a:spcBef>
              <a:buFont typeface="Times New Roman" pitchFamily="16" charset="0"/>
              <a:buNone/>
              <a:defRPr/>
            </a:pPr>
            <a:r>
              <a:rPr lang="en-US" smtClean="0">
                <a:latin typeface="+mn-lt" charset="0"/>
                <a:ea typeface="+mn-ea" charset="0"/>
                <a:cs typeface="+mn-ea" charset="0"/>
              </a:rPr>
              <a:t>ACR SPR Councilor</a:t>
            </a:r>
          </a:p>
          <a:p>
            <a:pPr eaLnBrk="1">
              <a:spcBef>
                <a:spcPct val="0"/>
              </a:spcBef>
              <a:buFont typeface="Times New Roman" pitchFamily="16" charset="0"/>
              <a:buNone/>
              <a:defRPr/>
            </a:pPr>
            <a:r>
              <a:rPr lang="en-US" smtClean="0">
                <a:latin typeface="+mn-lt" charset="0"/>
                <a:ea typeface="+mn-ea" charset="0"/>
                <a:cs typeface="+mn-ea" charset="0"/>
              </a:rPr>
              <a:t>David Kushner</a:t>
            </a:r>
          </a:p>
          <a:p>
            <a:pPr eaLnBrk="1">
              <a:spcBef>
                <a:spcPct val="0"/>
              </a:spcBef>
              <a:buFont typeface="Times New Roman" pitchFamily="16" charset="0"/>
              <a:buNone/>
              <a:defRPr/>
            </a:pPr>
            <a:r>
              <a:rPr lang="en-US" smtClean="0">
                <a:latin typeface="+mn-lt" charset="0"/>
                <a:ea typeface="+mn-ea" charset="0"/>
                <a:cs typeface="+mn-ea" charset="0"/>
              </a:rPr>
              <a:t>Speaker of the council</a:t>
            </a:r>
          </a:p>
          <a:p>
            <a:pPr eaLnBrk="1">
              <a:spcBef>
                <a:spcPct val="0"/>
              </a:spcBef>
              <a:buFont typeface="Times New Roman" pitchFamily="16" charset="0"/>
              <a:buNone/>
              <a:defRPr/>
            </a:pPr>
            <a:r>
              <a:rPr lang="en-US" smtClean="0">
                <a:latin typeface="+mn-lt" charset="0"/>
                <a:ea typeface="+mn-ea" charset="0"/>
                <a:cs typeface="+mn-ea" charset="0"/>
              </a:rPr>
              <a:t>Kimberly Applegate</a:t>
            </a:r>
          </a:p>
          <a:p>
            <a:pPr eaLnBrk="1">
              <a:spcBef>
                <a:spcPct val="0"/>
              </a:spcBef>
              <a:buFont typeface="Times New Roman" pitchFamily="16" charset="0"/>
              <a:buNone/>
              <a:defRPr/>
            </a:pPr>
            <a:r>
              <a:rPr lang="en-US" smtClean="0">
                <a:latin typeface="+mn-lt" charset="0"/>
                <a:ea typeface="+mn-ea" charset="0"/>
                <a:cs typeface="+mn-ea" charset="0"/>
              </a:rPr>
              <a:t>Speaker of the council</a:t>
            </a:r>
          </a:p>
          <a:p>
            <a:pPr eaLnBrk="1">
              <a:spcBef>
                <a:spcPct val="0"/>
              </a:spcBef>
              <a:buFont typeface="Times New Roman" pitchFamily="16" charset="0"/>
              <a:buNone/>
              <a:defRPr/>
            </a:pPr>
            <a:endParaRPr lang="en-US" smtClean="0">
              <a:latin typeface="+mn-lt" charset="0"/>
              <a:ea typeface="+mn-ea" charset="0"/>
              <a:cs typeface="+mn-ea" charset="0"/>
            </a:endParaRPr>
          </a:p>
        </p:txBody>
      </p:sp>
      <p:sp>
        <p:nvSpPr>
          <p:cNvPr id="105477"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5E9AB7B8-34D5-446B-AF46-DBD418DB9B27}" type="slidenum">
              <a:rPr lang="en-US" sz="2400" i="1">
                <a:solidFill>
                  <a:srgbClr val="000000"/>
                </a:solidFill>
                <a:latin typeface="Times New Roman" pitchFamily="18" charset="0"/>
              </a:rPr>
              <a:pPr hangingPunct="0">
                <a:buClr>
                  <a:srgbClr val="000000"/>
                </a:buClr>
                <a:buSzPct val="100000"/>
                <a:buFont typeface="Times New Roman" pitchFamily="18" charset="0"/>
                <a:buNone/>
              </a:pPr>
              <a:t>33</a:t>
            </a:fld>
            <a:endParaRPr lang="en-US" sz="2400" i="1">
              <a:solidFill>
                <a:srgbClr val="000000"/>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p:spPr>
        <p:txBody>
          <a:bodyPr/>
          <a:lstStyle/>
          <a:p>
            <a:pPr>
              <a:buFont typeface="Times New Roman" pitchFamily="18" charset="0"/>
              <a:buNone/>
            </a:pPr>
            <a:fld id="{BFCB49C5-40AE-4A23-91C8-5D42D32970FD}" type="slidenum">
              <a:rPr lang="en-US" smtClean="0">
                <a:latin typeface="Times New Roman" pitchFamily="18" charset="0"/>
                <a:ea typeface="Microsoft YaHei"/>
                <a:cs typeface="Microsoft YaHei"/>
              </a:rPr>
              <a:pPr>
                <a:buFont typeface="Times New Roman" pitchFamily="18" charset="0"/>
                <a:buNone/>
              </a:pPr>
              <a:t>34</a:t>
            </a:fld>
            <a:endParaRPr lang="en-US" smtClean="0">
              <a:latin typeface="Times New Roman" pitchFamily="18" charset="0"/>
              <a:ea typeface="Microsoft YaHei"/>
              <a:cs typeface="Microsoft YaHei"/>
            </a:endParaRPr>
          </a:p>
        </p:txBody>
      </p:sp>
      <p:sp>
        <p:nvSpPr>
          <p:cNvPr id="1075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07524"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p>
            <a:pPr>
              <a:buFont typeface="Times New Roman" pitchFamily="18" charset="0"/>
              <a:buNone/>
            </a:pPr>
            <a:fld id="{CBF85554-0026-4F3C-8E44-1642700C0BDE}" type="slidenum">
              <a:rPr lang="en-US" smtClean="0">
                <a:latin typeface="Times New Roman" pitchFamily="18" charset="0"/>
                <a:ea typeface="Microsoft YaHei"/>
                <a:cs typeface="Microsoft YaHei"/>
              </a:rPr>
              <a:pPr>
                <a:buFont typeface="Times New Roman" pitchFamily="18" charset="0"/>
                <a:buNone/>
              </a:pPr>
              <a:t>35</a:t>
            </a:fld>
            <a:endParaRPr lang="en-US" smtClean="0">
              <a:latin typeface="Times New Roman" pitchFamily="18" charset="0"/>
              <a:ea typeface="Microsoft YaHei"/>
              <a:cs typeface="Microsoft YaHei"/>
            </a:endParaRPr>
          </a:p>
        </p:txBody>
      </p:sp>
      <p:sp>
        <p:nvSpPr>
          <p:cNvPr id="10957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09572"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p>
            <a:pPr>
              <a:buFont typeface="Times New Roman" pitchFamily="18" charset="0"/>
              <a:buNone/>
            </a:pPr>
            <a:fld id="{EBE2BCA4-E87A-4071-B041-695E7E0FA12B}" type="slidenum">
              <a:rPr lang="en-US" smtClean="0">
                <a:latin typeface="Times New Roman" pitchFamily="18" charset="0"/>
                <a:ea typeface="Microsoft YaHei"/>
                <a:cs typeface="Microsoft YaHei"/>
              </a:rPr>
              <a:pPr>
                <a:buFont typeface="Times New Roman" pitchFamily="18" charset="0"/>
                <a:buNone/>
              </a:pPr>
              <a:t>36</a:t>
            </a:fld>
            <a:endParaRPr lang="en-US" smtClean="0">
              <a:latin typeface="Times New Roman" pitchFamily="18" charset="0"/>
              <a:ea typeface="Microsoft YaHei"/>
              <a:cs typeface="Microsoft YaHei"/>
            </a:endParaRPr>
          </a:p>
        </p:txBody>
      </p:sp>
      <p:sp>
        <p:nvSpPr>
          <p:cNvPr id="1116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11620"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p:spPr>
        <p:txBody>
          <a:bodyPr/>
          <a:lstStyle/>
          <a:p>
            <a:pPr>
              <a:buFont typeface="Times New Roman" pitchFamily="18" charset="0"/>
              <a:buNone/>
            </a:pPr>
            <a:fld id="{5CB8ADC8-A118-4C8B-A1AA-9B4A1AAD46B4}" type="slidenum">
              <a:rPr lang="en-US" smtClean="0">
                <a:latin typeface="Times New Roman" pitchFamily="18" charset="0"/>
                <a:ea typeface="Microsoft YaHei"/>
                <a:cs typeface="Microsoft YaHei"/>
              </a:rPr>
              <a:pPr>
                <a:buFont typeface="Times New Roman" pitchFamily="18" charset="0"/>
                <a:buNone/>
              </a:pPr>
              <a:t>37</a:t>
            </a:fld>
            <a:endParaRPr lang="en-US" smtClean="0">
              <a:latin typeface="Times New Roman" pitchFamily="18" charset="0"/>
              <a:ea typeface="Microsoft YaHei"/>
              <a:cs typeface="Microsoft YaHei"/>
            </a:endParaRPr>
          </a:p>
        </p:txBody>
      </p:sp>
      <p:sp>
        <p:nvSpPr>
          <p:cNvPr id="11366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13668"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sldNum" sz="quarter"/>
          </p:nvPr>
        </p:nvSpPr>
        <p:spPr>
          <a:noFill/>
        </p:spPr>
        <p:txBody>
          <a:bodyPr/>
          <a:lstStyle/>
          <a:p>
            <a:pPr>
              <a:buFont typeface="Times New Roman" pitchFamily="18" charset="0"/>
              <a:buNone/>
            </a:pPr>
            <a:fld id="{7DEDEB97-7CD9-452E-982F-56E6C8D2CF1E}" type="slidenum">
              <a:rPr lang="en-US" smtClean="0">
                <a:latin typeface="Times New Roman" pitchFamily="18" charset="0"/>
                <a:ea typeface="Microsoft YaHei"/>
                <a:cs typeface="Microsoft YaHei"/>
              </a:rPr>
              <a:pPr>
                <a:buFont typeface="Times New Roman" pitchFamily="18" charset="0"/>
                <a:buNone/>
              </a:pPr>
              <a:t>38</a:t>
            </a:fld>
            <a:endParaRPr lang="en-US" smtClean="0">
              <a:latin typeface="Times New Roman" pitchFamily="18" charset="0"/>
              <a:ea typeface="Microsoft YaHei"/>
              <a:cs typeface="Microsoft YaHei"/>
            </a:endParaRPr>
          </a:p>
        </p:txBody>
      </p:sp>
      <p:sp>
        <p:nvSpPr>
          <p:cNvPr id="11571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15716"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ldNum" sz="quarter"/>
          </p:nvPr>
        </p:nvSpPr>
        <p:spPr>
          <a:noFill/>
        </p:spPr>
        <p:txBody>
          <a:bodyPr/>
          <a:lstStyle/>
          <a:p>
            <a:pPr>
              <a:buFont typeface="Times New Roman" pitchFamily="18" charset="0"/>
              <a:buNone/>
            </a:pPr>
            <a:fld id="{F680BCA2-B4F6-475E-A3CF-60FC7F9684DA}" type="slidenum">
              <a:rPr lang="en-US" smtClean="0">
                <a:latin typeface="Times New Roman" pitchFamily="18" charset="0"/>
                <a:ea typeface="Microsoft YaHei"/>
                <a:cs typeface="Microsoft YaHei"/>
              </a:rPr>
              <a:pPr>
                <a:buFont typeface="Times New Roman" pitchFamily="18" charset="0"/>
                <a:buNone/>
              </a:pPr>
              <a:t>39</a:t>
            </a:fld>
            <a:endParaRPr lang="en-US" smtClean="0">
              <a:latin typeface="Times New Roman" pitchFamily="18" charset="0"/>
              <a:ea typeface="Microsoft YaHei"/>
              <a:cs typeface="Microsoft YaHei"/>
            </a:endParaRPr>
          </a:p>
        </p:txBody>
      </p:sp>
      <p:sp>
        <p:nvSpPr>
          <p:cNvPr id="11776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17764"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6"/>
          <p:cNvSpPr>
            <a:spLocks noGrp="1" noChangeArrowheads="1"/>
          </p:cNvSpPr>
          <p:nvPr>
            <p:ph type="sldNum" sz="quarter"/>
          </p:nvPr>
        </p:nvSpPr>
        <p:spPr>
          <a:noFill/>
        </p:spPr>
        <p:txBody>
          <a:bodyPr/>
          <a:lstStyle/>
          <a:p>
            <a:pPr>
              <a:buFont typeface="Times New Roman" pitchFamily="18" charset="0"/>
              <a:buNone/>
            </a:pPr>
            <a:fld id="{3EB9DE2A-7A7A-4731-AA7E-BBFF163E7686}" type="slidenum">
              <a:rPr lang="en-US" smtClean="0">
                <a:latin typeface="Times New Roman" pitchFamily="18" charset="0"/>
                <a:ea typeface="Microsoft YaHei"/>
                <a:cs typeface="Microsoft YaHei"/>
              </a:rPr>
              <a:pPr>
                <a:buFont typeface="Times New Roman" pitchFamily="18" charset="0"/>
                <a:buNone/>
              </a:pPr>
              <a:t>41</a:t>
            </a:fld>
            <a:endParaRPr lang="en-US" smtClean="0">
              <a:latin typeface="Times New Roman" pitchFamily="18" charset="0"/>
              <a:ea typeface="Microsoft YaHei"/>
              <a:cs typeface="Microsoft YaHei"/>
            </a:endParaRPr>
          </a:p>
        </p:txBody>
      </p:sp>
      <p:sp>
        <p:nvSpPr>
          <p:cNvPr id="11981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119812" name="Rectangle 2"/>
          <p:cNvSpPr>
            <a:spLocks noGrp="1" noChangeArrowheads="1"/>
          </p:cNvSpPr>
          <p:nvPr>
            <p:ph type="body" idx="1"/>
          </p:nvPr>
        </p:nvSpPr>
        <p:spPr>
          <a:xfrm>
            <a:off x="0" y="0"/>
            <a:ext cx="1588" cy="1588"/>
          </a:xfrm>
          <a:noFill/>
          <a:ln/>
        </p:spPr>
        <p:txBody>
          <a:bodyPr wrap="none" anchor="ctr"/>
          <a:lstStyle/>
          <a:p>
            <a:pPr eaLnBrk="1">
              <a:spcBef>
                <a:spcPct val="0"/>
              </a:spcBef>
            </a:pPr>
            <a:endParaRPr lang="en-US" sz="2000" smtClean="0">
              <a:latin typeface="Arial" charset="0"/>
              <a:ea typeface="Microsoft YaHei"/>
              <a:cs typeface="Microsoft YaHei"/>
            </a:endParaRPr>
          </a:p>
        </p:txBody>
      </p:sp>
      <p:sp>
        <p:nvSpPr>
          <p:cNvPr id="11981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89D2EE74-C87A-4A9F-B09C-8D7B4A57C5BA}" type="slidenum">
              <a:rPr lang="en-US" sz="2400" i="1">
                <a:solidFill>
                  <a:srgbClr val="000000"/>
                </a:solidFill>
                <a:latin typeface="Times New Roman" pitchFamily="18" charset="0"/>
              </a:rPr>
              <a:pPr hangingPunct="0">
                <a:buClr>
                  <a:srgbClr val="000000"/>
                </a:buClr>
                <a:buSzPct val="100000"/>
                <a:buFont typeface="Times New Roman" pitchFamily="18" charset="0"/>
                <a:buNone/>
              </a:pPr>
              <a:t>41</a:t>
            </a:fld>
            <a:endParaRPr lang="en-US" sz="2400" i="1">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p:spPr>
        <p:txBody>
          <a:bodyPr/>
          <a:lstStyle/>
          <a:p>
            <a:pPr>
              <a:buFont typeface="Times New Roman" pitchFamily="18" charset="0"/>
              <a:buNone/>
            </a:pPr>
            <a:fld id="{AA5719B2-1EF6-4EEE-987E-A81FB1400A09}" type="slidenum">
              <a:rPr lang="en-US" smtClean="0">
                <a:latin typeface="Times New Roman" pitchFamily="18" charset="0"/>
                <a:ea typeface="Microsoft YaHei"/>
                <a:cs typeface="Microsoft YaHei"/>
              </a:rPr>
              <a:pPr>
                <a:buFont typeface="Times New Roman" pitchFamily="18" charset="0"/>
                <a:buNone/>
              </a:pPr>
              <a:t>4</a:t>
            </a:fld>
            <a:endParaRPr lang="en-US" smtClean="0">
              <a:latin typeface="Times New Roman" pitchFamily="18" charset="0"/>
              <a:ea typeface="Microsoft YaHei"/>
              <a:cs typeface="Microsoft YaHei"/>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7108"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a:spLocks noGrp="1" noChangeArrowheads="1"/>
          </p:cNvSpPr>
          <p:nvPr>
            <p:ph type="sldNum" sz="quarter"/>
          </p:nvPr>
        </p:nvSpPr>
        <p:spPr>
          <a:noFill/>
        </p:spPr>
        <p:txBody>
          <a:bodyPr/>
          <a:lstStyle/>
          <a:p>
            <a:pPr>
              <a:buFont typeface="Times New Roman" pitchFamily="18" charset="0"/>
              <a:buNone/>
            </a:pPr>
            <a:fld id="{7BDEE58B-8E5E-4D88-8447-5AA5FE0E7A65}" type="slidenum">
              <a:rPr lang="en-US" smtClean="0">
                <a:latin typeface="Times New Roman" pitchFamily="18" charset="0"/>
                <a:ea typeface="Microsoft YaHei"/>
                <a:cs typeface="Microsoft YaHei"/>
              </a:rPr>
              <a:pPr>
                <a:buFont typeface="Times New Roman" pitchFamily="18" charset="0"/>
                <a:buNone/>
              </a:pPr>
              <a:t>42</a:t>
            </a:fld>
            <a:endParaRPr lang="en-US" smtClean="0">
              <a:latin typeface="Times New Roman" pitchFamily="18" charset="0"/>
              <a:ea typeface="Microsoft YaHei"/>
              <a:cs typeface="Microsoft YaHei"/>
            </a:endParaRPr>
          </a:p>
        </p:txBody>
      </p:sp>
      <p:sp>
        <p:nvSpPr>
          <p:cNvPr id="121859"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121860" name="Rectangle 2"/>
          <p:cNvSpPr>
            <a:spLocks noGrp="1" noChangeArrowheads="1"/>
          </p:cNvSpPr>
          <p:nvPr>
            <p:ph type="body" idx="1"/>
          </p:nvPr>
        </p:nvSpPr>
        <p:spPr>
          <a:xfrm>
            <a:off x="0" y="0"/>
            <a:ext cx="1588" cy="1588"/>
          </a:xfrm>
          <a:noFill/>
          <a:ln/>
        </p:spPr>
        <p:txBody>
          <a:bodyPr wrap="none" anchor="ctr"/>
          <a:lstStyle/>
          <a:p>
            <a:pPr eaLnBrk="1">
              <a:spcBef>
                <a:spcPct val="0"/>
              </a:spcBef>
            </a:pPr>
            <a:endParaRPr lang="en-US" sz="2000" smtClean="0">
              <a:latin typeface="Arial" charset="0"/>
              <a:ea typeface="Microsoft YaHei"/>
              <a:cs typeface="Microsoft YaHei"/>
            </a:endParaRPr>
          </a:p>
        </p:txBody>
      </p:sp>
      <p:sp>
        <p:nvSpPr>
          <p:cNvPr id="121861" name="Rectangle 3"/>
          <p:cNvSpPr>
            <a:spLocks noChangeArrowheads="1"/>
          </p:cNvSpPr>
          <p:nvPr/>
        </p:nvSpPr>
        <p:spPr bwMode="auto">
          <a:xfrm>
            <a:off x="3971925" y="8831263"/>
            <a:ext cx="3036888" cy="465137"/>
          </a:xfrm>
          <a:prstGeom prst="rect">
            <a:avLst/>
          </a:prstGeom>
          <a:noFill/>
          <a:ln w="9360">
            <a:noFill/>
            <a:miter lim="800000"/>
            <a:headEnd/>
            <a:tailEnd/>
          </a:ln>
        </p:spPr>
        <p:txBody>
          <a:bodyPr lIns="93240" tIns="46440" rIns="93240" bIns="46440" anchor="b"/>
          <a:lstStyle/>
          <a:p>
            <a:pPr algn="r" hangingPunct="0">
              <a:buClr>
                <a:srgbClr val="000000"/>
              </a:buClr>
              <a:buSzPct val="100000"/>
              <a:buFont typeface="Times New Roman" pitchFamily="18" charset="0"/>
              <a:buNone/>
              <a:tabLst>
                <a:tab pos="723900" algn="l"/>
                <a:tab pos="1447800" algn="l"/>
                <a:tab pos="2171700" algn="l"/>
                <a:tab pos="2895600" algn="l"/>
              </a:tabLst>
            </a:pPr>
            <a:fld id="{F0BCF27D-CABB-4F62-99DE-4C426EBBCC2F}" type="slidenum">
              <a:rPr lang="en-US" sz="1200" i="1">
                <a:solidFill>
                  <a:srgbClr val="000000"/>
                </a:solidFill>
                <a:latin typeface="Times New Roman" pitchFamily="18" charset="0"/>
                <a:ea typeface="MS PGothic"/>
                <a:cs typeface="MS PGothic"/>
              </a:rPr>
              <a:pPr algn="r" hangingPunct="0">
                <a:buClr>
                  <a:srgbClr val="000000"/>
                </a:buClr>
                <a:buSzPct val="100000"/>
                <a:buFont typeface="Times New Roman" pitchFamily="18" charset="0"/>
                <a:buNone/>
                <a:tabLst>
                  <a:tab pos="723900" algn="l"/>
                  <a:tab pos="1447800" algn="l"/>
                  <a:tab pos="2171700" algn="l"/>
                  <a:tab pos="2895600" algn="l"/>
                </a:tabLst>
              </a:pPr>
              <a:t>42</a:t>
            </a:fld>
            <a:endParaRPr lang="en-US" sz="1200" i="1">
              <a:solidFill>
                <a:srgbClr val="000000"/>
              </a:solidFill>
              <a:latin typeface="Times New Roman" pitchFamily="18" charset="0"/>
              <a:ea typeface="MS PGothic"/>
              <a:cs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p:spPr>
        <p:txBody>
          <a:bodyPr/>
          <a:lstStyle/>
          <a:p>
            <a:pPr>
              <a:buFont typeface="Times New Roman" pitchFamily="18" charset="0"/>
              <a:buNone/>
            </a:pPr>
            <a:fld id="{C65E615D-F793-4284-8F9A-773B772E2D52}" type="slidenum">
              <a:rPr lang="en-US" smtClean="0">
                <a:latin typeface="Times New Roman" pitchFamily="18" charset="0"/>
                <a:ea typeface="Microsoft YaHei"/>
                <a:cs typeface="Microsoft YaHei"/>
              </a:rPr>
              <a:pPr>
                <a:buFont typeface="Times New Roman" pitchFamily="18" charset="0"/>
                <a:buNone/>
              </a:pPr>
              <a:t>5</a:t>
            </a:fld>
            <a:endParaRPr lang="en-US" smtClean="0">
              <a:latin typeface="Times New Roman" pitchFamily="18" charset="0"/>
              <a:ea typeface="Microsoft YaHei"/>
              <a:cs typeface="Microsoft YaHei"/>
            </a:endParaRPr>
          </a:p>
        </p:txBody>
      </p:sp>
      <p:sp>
        <p:nvSpPr>
          <p:cNvPr id="4915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49156" name="Text Box 2"/>
          <p:cNvSpPr>
            <a:spLocks noGrp="1" noChangeArrowheads="1"/>
          </p:cNvSpPr>
          <p:nvPr>
            <p:ph type="body" idx="1"/>
          </p:nvPr>
        </p:nvSpPr>
        <p:spPr>
          <a:xfrm>
            <a:off x="0" y="0"/>
            <a:ext cx="1588" cy="1588"/>
          </a:xfrm>
          <a:noFill/>
          <a:ln/>
        </p:spPr>
        <p:txBody>
          <a:bodyPr lIns="90000" tIns="45000" rIns="90000" bIns="45000"/>
          <a:lstStyle/>
          <a:p>
            <a:pPr eaLnBrk="1">
              <a:spcBef>
                <a:spcPts val="538"/>
              </a:spcBef>
            </a:pPr>
            <a:r>
              <a:rPr lang="en-US" sz="2000" smtClean="0">
                <a:latin typeface="Arial" charset="0"/>
                <a:ea typeface="Microsoft YaHei"/>
                <a:cs typeface="Microsoft YaHei"/>
              </a:rPr>
              <a:t>Dollar for dollar first 30 patients, next 70 patients 50% on the dollar.  Then now we are drawing about 65% of the salary line of the adult radiologist next door at Bayfront hospital.   For now I am shielded from the reality of those economics.</a:t>
            </a:r>
          </a:p>
          <a:p>
            <a:pPr eaLnBrk="1">
              <a:spcBef>
                <a:spcPts val="538"/>
              </a:spcBef>
            </a:pPr>
            <a:endParaRPr lang="en-US" sz="2000" smtClean="0">
              <a:latin typeface="Arial" charset="0"/>
              <a:ea typeface="Microsoft YaHei"/>
              <a:cs typeface="Microsoft YaHei"/>
            </a:endParaRPr>
          </a:p>
        </p:txBody>
      </p:sp>
      <p:sp>
        <p:nvSpPr>
          <p:cNvPr id="49157"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57478A33-46DB-4247-BE44-EC2E21E87EC7}" type="slidenum">
              <a:rPr lang="en-US" sz="2400" i="1">
                <a:solidFill>
                  <a:srgbClr val="000000"/>
                </a:solidFill>
                <a:latin typeface="Times New Roman" pitchFamily="18" charset="0"/>
              </a:rPr>
              <a:pPr hangingPunct="0">
                <a:buClr>
                  <a:srgbClr val="000000"/>
                </a:buClr>
                <a:buSzPct val="100000"/>
                <a:buFont typeface="Times New Roman" pitchFamily="18" charset="0"/>
                <a:buNone/>
              </a:pPr>
              <a:t>5</a:t>
            </a:fld>
            <a:endParaRPr lang="en-US" sz="2400" i="1">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p:spPr>
        <p:txBody>
          <a:bodyPr/>
          <a:lstStyle/>
          <a:p>
            <a:pPr>
              <a:buFont typeface="Times New Roman" pitchFamily="18" charset="0"/>
              <a:buNone/>
            </a:pPr>
            <a:fld id="{AC849A2B-78CA-4F25-9398-A8EE080C66A5}" type="slidenum">
              <a:rPr lang="en-US" smtClean="0">
                <a:latin typeface="Times New Roman" pitchFamily="18" charset="0"/>
                <a:ea typeface="Microsoft YaHei"/>
                <a:cs typeface="Microsoft YaHei"/>
              </a:rPr>
              <a:pPr>
                <a:buFont typeface="Times New Roman" pitchFamily="18" charset="0"/>
                <a:buNone/>
              </a:pPr>
              <a:t>6</a:t>
            </a:fld>
            <a:endParaRPr lang="en-US" smtClean="0">
              <a:latin typeface="Times New Roman" pitchFamily="18" charset="0"/>
              <a:ea typeface="Microsoft YaHei"/>
              <a:cs typeface="Microsoft YaHei"/>
            </a:endParaRPr>
          </a:p>
        </p:txBody>
      </p:sp>
      <p:sp>
        <p:nvSpPr>
          <p:cNvPr id="512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1204" name="Rectangle 2"/>
          <p:cNvSpPr>
            <a:spLocks noGrp="1" noChangeArrowheads="1"/>
          </p:cNvSpPr>
          <p:nvPr>
            <p:ph type="body" idx="1"/>
          </p:nvPr>
        </p:nvSpPr>
        <p:spPr>
          <a:xfrm>
            <a:off x="777875" y="4776788"/>
            <a:ext cx="6218238"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p:spPr>
        <p:txBody>
          <a:bodyPr/>
          <a:lstStyle/>
          <a:p>
            <a:pPr>
              <a:buFont typeface="Times New Roman" pitchFamily="18" charset="0"/>
              <a:buNone/>
            </a:pPr>
            <a:fld id="{EF868384-206E-4FE2-89BD-9401B817E0F9}" type="slidenum">
              <a:rPr lang="en-US" smtClean="0">
                <a:latin typeface="Times New Roman" pitchFamily="18" charset="0"/>
                <a:ea typeface="Microsoft YaHei"/>
                <a:cs typeface="Microsoft YaHei"/>
              </a:rPr>
              <a:pPr>
                <a:buFont typeface="Times New Roman" pitchFamily="18" charset="0"/>
                <a:buNone/>
              </a:pPr>
              <a:t>7</a:t>
            </a:fld>
            <a:endParaRPr lang="en-US" smtClean="0">
              <a:latin typeface="Times New Roman" pitchFamily="18" charset="0"/>
              <a:ea typeface="Microsoft YaHei"/>
              <a:cs typeface="Microsoft YaHei"/>
            </a:endParaRPr>
          </a:p>
        </p:txBody>
      </p:sp>
      <p:sp>
        <p:nvSpPr>
          <p:cNvPr id="532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53252" name="Text Box 2"/>
          <p:cNvSpPr>
            <a:spLocks noGrp="1" noChangeArrowheads="1"/>
          </p:cNvSpPr>
          <p:nvPr>
            <p:ph type="body" idx="1"/>
          </p:nvPr>
        </p:nvSpPr>
        <p:spPr>
          <a:xfrm>
            <a:off x="0" y="0"/>
            <a:ext cx="1588" cy="1588"/>
          </a:xfrm>
          <a:noFill/>
          <a:ln/>
        </p:spPr>
        <p:txBody>
          <a:bodyPr lIns="90000" tIns="45000" rIns="90000" bIns="45000"/>
          <a:lstStyle/>
          <a:p>
            <a:pPr marL="228600" indent="-227013" eaLnBrk="1">
              <a:spcBef>
                <a:spcPct val="0"/>
              </a:spcBef>
              <a:buSzPct val="45000"/>
              <a:buFont typeface="Times New Roman" pitchFamily="18" charset="0"/>
              <a:buAutoNum type="alphaLcPeriod"/>
            </a:pPr>
            <a:r>
              <a:rPr lang="en-US" sz="2000" smtClean="0">
                <a:latin typeface="Arial" charset="0"/>
                <a:ea typeface="Microsoft YaHei"/>
                <a:cs typeface="Microsoft YaHei"/>
              </a:rPr>
              <a:t>Design:  to provide health insurance for individuals with low income</a:t>
            </a:r>
          </a:p>
          <a:p>
            <a:pPr marL="685800" lvl="1" indent="-227013" eaLnBrk="1">
              <a:spcBef>
                <a:spcPct val="0"/>
              </a:spcBef>
              <a:buSzPct val="45000"/>
              <a:buFont typeface="Times New Roman" pitchFamily="18" charset="0"/>
              <a:buAutoNum type="alphaLcPeriod"/>
            </a:pPr>
            <a:r>
              <a:rPr lang="en-US" sz="2000" smtClean="0">
                <a:latin typeface="Arial" charset="0"/>
                <a:ea typeface="Microsoft YaHei"/>
                <a:cs typeface="Microsoft YaHei"/>
              </a:rPr>
              <a:t>At risk due to federal and state budget deficits</a:t>
            </a:r>
          </a:p>
          <a:p>
            <a:pPr lvl="2" indent="-227013" eaLnBrk="1">
              <a:spcBef>
                <a:spcPct val="0"/>
              </a:spcBef>
              <a:buSzPct val="45000"/>
              <a:buFont typeface="Times New Roman" pitchFamily="18" charset="0"/>
              <a:buAutoNum type="alphaLcPeriod"/>
            </a:pPr>
            <a:r>
              <a:rPr lang="en-US" sz="2000" smtClean="0">
                <a:latin typeface="Arial" charset="0"/>
                <a:ea typeface="Microsoft YaHei"/>
                <a:cs typeface="Microsoft YaHei"/>
              </a:rPr>
              <a:t>Many states are already well below Medicare rates</a:t>
            </a:r>
          </a:p>
          <a:p>
            <a:pPr marL="228600" indent="-227013" eaLnBrk="1">
              <a:spcBef>
                <a:spcPct val="0"/>
              </a:spcBef>
              <a:buClrTx/>
              <a:buSzTx/>
              <a:buFontTx/>
              <a:buNone/>
            </a:pPr>
            <a:endParaRPr lang="en-US" sz="2000" smtClean="0">
              <a:latin typeface="Arial" charset="0"/>
              <a:ea typeface="Microsoft YaHei"/>
              <a:cs typeface="Microsoft YaHei"/>
            </a:endParaRPr>
          </a:p>
        </p:txBody>
      </p:sp>
      <p:sp>
        <p:nvSpPr>
          <p:cNvPr id="53253" name="Text Box 3"/>
          <p:cNvSpPr txBox="1">
            <a:spLocks noChangeArrowheads="1"/>
          </p:cNvSpPr>
          <p:nvPr/>
        </p:nvSpPr>
        <p:spPr bwMode="auto">
          <a:xfrm>
            <a:off x="0" y="0"/>
            <a:ext cx="1588" cy="1588"/>
          </a:xfrm>
          <a:prstGeom prst="rect">
            <a:avLst/>
          </a:prstGeom>
          <a:noFill/>
          <a:ln w="9525">
            <a:noFill/>
            <a:miter lim="800000"/>
            <a:headEnd/>
            <a:tailEnd/>
          </a:ln>
        </p:spPr>
        <p:txBody>
          <a:bodyPr lIns="90000" tIns="45000" rIns="90000" bIns="45000"/>
          <a:lstStyle/>
          <a:p>
            <a:pPr hangingPunct="0">
              <a:buClr>
                <a:srgbClr val="000000"/>
              </a:buClr>
              <a:buSzPct val="100000"/>
              <a:buFont typeface="Times New Roman" pitchFamily="18" charset="0"/>
              <a:buNone/>
            </a:pPr>
            <a:fld id="{13334E07-8AAC-4F06-91C5-5D2E4E5B0BD7}" type="slidenum">
              <a:rPr lang="en-US" sz="2400" i="1">
                <a:solidFill>
                  <a:srgbClr val="000000"/>
                </a:solidFill>
                <a:latin typeface="Times New Roman" pitchFamily="18" charset="0"/>
              </a:rPr>
              <a:pPr hangingPunct="0">
                <a:buClr>
                  <a:srgbClr val="000000"/>
                </a:buClr>
                <a:buSzPct val="100000"/>
                <a:buFont typeface="Times New Roman" pitchFamily="18" charset="0"/>
                <a:buNone/>
              </a:pPr>
              <a:t>7</a:t>
            </a:fld>
            <a:endParaRPr lang="en-US" sz="2400" i="1">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p:spPr>
        <p:txBody>
          <a:bodyPr/>
          <a:lstStyle/>
          <a:p>
            <a:pPr>
              <a:buFont typeface="Times New Roman" pitchFamily="18" charset="0"/>
              <a:buNone/>
            </a:pPr>
            <a:fld id="{13EBDD75-AF9D-43DB-8812-51733E6A957D}" type="slidenum">
              <a:rPr lang="en-US" smtClean="0">
                <a:latin typeface="Times New Roman" pitchFamily="18" charset="0"/>
                <a:ea typeface="Microsoft YaHei"/>
                <a:cs typeface="Microsoft YaHei"/>
              </a:rPr>
              <a:pPr>
                <a:buFont typeface="Times New Roman" pitchFamily="18" charset="0"/>
                <a:buNone/>
              </a:pPr>
              <a:t>8</a:t>
            </a:fld>
            <a:endParaRPr lang="en-US" smtClean="0">
              <a:latin typeface="Times New Roman" pitchFamily="18" charset="0"/>
              <a:ea typeface="Microsoft YaHei"/>
              <a:cs typeface="Microsoft YaHei"/>
            </a:endParaRPr>
          </a:p>
        </p:txBody>
      </p:sp>
      <p:sp>
        <p:nvSpPr>
          <p:cNvPr id="55299"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55300" name="Rectangle 2"/>
          <p:cNvSpPr>
            <a:spLocks noGrp="1" noChangeArrowheads="1"/>
          </p:cNvSpPr>
          <p:nvPr>
            <p:ph type="body" idx="1"/>
          </p:nvPr>
        </p:nvSpPr>
        <p:spPr>
          <a:xfrm>
            <a:off x="0" y="0"/>
            <a:ext cx="1588" cy="1588"/>
          </a:xfrm>
          <a:noFill/>
          <a:ln/>
        </p:spPr>
        <p:txBody>
          <a:bodyPr wrap="none" anchor="ctr"/>
          <a:lstStyle/>
          <a:p>
            <a:pPr eaLnBrk="1">
              <a:spcBef>
                <a:spcPct val="0"/>
              </a:spcBef>
            </a:pPr>
            <a:endParaRPr lang="en-US" sz="2000" smtClean="0">
              <a:latin typeface="Arial" charset="0"/>
              <a:ea typeface="Microsoft YaHei"/>
              <a:cs typeface="Microsoft YaHei"/>
            </a:endParaRPr>
          </a:p>
        </p:txBody>
      </p:sp>
      <p:sp>
        <p:nvSpPr>
          <p:cNvPr id="55301"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9F1B8BC6-72F4-41C3-8E85-F1AAEDB44259}" type="slidenum">
              <a:rPr lang="en-US" sz="2400" i="1">
                <a:solidFill>
                  <a:srgbClr val="000000"/>
                </a:solidFill>
                <a:latin typeface="Times New Roman" pitchFamily="18" charset="0"/>
              </a:rPr>
              <a:pPr hangingPunct="0">
                <a:buClr>
                  <a:srgbClr val="000000"/>
                </a:buClr>
                <a:buSzPct val="100000"/>
                <a:buFont typeface="Times New Roman" pitchFamily="18" charset="0"/>
                <a:buNone/>
              </a:pPr>
              <a:t>8</a:t>
            </a:fld>
            <a:endParaRPr lang="en-US" sz="2400" i="1">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p:spPr>
        <p:txBody>
          <a:bodyPr/>
          <a:lstStyle/>
          <a:p>
            <a:pPr>
              <a:buFont typeface="Times New Roman" pitchFamily="18" charset="0"/>
              <a:buNone/>
            </a:pPr>
            <a:fld id="{92529602-035A-48F7-96A2-034B9899668A}" type="slidenum">
              <a:rPr lang="en-US" smtClean="0">
                <a:latin typeface="Times New Roman" pitchFamily="18" charset="0"/>
                <a:ea typeface="Microsoft YaHei"/>
                <a:cs typeface="Microsoft YaHei"/>
              </a:rPr>
              <a:pPr>
                <a:buFont typeface="Times New Roman" pitchFamily="18" charset="0"/>
                <a:buNone/>
              </a:pPr>
              <a:t>9</a:t>
            </a:fld>
            <a:endParaRPr lang="en-US" smtClean="0">
              <a:latin typeface="Times New Roman" pitchFamily="18" charset="0"/>
              <a:ea typeface="Microsoft YaHei"/>
              <a:cs typeface="Microsoft YaHei"/>
            </a:endParaRPr>
          </a:p>
        </p:txBody>
      </p:sp>
      <p:sp>
        <p:nvSpPr>
          <p:cNvPr id="5734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57348" name="Text Box 2"/>
          <p:cNvSpPr>
            <a:spLocks noGrp="1" noChangeArrowheads="1"/>
          </p:cNvSpPr>
          <p:nvPr>
            <p:ph type="body" idx="1"/>
          </p:nvPr>
        </p:nvSpPr>
        <p:spPr>
          <a:xfrm>
            <a:off x="0" y="0"/>
            <a:ext cx="1588" cy="1588"/>
          </a:xfrm>
          <a:noFill/>
          <a:ln/>
        </p:spPr>
        <p:txBody>
          <a:bodyPr lIns="90000" tIns="45000" rIns="90000" bIns="45000"/>
          <a:lstStyle/>
          <a:p>
            <a:pPr eaLnBrk="1">
              <a:spcBef>
                <a:spcPts val="538"/>
              </a:spcBef>
            </a:pPr>
            <a:r>
              <a:rPr lang="en-US" sz="2000" smtClean="0">
                <a:latin typeface="Arial" charset="0"/>
                <a:ea typeface="Microsoft YaHei"/>
                <a:cs typeface="Microsoft YaHei"/>
              </a:rPr>
              <a:t>FL has setup five Medicaid districts and has privatized Medicaid to third party insurance companies. The legislators want these third party insurance companies to manage the outflow of money for Medicaid services.  The state is looking for a waiver from CMS</a:t>
            </a:r>
          </a:p>
          <a:p>
            <a:pPr eaLnBrk="1">
              <a:spcBef>
                <a:spcPts val="538"/>
              </a:spcBef>
            </a:pPr>
            <a:endParaRPr lang="en-US" sz="2800" smtClean="0">
              <a:latin typeface="Arial" charset="0"/>
              <a:ea typeface="Microsoft YaHei"/>
              <a:cs typeface="Microsoft YaHei"/>
            </a:endParaRPr>
          </a:p>
          <a:p>
            <a:pPr eaLnBrk="1">
              <a:spcBef>
                <a:spcPts val="538"/>
              </a:spcBef>
            </a:pPr>
            <a:r>
              <a:rPr lang="en-US" sz="2800" smtClean="0">
                <a:latin typeface="Arial" charset="0"/>
                <a:ea typeface="Microsoft YaHei"/>
                <a:cs typeface="Microsoft YaHei"/>
              </a:rPr>
              <a:t>It represents  17% of the NC budget</a:t>
            </a:r>
          </a:p>
          <a:p>
            <a:pPr eaLnBrk="1">
              <a:spcBef>
                <a:spcPts val="538"/>
              </a:spcBef>
            </a:pPr>
            <a:endParaRPr lang="en-US" sz="2800" smtClean="0">
              <a:latin typeface="Arial" charset="0"/>
              <a:ea typeface="Microsoft YaHei"/>
              <a:cs typeface="Microsoft YaHei"/>
            </a:endParaRPr>
          </a:p>
          <a:p>
            <a:pPr eaLnBrk="1">
              <a:spcBef>
                <a:spcPts val="538"/>
              </a:spcBef>
            </a:pPr>
            <a:r>
              <a:rPr lang="en-US" sz="3600" smtClean="0">
                <a:latin typeface="Arial" charset="0"/>
                <a:ea typeface="Microsoft YaHei"/>
                <a:cs typeface="Microsoft YaHei"/>
              </a:rPr>
              <a:t>Medicaid is one of the primary means to provide health care to the uninsured citizens</a:t>
            </a:r>
          </a:p>
          <a:p>
            <a:pPr eaLnBrk="1">
              <a:spcBef>
                <a:spcPts val="538"/>
              </a:spcBef>
            </a:pPr>
            <a:endParaRPr lang="en-US" sz="3600" smtClean="0">
              <a:latin typeface="Arial" charset="0"/>
              <a:ea typeface="Microsoft YaHei"/>
              <a:cs typeface="Microsoft YaHei"/>
            </a:endParaRPr>
          </a:p>
          <a:p>
            <a:pPr eaLnBrk="1">
              <a:spcBef>
                <a:spcPts val="538"/>
              </a:spcBef>
            </a:pPr>
            <a:endParaRPr lang="en-US" sz="2800" smtClean="0">
              <a:latin typeface="Arial" charset="0"/>
              <a:ea typeface="Microsoft YaHei"/>
              <a:cs typeface="Microsoft YaHei"/>
            </a:endParaRPr>
          </a:p>
          <a:p>
            <a:pPr eaLnBrk="1">
              <a:spcBef>
                <a:spcPts val="538"/>
              </a:spcBef>
            </a:pPr>
            <a:endParaRPr lang="en-US" sz="2800" smtClean="0">
              <a:latin typeface="Arial" charset="0"/>
              <a:ea typeface="Microsoft YaHei"/>
              <a:cs typeface="Microsoft YaHei"/>
            </a:endParaRPr>
          </a:p>
        </p:txBody>
      </p:sp>
      <p:sp>
        <p:nvSpPr>
          <p:cNvPr id="57349"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hangingPunct="0">
              <a:buClr>
                <a:srgbClr val="000000"/>
              </a:buClr>
              <a:buSzPct val="100000"/>
              <a:buFont typeface="Times New Roman" pitchFamily="18" charset="0"/>
              <a:buNone/>
            </a:pPr>
            <a:fld id="{A17C9286-0C2C-4B7D-BF9D-E0BCA79FAFD3}" type="slidenum">
              <a:rPr lang="en-US" sz="2400" i="1">
                <a:solidFill>
                  <a:srgbClr val="000000"/>
                </a:solidFill>
                <a:latin typeface="Times New Roman" pitchFamily="18" charset="0"/>
              </a:rPr>
              <a:pPr hangingPunct="0">
                <a:buClr>
                  <a:srgbClr val="000000"/>
                </a:buClr>
                <a:buSzPct val="100000"/>
                <a:buFont typeface="Times New Roman" pitchFamily="18" charset="0"/>
                <a:buNone/>
              </a:pPr>
              <a:t>9</a:t>
            </a:fld>
            <a:endParaRPr lang="en-US" sz="2400" i="1">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600200"/>
            <a:ext cx="1979613" cy="3656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600200"/>
            <a:ext cx="5791200" cy="3656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7437438" cy="760413"/>
          </a:xfrm>
        </p:spPr>
        <p:txBody>
          <a:bodyPr/>
          <a:lstStyle/>
          <a:p>
            <a:r>
              <a:rPr lang="en-US"/>
              <a:t>Click to edit Master title style</a:t>
            </a:r>
          </a:p>
        </p:txBody>
      </p:sp>
      <p:sp>
        <p:nvSpPr>
          <p:cNvPr id="3" name="Table Placeholder 2"/>
          <p:cNvSpPr>
            <a:spLocks noGrp="1"/>
          </p:cNvSpPr>
          <p:nvPr>
            <p:ph type="tbl" idx="1"/>
          </p:nvPr>
        </p:nvSpPr>
        <p:spPr>
          <a:xfrm>
            <a:off x="381000" y="2390775"/>
            <a:ext cx="7847013" cy="286543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90775"/>
            <a:ext cx="3846513" cy="286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9913" y="2390775"/>
            <a:ext cx="3848100" cy="286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srcRect/>
          <a:stretch>
            <a:fillRect/>
          </a:stretch>
        </p:blipFill>
        <p:spPr bwMode="auto">
          <a:xfrm>
            <a:off x="-1588" y="6353175"/>
            <a:ext cx="9145588" cy="504825"/>
          </a:xfrm>
          <a:prstGeom prst="rect">
            <a:avLst/>
          </a:prstGeom>
          <a:noFill/>
          <a:ln w="9360">
            <a:noFill/>
            <a:miter lim="800000"/>
            <a:headEnd/>
            <a:tailEnd/>
          </a:ln>
        </p:spPr>
      </p:pic>
      <p:pic>
        <p:nvPicPr>
          <p:cNvPr id="1027" name="Picture 2"/>
          <p:cNvPicPr>
            <a:picLocks noChangeAspect="1" noChangeArrowheads="1"/>
          </p:cNvPicPr>
          <p:nvPr/>
        </p:nvPicPr>
        <p:blipFill>
          <a:blip r:embed="rId15"/>
          <a:srcRect/>
          <a:stretch>
            <a:fillRect/>
          </a:stretch>
        </p:blipFill>
        <p:spPr bwMode="auto">
          <a:xfrm>
            <a:off x="0" y="0"/>
            <a:ext cx="9145588" cy="1358900"/>
          </a:xfrm>
          <a:prstGeom prst="rect">
            <a:avLst/>
          </a:prstGeom>
          <a:noFill/>
          <a:ln w="9360">
            <a:noFill/>
            <a:miter lim="800000"/>
            <a:headEnd/>
            <a:tailEnd/>
          </a:ln>
        </p:spPr>
      </p:pic>
      <p:sp>
        <p:nvSpPr>
          <p:cNvPr id="1028" name="Rectangle 3"/>
          <p:cNvSpPr>
            <a:spLocks noGrp="1" noChangeArrowheads="1"/>
          </p:cNvSpPr>
          <p:nvPr>
            <p:ph type="title"/>
          </p:nvPr>
        </p:nvSpPr>
        <p:spPr bwMode="auto">
          <a:xfrm>
            <a:off x="304800" y="1600200"/>
            <a:ext cx="7437438" cy="760413"/>
          </a:xfrm>
          <a:prstGeom prst="rect">
            <a:avLst/>
          </a:prstGeom>
          <a:noFill/>
          <a:ln w="9360">
            <a:noFill/>
            <a:miter lim="800000"/>
            <a:headEnd/>
            <a:tailEnd/>
          </a:ln>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1029" name="Rectangle 4"/>
          <p:cNvSpPr>
            <a:spLocks noGrp="1" noChangeArrowheads="1"/>
          </p:cNvSpPr>
          <p:nvPr>
            <p:ph type="body" idx="1"/>
          </p:nvPr>
        </p:nvSpPr>
        <p:spPr bwMode="auto">
          <a:xfrm>
            <a:off x="381000" y="2390775"/>
            <a:ext cx="7847013" cy="2865438"/>
          </a:xfrm>
          <a:prstGeom prst="rect">
            <a:avLst/>
          </a:prstGeom>
          <a:noFill/>
          <a:ln w="9360">
            <a:noFill/>
            <a:miter lim="800000"/>
            <a:headEnd/>
            <a:tailEnd/>
          </a:ln>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85" r:id="rId1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icrosoft YaHei"/>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2000">
          <a:solidFill>
            <a:srgbClr val="000000"/>
          </a:solidFill>
          <a:latin typeface="+mn-lt"/>
          <a:ea typeface="+mn-ea"/>
          <a:cs typeface="Microsoft YaHei"/>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000">
          <a:solidFill>
            <a:srgbClr val="000000"/>
          </a:solidFill>
          <a:latin typeface="+mn-lt"/>
          <a:ea typeface="+mn-ea"/>
          <a:cs typeface="Microsoft YaHei"/>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j-lt"/>
          <a:ea typeface="+mn-ea"/>
          <a:cs typeface="Microsoft YaHei"/>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j-lt"/>
          <a:ea typeface="+mn-ea"/>
          <a:cs typeface="Microsoft YaHei"/>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j-lt"/>
          <a:ea typeface="+mn-ea"/>
          <a:cs typeface="Microsoft YaHei"/>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4"/>
          <a:srcRect/>
          <a:stretch>
            <a:fillRect/>
          </a:stretch>
        </p:blipFill>
        <p:spPr bwMode="auto">
          <a:xfrm>
            <a:off x="-1588" y="6353175"/>
            <a:ext cx="9145588" cy="504825"/>
          </a:xfrm>
          <a:prstGeom prst="rect">
            <a:avLst/>
          </a:prstGeom>
          <a:noFill/>
          <a:ln w="9360">
            <a:noFill/>
            <a:miter lim="800000"/>
            <a:headEnd/>
            <a:tailEnd/>
          </a:ln>
        </p:spPr>
      </p:pic>
      <p:pic>
        <p:nvPicPr>
          <p:cNvPr id="13315" name="Picture 2"/>
          <p:cNvPicPr>
            <a:picLocks noChangeAspect="1" noChangeArrowheads="1"/>
          </p:cNvPicPr>
          <p:nvPr/>
        </p:nvPicPr>
        <p:blipFill>
          <a:blip r:embed="rId15"/>
          <a:srcRect/>
          <a:stretch>
            <a:fillRect/>
          </a:stretch>
        </p:blipFill>
        <p:spPr bwMode="auto">
          <a:xfrm>
            <a:off x="0" y="0"/>
            <a:ext cx="9145588" cy="1358900"/>
          </a:xfrm>
          <a:prstGeom prst="rect">
            <a:avLst/>
          </a:prstGeom>
          <a:noFill/>
          <a:ln w="9360">
            <a:noFill/>
            <a:miter lim="800000"/>
            <a:headEnd/>
            <a:tailEnd/>
          </a:ln>
        </p:spPr>
      </p:pic>
      <p:sp>
        <p:nvSpPr>
          <p:cNvPr id="13316" name="Rectangle 3"/>
          <p:cNvSpPr>
            <a:spLocks noGrp="1" noChangeArrowheads="1"/>
          </p:cNvSpPr>
          <p:nvPr>
            <p:ph type="title"/>
          </p:nvPr>
        </p:nvSpPr>
        <p:spPr bwMode="auto">
          <a:xfrm>
            <a:off x="685800" y="2130425"/>
            <a:ext cx="7770813" cy="1468438"/>
          </a:xfrm>
          <a:prstGeom prst="rect">
            <a:avLst/>
          </a:prstGeom>
          <a:noFill/>
          <a:ln w="9360">
            <a:noFill/>
            <a:miter lim="800000"/>
            <a:headEnd/>
            <a:tailEnd/>
          </a:ln>
        </p:spPr>
        <p:txBody>
          <a:bodyPr vert="horz" wrap="square" lIns="90000" tIns="45000" rIns="90000" bIns="45000" numCol="1" anchor="t" anchorCtr="0" compatLnSpc="1">
            <a:prstTxWarp prst="textNoShape">
              <a:avLst/>
            </a:prstTxWarp>
          </a:bodyPr>
          <a:lstStyle/>
          <a:p>
            <a:pPr lvl="0"/>
            <a:r>
              <a:rPr lang="en-GB" smtClean="0"/>
              <a:t>Click to edit the title text formatClick to edit Master title style</a:t>
            </a:r>
          </a:p>
        </p:txBody>
      </p:sp>
      <p:sp>
        <p:nvSpPr>
          <p:cNvPr id="13317" name="Rectangle 4"/>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176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icrosoft YaHei"/>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2000">
          <a:solidFill>
            <a:srgbClr val="000000"/>
          </a:solidFill>
          <a:latin typeface="+mn-lt"/>
          <a:ea typeface="+mn-ea"/>
          <a:cs typeface="Microsoft YaHei"/>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000">
          <a:solidFill>
            <a:srgbClr val="000000"/>
          </a:solidFill>
          <a:latin typeface="+mn-lt"/>
          <a:ea typeface="+mn-ea"/>
          <a:cs typeface="Microsoft YaHei"/>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j-lt"/>
          <a:ea typeface="+mn-ea"/>
          <a:cs typeface="Microsoft YaHei"/>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j-lt"/>
          <a:ea typeface="+mn-ea"/>
          <a:cs typeface="Microsoft YaHei"/>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j-lt"/>
          <a:ea typeface="+mn-ea"/>
          <a:cs typeface="Microsoft YaHei"/>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13"/>
          <a:srcRect/>
          <a:stretch>
            <a:fillRect/>
          </a:stretch>
        </p:blipFill>
        <p:spPr bwMode="auto">
          <a:xfrm>
            <a:off x="-1588" y="6353175"/>
            <a:ext cx="9145588" cy="504825"/>
          </a:xfrm>
          <a:prstGeom prst="rect">
            <a:avLst/>
          </a:prstGeom>
          <a:noFill/>
          <a:ln w="9360">
            <a:noFill/>
            <a:miter lim="800000"/>
            <a:headEnd/>
            <a:tailEnd/>
          </a:ln>
        </p:spPr>
      </p:pic>
      <p:pic>
        <p:nvPicPr>
          <p:cNvPr id="26627" name="Picture 2"/>
          <p:cNvPicPr>
            <a:picLocks noChangeAspect="1" noChangeArrowheads="1"/>
          </p:cNvPicPr>
          <p:nvPr/>
        </p:nvPicPr>
        <p:blipFill>
          <a:blip r:embed="rId14"/>
          <a:srcRect/>
          <a:stretch>
            <a:fillRect/>
          </a:stretch>
        </p:blipFill>
        <p:spPr bwMode="auto">
          <a:xfrm>
            <a:off x="0" y="0"/>
            <a:ext cx="9145588" cy="1358900"/>
          </a:xfrm>
          <a:prstGeom prst="rect">
            <a:avLst/>
          </a:prstGeom>
          <a:noFill/>
          <a:ln w="9360">
            <a:noFill/>
            <a:miter lim="800000"/>
            <a:headEnd/>
            <a:tailEnd/>
          </a:ln>
        </p:spPr>
      </p:pic>
      <p:sp>
        <p:nvSpPr>
          <p:cNvPr id="26628" name="Rectangle 3"/>
          <p:cNvSpPr>
            <a:spLocks noGrp="1" noChangeArrowheads="1"/>
          </p:cNvSpPr>
          <p:nvPr>
            <p:ph type="title"/>
          </p:nvPr>
        </p:nvSpPr>
        <p:spPr bwMode="auto">
          <a:xfrm>
            <a:off x="457200" y="27305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6629" name="Rectangle 4"/>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176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mj-lt"/>
          <a:ea typeface="+mj-ea"/>
          <a:cs typeface="Microsoft YaHei"/>
        </a:defRPr>
      </a:lvl1pPr>
      <a:lvl2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2pPr>
      <a:lvl3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3pPr>
      <a:lvl4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4pPr>
      <a:lvl5pPr algn="l" defTabSz="457200" rtl="0" eaLnBrk="0" fontAlgn="base" hangingPunct="0">
        <a:lnSpc>
          <a:spcPct val="93000"/>
        </a:lnSpc>
        <a:spcBef>
          <a:spcPct val="0"/>
        </a:spcBef>
        <a:spcAft>
          <a:spcPct val="0"/>
        </a:spcAft>
        <a:buClr>
          <a:srgbClr val="000000"/>
        </a:buClr>
        <a:buSzPct val="100000"/>
        <a:buFont typeface="Times New Roman" pitchFamily="18" charset="0"/>
        <a:defRPr sz="2400">
          <a:solidFill>
            <a:srgbClr val="000000"/>
          </a:solidFill>
          <a:latin typeface="Times New Roman" pitchFamily="16" charset="0"/>
          <a:ea typeface="Microsoft YaHei" charset="-122"/>
          <a:cs typeface="Microsoft YaHei"/>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Times New Roman" pitchFamily="16" charset="0"/>
          <a:ea typeface="Microsoft YaHei"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2000">
          <a:solidFill>
            <a:srgbClr val="000000"/>
          </a:solidFill>
          <a:latin typeface="+mn-lt"/>
          <a:ea typeface="+mn-ea"/>
          <a:cs typeface="Microsoft YaHei"/>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000">
          <a:solidFill>
            <a:srgbClr val="000000"/>
          </a:solidFill>
          <a:latin typeface="+mn-lt"/>
          <a:ea typeface="+mn-ea"/>
          <a:cs typeface="Microsoft YaHei"/>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j-lt"/>
          <a:ea typeface="+mn-ea"/>
          <a:cs typeface="Microsoft YaHei"/>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j-lt"/>
          <a:ea typeface="+mn-ea"/>
          <a:cs typeface="Microsoft YaHei"/>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j-lt"/>
          <a:ea typeface="+mn-ea"/>
          <a:cs typeface="Microsoft YaHei"/>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1.xml"/><Relationship Id="rId5" Type="http://schemas.openxmlformats.org/officeDocument/2006/relationships/image" Target="../media/image3.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685800" y="2130425"/>
            <a:ext cx="7772400" cy="1470025"/>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b="1" smtClean="0">
                <a:solidFill>
                  <a:srgbClr val="365180"/>
                </a:solidFill>
                <a:latin typeface="Arial" charset="0"/>
              </a:rPr>
              <a:t>Medicaid Update:  </a:t>
            </a:r>
            <a:br>
              <a:rPr lang="en-US" b="1" smtClean="0">
                <a:solidFill>
                  <a:srgbClr val="365180"/>
                </a:solidFill>
                <a:latin typeface="Arial" charset="0"/>
              </a:rPr>
            </a:br>
            <a:r>
              <a:rPr lang="en-US" b="1" smtClean="0">
                <a:solidFill>
                  <a:srgbClr val="365180"/>
                </a:solidFill>
                <a:latin typeface="Arial" charset="0"/>
              </a:rPr>
              <a:t>         Current Status and How You Can Get Involved</a:t>
            </a:r>
          </a:p>
        </p:txBody>
      </p:sp>
      <p:sp>
        <p:nvSpPr>
          <p:cNvPr id="39938" name="Rectangle 2"/>
          <p:cNvSpPr>
            <a:spLocks noGrp="1" noChangeArrowheads="1"/>
          </p:cNvSpPr>
          <p:nvPr>
            <p:ph type="subTitle" idx="4294967295"/>
          </p:nvPr>
        </p:nvSpPr>
        <p:spPr>
          <a:xfrm>
            <a:off x="1295400" y="3505200"/>
            <a:ext cx="6400800" cy="2286000"/>
          </a:xfrm>
        </p:spPr>
        <p:txBody>
          <a:bodyPr lIns="90000" tIns="45000" rIns="90000" bIns="45000"/>
          <a:lstStyle/>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2200" b="1" smtClean="0">
                <a:solidFill>
                  <a:srgbClr val="365180"/>
                </a:solidFill>
              </a:rPr>
              <a:t>Richard Benator, M.D., F.A.C.R.</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1800" b="1" smtClean="0">
                <a:solidFill>
                  <a:srgbClr val="365180"/>
                </a:solidFill>
              </a:rPr>
              <a:t>ACR Pediatric Chair Economics</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1800" b="1" smtClean="0">
                <a:solidFill>
                  <a:srgbClr val="365180"/>
                </a:solidFill>
              </a:rPr>
              <a:t>SPR Chair Public Policy</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1800" b="1" smtClean="0">
                <a:solidFill>
                  <a:srgbClr val="365180"/>
                </a:solidFill>
              </a:rPr>
              <a:t>Vice Chair Division of Radiology</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1800" b="1" smtClean="0">
                <a:solidFill>
                  <a:srgbClr val="365180"/>
                </a:solidFill>
              </a:rPr>
              <a:t>All Children’s Hospital</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r>
              <a:rPr lang="en-US" sz="1800" b="1" smtClean="0">
                <a:solidFill>
                  <a:srgbClr val="365180"/>
                </a:solidFill>
              </a:rPr>
              <a:t>St. Petersburg, FL</a:t>
            </a:r>
          </a:p>
          <a:p>
            <a:pPr marL="0" indent="0" algn="ctr" eaLnBrk="1">
              <a:lnSpc>
                <a:spcPct val="100000"/>
              </a:lnSpc>
              <a:spcAft>
                <a:spcPct val="0"/>
              </a:spcAft>
              <a:tabLst>
                <a:tab pos="723900" algn="l"/>
                <a:tab pos="1447800" algn="l"/>
                <a:tab pos="2171700" algn="l"/>
                <a:tab pos="2895600" algn="l"/>
                <a:tab pos="3619500" algn="l"/>
                <a:tab pos="4343400" algn="l"/>
                <a:tab pos="5067300" algn="l"/>
                <a:tab pos="5791200" algn="l"/>
              </a:tabLst>
            </a:pPr>
            <a:endParaRPr lang="en-US" sz="2200" b="1" smtClean="0">
              <a:solidFill>
                <a:srgbClr val="365180"/>
              </a:solidFill>
            </a:endParaRPr>
          </a:p>
        </p:txBody>
      </p:sp>
      <p:pic>
        <p:nvPicPr>
          <p:cNvPr id="39939"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Two critical implications</a:t>
            </a:r>
            <a:r>
              <a:rPr lang="en-US" sz="2800" b="1" smtClean="0">
                <a:solidFill>
                  <a:srgbClr val="365180"/>
                </a:solidFill>
                <a:latin typeface="Arial" charset="0"/>
              </a:rPr>
              <a:t/>
            </a:r>
            <a:br>
              <a:rPr lang="en-US" sz="2800" b="1" smtClean="0">
                <a:solidFill>
                  <a:srgbClr val="365180"/>
                </a:solidFill>
                <a:latin typeface="Arial" charset="0"/>
              </a:rPr>
            </a:br>
            <a:endParaRPr lang="en-US" sz="2800" b="1" smtClean="0">
              <a:solidFill>
                <a:srgbClr val="365180"/>
              </a:solidFill>
              <a:latin typeface="Arial" charset="0"/>
            </a:endParaRPr>
          </a:p>
        </p:txBody>
      </p:sp>
      <p:sp>
        <p:nvSpPr>
          <p:cNvPr id="17410" name="Text Box 2"/>
          <p:cNvSpPr txBox="1">
            <a:spLocks noChangeArrowheads="1"/>
          </p:cNvSpPr>
          <p:nvPr/>
        </p:nvSpPr>
        <p:spPr bwMode="auto">
          <a:xfrm>
            <a:off x="457200" y="2057400"/>
            <a:ext cx="7772400" cy="4343400"/>
          </a:xfrm>
          <a:prstGeom prst="rect">
            <a:avLst/>
          </a:prstGeom>
          <a:noFill/>
          <a:ln w="9360">
            <a:noFill/>
            <a:miter lim="800000"/>
            <a:headEnd/>
            <a:tailEnd/>
          </a:ln>
          <a:effectLst/>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Cuts to radiologists and other physicians have already begun</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Costs of billing for some relatively value unit studies, exceed their reimbursement</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Although funding from the American Recovery and Reimbursement Act (ARRA) was given, 39 states implemented a provider cut or freeze, because provider payments are linked to economic conditions in those states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States are starting to use and require other third party entities to curtail the growth in Medicaid services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Radiology Benefit Managers (RBM)</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Requiring and/or developing Online decision support systems</a:t>
            </a:r>
          </a:p>
          <a:p>
            <a:pPr marL="342900" indent="-341313"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000" dirty="0">
              <a:solidFill>
                <a:srgbClr val="000000"/>
              </a:solidFill>
              <a:latin typeface="+mn-lt"/>
              <a:ea typeface="Microsoft YaHei" charset="-122"/>
              <a:cs typeface="+mn-cs"/>
            </a:endParaRP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000" dirty="0">
              <a:solidFill>
                <a:srgbClr val="000000"/>
              </a:solidFill>
              <a:latin typeface="+mn-lt"/>
              <a:ea typeface="Microsoft YaHei" charset="-122"/>
              <a:cs typeface="+mn-cs"/>
            </a:endParaRPr>
          </a:p>
        </p:txBody>
      </p:sp>
      <p:pic>
        <p:nvPicPr>
          <p:cNvPr id="58371"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Patient Protection and Affordable Health Care Act </a:t>
            </a:r>
          </a:p>
        </p:txBody>
      </p:sp>
      <p:pic>
        <p:nvPicPr>
          <p:cNvPr id="60418" name="Picture 1"/>
          <p:cNvPicPr>
            <a:picLocks noGrp="1" noChangeAspect="1" noChangeArrowheads="1"/>
          </p:cNvPicPr>
          <p:nvPr>
            <p:ph idx="1"/>
          </p:nvPr>
        </p:nvPicPr>
        <p:blipFill>
          <a:blip r:embed="rId2"/>
          <a:srcRect/>
          <a:stretch>
            <a:fillRect/>
          </a:stretch>
        </p:blipFill>
        <p:spPr>
          <a:xfrm>
            <a:off x="3962400" y="2590800"/>
            <a:ext cx="4138613" cy="3094038"/>
          </a:xfrm>
        </p:spPr>
      </p:pic>
      <p:sp>
        <p:nvSpPr>
          <p:cNvPr id="60419" name="TextBox 4"/>
          <p:cNvSpPr txBox="1">
            <a:spLocks noChangeArrowheads="1"/>
          </p:cNvSpPr>
          <p:nvPr/>
        </p:nvSpPr>
        <p:spPr bwMode="auto">
          <a:xfrm>
            <a:off x="533400" y="2743200"/>
            <a:ext cx="2514600" cy="2668588"/>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US"/>
              <a:t>With the economy as it is now, it is predicted that as this act is implemented, </a:t>
            </a:r>
          </a:p>
          <a:p>
            <a:pPr hangingPunct="0">
              <a:lnSpc>
                <a:spcPct val="93000"/>
              </a:lnSpc>
              <a:buClr>
                <a:srgbClr val="000000"/>
              </a:buClr>
              <a:buSzPct val="100000"/>
              <a:buFont typeface="Times New Roman" pitchFamily="18" charset="0"/>
              <a:buNone/>
            </a:pPr>
            <a:r>
              <a:rPr lang="en-US"/>
              <a:t>more US citizens will find themselves on the Medicaid roles.</a:t>
            </a:r>
          </a:p>
          <a:p>
            <a:pPr hangingPunct="0">
              <a:lnSpc>
                <a:spcPct val="93000"/>
              </a:lnSpc>
              <a:buClr>
                <a:srgbClr val="000000"/>
              </a:buClr>
              <a:buSzPct val="100000"/>
              <a:buFont typeface="Times New Roman" pitchFamily="18" charset="0"/>
              <a:buNone/>
            </a:pPr>
            <a:endParaRPr lang="en-US"/>
          </a:p>
          <a:p>
            <a:pPr hangingPunct="0">
              <a:lnSpc>
                <a:spcPct val="93000"/>
              </a:lnSpc>
              <a:buClr>
                <a:srgbClr val="000000"/>
              </a:buClr>
              <a:buSzPct val="100000"/>
              <a:buFont typeface="Times New Roman" pitchFamily="18" charset="0"/>
              <a:buNone/>
            </a:pPr>
            <a:r>
              <a:rPr lang="en-US"/>
              <a:t>More pressure on funding Medicaid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Bibb Allen  “RUC Ruckus”  ACR Bulletin, June 2011 </a:t>
            </a:r>
            <a:br>
              <a:rPr lang="en-US" sz="2200" b="1" smtClean="0">
                <a:solidFill>
                  <a:srgbClr val="365180"/>
                </a:solidFill>
                <a:latin typeface="Arial" charset="0"/>
              </a:rPr>
            </a:br>
            <a:endParaRPr lang="en-US" sz="2200" b="1" smtClean="0">
              <a:solidFill>
                <a:srgbClr val="365180"/>
              </a:solidFill>
              <a:latin typeface="Arial" charset="0"/>
            </a:endParaRPr>
          </a:p>
        </p:txBody>
      </p:sp>
      <p:sp>
        <p:nvSpPr>
          <p:cNvPr id="18434" name="Text Box 2"/>
          <p:cNvSpPr txBox="1">
            <a:spLocks noChangeArrowheads="1"/>
          </p:cNvSpPr>
          <p:nvPr/>
        </p:nvSpPr>
        <p:spPr bwMode="auto">
          <a:xfrm>
            <a:off x="457200" y="2133600"/>
            <a:ext cx="7848600" cy="4010025"/>
          </a:xfrm>
          <a:prstGeom prst="rect">
            <a:avLst/>
          </a:prstGeom>
          <a:noFill/>
          <a:ln w="9360">
            <a:noFill/>
            <a:miter lim="800000"/>
            <a:headEnd/>
            <a:tailEnd/>
          </a:ln>
          <a:effectLst/>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Relative Value Update Committee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26 member multispecialty expert panel of physicians</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Convened by the AMA and sponsored by the physician specialty groups</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Providing input into the Medicare fee-for-service system for two decades</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Establishing relative values for new and revised Current Procedural Technology (CPT) codes</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Has worked with  CMS for each of the statutory five year reviews of the Medicare Physician  Fee Schedule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latin typeface="+mn-lt"/>
                <a:ea typeface="Microsoft YaHei" charset="-122"/>
                <a:cs typeface="+mn-cs"/>
              </a:rPr>
              <a:t>CMS attends each RUC meeting</a:t>
            </a: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000" dirty="0">
              <a:solidFill>
                <a:srgbClr val="000000"/>
              </a:solidFill>
              <a:latin typeface="+mn-lt"/>
              <a:ea typeface="Microsoft YaHei" charset="-122"/>
              <a:cs typeface="+mn-cs"/>
            </a:endParaRPr>
          </a:p>
        </p:txBody>
      </p:sp>
      <p:pic>
        <p:nvPicPr>
          <p:cNvPr id="61443"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idx="4294967295"/>
          </p:nvPr>
        </p:nvSpPr>
        <p:spPr>
          <a:xfrm>
            <a:off x="228600" y="1447800"/>
            <a:ext cx="8229600"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1" smtClean="0">
                <a:solidFill>
                  <a:srgbClr val="365180"/>
                </a:solidFill>
                <a:latin typeface="Arial" charset="0"/>
              </a:rPr>
              <a:t>RUC is under heavy fire</a:t>
            </a:r>
            <a:br>
              <a:rPr lang="en-US" sz="2200" b="1" smtClean="0">
                <a:solidFill>
                  <a:srgbClr val="365180"/>
                </a:solidFill>
                <a:latin typeface="Arial" charset="0"/>
              </a:rPr>
            </a:br>
            <a:endParaRPr lang="en-US" sz="2200" b="1" smtClean="0">
              <a:solidFill>
                <a:srgbClr val="365180"/>
              </a:solidFill>
              <a:latin typeface="Arial" charset="0"/>
            </a:endParaRPr>
          </a:p>
        </p:txBody>
      </p:sp>
      <p:sp>
        <p:nvSpPr>
          <p:cNvPr id="19458"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American Academy of Family Physician (AAFP)</a:t>
            </a:r>
          </a:p>
          <a:p>
            <a:pPr lvl="1"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Even though in 2007, though the RUC review process, which resulted in a 37% increase in payment for office visits. This was a significant redistribution of health care dollars from specialists to primary care.  </a:t>
            </a:r>
          </a:p>
          <a:p>
            <a:pPr lvl="1"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AAFP is looking to have an outside analytic entity make RVU recommendations, so as to effect an even greater share of the health-care dollars.</a:t>
            </a:r>
          </a:p>
        </p:txBody>
      </p:sp>
      <p:pic>
        <p:nvPicPr>
          <p:cNvPr id="63491"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indent="-284163" hangingPunct="0">
              <a:spcBef>
                <a:spcPts val="400"/>
              </a:spcBef>
              <a:buClr>
                <a:srgbClr val="000000"/>
              </a:buClr>
              <a:buSzPct val="45000"/>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ea typeface="Microsoft YaHei" charset="-122"/>
                <a:cs typeface="+mn-cs"/>
              </a:rPr>
              <a:t>Center for Medicare and Medicaid Services  (CMS)</a:t>
            </a:r>
          </a:p>
          <a:p>
            <a:pPr indent="-284163" hangingPunct="0">
              <a:spcBef>
                <a:spcPts val="400"/>
              </a:spcBef>
              <a:buClr>
                <a:srgbClr val="000000"/>
              </a:buClr>
              <a:buSzPct val="45000"/>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ea typeface="Microsoft YaHei" charset="-122"/>
                <a:cs typeface="+mn-cs"/>
              </a:rPr>
              <a:t>Congressional member Jim McDermott (D-WA) </a:t>
            </a:r>
          </a:p>
          <a:p>
            <a:pPr lvl="1" indent="-227013" hangingPunct="0">
              <a:spcBef>
                <a:spcPts val="400"/>
              </a:spcBef>
              <a:buClr>
                <a:srgbClr val="000000"/>
              </a:buClr>
              <a:buSzPct val="75000"/>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ea typeface="Microsoft YaHei" charset="-122"/>
                <a:cs typeface="+mn-cs"/>
              </a:rPr>
              <a:t>introduced legislation to require an outside contractor to supplant the RUC process</a:t>
            </a:r>
          </a:p>
          <a:p>
            <a:pPr indent="-284163" hangingPunct="0">
              <a:spcBef>
                <a:spcPts val="400"/>
              </a:spcBef>
              <a:buClr>
                <a:srgbClr val="000000"/>
              </a:buClr>
              <a:buSzPct val="45000"/>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a:solidFill>
                  <a:srgbClr val="000000"/>
                </a:solidFill>
                <a:ea typeface="Microsoft YaHei" charset="-122"/>
                <a:cs typeface="+mn-cs"/>
              </a:rPr>
              <a:t>Medicare Payment Advisory Commission (</a:t>
            </a:r>
            <a:r>
              <a:rPr lang="en-US" sz="2000" dirty="0" err="1">
                <a:solidFill>
                  <a:srgbClr val="000000"/>
                </a:solidFill>
                <a:ea typeface="Microsoft YaHei" charset="-122"/>
                <a:cs typeface="+mn-cs"/>
              </a:rPr>
              <a:t>MedPAC</a:t>
            </a:r>
            <a:r>
              <a:rPr lang="en-US" sz="2000" dirty="0">
                <a:solidFill>
                  <a:srgbClr val="000000"/>
                </a:solidFill>
                <a:ea typeface="Microsoft YaHei" charset="-122"/>
                <a:cs typeface="+mn-cs"/>
              </a:rPr>
              <a:t>)</a:t>
            </a:r>
          </a:p>
          <a:p>
            <a:pPr lvl="1" indent="-227013" hangingPunct="0">
              <a:spcBef>
                <a:spcPts val="400"/>
              </a:spcBef>
              <a:buClr>
                <a:srgbClr val="000000"/>
              </a:buClr>
              <a:buSzPct val="75000"/>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000" dirty="0" err="1">
                <a:solidFill>
                  <a:srgbClr val="000000"/>
                </a:solidFill>
                <a:ea typeface="Microsoft YaHei" charset="-122"/>
                <a:cs typeface="+mn-cs"/>
              </a:rPr>
              <a:t>MedPAC</a:t>
            </a:r>
            <a:r>
              <a:rPr lang="en-US" sz="2000" dirty="0">
                <a:solidFill>
                  <a:srgbClr val="000000"/>
                </a:solidFill>
                <a:ea typeface="Microsoft YaHei" charset="-122"/>
                <a:cs typeface="+mn-cs"/>
              </a:rPr>
              <a:t> Chairman Glen </a:t>
            </a:r>
            <a:r>
              <a:rPr lang="en-US" sz="2000" dirty="0" err="1">
                <a:solidFill>
                  <a:srgbClr val="000000"/>
                </a:solidFill>
                <a:ea typeface="Microsoft YaHei" charset="-122"/>
                <a:cs typeface="+mn-cs"/>
              </a:rPr>
              <a:t>Hackbarth</a:t>
            </a:r>
            <a:endParaRPr lang="en-US" sz="2000" dirty="0">
              <a:solidFill>
                <a:srgbClr val="000000"/>
              </a:solidFill>
              <a:ea typeface="Microsoft YaHei" charset="-122"/>
              <a:cs typeface="+mn-cs"/>
            </a:endParaRPr>
          </a:p>
          <a:p>
            <a:pPr hangingPunct="0">
              <a:spcBef>
                <a:spcPts val="400"/>
              </a:spcBef>
              <a:buFont typeface="Wingdings"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000" dirty="0">
              <a:solidFill>
                <a:srgbClr val="000000"/>
              </a:solidFill>
              <a:ea typeface="Microsoft YaHei" charset="-122"/>
              <a:cs typeface="+mn-cs"/>
            </a:endParaRPr>
          </a:p>
        </p:txBody>
      </p:sp>
      <p:pic>
        <p:nvPicPr>
          <p:cNvPr id="65538"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
        <p:nvSpPr>
          <p:cNvPr id="65539" name="Rectangle 1"/>
          <p:cNvSpPr>
            <a:spLocks noGrp="1" noChangeArrowheads="1"/>
          </p:cNvSpPr>
          <p:nvPr>
            <p:ph type="title" idx="4294967295"/>
          </p:nvPr>
        </p:nvSpPr>
        <p:spPr>
          <a:xfrm>
            <a:off x="228600" y="1447800"/>
            <a:ext cx="8229600"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1" smtClean="0">
                <a:solidFill>
                  <a:srgbClr val="365180"/>
                </a:solidFill>
                <a:latin typeface="Arial" charset="0"/>
              </a:rPr>
              <a:t>RUC is under heavy fire</a:t>
            </a:r>
            <a:br>
              <a:rPr lang="en-US" sz="2200" b="1" smtClean="0">
                <a:solidFill>
                  <a:srgbClr val="365180"/>
                </a:solidFill>
                <a:latin typeface="Arial" charset="0"/>
              </a:rPr>
            </a:br>
            <a:endParaRPr lang="en-US" sz="2200" b="1" smtClean="0">
              <a:solidFill>
                <a:srgbClr val="36518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What are we worried about?</a:t>
            </a:r>
          </a:p>
        </p:txBody>
      </p:sp>
      <p:sp>
        <p:nvSpPr>
          <p:cNvPr id="20483"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Methodology of payment decisions are not stipulated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Cherry picking codes to reduce</a:t>
            </a:r>
          </a:p>
          <a:p>
            <a:pPr marL="342900" lvl="2"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More complexity and reduction of input from Medical specialties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Implies that the RUC decides which and how much specialties get paid</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CMS and Congress decide how much money goes to physician services</a:t>
            </a:r>
          </a:p>
        </p:txBody>
      </p:sp>
      <p:pic>
        <p:nvPicPr>
          <p:cNvPr id="6758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Significant political line separating medical specialist from primary-care physicians</a:t>
            </a:r>
          </a:p>
        </p:txBody>
      </p:sp>
      <p:sp>
        <p:nvSpPr>
          <p:cNvPr id="22530" name="Text Box 2"/>
          <p:cNvSpPr txBox="1">
            <a:spLocks noChangeArrowheads="1"/>
          </p:cNvSpPr>
          <p:nvPr/>
        </p:nvSpPr>
        <p:spPr bwMode="auto">
          <a:xfrm>
            <a:off x="381000" y="2498725"/>
            <a:ext cx="7848600" cy="2867025"/>
          </a:xfrm>
          <a:prstGeom prst="rect">
            <a:avLst/>
          </a:prstGeom>
          <a:noFill/>
          <a:ln w="9360">
            <a:noFill/>
            <a:miter lim="800000"/>
            <a:headEnd/>
            <a:tailEnd/>
          </a:ln>
        </p:spPr>
        <p:txBody>
          <a:bodyPr lIns="90000" tIns="45000" rIns="90000" bIns="45000"/>
          <a:lstStyle/>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In opposing the McDermott bill and supporting the RUC</a:t>
            </a:r>
          </a:p>
          <a:p>
            <a:pPr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“United we stand and divided we fall”</a:t>
            </a:r>
          </a:p>
          <a:p>
            <a:pPr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800">
              <a:solidFill>
                <a:srgbClr val="000000"/>
              </a:solidFill>
            </a:endParaRP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We should do what we can to support the RUC &amp; hope that other medical specialties agree</a:t>
            </a:r>
          </a:p>
          <a:p>
            <a:pPr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69635"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idx="4294967295"/>
          </p:nvPr>
        </p:nvSpPr>
        <p:spPr>
          <a:xfrm>
            <a:off x="2057400" y="381000"/>
            <a:ext cx="5410200" cy="8382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Lst>
            </a:pPr>
            <a:r>
              <a:rPr lang="en-US" sz="2800" b="1" u="sng" smtClean="0">
                <a:solidFill>
                  <a:srgbClr val="3333CC"/>
                </a:solidFill>
                <a:latin typeface="Arial" charset="0"/>
              </a:rPr>
              <a:t>We need to be at this Table</a:t>
            </a:r>
            <a:endParaRPr lang="en-US" sz="4000" b="1" smtClean="0">
              <a:solidFill>
                <a:srgbClr val="365180"/>
              </a:solidFill>
              <a:latin typeface="Arial" charset="0"/>
            </a:endParaRPr>
          </a:p>
        </p:txBody>
      </p:sp>
      <p:sp>
        <p:nvSpPr>
          <p:cNvPr id="71682" name="Rectangle 2"/>
          <p:cNvSpPr>
            <a:spLocks noChangeArrowheads="1"/>
          </p:cNvSpPr>
          <p:nvPr/>
        </p:nvSpPr>
        <p:spPr bwMode="auto">
          <a:xfrm>
            <a:off x="0" y="0"/>
            <a:ext cx="9144000" cy="1588"/>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71683" name="Rectangle 3"/>
          <p:cNvSpPr>
            <a:spLocks noChangeArrowheads="1"/>
          </p:cNvSpPr>
          <p:nvPr/>
        </p:nvSpPr>
        <p:spPr bwMode="auto">
          <a:xfrm>
            <a:off x="458788" y="4560888"/>
            <a:ext cx="1095375" cy="242887"/>
          </a:xfrm>
          <a:prstGeom prst="rect">
            <a:avLst/>
          </a:prstGeom>
          <a:noFill/>
          <a:ln w="9360">
            <a:noFill/>
            <a:miter lim="800000"/>
            <a:headEnd/>
            <a:tailEnd/>
          </a:ln>
        </p:spPr>
        <p:txBody>
          <a:bodyPr wrap="none" lIns="90000" tIns="45000" rIns="90000" bIns="45000" anchor="ctr">
            <a:spAutoFit/>
          </a:bodyPr>
          <a:lstStyle/>
          <a:p>
            <a:pPr>
              <a:buClr>
                <a:srgbClr val="000000"/>
              </a:buClr>
              <a:buSzPct val="100000"/>
              <a:buFont typeface="Times New Roman" pitchFamily="18" charset="0"/>
              <a:buNone/>
              <a:tabLst>
                <a:tab pos="723900" algn="l"/>
              </a:tabLst>
            </a:pPr>
            <a:r>
              <a:rPr lang="en-US" sz="1000" i="1">
                <a:solidFill>
                  <a:srgbClr val="484848"/>
                </a:solidFill>
                <a:cs typeface="Times New Roman" pitchFamily="18" charset="0"/>
              </a:rPr>
              <a:t>		</a:t>
            </a:r>
          </a:p>
        </p:txBody>
      </p:sp>
      <p:sp>
        <p:nvSpPr>
          <p:cNvPr id="71684" name="Rectangle 4"/>
          <p:cNvSpPr>
            <a:spLocks noChangeArrowheads="1"/>
          </p:cNvSpPr>
          <p:nvPr/>
        </p:nvSpPr>
        <p:spPr bwMode="auto">
          <a:xfrm>
            <a:off x="0" y="6242050"/>
            <a:ext cx="9144000" cy="1588"/>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71685" name="Rectangle 5"/>
          <p:cNvSpPr>
            <a:spLocks noChangeArrowheads="1"/>
          </p:cNvSpPr>
          <p:nvPr/>
        </p:nvSpPr>
        <p:spPr bwMode="auto">
          <a:xfrm>
            <a:off x="458788" y="7680325"/>
            <a:ext cx="1095375" cy="242888"/>
          </a:xfrm>
          <a:prstGeom prst="rect">
            <a:avLst/>
          </a:prstGeom>
          <a:noFill/>
          <a:ln w="9360">
            <a:noFill/>
            <a:miter lim="800000"/>
            <a:headEnd/>
            <a:tailEnd/>
          </a:ln>
        </p:spPr>
        <p:txBody>
          <a:bodyPr wrap="none" lIns="90000" tIns="45000" rIns="90000" bIns="45000" anchor="ctr">
            <a:spAutoFit/>
          </a:bodyPr>
          <a:lstStyle/>
          <a:p>
            <a:pPr>
              <a:buClr>
                <a:srgbClr val="000000"/>
              </a:buClr>
              <a:buSzPct val="100000"/>
              <a:buFont typeface="Times New Roman" pitchFamily="18" charset="0"/>
              <a:buNone/>
              <a:tabLst>
                <a:tab pos="723900" algn="l"/>
              </a:tabLst>
            </a:pPr>
            <a:r>
              <a:rPr lang="en-US" sz="1000" i="1">
                <a:solidFill>
                  <a:srgbClr val="484848"/>
                </a:solidFill>
                <a:cs typeface="Times New Roman" pitchFamily="18" charset="0"/>
              </a:rPr>
              <a:t>		</a:t>
            </a:r>
          </a:p>
        </p:txBody>
      </p:sp>
      <p:sp>
        <p:nvSpPr>
          <p:cNvPr id="71686" name="Rectangle 6"/>
          <p:cNvSpPr>
            <a:spLocks noChangeArrowheads="1"/>
          </p:cNvSpPr>
          <p:nvPr/>
        </p:nvSpPr>
        <p:spPr bwMode="auto">
          <a:xfrm>
            <a:off x="0" y="9363075"/>
            <a:ext cx="9144000" cy="1588"/>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71687" name="Rectangle 7"/>
          <p:cNvSpPr>
            <a:spLocks noChangeArrowheads="1"/>
          </p:cNvSpPr>
          <p:nvPr/>
        </p:nvSpPr>
        <p:spPr bwMode="auto">
          <a:xfrm>
            <a:off x="458788" y="10802938"/>
            <a:ext cx="1095375" cy="242887"/>
          </a:xfrm>
          <a:prstGeom prst="rect">
            <a:avLst/>
          </a:prstGeom>
          <a:noFill/>
          <a:ln w="9360">
            <a:noFill/>
            <a:miter lim="800000"/>
            <a:headEnd/>
            <a:tailEnd/>
          </a:ln>
        </p:spPr>
        <p:txBody>
          <a:bodyPr wrap="none" lIns="90000" tIns="45000" rIns="90000" bIns="45000" anchor="ctr">
            <a:spAutoFit/>
          </a:bodyPr>
          <a:lstStyle/>
          <a:p>
            <a:pPr>
              <a:buClr>
                <a:srgbClr val="000000"/>
              </a:buClr>
              <a:buSzPct val="100000"/>
              <a:buFont typeface="Times New Roman" pitchFamily="18" charset="0"/>
              <a:buNone/>
              <a:tabLst>
                <a:tab pos="723900" algn="l"/>
              </a:tabLst>
            </a:pPr>
            <a:r>
              <a:rPr lang="en-US" sz="1000" i="1">
                <a:solidFill>
                  <a:srgbClr val="484848"/>
                </a:solidFill>
                <a:cs typeface="Times New Roman" pitchFamily="18" charset="0"/>
              </a:rPr>
              <a:t>		</a:t>
            </a:r>
          </a:p>
        </p:txBody>
      </p:sp>
      <p:sp>
        <p:nvSpPr>
          <p:cNvPr id="71688" name="Rectangle 8"/>
          <p:cNvSpPr>
            <a:spLocks noChangeArrowheads="1"/>
          </p:cNvSpPr>
          <p:nvPr/>
        </p:nvSpPr>
        <p:spPr bwMode="auto">
          <a:xfrm>
            <a:off x="0" y="12484100"/>
            <a:ext cx="9144000" cy="1588"/>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sp>
        <p:nvSpPr>
          <p:cNvPr id="71689" name="Rectangle 9"/>
          <p:cNvSpPr>
            <a:spLocks noChangeArrowheads="1"/>
          </p:cNvSpPr>
          <p:nvPr/>
        </p:nvSpPr>
        <p:spPr bwMode="auto">
          <a:xfrm>
            <a:off x="458788" y="13922375"/>
            <a:ext cx="1095375" cy="242888"/>
          </a:xfrm>
          <a:prstGeom prst="rect">
            <a:avLst/>
          </a:prstGeom>
          <a:noFill/>
          <a:ln w="9360">
            <a:noFill/>
            <a:miter lim="800000"/>
            <a:headEnd/>
            <a:tailEnd/>
          </a:ln>
        </p:spPr>
        <p:txBody>
          <a:bodyPr wrap="none" lIns="90000" tIns="45000" rIns="90000" bIns="45000" anchor="ctr">
            <a:spAutoFit/>
          </a:bodyPr>
          <a:lstStyle/>
          <a:p>
            <a:pPr>
              <a:buClr>
                <a:srgbClr val="000000"/>
              </a:buClr>
              <a:buSzPct val="100000"/>
              <a:buFont typeface="Times New Roman" pitchFamily="18" charset="0"/>
              <a:buNone/>
              <a:tabLst>
                <a:tab pos="723900" algn="l"/>
              </a:tabLst>
            </a:pPr>
            <a:r>
              <a:rPr lang="en-US" sz="1000" i="1">
                <a:solidFill>
                  <a:srgbClr val="484848"/>
                </a:solidFill>
                <a:cs typeface="Times New Roman" pitchFamily="18" charset="0"/>
              </a:rPr>
              <a:t>		</a:t>
            </a:r>
          </a:p>
        </p:txBody>
      </p:sp>
      <p:sp>
        <p:nvSpPr>
          <p:cNvPr id="71690" name="Rectangle 10"/>
          <p:cNvSpPr>
            <a:spLocks noChangeArrowheads="1"/>
          </p:cNvSpPr>
          <p:nvPr/>
        </p:nvSpPr>
        <p:spPr bwMode="auto">
          <a:xfrm>
            <a:off x="230188" y="16502063"/>
            <a:ext cx="638175" cy="242887"/>
          </a:xfrm>
          <a:prstGeom prst="rect">
            <a:avLst/>
          </a:prstGeom>
          <a:noFill/>
          <a:ln w="9360">
            <a:noFill/>
            <a:miter lim="800000"/>
            <a:headEnd/>
            <a:tailEnd/>
          </a:ln>
        </p:spPr>
        <p:txBody>
          <a:bodyPr wrap="none" lIns="90000" tIns="45000" rIns="90000" bIns="45000" anchor="ctr">
            <a:spAutoFit/>
          </a:bodyPr>
          <a:lstStyle/>
          <a:p>
            <a:pPr>
              <a:buClr>
                <a:srgbClr val="000000"/>
              </a:buClr>
              <a:buSzPct val="100000"/>
              <a:buFont typeface="Times New Roman" pitchFamily="18" charset="0"/>
              <a:buNone/>
            </a:pPr>
            <a:r>
              <a:rPr lang="en-US" sz="1000" i="1">
                <a:solidFill>
                  <a:srgbClr val="484848"/>
                </a:solidFill>
                <a:cs typeface="Times New Roman" pitchFamily="18" charset="0"/>
              </a:rPr>
              <a:t>	</a:t>
            </a:r>
          </a:p>
        </p:txBody>
      </p:sp>
      <p:pic>
        <p:nvPicPr>
          <p:cNvPr id="71691" name="Picture 11"/>
          <p:cNvPicPr>
            <a:picLocks noChangeAspect="1" noChangeArrowheads="1"/>
          </p:cNvPicPr>
          <p:nvPr/>
        </p:nvPicPr>
        <p:blipFill>
          <a:blip r:embed="rId3"/>
          <a:srcRect/>
          <a:stretch>
            <a:fillRect/>
          </a:stretch>
        </p:blipFill>
        <p:spPr bwMode="auto">
          <a:xfrm>
            <a:off x="762000" y="1143000"/>
            <a:ext cx="7848600" cy="5029200"/>
          </a:xfrm>
          <a:prstGeom prst="rect">
            <a:avLst/>
          </a:prstGeom>
          <a:noFill/>
          <a:ln w="9360">
            <a:noFill/>
            <a:miter lim="800000"/>
            <a:headEnd/>
            <a:tailEnd/>
          </a:ln>
        </p:spPr>
      </p:pic>
      <p:sp>
        <p:nvSpPr>
          <p:cNvPr id="71692" name="Rectangle 12"/>
          <p:cNvSpPr>
            <a:spLocks noChangeArrowheads="1"/>
          </p:cNvSpPr>
          <p:nvPr/>
        </p:nvSpPr>
        <p:spPr bwMode="auto">
          <a:xfrm>
            <a:off x="1143000" y="2895600"/>
            <a:ext cx="2438400" cy="4572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Lst>
            </a:pPr>
            <a:r>
              <a:rPr lang="en-US" b="1" i="1">
                <a:solidFill>
                  <a:srgbClr val="000000"/>
                </a:solidFill>
                <a:latin typeface="Times New Roman" pitchFamily="18" charset="0"/>
              </a:rPr>
              <a:t>Ophthalmologists</a:t>
            </a:r>
          </a:p>
        </p:txBody>
      </p:sp>
      <p:sp>
        <p:nvSpPr>
          <p:cNvPr id="71693" name="Rectangle 13"/>
          <p:cNvSpPr>
            <a:spLocks noChangeArrowheads="1"/>
          </p:cNvSpPr>
          <p:nvPr/>
        </p:nvSpPr>
        <p:spPr bwMode="auto">
          <a:xfrm>
            <a:off x="609600" y="4343400"/>
            <a:ext cx="1981200" cy="4572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Lst>
            </a:pPr>
            <a:r>
              <a:rPr lang="en-US" b="1" i="1">
                <a:solidFill>
                  <a:srgbClr val="000000"/>
                </a:solidFill>
                <a:latin typeface="Times New Roman" pitchFamily="18" charset="0"/>
              </a:rPr>
              <a:t>Psychiatric Assn.</a:t>
            </a:r>
          </a:p>
        </p:txBody>
      </p:sp>
      <p:sp>
        <p:nvSpPr>
          <p:cNvPr id="71694" name="Rectangle 14"/>
          <p:cNvSpPr>
            <a:spLocks noChangeArrowheads="1"/>
          </p:cNvSpPr>
          <p:nvPr/>
        </p:nvSpPr>
        <p:spPr bwMode="auto">
          <a:xfrm>
            <a:off x="2628900" y="4594225"/>
            <a:ext cx="1257300" cy="358775"/>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Lst>
            </a:pPr>
            <a:r>
              <a:rPr lang="en-US" b="1" i="1">
                <a:solidFill>
                  <a:srgbClr val="000000"/>
                </a:solidFill>
                <a:latin typeface="Times New Roman" pitchFamily="18" charset="0"/>
              </a:rPr>
              <a:t>Surgeons</a:t>
            </a:r>
          </a:p>
        </p:txBody>
      </p:sp>
      <p:sp>
        <p:nvSpPr>
          <p:cNvPr id="71695" name="Rectangle 15"/>
          <p:cNvSpPr>
            <a:spLocks noChangeArrowheads="1"/>
          </p:cNvSpPr>
          <p:nvPr/>
        </p:nvSpPr>
        <p:spPr bwMode="auto">
          <a:xfrm>
            <a:off x="4191000" y="4876800"/>
            <a:ext cx="1828800" cy="4572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Lst>
            </a:pPr>
            <a:r>
              <a:rPr lang="en-US" b="1" i="1">
                <a:solidFill>
                  <a:srgbClr val="000000"/>
                </a:solidFill>
                <a:latin typeface="Times New Roman" pitchFamily="18" charset="0"/>
              </a:rPr>
              <a:t>Pathologists</a:t>
            </a:r>
          </a:p>
        </p:txBody>
      </p:sp>
      <p:sp>
        <p:nvSpPr>
          <p:cNvPr id="71696" name="Rectangle 16"/>
          <p:cNvSpPr>
            <a:spLocks noChangeArrowheads="1"/>
          </p:cNvSpPr>
          <p:nvPr/>
        </p:nvSpPr>
        <p:spPr bwMode="auto">
          <a:xfrm>
            <a:off x="6096000" y="5410200"/>
            <a:ext cx="2362200" cy="4572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Lst>
            </a:pPr>
            <a:r>
              <a:rPr lang="en-US" b="1" i="1">
                <a:solidFill>
                  <a:srgbClr val="000000"/>
                </a:solidFill>
                <a:latin typeface="Times New Roman" pitchFamily="18" charset="0"/>
              </a:rPr>
              <a:t>Anesthesiologists</a:t>
            </a:r>
          </a:p>
        </p:txBody>
      </p:sp>
      <p:sp>
        <p:nvSpPr>
          <p:cNvPr id="71697" name="Rectangle 17"/>
          <p:cNvSpPr>
            <a:spLocks noChangeArrowheads="1"/>
          </p:cNvSpPr>
          <p:nvPr/>
        </p:nvSpPr>
        <p:spPr bwMode="auto">
          <a:xfrm>
            <a:off x="3657600" y="2362200"/>
            <a:ext cx="3200400" cy="6096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Lst>
            </a:pPr>
            <a:r>
              <a:rPr lang="en-US" sz="1600" b="1" i="1">
                <a:solidFill>
                  <a:srgbClr val="000000"/>
                </a:solidFill>
                <a:latin typeface="Times New Roman" pitchFamily="18" charset="0"/>
              </a:rPr>
              <a:t>Congressman Phil Gingrey, M.D.</a:t>
            </a:r>
          </a:p>
        </p:txBody>
      </p:sp>
      <p:sp>
        <p:nvSpPr>
          <p:cNvPr id="71698" name="Rectangle 18"/>
          <p:cNvSpPr>
            <a:spLocks noChangeArrowheads="1"/>
          </p:cNvSpPr>
          <p:nvPr/>
        </p:nvSpPr>
        <p:spPr bwMode="auto">
          <a:xfrm>
            <a:off x="6019800" y="2971800"/>
            <a:ext cx="1600200" cy="1143000"/>
          </a:xfrm>
          <a:prstGeom prst="rect">
            <a:avLst/>
          </a:prstGeom>
          <a:solidFill>
            <a:srgbClr val="FFFFFF"/>
          </a:solidFill>
          <a:ln w="9360">
            <a:solidFill>
              <a:srgbClr val="000000"/>
            </a:solid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Lst>
            </a:pPr>
            <a:endParaRPr lang="en-US" sz="2200" b="1" i="1">
              <a:solidFill>
                <a:srgbClr val="000000"/>
              </a:solidFill>
              <a:latin typeface="Times New Roman" pitchFamily="18" charset="0"/>
            </a:endParaRPr>
          </a:p>
          <a:p>
            <a:pPr algn="ctr">
              <a:buClr>
                <a:srgbClr val="000000"/>
              </a:buClr>
              <a:buSzPct val="100000"/>
              <a:buFont typeface="Times New Roman" pitchFamily="18" charset="0"/>
              <a:buNone/>
              <a:tabLst>
                <a:tab pos="723900" algn="l"/>
                <a:tab pos="1447800" algn="l"/>
              </a:tabLst>
            </a:pPr>
            <a:r>
              <a:rPr lang="en-US" sz="2200" b="1" i="1">
                <a:solidFill>
                  <a:srgbClr val="000000"/>
                </a:solidFill>
                <a:latin typeface="Times New Roman" pitchFamily="18" charset="0"/>
              </a:rPr>
              <a:t>Radiology?</a:t>
            </a:r>
          </a:p>
        </p:txBody>
      </p:sp>
      <p:sp>
        <p:nvSpPr>
          <p:cNvPr id="71699" name="Line 19"/>
          <p:cNvSpPr>
            <a:spLocks noChangeShapeType="1"/>
          </p:cNvSpPr>
          <p:nvPr/>
        </p:nvSpPr>
        <p:spPr bwMode="auto">
          <a:xfrm flipH="1">
            <a:off x="5256213" y="3048000"/>
            <a:ext cx="155575" cy="228600"/>
          </a:xfrm>
          <a:prstGeom prst="line">
            <a:avLst/>
          </a:prstGeom>
          <a:noFill/>
          <a:ln w="38160">
            <a:solidFill>
              <a:srgbClr val="FFFF00"/>
            </a:solidFill>
            <a:round/>
            <a:headEnd/>
            <a:tailEnd type="triangle" w="med" len="med"/>
          </a:ln>
        </p:spPr>
        <p:txBody>
          <a:bodyPr/>
          <a:lstStyle/>
          <a:p>
            <a:endParaRPr lang="en-US"/>
          </a:p>
        </p:txBody>
      </p:sp>
      <p:sp>
        <p:nvSpPr>
          <p:cNvPr id="71700" name="Rectangle 20"/>
          <p:cNvSpPr>
            <a:spLocks noChangeArrowheads="1"/>
          </p:cNvSpPr>
          <p:nvPr/>
        </p:nvSpPr>
        <p:spPr bwMode="auto">
          <a:xfrm>
            <a:off x="2727325" y="6284913"/>
            <a:ext cx="184150" cy="366712"/>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pic>
        <p:nvPicPr>
          <p:cNvPr id="71701" name="Picture 21"/>
          <p:cNvPicPr>
            <a:picLocks noChangeAspect="1" noChangeArrowheads="1"/>
          </p:cNvPicPr>
          <p:nvPr/>
        </p:nvPicPr>
        <p:blipFill>
          <a:blip r:embed="rId4"/>
          <a:srcRect/>
          <a:stretch>
            <a:fillRect/>
          </a:stretch>
        </p:blipFill>
        <p:spPr bwMode="auto">
          <a:xfrm>
            <a:off x="228600" y="5791200"/>
            <a:ext cx="1371600" cy="911225"/>
          </a:xfrm>
          <a:prstGeom prst="rect">
            <a:avLst/>
          </a:prstGeom>
          <a:noFill/>
          <a:ln w="9525">
            <a:noFill/>
            <a:round/>
            <a:headEnd/>
            <a:tailEnd/>
          </a:ln>
        </p:spPr>
      </p:pic>
      <p:sp>
        <p:nvSpPr>
          <p:cNvPr id="71702" name="Rectangle 22"/>
          <p:cNvSpPr>
            <a:spLocks noChangeArrowheads="1"/>
          </p:cNvSpPr>
          <p:nvPr/>
        </p:nvSpPr>
        <p:spPr bwMode="auto">
          <a:xfrm>
            <a:off x="1981200" y="6019800"/>
            <a:ext cx="2971800" cy="395288"/>
          </a:xfrm>
          <a:prstGeom prst="rect">
            <a:avLst/>
          </a:prstGeom>
          <a:noFill/>
          <a:ln w="9360">
            <a:noFill/>
            <a:miter lim="800000"/>
            <a:headEnd/>
            <a:tailEnd/>
          </a:ln>
        </p:spPr>
        <p:txBody>
          <a:bodyPr lIns="90000" tIns="45000" rIns="90000" bIns="45000">
            <a:spAutoFit/>
          </a:bodyPr>
          <a:lstStyle/>
          <a:p>
            <a:pPr algn="ctr">
              <a:spcBef>
                <a:spcPts val="900"/>
              </a:spcBef>
              <a:buClr>
                <a:srgbClr val="000000"/>
              </a:buClr>
              <a:buSzPct val="100000"/>
              <a:buFont typeface="Times New Roman" pitchFamily="18" charset="0"/>
              <a:buNone/>
              <a:tabLst>
                <a:tab pos="723900" algn="l"/>
                <a:tab pos="1447800" algn="l"/>
                <a:tab pos="2171700" algn="l"/>
                <a:tab pos="2895600" algn="l"/>
              </a:tabLst>
            </a:pPr>
            <a:r>
              <a:rPr lang="en-US" sz="2000" b="1" i="1">
                <a:solidFill>
                  <a:srgbClr val="FF0000"/>
                </a:solidFill>
              </a:rPr>
              <a:t>http://www.radpac.org </a:t>
            </a:r>
          </a:p>
        </p:txBody>
      </p:sp>
      <p:pic>
        <p:nvPicPr>
          <p:cNvPr id="71703" name="Picture 3"/>
          <p:cNvPicPr>
            <a:picLocks noChangeAspect="1" noChangeArrowheads="1"/>
          </p:cNvPicPr>
          <p:nvPr/>
        </p:nvPicPr>
        <p:blipFill>
          <a:blip r:embed="rId5"/>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1704975"/>
            <a:ext cx="8305800" cy="3552825"/>
          </a:xfrm>
          <a:prstGeom prst="rect">
            <a:avLst/>
          </a:prstGeom>
          <a:noFill/>
          <a:ln w="9360">
            <a:noFill/>
            <a:miter lim="800000"/>
            <a:headEnd/>
            <a:tailEnd/>
          </a:ln>
        </p:spPr>
        <p:txBody>
          <a:bodyPr lIns="90000" tIns="45000" rIns="90000" bIns="45000"/>
          <a:lstStyle/>
          <a:p>
            <a:pPr hangingPunct="0">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6000">
                <a:solidFill>
                  <a:srgbClr val="000000"/>
                </a:solidFill>
                <a:latin typeface="Brush Script MT" pitchFamily="66" charset="0"/>
              </a:rPr>
              <a:t>If we are not at the table, </a:t>
            </a:r>
          </a:p>
          <a:p>
            <a:pPr hangingPunct="0">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6000">
                <a:solidFill>
                  <a:srgbClr val="000000"/>
                </a:solidFill>
                <a:latin typeface="Brush Script MT" pitchFamily="66" charset="0"/>
              </a:rPr>
              <a:t>		WE will be  </a:t>
            </a:r>
          </a:p>
          <a:p>
            <a:pPr hangingPunct="0">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6000">
                <a:solidFill>
                  <a:srgbClr val="000000"/>
                </a:solidFill>
                <a:latin typeface="Brush Script MT" pitchFamily="66" charset="0"/>
              </a:rPr>
              <a:t>      on the menu!</a:t>
            </a:r>
          </a:p>
        </p:txBody>
      </p:sp>
      <p:pic>
        <p:nvPicPr>
          <p:cNvPr id="73730" name="Picture 3"/>
          <p:cNvPicPr>
            <a:picLocks noChangeAspect="1" noChangeArrowheads="1"/>
          </p:cNvPicPr>
          <p:nvPr/>
        </p:nvPicPr>
        <p:blipFill>
          <a:blip r:embed="rId3"/>
          <a:srcRect l="24667" t="25719" r="45325" b="22266"/>
          <a:stretch>
            <a:fillRect/>
          </a:stretch>
        </p:blipFill>
        <p:spPr bwMode="auto">
          <a:xfrm>
            <a:off x="5486400" y="2743200"/>
            <a:ext cx="2971800" cy="3200400"/>
          </a:xfrm>
          <a:prstGeom prst="rect">
            <a:avLst/>
          </a:prstGeom>
          <a:noFill/>
          <a:ln w="9525">
            <a:noFill/>
            <a:round/>
            <a:headEnd/>
            <a:tailEnd/>
          </a:ln>
        </p:spPr>
      </p:pic>
      <p:pic>
        <p:nvPicPr>
          <p:cNvPr id="73731" name="Picture 3"/>
          <p:cNvPicPr>
            <a:picLocks noChangeAspect="1" noChangeArrowheads="1"/>
          </p:cNvPicPr>
          <p:nvPr/>
        </p:nvPicPr>
        <p:blipFill>
          <a:blip r:embed="rId4"/>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4578">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3600" b="1" smtClean="0">
                <a:solidFill>
                  <a:srgbClr val="365180"/>
                </a:solidFill>
                <a:latin typeface="Arial" charset="0"/>
              </a:rPr>
              <a:t>Legislative Advocacy</a:t>
            </a:r>
          </a:p>
        </p:txBody>
      </p:sp>
      <p:sp>
        <p:nvSpPr>
          <p:cNvPr id="75778"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hangingPunct="0">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en-US" sz="3600">
                <a:solidFill>
                  <a:srgbClr val="000000"/>
                </a:solidFill>
              </a:rPr>
              <a:t>Someone benefits and someone’s ox is gored!</a:t>
            </a:r>
          </a:p>
        </p:txBody>
      </p:sp>
      <p:pic>
        <p:nvPicPr>
          <p:cNvPr id="75779" name="Picture 3"/>
          <p:cNvPicPr>
            <a:picLocks noChangeAspect="1" noChangeArrowheads="1"/>
          </p:cNvPicPr>
          <p:nvPr/>
        </p:nvPicPr>
        <p:blipFill>
          <a:blip r:embed="rId3"/>
          <a:srcRect l="27167" t="37720" r="47826" b="30269"/>
          <a:stretch>
            <a:fillRect/>
          </a:stretch>
        </p:blipFill>
        <p:spPr bwMode="auto">
          <a:xfrm>
            <a:off x="2514600" y="3200400"/>
            <a:ext cx="4800600" cy="2514600"/>
          </a:xfrm>
          <a:prstGeom prst="rect">
            <a:avLst/>
          </a:prstGeom>
          <a:noFill/>
          <a:ln w="9525">
            <a:noFill/>
            <a:round/>
            <a:headEnd/>
            <a:tailEnd/>
          </a:ln>
        </p:spPr>
      </p:pic>
      <p:pic>
        <p:nvPicPr>
          <p:cNvPr id="75780" name="Picture 3"/>
          <p:cNvPicPr>
            <a:picLocks noChangeAspect="1" noChangeArrowheads="1"/>
          </p:cNvPicPr>
          <p:nvPr/>
        </p:nvPicPr>
        <p:blipFill>
          <a:blip r:embed="rId4"/>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My Story</a:t>
            </a:r>
          </a:p>
        </p:txBody>
      </p:sp>
      <p:sp>
        <p:nvSpPr>
          <p:cNvPr id="41986" name="Text Box 2"/>
          <p:cNvSpPr txBox="1">
            <a:spLocks noChangeArrowheads="1"/>
          </p:cNvSpPr>
          <p:nvPr/>
        </p:nvSpPr>
        <p:spPr bwMode="auto">
          <a:xfrm>
            <a:off x="381000" y="2390775"/>
            <a:ext cx="35814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October 1988</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All Children’s Hospital 115  beds</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Private pediatric radiology practice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Affiliated with USF Radiology Residency Program</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30% Medicaid</a:t>
            </a:r>
          </a:p>
        </p:txBody>
      </p:sp>
      <p:pic>
        <p:nvPicPr>
          <p:cNvPr id="4198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pic>
        <p:nvPicPr>
          <p:cNvPr id="41988" name="Picture 5" descr="C:\Users\Richard\Documents\Scorch Oct Mtg\NAL_OLDHOSP120609_97142c[1].jpg"/>
          <p:cNvPicPr>
            <a:picLocks noChangeAspect="1" noChangeArrowheads="1"/>
          </p:cNvPicPr>
          <p:nvPr/>
        </p:nvPicPr>
        <p:blipFill>
          <a:blip r:embed="rId4"/>
          <a:srcRect/>
          <a:stretch>
            <a:fillRect/>
          </a:stretch>
        </p:blipFill>
        <p:spPr bwMode="auto">
          <a:xfrm>
            <a:off x="3962400" y="2514600"/>
            <a:ext cx="4724400" cy="3124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How do you influence public policy</a:t>
            </a:r>
            <a:r>
              <a:rPr lang="en-US" sz="2200" b="1" smtClean="0"/>
              <a:t/>
            </a:r>
            <a:br>
              <a:rPr lang="en-US" sz="2200" b="1" smtClean="0"/>
            </a:br>
            <a:endParaRPr lang="en-US" sz="2200" b="1" smtClean="0"/>
          </a:p>
        </p:txBody>
      </p:sp>
      <p:sp>
        <p:nvSpPr>
          <p:cNvPr id="26626"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Relationships with your elected officials are a strategic key to our political success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Grassroots involvement is an important part in the political process</a:t>
            </a:r>
          </a:p>
        </p:txBody>
      </p:sp>
      <p:pic>
        <p:nvPicPr>
          <p:cNvPr id="7782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Political Landscape</a:t>
            </a:r>
          </a:p>
        </p:txBody>
      </p:sp>
      <p:sp>
        <p:nvSpPr>
          <p:cNvPr id="27650" name="Text Box 2"/>
          <p:cNvSpPr txBox="1">
            <a:spLocks noChangeArrowheads="1"/>
          </p:cNvSpPr>
          <p:nvPr/>
        </p:nvSpPr>
        <p:spPr bwMode="auto">
          <a:xfrm>
            <a:off x="381000" y="2139950"/>
            <a:ext cx="7848600" cy="4152900"/>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No gratis golf game, dinner, or coffee to a politician</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PACs – it is still legal to show up with a check from a PAC</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Face to face meeting – participate often and bring your check</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Air concerns directly to your representative</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Its not a onetime event. It requires ongoing involvement</a:t>
            </a:r>
          </a:p>
          <a:p>
            <a:pPr marL="1295400" lvl="2" indent="-287338" hangingPunct="0">
              <a:spcAft>
                <a:spcPts val="850"/>
              </a:spcAft>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They need to see you early in the process, not just when in need of their favor</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If you are a friend and supporter before they got elected, then you are in a better position to be heard and make your case</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American democracy is a participatory process</a:t>
            </a:r>
          </a:p>
          <a:p>
            <a:pPr marL="1295400" lvl="2" indent="-287338" hangingPunct="0">
              <a:spcAft>
                <a:spcPts val="850"/>
              </a:spcAft>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Money is necessary lubricant in our political system, whether we like it or not</a:t>
            </a:r>
          </a:p>
        </p:txBody>
      </p:sp>
      <p:pic>
        <p:nvPicPr>
          <p:cNvPr id="79875"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Three rules of thumb about your elected official</a:t>
            </a:r>
          </a:p>
        </p:txBody>
      </p:sp>
      <p:sp>
        <p:nvSpPr>
          <p:cNvPr id="28674"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Rule #1</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Get elected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Rule #2</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Get re-elected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Rule #3</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Remember Rules #1 and 2</a:t>
            </a:r>
          </a:p>
        </p:txBody>
      </p:sp>
      <p:pic>
        <p:nvPicPr>
          <p:cNvPr id="81923"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28674">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8674">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1"/>
          <p:cNvGrpSpPr>
            <a:grpSpLocks/>
          </p:cNvGrpSpPr>
          <p:nvPr/>
        </p:nvGrpSpPr>
        <p:grpSpPr bwMode="auto">
          <a:xfrm>
            <a:off x="914400" y="1371600"/>
            <a:ext cx="7085013" cy="5027613"/>
            <a:chOff x="576" y="864"/>
            <a:chExt cx="4463" cy="3167"/>
          </a:xfrm>
        </p:grpSpPr>
        <p:sp>
          <p:nvSpPr>
            <p:cNvPr id="83980" name="AutoShape 2"/>
            <p:cNvSpPr>
              <a:spLocks noChangeArrowheads="1"/>
            </p:cNvSpPr>
            <p:nvPr/>
          </p:nvSpPr>
          <p:spPr bwMode="auto">
            <a:xfrm flipV="1">
              <a:off x="2560" y="863"/>
              <a:ext cx="495" cy="351"/>
            </a:xfrm>
            <a:custGeom>
              <a:avLst/>
              <a:gdLst>
                <a:gd name="T0" fmla="*/ 9 w 21600"/>
                <a:gd name="T1" fmla="*/ 3 h 21600"/>
                <a:gd name="T2" fmla="*/ 6 w 21600"/>
                <a:gd name="T3" fmla="*/ 6 h 21600"/>
                <a:gd name="T4" fmla="*/ 3 w 21600"/>
                <a:gd name="T5" fmla="*/ 3 h 21600"/>
                <a:gd name="T6" fmla="*/ 6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1" name="AutoShape 3"/>
            <p:cNvSpPr>
              <a:spLocks noChangeArrowheads="1"/>
            </p:cNvSpPr>
            <p:nvPr/>
          </p:nvSpPr>
          <p:spPr bwMode="auto">
            <a:xfrm flipV="1">
              <a:off x="2312" y="1215"/>
              <a:ext cx="991" cy="352"/>
            </a:xfrm>
            <a:custGeom>
              <a:avLst/>
              <a:gdLst>
                <a:gd name="T0" fmla="*/ 40 w 21600"/>
                <a:gd name="T1" fmla="*/ 3 h 21600"/>
                <a:gd name="T2" fmla="*/ 23 w 21600"/>
                <a:gd name="T3" fmla="*/ 6 h 21600"/>
                <a:gd name="T4" fmla="*/ 6 w 21600"/>
                <a:gd name="T5" fmla="*/ 3 h 21600"/>
                <a:gd name="T6" fmla="*/ 23 w 21600"/>
                <a:gd name="T7" fmla="*/ 0 h 21600"/>
                <a:gd name="T8" fmla="*/ 0 60000 65536"/>
                <a:gd name="T9" fmla="*/ 0 60000 65536"/>
                <a:gd name="T10" fmla="*/ 0 60000 65536"/>
                <a:gd name="T11" fmla="*/ 0 60000 65536"/>
                <a:gd name="T12" fmla="*/ 4490 w 21600"/>
                <a:gd name="T13" fmla="*/ 4480 h 21600"/>
                <a:gd name="T14" fmla="*/ 17110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2" name="AutoShape 4"/>
            <p:cNvSpPr>
              <a:spLocks noChangeArrowheads="1"/>
            </p:cNvSpPr>
            <p:nvPr/>
          </p:nvSpPr>
          <p:spPr bwMode="auto">
            <a:xfrm flipV="1">
              <a:off x="2064" y="1569"/>
              <a:ext cx="1487" cy="351"/>
            </a:xfrm>
            <a:custGeom>
              <a:avLst/>
              <a:gdLst>
                <a:gd name="T0" fmla="*/ 94 w 21600"/>
                <a:gd name="T1" fmla="*/ 3 h 21600"/>
                <a:gd name="T2" fmla="*/ 51 w 21600"/>
                <a:gd name="T3" fmla="*/ 6 h 21600"/>
                <a:gd name="T4" fmla="*/ 9 w 21600"/>
                <a:gd name="T5" fmla="*/ 3 h 21600"/>
                <a:gd name="T6" fmla="*/ 51 w 21600"/>
                <a:gd name="T7" fmla="*/ 0 h 21600"/>
                <a:gd name="T8" fmla="*/ 0 60000 65536"/>
                <a:gd name="T9" fmla="*/ 0 60000 65536"/>
                <a:gd name="T10" fmla="*/ 0 60000 65536"/>
                <a:gd name="T11" fmla="*/ 0 60000 65536"/>
                <a:gd name="T12" fmla="*/ 3602 w 21600"/>
                <a:gd name="T13" fmla="*/ 3569 h 21600"/>
                <a:gd name="T14" fmla="*/ 17998 w 21600"/>
                <a:gd name="T15" fmla="*/ 18031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3" name="AutoShape 5"/>
            <p:cNvSpPr>
              <a:spLocks noChangeArrowheads="1"/>
            </p:cNvSpPr>
            <p:nvPr/>
          </p:nvSpPr>
          <p:spPr bwMode="auto">
            <a:xfrm flipV="1">
              <a:off x="1816" y="1920"/>
              <a:ext cx="1983" cy="351"/>
            </a:xfrm>
            <a:custGeom>
              <a:avLst/>
              <a:gdLst>
                <a:gd name="T0" fmla="*/ 171 w 21600"/>
                <a:gd name="T1" fmla="*/ 3 h 21600"/>
                <a:gd name="T2" fmla="*/ 91 w 21600"/>
                <a:gd name="T3" fmla="*/ 6 h 21600"/>
                <a:gd name="T4" fmla="*/ 11 w 21600"/>
                <a:gd name="T5" fmla="*/ 3 h 21600"/>
                <a:gd name="T6" fmla="*/ 91 w 21600"/>
                <a:gd name="T7" fmla="*/ 0 h 21600"/>
                <a:gd name="T8" fmla="*/ 0 60000 65536"/>
                <a:gd name="T9" fmla="*/ 0 60000 65536"/>
                <a:gd name="T10" fmla="*/ 0 60000 65536"/>
                <a:gd name="T11" fmla="*/ 0 60000 65536"/>
                <a:gd name="T12" fmla="*/ 3148 w 21600"/>
                <a:gd name="T13" fmla="*/ 3138 h 21600"/>
                <a:gd name="T14" fmla="*/ 18452 w 21600"/>
                <a:gd name="T15" fmla="*/ 18462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4" name="AutoShape 6"/>
            <p:cNvSpPr>
              <a:spLocks noChangeArrowheads="1"/>
            </p:cNvSpPr>
            <p:nvPr/>
          </p:nvSpPr>
          <p:spPr bwMode="auto">
            <a:xfrm flipV="1">
              <a:off x="1568" y="2272"/>
              <a:ext cx="2479" cy="350"/>
            </a:xfrm>
            <a:custGeom>
              <a:avLst/>
              <a:gdLst>
                <a:gd name="T0" fmla="*/ 270 w 21600"/>
                <a:gd name="T1" fmla="*/ 3 h 21600"/>
                <a:gd name="T2" fmla="*/ 142 w 21600"/>
                <a:gd name="T3" fmla="*/ 6 h 21600"/>
                <a:gd name="T4" fmla="*/ 14 w 21600"/>
                <a:gd name="T5" fmla="*/ 3 h 21600"/>
                <a:gd name="T6" fmla="*/ 142 w 21600"/>
                <a:gd name="T7" fmla="*/ 0 h 21600"/>
                <a:gd name="T8" fmla="*/ 0 60000 65536"/>
                <a:gd name="T9" fmla="*/ 0 60000 65536"/>
                <a:gd name="T10" fmla="*/ 0 60000 65536"/>
                <a:gd name="T11" fmla="*/ 0 60000 65536"/>
                <a:gd name="T12" fmla="*/ 2884 w 21600"/>
                <a:gd name="T13" fmla="*/ 2901 h 21600"/>
                <a:gd name="T14" fmla="*/ 18716 w 21600"/>
                <a:gd name="T15" fmla="*/ 18699 h 21600"/>
              </a:gdLst>
              <a:ahLst/>
              <a:cxnLst>
                <a:cxn ang="T8">
                  <a:pos x="T0" y="T1"/>
                </a:cxn>
                <a:cxn ang="T9">
                  <a:pos x="T2" y="T3"/>
                </a:cxn>
                <a:cxn ang="T10">
                  <a:pos x="T4" y="T5"/>
                </a:cxn>
                <a:cxn ang="T11">
                  <a:pos x="T6" y="T7"/>
                </a:cxn>
              </a:cxnLst>
              <a:rect l="T12" t="T13" r="T14" b="T15"/>
              <a:pathLst>
                <a:path w="21600" h="21600">
                  <a:moveTo>
                    <a:pt x="0" y="0"/>
                  </a:moveTo>
                  <a:lnTo>
                    <a:pt x="2160" y="21600"/>
                  </a:lnTo>
                  <a:lnTo>
                    <a:pt x="19440" y="21600"/>
                  </a:lnTo>
                  <a:lnTo>
                    <a:pt x="21600" y="0"/>
                  </a:lnTo>
                  <a:close/>
                </a:path>
              </a:pathLst>
            </a:custGeom>
            <a:noFill/>
            <a:ln w="4680">
              <a:solidFill>
                <a:srgbClr val="000000"/>
              </a:solidFill>
              <a:miter lim="800000"/>
              <a:headEnd/>
              <a:tailEnd/>
            </a:ln>
          </p:spPr>
          <p:txBody>
            <a:bodyPr rot="10800000" wrap="none" lIns="0" tIns="0" rIns="0" bIns="0" anchor="ctr"/>
            <a:lstStyle/>
            <a:p>
              <a:pPr algn="ctr">
                <a:buSzPct val="100000"/>
                <a:tabLst>
                  <a:tab pos="723900" algn="l"/>
                  <a:tab pos="1447800" algn="l"/>
                  <a:tab pos="2171700" algn="l"/>
                  <a:tab pos="2895600" algn="l"/>
                  <a:tab pos="3619500" algn="l"/>
                </a:tabLst>
              </a:pPr>
              <a:endParaRPr lang="en-US" sz="1700">
                <a:solidFill>
                  <a:srgbClr val="000000"/>
                </a:solidFill>
              </a:endParaRPr>
            </a:p>
            <a:p>
              <a:pPr algn="ctr">
                <a:buSzPct val="100000"/>
                <a:tabLst>
                  <a:tab pos="723900" algn="l"/>
                  <a:tab pos="1447800" algn="l"/>
                  <a:tab pos="2171700" algn="l"/>
                  <a:tab pos="2895600" algn="l"/>
                  <a:tab pos="3619500" algn="l"/>
                </a:tabLst>
              </a:pPr>
              <a:endParaRPr lang="en-US" sz="1700" b="1">
                <a:solidFill>
                  <a:srgbClr val="FF0000"/>
                </a:solidFill>
              </a:endParaRPr>
            </a:p>
            <a:p>
              <a:pPr algn="ctr">
                <a:buSzPct val="100000"/>
                <a:tabLst>
                  <a:tab pos="723900" algn="l"/>
                  <a:tab pos="1447800" algn="l"/>
                  <a:tab pos="2171700" algn="l"/>
                  <a:tab pos="2895600" algn="l"/>
                  <a:tab pos="3619500" algn="l"/>
                </a:tabLst>
              </a:pPr>
              <a:endParaRPr lang="en-US" sz="1700" b="1">
                <a:solidFill>
                  <a:srgbClr val="FF0000"/>
                </a:solidFill>
              </a:endParaRPr>
            </a:p>
          </p:txBody>
        </p:sp>
        <p:sp>
          <p:nvSpPr>
            <p:cNvPr id="83985" name="AutoShape 7"/>
            <p:cNvSpPr>
              <a:spLocks noChangeArrowheads="1"/>
            </p:cNvSpPr>
            <p:nvPr/>
          </p:nvSpPr>
          <p:spPr bwMode="auto">
            <a:xfrm flipV="1">
              <a:off x="1320" y="2624"/>
              <a:ext cx="2975" cy="352"/>
            </a:xfrm>
            <a:custGeom>
              <a:avLst/>
              <a:gdLst>
                <a:gd name="T0" fmla="*/ 393 w 21600"/>
                <a:gd name="T1" fmla="*/ 3 h 21600"/>
                <a:gd name="T2" fmla="*/ 205 w 21600"/>
                <a:gd name="T3" fmla="*/ 6 h 21600"/>
                <a:gd name="T4" fmla="*/ 17 w 21600"/>
                <a:gd name="T5" fmla="*/ 3 h 21600"/>
                <a:gd name="T6" fmla="*/ 205 w 21600"/>
                <a:gd name="T7" fmla="*/ 0 h 21600"/>
                <a:gd name="T8" fmla="*/ 0 60000 65536"/>
                <a:gd name="T9" fmla="*/ 0 60000 65536"/>
                <a:gd name="T10" fmla="*/ 0 60000 65536"/>
                <a:gd name="T11" fmla="*/ 0 60000 65536"/>
                <a:gd name="T12" fmla="*/ 2701 w 21600"/>
                <a:gd name="T13" fmla="*/ 2700 h 21600"/>
                <a:gd name="T14" fmla="*/ 18899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00" y="21600"/>
                  </a:lnTo>
                  <a:lnTo>
                    <a:pt x="1980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6" name="AutoShape 8"/>
            <p:cNvSpPr>
              <a:spLocks noChangeArrowheads="1"/>
            </p:cNvSpPr>
            <p:nvPr/>
          </p:nvSpPr>
          <p:spPr bwMode="auto">
            <a:xfrm flipV="1">
              <a:off x="1072" y="2977"/>
              <a:ext cx="3471" cy="350"/>
            </a:xfrm>
            <a:custGeom>
              <a:avLst/>
              <a:gdLst>
                <a:gd name="T0" fmla="*/ 538 w 21600"/>
                <a:gd name="T1" fmla="*/ 3 h 21600"/>
                <a:gd name="T2" fmla="*/ 279 w 21600"/>
                <a:gd name="T3" fmla="*/ 6 h 21600"/>
                <a:gd name="T4" fmla="*/ 20 w 21600"/>
                <a:gd name="T5" fmla="*/ 3 h 21600"/>
                <a:gd name="T6" fmla="*/ 279 w 21600"/>
                <a:gd name="T7" fmla="*/ 0 h 21600"/>
                <a:gd name="T8" fmla="*/ 0 60000 65536"/>
                <a:gd name="T9" fmla="*/ 0 60000 65536"/>
                <a:gd name="T10" fmla="*/ 0 60000 65536"/>
                <a:gd name="T11" fmla="*/ 0 60000 65536"/>
                <a:gd name="T12" fmla="*/ 2570 w 21600"/>
                <a:gd name="T13" fmla="*/ 2592 h 21600"/>
                <a:gd name="T14" fmla="*/ 19030 w 21600"/>
                <a:gd name="T15" fmla="*/ 19008 h 21600"/>
              </a:gdLst>
              <a:ahLst/>
              <a:cxnLst>
                <a:cxn ang="T8">
                  <a:pos x="T0" y="T1"/>
                </a:cxn>
                <a:cxn ang="T9">
                  <a:pos x="T2" y="T3"/>
                </a:cxn>
                <a:cxn ang="T10">
                  <a:pos x="T4" y="T5"/>
                </a:cxn>
                <a:cxn ang="T11">
                  <a:pos x="T6" y="T7"/>
                </a:cxn>
              </a:cxnLst>
              <a:rect l="T12" t="T13" r="T14" b="T15"/>
              <a:pathLst>
                <a:path w="21600" h="21600">
                  <a:moveTo>
                    <a:pt x="0" y="0"/>
                  </a:moveTo>
                  <a:lnTo>
                    <a:pt x="1543" y="21600"/>
                  </a:lnTo>
                  <a:lnTo>
                    <a:pt x="20057"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7" name="AutoShape 9"/>
            <p:cNvSpPr>
              <a:spLocks noChangeArrowheads="1"/>
            </p:cNvSpPr>
            <p:nvPr/>
          </p:nvSpPr>
          <p:spPr bwMode="auto">
            <a:xfrm flipV="1">
              <a:off x="824" y="3328"/>
              <a:ext cx="3967" cy="351"/>
            </a:xfrm>
            <a:custGeom>
              <a:avLst/>
              <a:gdLst>
                <a:gd name="T0" fmla="*/ 706 w 21600"/>
                <a:gd name="T1" fmla="*/ 3 h 21600"/>
                <a:gd name="T2" fmla="*/ 364 w 21600"/>
                <a:gd name="T3" fmla="*/ 6 h 21600"/>
                <a:gd name="T4" fmla="*/ 23 w 21600"/>
                <a:gd name="T5" fmla="*/ 3 h 21600"/>
                <a:gd name="T6" fmla="*/ 364 w 21600"/>
                <a:gd name="T7" fmla="*/ 0 h 21600"/>
                <a:gd name="T8" fmla="*/ 0 60000 65536"/>
                <a:gd name="T9" fmla="*/ 0 60000 65536"/>
                <a:gd name="T10" fmla="*/ 0 60000 65536"/>
                <a:gd name="T11" fmla="*/ 0 60000 65536"/>
                <a:gd name="T12" fmla="*/ 2477 w 21600"/>
                <a:gd name="T13" fmla="*/ 2462 h 21600"/>
                <a:gd name="T14" fmla="*/ 19123 w 21600"/>
                <a:gd name="T15" fmla="*/ 19138 h 21600"/>
              </a:gdLst>
              <a:ahLst/>
              <a:cxnLst>
                <a:cxn ang="T8">
                  <a:pos x="T0" y="T1"/>
                </a:cxn>
                <a:cxn ang="T9">
                  <a:pos x="T2" y="T3"/>
                </a:cxn>
                <a:cxn ang="T10">
                  <a:pos x="T4" y="T5"/>
                </a:cxn>
                <a:cxn ang="T11">
                  <a:pos x="T6" y="T7"/>
                </a:cxn>
              </a:cxnLst>
              <a:rect l="T12" t="T13" r="T14" b="T15"/>
              <a:pathLst>
                <a:path w="21600" h="21600">
                  <a:moveTo>
                    <a:pt x="0" y="0"/>
                  </a:moveTo>
                  <a:lnTo>
                    <a:pt x="1350" y="21600"/>
                  </a:lnTo>
                  <a:lnTo>
                    <a:pt x="20250" y="21600"/>
                  </a:lnTo>
                  <a:lnTo>
                    <a:pt x="21600" y="0"/>
                  </a:lnTo>
                  <a:close/>
                </a:path>
              </a:pathLst>
            </a:custGeom>
            <a:noFill/>
            <a:ln w="4680">
              <a:solidFill>
                <a:srgbClr val="000000"/>
              </a:solidFill>
              <a:miter lim="800000"/>
              <a:headEnd/>
              <a:tailEnd/>
            </a:ln>
          </p:spPr>
          <p:txBody>
            <a:bodyPr rot="10800000" wrap="none" anchor="ctr"/>
            <a:lstStyle/>
            <a:p>
              <a:endParaRPr lang="en-US"/>
            </a:p>
          </p:txBody>
        </p:sp>
        <p:sp>
          <p:nvSpPr>
            <p:cNvPr id="83988" name="AutoShape 10"/>
            <p:cNvSpPr>
              <a:spLocks noChangeArrowheads="1"/>
            </p:cNvSpPr>
            <p:nvPr/>
          </p:nvSpPr>
          <p:spPr bwMode="auto">
            <a:xfrm flipV="1">
              <a:off x="576" y="3680"/>
              <a:ext cx="4463" cy="351"/>
            </a:xfrm>
            <a:custGeom>
              <a:avLst/>
              <a:gdLst>
                <a:gd name="T0" fmla="*/ 897 w 21600"/>
                <a:gd name="T1" fmla="*/ 3 h 21600"/>
                <a:gd name="T2" fmla="*/ 461 w 21600"/>
                <a:gd name="T3" fmla="*/ 6 h 21600"/>
                <a:gd name="T4" fmla="*/ 26 w 21600"/>
                <a:gd name="T5" fmla="*/ 3 h 21600"/>
                <a:gd name="T6" fmla="*/ 461 w 21600"/>
                <a:gd name="T7" fmla="*/ 0 h 21600"/>
                <a:gd name="T8" fmla="*/ 0 60000 65536"/>
                <a:gd name="T9" fmla="*/ 0 60000 65536"/>
                <a:gd name="T10" fmla="*/ 0 60000 65536"/>
                <a:gd name="T11" fmla="*/ 0 60000 65536"/>
                <a:gd name="T12" fmla="*/ 2401 w 21600"/>
                <a:gd name="T13" fmla="*/ 2400 h 21600"/>
                <a:gd name="T14" fmla="*/ 19199 w 21600"/>
                <a:gd name="T15" fmla="*/ 19200 h 21600"/>
              </a:gdLst>
              <a:ahLst/>
              <a:cxnLst>
                <a:cxn ang="T8">
                  <a:pos x="T0" y="T1"/>
                </a:cxn>
                <a:cxn ang="T9">
                  <a:pos x="T2" y="T3"/>
                </a:cxn>
                <a:cxn ang="T10">
                  <a:pos x="T4" y="T5"/>
                </a:cxn>
                <a:cxn ang="T11">
                  <a:pos x="T6" y="T7"/>
                </a:cxn>
              </a:cxnLst>
              <a:rect l="T12" t="T13" r="T14" b="T15"/>
              <a:pathLst>
                <a:path w="21600" h="21600">
                  <a:moveTo>
                    <a:pt x="0" y="0"/>
                  </a:moveTo>
                  <a:lnTo>
                    <a:pt x="1200" y="21600"/>
                  </a:lnTo>
                  <a:lnTo>
                    <a:pt x="20400" y="21600"/>
                  </a:lnTo>
                  <a:lnTo>
                    <a:pt x="21600" y="0"/>
                  </a:lnTo>
                  <a:close/>
                </a:path>
              </a:pathLst>
            </a:custGeom>
            <a:noFill/>
            <a:ln w="4680">
              <a:solidFill>
                <a:srgbClr val="000000"/>
              </a:solidFill>
              <a:miter lim="800000"/>
              <a:headEnd/>
              <a:tailEnd/>
            </a:ln>
          </p:spPr>
          <p:txBody>
            <a:bodyPr rot="10800000" wrap="none" anchor="ctr"/>
            <a:lstStyle/>
            <a:p>
              <a:endParaRPr lang="en-US"/>
            </a:p>
          </p:txBody>
        </p:sp>
      </p:grpSp>
      <p:sp>
        <p:nvSpPr>
          <p:cNvPr id="29707" name="Text Box 11"/>
          <p:cNvSpPr txBox="1">
            <a:spLocks noChangeArrowheads="1"/>
          </p:cNvSpPr>
          <p:nvPr/>
        </p:nvSpPr>
        <p:spPr bwMode="auto">
          <a:xfrm>
            <a:off x="1447800" y="5257800"/>
            <a:ext cx="6019800" cy="817563"/>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lang="en-US" sz="1700" b="1">
                <a:solidFill>
                  <a:srgbClr val="3333CC"/>
                </a:solidFill>
              </a:rPr>
              <a:t>Eligible Voters</a:t>
            </a:r>
          </a:p>
          <a:p>
            <a:pPr algn="ctr">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lang="en-US" sz="1700" b="1">
                <a:solidFill>
                  <a:srgbClr val="3333CC"/>
                </a:solidFill>
              </a:rPr>
              <a:t>(25% Can’t Legally Vote – age, non-citizens, etc)</a:t>
            </a:r>
          </a:p>
        </p:txBody>
      </p:sp>
      <p:sp>
        <p:nvSpPr>
          <p:cNvPr id="29708" name="Text Box 12"/>
          <p:cNvSpPr txBox="1">
            <a:spLocks noChangeArrowheads="1"/>
          </p:cNvSpPr>
          <p:nvPr/>
        </p:nvSpPr>
        <p:spPr bwMode="auto">
          <a:xfrm>
            <a:off x="1600200" y="5943600"/>
            <a:ext cx="5888038" cy="341313"/>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US" sz="1700" b="1">
                <a:solidFill>
                  <a:srgbClr val="FF0000"/>
                </a:solidFill>
              </a:rPr>
              <a:t>Roughly 600,000 Constituents in Congressional District</a:t>
            </a:r>
          </a:p>
        </p:txBody>
      </p:sp>
      <p:sp>
        <p:nvSpPr>
          <p:cNvPr id="29709" name="Text Box 13"/>
          <p:cNvSpPr txBox="1">
            <a:spLocks noChangeArrowheads="1"/>
          </p:cNvSpPr>
          <p:nvPr/>
        </p:nvSpPr>
        <p:spPr bwMode="auto">
          <a:xfrm>
            <a:off x="3429000" y="4800600"/>
            <a:ext cx="2016125" cy="341313"/>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Lst>
            </a:pPr>
            <a:r>
              <a:rPr lang="en-US" sz="1700" b="1">
                <a:solidFill>
                  <a:srgbClr val="FF0000"/>
                </a:solidFill>
              </a:rPr>
              <a:t>Registered Voters</a:t>
            </a:r>
          </a:p>
        </p:txBody>
      </p:sp>
      <p:sp>
        <p:nvSpPr>
          <p:cNvPr id="29710" name="Text Box 14"/>
          <p:cNvSpPr txBox="1">
            <a:spLocks noChangeArrowheads="1"/>
          </p:cNvSpPr>
          <p:nvPr/>
        </p:nvSpPr>
        <p:spPr bwMode="auto">
          <a:xfrm>
            <a:off x="2157413" y="4114800"/>
            <a:ext cx="4700587" cy="590550"/>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Lst>
            </a:pPr>
            <a:r>
              <a:rPr lang="en-US" sz="1700" b="1">
                <a:solidFill>
                  <a:srgbClr val="3333CC"/>
                </a:solidFill>
              </a:rPr>
              <a:t>Voters</a:t>
            </a:r>
          </a:p>
          <a:p>
            <a:pPr algn="ctr">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Lst>
            </a:pPr>
            <a:r>
              <a:rPr lang="en-US" sz="1700" b="1">
                <a:solidFill>
                  <a:srgbClr val="3333CC"/>
                </a:solidFill>
              </a:rPr>
              <a:t>(40-60% of Registered Voters Don’t Vote)</a:t>
            </a:r>
          </a:p>
        </p:txBody>
      </p:sp>
      <p:sp>
        <p:nvSpPr>
          <p:cNvPr id="29711" name="Text Box 15"/>
          <p:cNvSpPr txBox="1">
            <a:spLocks noChangeArrowheads="1"/>
          </p:cNvSpPr>
          <p:nvPr/>
        </p:nvSpPr>
        <p:spPr bwMode="auto">
          <a:xfrm>
            <a:off x="2971800" y="3773488"/>
            <a:ext cx="3138488" cy="341312"/>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 pos="2171700" algn="l"/>
                <a:tab pos="2895600" algn="l"/>
              </a:tabLst>
            </a:pPr>
            <a:r>
              <a:rPr lang="en-US" sz="1700" b="1">
                <a:solidFill>
                  <a:srgbClr val="FF0000"/>
                </a:solidFill>
              </a:rPr>
              <a:t>½ Voters Vote for Opponents</a:t>
            </a:r>
          </a:p>
        </p:txBody>
      </p:sp>
      <p:sp>
        <p:nvSpPr>
          <p:cNvPr id="29712" name="Text Box 16"/>
          <p:cNvSpPr txBox="1">
            <a:spLocks noChangeArrowheads="1"/>
          </p:cNvSpPr>
          <p:nvPr/>
        </p:nvSpPr>
        <p:spPr bwMode="auto">
          <a:xfrm>
            <a:off x="3276600" y="3067050"/>
            <a:ext cx="2514600" cy="590550"/>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 pos="1447800" algn="l"/>
              </a:tabLst>
            </a:pPr>
            <a:r>
              <a:rPr lang="en-US" sz="1700" b="1">
                <a:solidFill>
                  <a:srgbClr val="3333CC"/>
                </a:solidFill>
              </a:rPr>
              <a:t>Campaign/PAC</a:t>
            </a:r>
          </a:p>
          <a:p>
            <a:pPr algn="ctr">
              <a:lnSpc>
                <a:spcPct val="93000"/>
              </a:lnSpc>
              <a:buClr>
                <a:srgbClr val="000000"/>
              </a:buClr>
              <a:buSzPct val="100000"/>
              <a:buFont typeface="Times New Roman" pitchFamily="18" charset="0"/>
              <a:buNone/>
              <a:tabLst>
                <a:tab pos="723900" algn="l"/>
                <a:tab pos="1447800" algn="l"/>
              </a:tabLst>
            </a:pPr>
            <a:r>
              <a:rPr lang="en-US" sz="1700" b="1">
                <a:solidFill>
                  <a:srgbClr val="3333CC"/>
                </a:solidFill>
              </a:rPr>
              <a:t>Contributors</a:t>
            </a:r>
          </a:p>
        </p:txBody>
      </p:sp>
      <p:sp>
        <p:nvSpPr>
          <p:cNvPr id="29713" name="Text Box 17"/>
          <p:cNvSpPr txBox="1">
            <a:spLocks noChangeArrowheads="1"/>
          </p:cNvSpPr>
          <p:nvPr/>
        </p:nvSpPr>
        <p:spPr bwMode="auto">
          <a:xfrm>
            <a:off x="3886200" y="2478088"/>
            <a:ext cx="1282700" cy="590550"/>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Lst>
            </a:pPr>
            <a:r>
              <a:rPr lang="en-US" sz="1700" b="1">
                <a:solidFill>
                  <a:srgbClr val="FF0000"/>
                </a:solidFill>
              </a:rPr>
              <a:t>Campaign</a:t>
            </a:r>
          </a:p>
          <a:p>
            <a:pPr algn="ctr">
              <a:lnSpc>
                <a:spcPct val="93000"/>
              </a:lnSpc>
              <a:buClr>
                <a:srgbClr val="000000"/>
              </a:buClr>
              <a:buSzPct val="100000"/>
              <a:buFont typeface="Times New Roman" pitchFamily="18" charset="0"/>
              <a:buNone/>
              <a:tabLst>
                <a:tab pos="723900" algn="l"/>
              </a:tabLst>
            </a:pPr>
            <a:r>
              <a:rPr lang="en-US" sz="1700" b="1">
                <a:solidFill>
                  <a:srgbClr val="FF0000"/>
                </a:solidFill>
              </a:rPr>
              <a:t>Volunteers</a:t>
            </a:r>
          </a:p>
        </p:txBody>
      </p:sp>
      <p:sp>
        <p:nvSpPr>
          <p:cNvPr id="29714" name="Text Box 18"/>
          <p:cNvSpPr txBox="1">
            <a:spLocks noChangeArrowheads="1"/>
          </p:cNvSpPr>
          <p:nvPr/>
        </p:nvSpPr>
        <p:spPr bwMode="auto">
          <a:xfrm>
            <a:off x="3960813" y="1924050"/>
            <a:ext cx="1068387" cy="590550"/>
          </a:xfrm>
          <a:prstGeom prst="rect">
            <a:avLst/>
          </a:prstGeom>
          <a:noFill/>
          <a:ln w="9525">
            <a:noFill/>
            <a:round/>
            <a:headEnd/>
            <a:tailEnd/>
          </a:ln>
        </p:spPr>
        <p:txBody>
          <a:bodyPr lIns="90000" tIns="59994" rIns="90000" bIns="45000"/>
          <a:lstStyle/>
          <a:p>
            <a:pPr algn="ctr">
              <a:lnSpc>
                <a:spcPct val="93000"/>
              </a:lnSpc>
              <a:buClr>
                <a:srgbClr val="000000"/>
              </a:buClr>
              <a:buSzPct val="100000"/>
              <a:buFont typeface="Times New Roman" pitchFamily="18" charset="0"/>
              <a:buNone/>
              <a:tabLst>
                <a:tab pos="723900" algn="l"/>
              </a:tabLst>
            </a:pPr>
            <a:r>
              <a:rPr lang="en-US" sz="1700" b="1">
                <a:solidFill>
                  <a:srgbClr val="3333CC"/>
                </a:solidFill>
              </a:rPr>
              <a:t>Political </a:t>
            </a:r>
          </a:p>
          <a:p>
            <a:pPr algn="ctr">
              <a:lnSpc>
                <a:spcPct val="93000"/>
              </a:lnSpc>
              <a:buClr>
                <a:srgbClr val="000000"/>
              </a:buClr>
              <a:buSzPct val="100000"/>
              <a:buFont typeface="Times New Roman" pitchFamily="18" charset="0"/>
              <a:buNone/>
              <a:tabLst>
                <a:tab pos="723900" algn="l"/>
              </a:tabLst>
            </a:pPr>
            <a:r>
              <a:rPr lang="en-US" sz="1700" b="1">
                <a:solidFill>
                  <a:srgbClr val="3333CC"/>
                </a:solidFill>
              </a:rPr>
              <a:t>Friend</a:t>
            </a:r>
          </a:p>
        </p:txBody>
      </p:sp>
      <p:sp>
        <p:nvSpPr>
          <p:cNvPr id="83978" name="Rectangle 19"/>
          <p:cNvSpPr>
            <a:spLocks noChangeArrowheads="1"/>
          </p:cNvSpPr>
          <p:nvPr/>
        </p:nvSpPr>
        <p:spPr bwMode="auto">
          <a:xfrm>
            <a:off x="3276600" y="685800"/>
            <a:ext cx="2895600" cy="365125"/>
          </a:xfrm>
          <a:prstGeom prst="rect">
            <a:avLst/>
          </a:prstGeom>
          <a:noFill/>
          <a:ln w="9360">
            <a:noFill/>
            <a:miter lim="800000"/>
            <a:headEnd/>
            <a:tailEnd/>
          </a:ln>
        </p:spPr>
        <p:txBody>
          <a:bodyPr lIns="90000" tIns="45000" rIns="90000" bIns="45000">
            <a:spAutoFit/>
          </a:bodyPr>
          <a:lstStyle/>
          <a:p>
            <a:pPr>
              <a:spcBef>
                <a:spcPts val="900"/>
              </a:spcBef>
              <a:buClr>
                <a:srgbClr val="000000"/>
              </a:buClr>
              <a:buSzPct val="100000"/>
              <a:buFont typeface="Times New Roman" pitchFamily="18" charset="0"/>
              <a:buNone/>
              <a:tabLst>
                <a:tab pos="723900" algn="l"/>
                <a:tab pos="1447800" algn="l"/>
                <a:tab pos="2171700" algn="l"/>
                <a:tab pos="2895600" algn="l"/>
              </a:tabLst>
            </a:pPr>
            <a:r>
              <a:rPr lang="en-US" b="1" i="1">
                <a:solidFill>
                  <a:srgbClr val="FF0000"/>
                </a:solidFill>
              </a:rPr>
              <a:t>Member of Congress</a:t>
            </a:r>
          </a:p>
        </p:txBody>
      </p:sp>
      <p:pic>
        <p:nvPicPr>
          <p:cNvPr id="83979"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9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fill="hold" nodeType="clickEffect">
                                  <p:stCondLst>
                                    <p:cond delay="0"/>
                                  </p:stCondLst>
                                  <p:childTnLst>
                                    <p:animEffect transition="out" filter="dissolve">
                                      <p:cBhvr additive="repl">
                                        <p:cTn id="10" dur="500"/>
                                        <p:tgtEl>
                                          <p:spTgt spid="29708"/>
                                        </p:tgtEl>
                                      </p:cBhvr>
                                    </p:animEffect>
                                    <p:set>
                                      <p:cBhvr additive="repl">
                                        <p:cTn id="11" dur="1" fill="hold">
                                          <p:stCondLst>
                                            <p:cond delay="0"/>
                                          </p:stCondLst>
                                        </p:cTn>
                                        <p:tgtEl>
                                          <p:spTgt spid="29708"/>
                                        </p:tgtEl>
                                        <p:attrNameLst>
                                          <p:attrName>style.visibility</p:attrName>
                                        </p:attrNameLst>
                                      </p:cBhvr>
                                      <p:to>
                                        <p:strVal val="hidden"/>
                                      </p:to>
                                    </p:set>
                                  </p:childTnLst>
                                </p:cTn>
                              </p:par>
                            </p:childTnLst>
                          </p:cTn>
                        </p:par>
                        <p:par>
                          <p:cTn id="12" fill="hold">
                            <p:stCondLst>
                              <p:cond delay="0"/>
                            </p:stCondLst>
                            <p:childTnLst>
                              <p:par>
                                <p:cTn id="13" presetID="1" presetClass="entr" fill="hold" nodeType="afterEffect">
                                  <p:stCondLst>
                                    <p:cond delay="0"/>
                                  </p:stCondLst>
                                  <p:childTnLst>
                                    <p:set>
                                      <p:cBhvr additive="repl">
                                        <p:cTn id="14" dur="1" fill="hold">
                                          <p:stCondLst>
                                            <p:cond delay="0"/>
                                          </p:stCondLst>
                                        </p:cTn>
                                        <p:tgtEl>
                                          <p:spTgt spid="297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fill="hold" nodeType="clickEffect">
                                  <p:stCondLst>
                                    <p:cond delay="0"/>
                                  </p:stCondLst>
                                  <p:childTnLst>
                                    <p:animEffect transition="out" filter="dissolve">
                                      <p:cBhvr additive="repl">
                                        <p:cTn id="18" dur="500"/>
                                        <p:tgtEl>
                                          <p:spTgt spid="29707"/>
                                        </p:tgtEl>
                                      </p:cBhvr>
                                    </p:animEffect>
                                    <p:set>
                                      <p:cBhvr additive="repl">
                                        <p:cTn id="19" dur="1" fill="hold">
                                          <p:stCondLst>
                                            <p:cond delay="0"/>
                                          </p:stCondLst>
                                        </p:cTn>
                                        <p:tgtEl>
                                          <p:spTgt spid="29707"/>
                                        </p:tgtEl>
                                        <p:attrNameLst>
                                          <p:attrName>style.visibility</p:attrName>
                                        </p:attrNameLst>
                                      </p:cBhvr>
                                      <p:to>
                                        <p:strVal val="hidden"/>
                                      </p:to>
                                    </p:set>
                                  </p:childTnLst>
                                </p:cTn>
                              </p:par>
                            </p:childTnLst>
                          </p:cTn>
                        </p:par>
                        <p:par>
                          <p:cTn id="20" fill="hold">
                            <p:stCondLst>
                              <p:cond delay="0"/>
                            </p:stCondLst>
                            <p:childTnLst>
                              <p:par>
                                <p:cTn id="21" presetID="1" presetClass="entr" fill="hold" nodeType="afterEffect">
                                  <p:stCondLst>
                                    <p:cond delay="0"/>
                                  </p:stCondLst>
                                  <p:childTnLst>
                                    <p:set>
                                      <p:cBhvr additive="repl">
                                        <p:cTn id="22" dur="1" fill="hold">
                                          <p:stCondLst>
                                            <p:cond delay="0"/>
                                          </p:stCondLst>
                                        </p:cTn>
                                        <p:tgtEl>
                                          <p:spTgt spid="297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fill="hold" nodeType="clickEffect">
                                  <p:stCondLst>
                                    <p:cond delay="0"/>
                                  </p:stCondLst>
                                  <p:childTnLst>
                                    <p:animEffect transition="out" filter="dissolve">
                                      <p:cBhvr additive="repl">
                                        <p:cTn id="26" dur="500"/>
                                        <p:tgtEl>
                                          <p:spTgt spid="29709"/>
                                        </p:tgtEl>
                                      </p:cBhvr>
                                    </p:animEffect>
                                    <p:set>
                                      <p:cBhvr additive="repl">
                                        <p:cTn id="27" dur="1" fill="hold">
                                          <p:stCondLst>
                                            <p:cond delay="0"/>
                                          </p:stCondLst>
                                        </p:cTn>
                                        <p:tgtEl>
                                          <p:spTgt spid="29709"/>
                                        </p:tgtEl>
                                        <p:attrNameLst>
                                          <p:attrName>style.visibility</p:attrName>
                                        </p:attrNameLst>
                                      </p:cBhvr>
                                      <p:to>
                                        <p:strVal val="hidden"/>
                                      </p:to>
                                    </p:set>
                                  </p:childTnLst>
                                </p:cTn>
                              </p:par>
                            </p:childTnLst>
                          </p:cTn>
                        </p:par>
                        <p:par>
                          <p:cTn id="28" fill="hold">
                            <p:stCondLst>
                              <p:cond delay="0"/>
                            </p:stCondLst>
                            <p:childTnLst>
                              <p:par>
                                <p:cTn id="29" presetID="1" presetClass="entr" fill="hold" nodeType="afterEffect">
                                  <p:stCondLst>
                                    <p:cond delay="0"/>
                                  </p:stCondLst>
                                  <p:childTnLst>
                                    <p:set>
                                      <p:cBhvr additive="repl">
                                        <p:cTn id="30" dur="1" fill="hold">
                                          <p:stCondLst>
                                            <p:cond delay="0"/>
                                          </p:stCondLst>
                                        </p:cTn>
                                        <p:tgtEl>
                                          <p:spTgt spid="297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fill="hold" nodeType="clickEffect">
                                  <p:stCondLst>
                                    <p:cond delay="0"/>
                                  </p:stCondLst>
                                  <p:childTnLst>
                                    <p:animEffect transition="out" filter="dissolve">
                                      <p:cBhvr additive="repl">
                                        <p:cTn id="34" dur="500"/>
                                        <p:tgtEl>
                                          <p:spTgt spid="29710"/>
                                        </p:tgtEl>
                                      </p:cBhvr>
                                    </p:animEffect>
                                    <p:set>
                                      <p:cBhvr additive="repl">
                                        <p:cTn id="35" dur="1" fill="hold">
                                          <p:stCondLst>
                                            <p:cond delay="0"/>
                                          </p:stCondLst>
                                        </p:cTn>
                                        <p:tgtEl>
                                          <p:spTgt spid="29710"/>
                                        </p:tgtEl>
                                        <p:attrNameLst>
                                          <p:attrName>style.visibility</p:attrName>
                                        </p:attrNameLst>
                                      </p:cBhvr>
                                      <p:to>
                                        <p:strVal val="hidden"/>
                                      </p:to>
                                    </p:set>
                                  </p:childTnLst>
                                </p:cTn>
                              </p:par>
                            </p:childTnLst>
                          </p:cTn>
                        </p:par>
                        <p:par>
                          <p:cTn id="36" fill="hold">
                            <p:stCondLst>
                              <p:cond delay="0"/>
                            </p:stCondLst>
                            <p:childTnLst>
                              <p:par>
                                <p:cTn id="37" presetID="1" presetClass="entr" fill="hold" nodeType="afterEffect">
                                  <p:stCondLst>
                                    <p:cond delay="0"/>
                                  </p:stCondLst>
                                  <p:childTnLst>
                                    <p:set>
                                      <p:cBhvr additive="repl">
                                        <p:cTn id="38" dur="1" fill="hold">
                                          <p:stCondLst>
                                            <p:cond delay="0"/>
                                          </p:stCondLst>
                                        </p:cTn>
                                        <p:tgtEl>
                                          <p:spTgt spid="297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fill="hold" nodeType="clickEffect">
                                  <p:stCondLst>
                                    <p:cond delay="0"/>
                                  </p:stCondLst>
                                  <p:childTnLst>
                                    <p:animEffect transition="out" filter="dissolve">
                                      <p:cBhvr additive="repl">
                                        <p:cTn id="42" dur="500"/>
                                        <p:tgtEl>
                                          <p:spTgt spid="29711"/>
                                        </p:tgtEl>
                                      </p:cBhvr>
                                    </p:animEffect>
                                    <p:set>
                                      <p:cBhvr additive="repl">
                                        <p:cTn id="43" dur="1" fill="hold">
                                          <p:stCondLst>
                                            <p:cond delay="0"/>
                                          </p:stCondLst>
                                        </p:cTn>
                                        <p:tgtEl>
                                          <p:spTgt spid="29711"/>
                                        </p:tgtEl>
                                        <p:attrNameLst>
                                          <p:attrName>style.visibility</p:attrName>
                                        </p:attrNameLst>
                                      </p:cBhvr>
                                      <p:to>
                                        <p:strVal val="hidden"/>
                                      </p:to>
                                    </p:set>
                                  </p:childTnLst>
                                </p:cTn>
                              </p:par>
                            </p:childTnLst>
                          </p:cTn>
                        </p:par>
                        <p:par>
                          <p:cTn id="44" fill="hold">
                            <p:stCondLst>
                              <p:cond delay="0"/>
                            </p:stCondLst>
                            <p:childTnLst>
                              <p:par>
                                <p:cTn id="45" presetID="1" presetClass="entr" fill="hold" nodeType="afterEffect">
                                  <p:stCondLst>
                                    <p:cond delay="0"/>
                                  </p:stCondLst>
                                  <p:childTnLst>
                                    <p:set>
                                      <p:cBhvr additive="repl">
                                        <p:cTn id="46" dur="1" fill="hold">
                                          <p:stCondLst>
                                            <p:cond delay="0"/>
                                          </p:stCondLst>
                                        </p:cTn>
                                        <p:tgtEl>
                                          <p:spTgt spid="297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additive="repl">
                                        <p:cTn id="50" dur="1" fill="hold">
                                          <p:stCondLst>
                                            <p:cond delay="0"/>
                                          </p:stCondLst>
                                        </p:cTn>
                                        <p:tgtEl>
                                          <p:spTgt spid="297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additive="repl">
                                        <p:cTn id="54" dur="1" fill="hold">
                                          <p:stCondLst>
                                            <p:cond delay="0"/>
                                          </p:stCondLst>
                                        </p:cTn>
                                        <p:tgtEl>
                                          <p:spTgt spid="29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152400" y="1371600"/>
            <a:ext cx="8686800" cy="4343400"/>
          </a:xfrm>
          <a:prstGeom prst="rect">
            <a:avLst/>
          </a:prstGeom>
          <a:noFill/>
          <a:ln w="9360">
            <a:noFill/>
            <a:miter lim="800000"/>
            <a:headEnd/>
            <a:tailEnd/>
          </a:ln>
        </p:spPr>
        <p:txBody>
          <a:bodyPr lIns="90000" tIns="45000" rIns="90000" bIns="45000" anchor="ct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5500" i="1">
                <a:solidFill>
                  <a:srgbClr val="006600"/>
                </a:solidFill>
              </a:rPr>
              <a:t>            </a:t>
            </a:r>
            <a:br>
              <a:rPr lang="en-US" sz="5500" i="1">
                <a:solidFill>
                  <a:srgbClr val="006600"/>
                </a:solidFill>
              </a:rPr>
            </a:br>
            <a:endParaRPr lang="en-US" sz="5500" i="1">
              <a:solidFill>
                <a:srgbClr val="006600"/>
              </a:solidFill>
            </a:endParaRPr>
          </a:p>
        </p:txBody>
      </p:sp>
      <p:sp>
        <p:nvSpPr>
          <p:cNvPr id="29699" name="Rectangle 2"/>
          <p:cNvSpPr>
            <a:spLocks noChangeArrowheads="1"/>
          </p:cNvSpPr>
          <p:nvPr/>
        </p:nvSpPr>
        <p:spPr bwMode="auto">
          <a:xfrm>
            <a:off x="533400" y="2438400"/>
            <a:ext cx="8001000" cy="2552700"/>
          </a:xfrm>
          <a:prstGeom prst="rect">
            <a:avLst/>
          </a:prstGeom>
          <a:noFill/>
          <a:ln w="9360">
            <a:noFill/>
            <a:miter lim="800000"/>
            <a:headEnd/>
            <a:tailEnd/>
          </a:ln>
        </p:spPr>
        <p:txBody>
          <a:bodyPr lIns="90000" tIns="45000" rIns="90000" bIns="45000">
            <a:spAutoFit/>
          </a:bodyPr>
          <a:lstStyle/>
          <a:p>
            <a:pPr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  EVERYONE else is doing it! </a:t>
            </a:r>
          </a:p>
          <a:p>
            <a:pPr lvl="1"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Over 4,200 registered federal PACs</a:t>
            </a:r>
          </a:p>
          <a:p>
            <a:pPr hangingPunct="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000" dirty="0">
              <a:latin typeface="+mn-lt"/>
              <a:ea typeface="Microsoft YaHei" charset="-122"/>
              <a:cs typeface="+mn-cs"/>
            </a:endParaRPr>
          </a:p>
          <a:p>
            <a:pPr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  Congressional Office Saturation – EVERYDAY</a:t>
            </a:r>
          </a:p>
          <a:p>
            <a:pPr lvl="1"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Inbound emails: 200+</a:t>
            </a:r>
          </a:p>
          <a:p>
            <a:pPr lvl="1"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Faxes: 100+</a:t>
            </a:r>
          </a:p>
          <a:p>
            <a:pPr lvl="1"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Phone calls: 30-40</a:t>
            </a:r>
          </a:p>
          <a:p>
            <a:pPr lvl="1" hangingPunct="0">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a:latin typeface="+mn-lt"/>
                <a:ea typeface="Microsoft YaHei" charset="-122"/>
                <a:cs typeface="+mn-cs"/>
              </a:rPr>
              <a:t>In-person visits: 3-5</a:t>
            </a:r>
          </a:p>
        </p:txBody>
      </p:sp>
      <p:pic>
        <p:nvPicPr>
          <p:cNvPr id="86019"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
        <p:nvSpPr>
          <p:cNvPr id="6" name="Rectangle 1"/>
          <p:cNvSpPr txBox="1">
            <a:spLocks noChangeArrowheads="1"/>
          </p:cNvSpPr>
          <p:nvPr/>
        </p:nvSpPr>
        <p:spPr bwMode="auto">
          <a:xfrm>
            <a:off x="304800" y="1524000"/>
            <a:ext cx="7439025" cy="762000"/>
          </a:xfrm>
          <a:prstGeom prst="rect">
            <a:avLst/>
          </a:prstGeom>
          <a:noFill/>
          <a:ln w="9525">
            <a:noFill/>
            <a:round/>
            <a:headEnd/>
            <a:tailEnd/>
          </a:ln>
        </p:spPr>
        <p:txBody>
          <a:bodyPr lIns="0" tIns="0" rIns="0" bIns="0" anchor="ctr"/>
          <a:lstStyle/>
          <a:p>
            <a:pPr hangingPunct="0">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en-US" sz="2400" b="1" kern="0" dirty="0">
                <a:solidFill>
                  <a:srgbClr val="365180"/>
                </a:solidFill>
                <a:ea typeface="+mj-ea"/>
                <a:cs typeface="+mj-cs"/>
              </a:rPr>
              <a:t>Why Political Advocacy is Important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How do we participate?</a:t>
            </a:r>
          </a:p>
        </p:txBody>
      </p:sp>
      <p:sp>
        <p:nvSpPr>
          <p:cNvPr id="31746" name="Text Box 2"/>
          <p:cNvSpPr txBox="1">
            <a:spLocks noChangeArrowheads="1"/>
          </p:cNvSpPr>
          <p:nvPr/>
        </p:nvSpPr>
        <p:spPr bwMode="auto">
          <a:xfrm>
            <a:off x="381000" y="2057400"/>
            <a:ext cx="7848600" cy="4343400"/>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Individually</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Usually not very effective</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Unless you host a dinner or gathering to raise money for you “friend,” so they can get elected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Represent a group - “United we stand, divided we fall”</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These are not easy times, money is tight and we are not alone in this process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“If we do not speak for ourselves, then who will?”</a:t>
            </a:r>
          </a:p>
          <a:p>
            <a:pPr marL="1295400" lvl="2" indent="-287338" hangingPunct="0">
              <a:spcAft>
                <a:spcPts val="850"/>
              </a:spcAft>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Radiology state chapter PAC</a:t>
            </a:r>
          </a:p>
          <a:p>
            <a:pPr marL="1295400" lvl="2" indent="-287338" hangingPunct="0">
              <a:spcAft>
                <a:spcPts val="850"/>
              </a:spcAft>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ACR PAC</a:t>
            </a:r>
          </a:p>
          <a:p>
            <a:pPr marL="1727200" lvl="3" indent="-215900" hangingPunct="0">
              <a:spcAft>
                <a:spcPts val="575"/>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Have you participated?</a:t>
            </a:r>
          </a:p>
          <a:p>
            <a:pPr marL="1727200" lvl="3" indent="-215900" hangingPunct="0">
              <a:spcAft>
                <a:spcPts val="575"/>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Have you encouraged your colleagues participation?</a:t>
            </a:r>
          </a:p>
        </p:txBody>
      </p:sp>
      <p:pic>
        <p:nvPicPr>
          <p:cNvPr id="8806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52400" y="1371600"/>
            <a:ext cx="8686800" cy="4343400"/>
          </a:xfrm>
          <a:prstGeom prst="rect">
            <a:avLst/>
          </a:prstGeom>
          <a:noFill/>
          <a:ln w="9360">
            <a:noFill/>
            <a:miter lim="800000"/>
            <a:headEnd/>
            <a:tailEnd/>
          </a:ln>
        </p:spPr>
        <p:txBody>
          <a:bodyPr lIns="90000" tIns="45000" rIns="90000" bIns="45000" anchor="ct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5500" i="1">
                <a:solidFill>
                  <a:srgbClr val="006600"/>
                </a:solidFill>
              </a:rPr>
              <a:t>            </a:t>
            </a:r>
            <a:br>
              <a:rPr lang="en-US" sz="5500" i="1">
                <a:solidFill>
                  <a:srgbClr val="006600"/>
                </a:solidFill>
              </a:rPr>
            </a:br>
            <a:endParaRPr lang="en-US" sz="5500" i="1">
              <a:solidFill>
                <a:srgbClr val="006600"/>
              </a:solidFill>
            </a:endParaRPr>
          </a:p>
        </p:txBody>
      </p:sp>
      <p:sp>
        <p:nvSpPr>
          <p:cNvPr id="90114" name="Rectangle 2"/>
          <p:cNvSpPr>
            <a:spLocks noChangeArrowheads="1"/>
          </p:cNvSpPr>
          <p:nvPr/>
        </p:nvSpPr>
        <p:spPr bwMode="auto">
          <a:xfrm>
            <a:off x="304800" y="381000"/>
            <a:ext cx="8610600" cy="2468563"/>
          </a:xfrm>
          <a:prstGeom prst="rect">
            <a:avLst/>
          </a:prstGeom>
          <a:noFill/>
          <a:ln w="9360">
            <a:noFill/>
            <a:miter lim="800000"/>
            <a:headEnd/>
            <a:tailEnd/>
          </a:ln>
        </p:spPr>
        <p:txBody>
          <a:bodyPr lIns="90000" tIns="45000" rIns="90000" bIns="45000">
            <a:spAutoFit/>
          </a:bodyPr>
          <a:lstStyle/>
          <a:p>
            <a:pPr algn="ct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i="1" u="sng">
                <a:solidFill>
                  <a:srgbClr val="FFFFFF"/>
                </a:solidFill>
                <a:latin typeface="Times New Roman" pitchFamily="18" charset="0"/>
              </a:rPr>
              <a:t>Pieces to Political Puzzle</a:t>
            </a: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b="1" i="1">
              <a:solidFill>
                <a:srgbClr val="3333CC"/>
              </a:solidFill>
              <a:latin typeface="Times New Roman" pitchFamily="18" charset="0"/>
            </a:endParaRP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b="1" i="1">
              <a:solidFill>
                <a:srgbClr val="FF0000"/>
              </a:solidFill>
              <a:latin typeface="Times New Roman" pitchFamily="18" charset="0"/>
            </a:endParaRP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i="1">
                <a:solidFill>
                  <a:srgbClr val="3333CC"/>
                </a:solidFill>
                <a:latin typeface="Times New Roman" pitchFamily="18" charset="0"/>
              </a:rPr>
              <a:t>	</a:t>
            </a:r>
            <a:br>
              <a:rPr lang="en-US" sz="2400" b="1" i="1">
                <a:solidFill>
                  <a:srgbClr val="3333CC"/>
                </a:solidFill>
                <a:latin typeface="Times New Roman" pitchFamily="18" charset="0"/>
              </a:rPr>
            </a:br>
            <a:endParaRPr lang="en-US" sz="2400" b="1" i="1">
              <a:solidFill>
                <a:srgbClr val="3333CC"/>
              </a:solidFill>
              <a:latin typeface="Times New Roman" pitchFamily="18" charset="0"/>
            </a:endParaRP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b="1" i="1">
              <a:solidFill>
                <a:srgbClr val="3333CC"/>
              </a:solidFill>
              <a:latin typeface="Times New Roman" pitchFamily="18" charset="0"/>
            </a:endParaRPr>
          </a:p>
        </p:txBody>
      </p:sp>
      <p:sp>
        <p:nvSpPr>
          <p:cNvPr id="32771" name="Rectangle 3"/>
          <p:cNvSpPr>
            <a:spLocks noChangeArrowheads="1"/>
          </p:cNvSpPr>
          <p:nvPr/>
        </p:nvSpPr>
        <p:spPr bwMode="auto">
          <a:xfrm>
            <a:off x="228600" y="1676400"/>
            <a:ext cx="2133600" cy="1568450"/>
          </a:xfrm>
          <a:prstGeom prst="rect">
            <a:avLst/>
          </a:prstGeom>
          <a:noFill/>
          <a:ln w="9360">
            <a:noFill/>
            <a:miter lim="800000"/>
            <a:headEnd/>
            <a:tailEnd/>
          </a:ln>
        </p:spPr>
        <p:txBody>
          <a:bodyPr lIns="90000" tIns="45000" rIns="90000" bIns="45000">
            <a:spAutoFit/>
          </a:bodyPr>
          <a:lstStyle/>
          <a:p>
            <a:pPr>
              <a:spcBef>
                <a:spcPts val="900"/>
              </a:spcBef>
              <a:buClr>
                <a:srgbClr val="000000"/>
              </a:buClr>
              <a:buSzPct val="100000"/>
              <a:buFont typeface="Times New Roman" pitchFamily="16" charset="0"/>
              <a:buNone/>
              <a:tabLst>
                <a:tab pos="723900" algn="l"/>
                <a:tab pos="1447800" algn="l"/>
              </a:tabLst>
              <a:defRPr/>
            </a:pPr>
            <a:r>
              <a:rPr lang="en-US" sz="2400" b="1" i="1" dirty="0">
                <a:solidFill>
                  <a:schemeClr val="accent4"/>
                </a:solidFill>
                <a:ea typeface="Microsoft YaHei" charset="-122"/>
                <a:cs typeface="+mn-cs"/>
              </a:rPr>
              <a:t>Political Action Committee (PAC)</a:t>
            </a:r>
          </a:p>
        </p:txBody>
      </p:sp>
      <p:sp>
        <p:nvSpPr>
          <p:cNvPr id="32772" name="Rectangle 4"/>
          <p:cNvSpPr>
            <a:spLocks noChangeArrowheads="1"/>
          </p:cNvSpPr>
          <p:nvPr/>
        </p:nvSpPr>
        <p:spPr bwMode="auto">
          <a:xfrm>
            <a:off x="533400" y="4038600"/>
            <a:ext cx="1981200" cy="1198563"/>
          </a:xfrm>
          <a:prstGeom prst="rect">
            <a:avLst/>
          </a:prstGeom>
          <a:noFill/>
          <a:ln w="9360">
            <a:noFill/>
            <a:miter lim="800000"/>
            <a:headEnd/>
            <a:tailEnd/>
          </a:ln>
        </p:spPr>
        <p:txBody>
          <a:bodyPr lIns="90000" tIns="45000" rIns="90000" bIns="45000">
            <a:spAutoFit/>
          </a:bodyPr>
          <a:lstStyle/>
          <a:p>
            <a:pPr>
              <a:spcBef>
                <a:spcPts val="900"/>
              </a:spcBef>
              <a:buClr>
                <a:srgbClr val="000000"/>
              </a:buClr>
              <a:buSzPct val="100000"/>
              <a:buFont typeface="Times New Roman" pitchFamily="18" charset="0"/>
              <a:buNone/>
              <a:tabLst>
                <a:tab pos="723900" algn="l"/>
                <a:tab pos="1447800" algn="l"/>
              </a:tabLst>
            </a:pPr>
            <a:r>
              <a:rPr lang="en-US" sz="2400" b="1" i="1"/>
              <a:t>State &amp; DC Office Lobbying</a:t>
            </a:r>
          </a:p>
        </p:txBody>
      </p:sp>
      <p:sp>
        <p:nvSpPr>
          <p:cNvPr id="32773" name="Rectangle 5"/>
          <p:cNvSpPr>
            <a:spLocks noChangeArrowheads="1"/>
          </p:cNvSpPr>
          <p:nvPr/>
        </p:nvSpPr>
        <p:spPr bwMode="auto">
          <a:xfrm>
            <a:off x="6553200" y="2057400"/>
            <a:ext cx="2057400" cy="830263"/>
          </a:xfrm>
          <a:prstGeom prst="rect">
            <a:avLst/>
          </a:prstGeom>
          <a:noFill/>
          <a:ln w="9360">
            <a:noFill/>
            <a:miter lim="800000"/>
            <a:headEnd/>
            <a:tailEnd/>
          </a:ln>
        </p:spPr>
        <p:txBody>
          <a:bodyPr lIns="90000" tIns="45000" rIns="90000" bIns="45000">
            <a:spAutoFit/>
          </a:bodyPr>
          <a:lstStyle/>
          <a:p>
            <a:pPr>
              <a:spcBef>
                <a:spcPts val="900"/>
              </a:spcBef>
              <a:buClr>
                <a:srgbClr val="000000"/>
              </a:buClr>
              <a:buSzPct val="100000"/>
              <a:buFont typeface="Times New Roman" pitchFamily="18" charset="0"/>
              <a:buNone/>
              <a:tabLst>
                <a:tab pos="723900" algn="l"/>
                <a:tab pos="1447800" algn="l"/>
              </a:tabLst>
            </a:pPr>
            <a:r>
              <a:rPr lang="en-US" sz="2400" b="1" i="1"/>
              <a:t>Local Grasstops</a:t>
            </a:r>
          </a:p>
        </p:txBody>
      </p:sp>
      <p:sp>
        <p:nvSpPr>
          <p:cNvPr id="32774" name="Rectangle 6"/>
          <p:cNvSpPr>
            <a:spLocks noChangeArrowheads="1"/>
          </p:cNvSpPr>
          <p:nvPr/>
        </p:nvSpPr>
        <p:spPr bwMode="auto">
          <a:xfrm>
            <a:off x="6400800" y="5105400"/>
            <a:ext cx="2209800" cy="830263"/>
          </a:xfrm>
          <a:prstGeom prst="rect">
            <a:avLst/>
          </a:prstGeom>
          <a:noFill/>
          <a:ln w="9360">
            <a:noFill/>
            <a:miter lim="800000"/>
            <a:headEnd/>
            <a:tailEnd/>
          </a:ln>
        </p:spPr>
        <p:txBody>
          <a:bodyPr lIns="90000" tIns="45000" rIns="90000" bIns="45000">
            <a:spAutoFit/>
          </a:bodyPr>
          <a:lstStyle/>
          <a:p>
            <a:pPr>
              <a:spcBef>
                <a:spcPts val="900"/>
              </a:spcBef>
              <a:buClr>
                <a:srgbClr val="000000"/>
              </a:buClr>
              <a:buSzPct val="100000"/>
              <a:buFont typeface="Times New Roman" pitchFamily="18" charset="0"/>
              <a:buNone/>
              <a:tabLst>
                <a:tab pos="723900" algn="l"/>
                <a:tab pos="1447800" algn="l"/>
                <a:tab pos="2171700" algn="l"/>
              </a:tabLst>
            </a:pPr>
            <a:r>
              <a:rPr lang="en-US" sz="2400" b="1" i="1"/>
              <a:t>Local Grassroots</a:t>
            </a:r>
          </a:p>
        </p:txBody>
      </p:sp>
      <p:sp>
        <p:nvSpPr>
          <p:cNvPr id="32775" name="Freeform 7"/>
          <p:cNvSpPr>
            <a:spLocks noChangeArrowheads="1"/>
          </p:cNvSpPr>
          <p:nvPr/>
        </p:nvSpPr>
        <p:spPr bwMode="auto">
          <a:xfrm>
            <a:off x="4475163" y="1600200"/>
            <a:ext cx="1766887" cy="2398713"/>
          </a:xfrm>
          <a:custGeom>
            <a:avLst/>
            <a:gdLst>
              <a:gd name="T0" fmla="*/ 698902 w 21600"/>
              <a:gd name="T1" fmla="*/ 2338967 h 21600"/>
              <a:gd name="T2" fmla="*/ 768596 w 21600"/>
              <a:gd name="T3" fmla="*/ 2253124 h 21600"/>
              <a:gd name="T4" fmla="*/ 707573 w 21600"/>
              <a:gd name="T5" fmla="*/ 2127969 h 21600"/>
              <a:gd name="T6" fmla="*/ 653830 w 21600"/>
              <a:gd name="T7" fmla="*/ 1940181 h 21600"/>
              <a:gd name="T8" fmla="*/ 704710 w 21600"/>
              <a:gd name="T9" fmla="*/ 1812028 h 21600"/>
              <a:gd name="T10" fmla="*/ 790437 w 21600"/>
              <a:gd name="T11" fmla="*/ 1764053 h 21600"/>
              <a:gd name="T12" fmla="*/ 922626 w 21600"/>
              <a:gd name="T13" fmla="*/ 1758279 h 21600"/>
              <a:gd name="T14" fmla="*/ 1031584 w 21600"/>
              <a:gd name="T15" fmla="*/ 1800478 h 21600"/>
              <a:gd name="T16" fmla="*/ 1105695 w 21600"/>
              <a:gd name="T17" fmla="*/ 1915417 h 21600"/>
              <a:gd name="T18" fmla="*/ 1072320 w 21600"/>
              <a:gd name="T19" fmla="*/ 2088657 h 21600"/>
              <a:gd name="T20" fmla="*/ 972033 w 21600"/>
              <a:gd name="T21" fmla="*/ 2235689 h 21600"/>
              <a:gd name="T22" fmla="*/ 1008353 w 21600"/>
              <a:gd name="T23" fmla="*/ 2308428 h 21600"/>
              <a:gd name="T24" fmla="*/ 1171135 w 21600"/>
              <a:gd name="T25" fmla="*/ 2375392 h 21600"/>
              <a:gd name="T26" fmla="*/ 1423898 w 21600"/>
              <a:gd name="T27" fmla="*/ 2407375 h 21600"/>
              <a:gd name="T28" fmla="*/ 1653512 w 21600"/>
              <a:gd name="T29" fmla="*/ 2362288 h 21600"/>
              <a:gd name="T30" fmla="*/ 1662264 w 21600"/>
              <a:gd name="T31" fmla="*/ 2119196 h 21600"/>
              <a:gd name="T32" fmla="*/ 1681078 w 21600"/>
              <a:gd name="T33" fmla="*/ 1766941 h 21600"/>
              <a:gd name="T34" fmla="*/ 1596824 w 21600"/>
              <a:gd name="T35" fmla="*/ 1679654 h 21600"/>
              <a:gd name="T36" fmla="*/ 1471915 w 21600"/>
              <a:gd name="T37" fmla="*/ 1666550 h 21600"/>
              <a:gd name="T38" fmla="*/ 1362875 w 21600"/>
              <a:gd name="T39" fmla="*/ 1736401 h 21600"/>
              <a:gd name="T40" fmla="*/ 1195839 w 21600"/>
              <a:gd name="T41" fmla="*/ 1718966 h 21600"/>
              <a:gd name="T42" fmla="*/ 1095552 w 21600"/>
              <a:gd name="T43" fmla="*/ 1621352 h 21600"/>
              <a:gd name="T44" fmla="*/ 1078128 w 21600"/>
              <a:gd name="T45" fmla="*/ 1509301 h 21600"/>
              <a:gd name="T46" fmla="*/ 1111503 w 21600"/>
              <a:gd name="T47" fmla="*/ 1395807 h 21600"/>
              <a:gd name="T48" fmla="*/ 1262670 w 21600"/>
              <a:gd name="T49" fmla="*/ 1296860 h 21600"/>
              <a:gd name="T50" fmla="*/ 1432651 w 21600"/>
              <a:gd name="T51" fmla="*/ 1328843 h 21600"/>
              <a:gd name="T52" fmla="*/ 1527130 w 21600"/>
              <a:gd name="T53" fmla="*/ 1392919 h 21600"/>
              <a:gd name="T54" fmla="*/ 1641896 w 21600"/>
              <a:gd name="T55" fmla="*/ 1392919 h 21600"/>
              <a:gd name="T56" fmla="*/ 1742183 w 21600"/>
              <a:gd name="T57" fmla="*/ 1336172 h 21600"/>
              <a:gd name="T58" fmla="*/ 1771222 w 21600"/>
              <a:gd name="T59" fmla="*/ 1202244 h 21600"/>
              <a:gd name="T60" fmla="*/ 1701447 w 21600"/>
              <a:gd name="T61" fmla="*/ 836884 h 21600"/>
              <a:gd name="T62" fmla="*/ 1444267 w 21600"/>
              <a:gd name="T63" fmla="*/ 800459 h 21600"/>
              <a:gd name="T64" fmla="*/ 1120255 w 21600"/>
              <a:gd name="T65" fmla="*/ 758260 h 21600"/>
              <a:gd name="T66" fmla="*/ 974978 w 21600"/>
              <a:gd name="T67" fmla="*/ 651984 h 21600"/>
              <a:gd name="T68" fmla="*/ 958945 w 21600"/>
              <a:gd name="T69" fmla="*/ 497733 h 21600"/>
              <a:gd name="T70" fmla="*/ 1038864 w 21600"/>
              <a:gd name="T71" fmla="*/ 384238 h 21600"/>
              <a:gd name="T72" fmla="*/ 1092607 w 21600"/>
              <a:gd name="T73" fmla="*/ 208111 h 21600"/>
              <a:gd name="T74" fmla="*/ 1036001 w 21600"/>
              <a:gd name="T75" fmla="*/ 68408 h 21600"/>
              <a:gd name="T76" fmla="*/ 929906 w 21600"/>
              <a:gd name="T77" fmla="*/ 11549 h 21600"/>
              <a:gd name="T78" fmla="*/ 783156 w 21600"/>
              <a:gd name="T79" fmla="*/ 11549 h 21600"/>
              <a:gd name="T80" fmla="*/ 677061 w 21600"/>
              <a:gd name="T81" fmla="*/ 56747 h 21600"/>
              <a:gd name="T82" fmla="*/ 601478 w 21600"/>
              <a:gd name="T83" fmla="*/ 177571 h 21600"/>
              <a:gd name="T84" fmla="*/ 640742 w 21600"/>
              <a:gd name="T85" fmla="*/ 355143 h 21600"/>
              <a:gd name="T86" fmla="*/ 723606 w 21600"/>
              <a:gd name="T87" fmla="*/ 506506 h 21600"/>
              <a:gd name="T88" fmla="*/ 665446 w 21600"/>
              <a:gd name="T89" fmla="*/ 663644 h 21600"/>
              <a:gd name="T90" fmla="*/ 464953 w 21600"/>
              <a:gd name="T91" fmla="*/ 755372 h 21600"/>
              <a:gd name="T92" fmla="*/ 126381 w 21600"/>
              <a:gd name="T93" fmla="*/ 755372 h 21600"/>
              <a:gd name="T94" fmla="*/ 11616 w 21600"/>
              <a:gd name="T95" fmla="*/ 1095968 h 21600"/>
              <a:gd name="T96" fmla="*/ 40655 w 21600"/>
              <a:gd name="T97" fmla="*/ 1308520 h 21600"/>
              <a:gd name="T98" fmla="*/ 174317 w 21600"/>
              <a:gd name="T99" fmla="*/ 1362269 h 21600"/>
              <a:gd name="T100" fmla="*/ 316731 w 21600"/>
              <a:gd name="T101" fmla="*/ 1330286 h 21600"/>
              <a:gd name="T102" fmla="*/ 450393 w 21600"/>
              <a:gd name="T103" fmla="*/ 1274983 h 21600"/>
              <a:gd name="T104" fmla="*/ 601478 w 21600"/>
              <a:gd name="T105" fmla="*/ 1344834 h 21600"/>
              <a:gd name="T106" fmla="*/ 656693 w 21600"/>
              <a:gd name="T107" fmla="*/ 1529735 h 21600"/>
              <a:gd name="T108" fmla="*/ 556488 w 21600"/>
              <a:gd name="T109" fmla="*/ 1649115 h 21600"/>
              <a:gd name="T110" fmla="*/ 396650 w 21600"/>
              <a:gd name="T111" fmla="*/ 1666550 h 21600"/>
              <a:gd name="T112" fmla="*/ 280411 w 21600"/>
              <a:gd name="T113" fmla="*/ 1576265 h 21600"/>
              <a:gd name="T114" fmla="*/ 148140 w 21600"/>
              <a:gd name="T115" fmla="*/ 1585038 h 21600"/>
              <a:gd name="T116" fmla="*/ 40655 w 21600"/>
              <a:gd name="T117" fmla="*/ 1685429 h 21600"/>
              <a:gd name="T118" fmla="*/ 40655 w 21600"/>
              <a:gd name="T119" fmla="*/ 1925634 h 21600"/>
              <a:gd name="T120" fmla="*/ 81310 w 21600"/>
              <a:gd name="T121" fmla="*/ 2235689 h 21600"/>
              <a:gd name="T122" fmla="*/ 120574 w 21600"/>
              <a:gd name="T123" fmla="*/ 2331749 h 21600"/>
              <a:gd name="T124" fmla="*/ 466344 w 21600"/>
              <a:gd name="T125" fmla="*/ 2301099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blipFill dpi="0" rotWithShape="0">
            <a:blip r:embed="rId3"/>
            <a:srcRect/>
            <a:tile tx="0" ty="0" sx="100000" sy="100000" flip="none" algn="tl"/>
          </a:blipFill>
          <a:ln w="28440">
            <a:solidFill>
              <a:srgbClr val="000000"/>
            </a:solidFill>
            <a:miter lim="800000"/>
            <a:headEnd/>
            <a:tailEnd/>
          </a:ln>
        </p:spPr>
        <p:txBody>
          <a:bodyPr wrap="none" anchor="ctr"/>
          <a:lstStyle/>
          <a:p>
            <a:endParaRPr lang="en-US"/>
          </a:p>
        </p:txBody>
      </p:sp>
      <p:sp>
        <p:nvSpPr>
          <p:cNvPr id="32776" name="Freeform 8"/>
          <p:cNvSpPr>
            <a:spLocks noChangeArrowheads="1"/>
          </p:cNvSpPr>
          <p:nvPr/>
        </p:nvSpPr>
        <p:spPr bwMode="auto">
          <a:xfrm>
            <a:off x="3960813" y="3348038"/>
            <a:ext cx="2820987" cy="2184400"/>
          </a:xfrm>
          <a:custGeom>
            <a:avLst/>
            <a:gdLst>
              <a:gd name="T0" fmla="*/ 474997 w 21600"/>
              <a:gd name="T1" fmla="*/ 1283739 h 21600"/>
              <a:gd name="T2" fmla="*/ 330421 w 21600"/>
              <a:gd name="T3" fmla="*/ 1227916 h 21600"/>
              <a:gd name="T4" fmla="*/ 179969 w 21600"/>
              <a:gd name="T5" fmla="*/ 1176542 h 21600"/>
              <a:gd name="T6" fmla="*/ 72222 w 21600"/>
              <a:gd name="T7" fmla="*/ 1222253 h 21600"/>
              <a:gd name="T8" fmla="*/ 1437 w 21600"/>
              <a:gd name="T9" fmla="*/ 1353721 h 21600"/>
              <a:gd name="T10" fmla="*/ 58901 w 21600"/>
              <a:gd name="T11" fmla="*/ 1502483 h 21600"/>
              <a:gd name="T12" fmla="*/ 157766 w 21600"/>
              <a:gd name="T13" fmla="*/ 1552441 h 21600"/>
              <a:gd name="T14" fmla="*/ 290588 w 21600"/>
              <a:gd name="T15" fmla="*/ 1541013 h 21600"/>
              <a:gd name="T16" fmla="*/ 472123 w 21600"/>
              <a:gd name="T17" fmla="*/ 1499550 h 21600"/>
              <a:gd name="T18" fmla="*/ 545783 w 21600"/>
              <a:gd name="T19" fmla="*/ 1558205 h 21600"/>
              <a:gd name="T20" fmla="*/ 594497 w 21600"/>
              <a:gd name="T21" fmla="*/ 1728306 h 21600"/>
              <a:gd name="T22" fmla="*/ 594497 w 21600"/>
              <a:gd name="T23" fmla="*/ 1958476 h 21600"/>
              <a:gd name="T24" fmla="*/ 619572 w 21600"/>
              <a:gd name="T25" fmla="*/ 2140004 h 21600"/>
              <a:gd name="T26" fmla="*/ 967755 w 21600"/>
              <a:gd name="T27" fmla="*/ 2140004 h 21600"/>
              <a:gd name="T28" fmla="*/ 1171363 w 21600"/>
              <a:gd name="T29" fmla="*/ 2051415 h 21600"/>
              <a:gd name="T30" fmla="*/ 1231962 w 21600"/>
              <a:gd name="T31" fmla="*/ 1895574 h 21600"/>
              <a:gd name="T32" fmla="*/ 1146287 w 21600"/>
              <a:gd name="T33" fmla="*/ 1746913 h 21600"/>
              <a:gd name="T34" fmla="*/ 1106454 w 21600"/>
              <a:gd name="T35" fmla="*/ 1573880 h 21600"/>
              <a:gd name="T36" fmla="*/ 1183247 w 21600"/>
              <a:gd name="T37" fmla="*/ 1453839 h 21600"/>
              <a:gd name="T38" fmla="*/ 1290863 w 21600"/>
              <a:gd name="T39" fmla="*/ 1409545 h 21600"/>
              <a:gd name="T40" fmla="*/ 1441446 w 21600"/>
              <a:gd name="T41" fmla="*/ 1412376 h 21600"/>
              <a:gd name="T42" fmla="*/ 1549061 w 21600"/>
              <a:gd name="T43" fmla="*/ 1463851 h 21600"/>
              <a:gd name="T44" fmla="*/ 1605220 w 21600"/>
              <a:gd name="T45" fmla="*/ 1601084 h 21600"/>
              <a:gd name="T46" fmla="*/ 1552065 w 21600"/>
              <a:gd name="T47" fmla="*/ 1774016 h 21600"/>
              <a:gd name="T48" fmla="*/ 1469395 w 21600"/>
              <a:gd name="T49" fmla="*/ 1886978 h 21600"/>
              <a:gd name="T50" fmla="*/ 1485720 w 21600"/>
              <a:gd name="T51" fmla="*/ 2038571 h 21600"/>
              <a:gd name="T52" fmla="*/ 1636172 w 21600"/>
              <a:gd name="T53" fmla="*/ 2142937 h 21600"/>
              <a:gd name="T54" fmla="*/ 1962284 w 21600"/>
              <a:gd name="T55" fmla="*/ 2184400 h 21600"/>
              <a:gd name="T56" fmla="*/ 2196844 w 21600"/>
              <a:gd name="T57" fmla="*/ 2142937 h 21600"/>
              <a:gd name="T58" fmla="*/ 2183523 w 21600"/>
              <a:gd name="T59" fmla="*/ 1851279 h 21600"/>
              <a:gd name="T60" fmla="*/ 2230800 w 21600"/>
              <a:gd name="T61" fmla="*/ 1596837 h 21600"/>
              <a:gd name="T62" fmla="*/ 2338416 w 21600"/>
              <a:gd name="T63" fmla="*/ 1565385 h 21600"/>
              <a:gd name="T64" fmla="*/ 2463923 w 21600"/>
              <a:gd name="T65" fmla="*/ 1631120 h 21600"/>
              <a:gd name="T66" fmla="*/ 2593741 w 21600"/>
              <a:gd name="T67" fmla="*/ 1702619 h 21600"/>
              <a:gd name="T68" fmla="*/ 2747197 w 21600"/>
              <a:gd name="T69" fmla="*/ 1659740 h 21600"/>
              <a:gd name="T70" fmla="*/ 2820987 w 21600"/>
              <a:gd name="T71" fmla="*/ 1505314 h 21600"/>
              <a:gd name="T72" fmla="*/ 2797348 w 21600"/>
              <a:gd name="T73" fmla="*/ 1406612 h 21600"/>
              <a:gd name="T74" fmla="*/ 2658650 w 21600"/>
              <a:gd name="T75" fmla="*/ 1296583 h 21600"/>
              <a:gd name="T76" fmla="*/ 2500753 w 21600"/>
              <a:gd name="T77" fmla="*/ 1310842 h 21600"/>
              <a:gd name="T78" fmla="*/ 2412205 w 21600"/>
              <a:gd name="T79" fmla="*/ 1389521 h 21600"/>
              <a:gd name="T80" fmla="*/ 2285391 w 21600"/>
              <a:gd name="T81" fmla="*/ 1388105 h 21600"/>
              <a:gd name="T82" fmla="*/ 2205725 w 21600"/>
              <a:gd name="T83" fmla="*/ 1313775 h 21600"/>
              <a:gd name="T84" fmla="*/ 2205725 w 21600"/>
              <a:gd name="T85" fmla="*/ 866276 h 21600"/>
              <a:gd name="T86" fmla="*/ 2109732 w 21600"/>
              <a:gd name="T87" fmla="*/ 624678 h 21600"/>
              <a:gd name="T88" fmla="*/ 1854538 w 21600"/>
              <a:gd name="T89" fmla="*/ 640353 h 21600"/>
              <a:gd name="T90" fmla="*/ 1613970 w 21600"/>
              <a:gd name="T91" fmla="*/ 590395 h 21600"/>
              <a:gd name="T92" fmla="*/ 1497474 w 21600"/>
              <a:gd name="T93" fmla="*/ 524559 h 21600"/>
              <a:gd name="T94" fmla="*/ 1494470 w 21600"/>
              <a:gd name="T95" fmla="*/ 445982 h 21600"/>
              <a:gd name="T96" fmla="*/ 1611097 w 21600"/>
              <a:gd name="T97" fmla="*/ 278713 h 21600"/>
              <a:gd name="T98" fmla="*/ 1599343 w 21600"/>
              <a:gd name="T99" fmla="*/ 105782 h 21600"/>
              <a:gd name="T100" fmla="*/ 1512232 w 21600"/>
              <a:gd name="T101" fmla="*/ 31350 h 21600"/>
              <a:gd name="T102" fmla="*/ 1386855 w 21600"/>
              <a:gd name="T103" fmla="*/ 2832 h 21600"/>
              <a:gd name="T104" fmla="*/ 1265787 w 21600"/>
              <a:gd name="T105" fmla="*/ 22855 h 21600"/>
              <a:gd name="T106" fmla="*/ 1192128 w 21600"/>
              <a:gd name="T107" fmla="*/ 79994 h 21600"/>
              <a:gd name="T108" fmla="*/ 1164049 w 21600"/>
              <a:gd name="T109" fmla="*/ 247262 h 21600"/>
              <a:gd name="T110" fmla="*/ 1251029 w 21600"/>
              <a:gd name="T111" fmla="*/ 413114 h 21600"/>
              <a:gd name="T112" fmla="*/ 1268791 w 21600"/>
              <a:gd name="T113" fmla="*/ 527492 h 21600"/>
              <a:gd name="T114" fmla="*/ 1155168 w 21600"/>
              <a:gd name="T115" fmla="*/ 583215 h 21600"/>
              <a:gd name="T116" fmla="*/ 970759 w 21600"/>
              <a:gd name="T117" fmla="*/ 538920 h 21600"/>
              <a:gd name="T118" fmla="*/ 619572 w 21600"/>
              <a:gd name="T119" fmla="*/ 566023 h 21600"/>
              <a:gd name="T120" fmla="*/ 563544 w 21600"/>
              <a:gd name="T121" fmla="*/ 801958 h 21600"/>
              <a:gd name="T122" fmla="*/ 585616 w 21600"/>
              <a:gd name="T123" fmla="*/ 1165013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blipFill dpi="0" rotWithShape="0">
            <a:blip r:embed="rId4"/>
            <a:srcRect/>
            <a:tile tx="0" ty="0" sx="100000" sy="100000" flip="none" algn="tl"/>
          </a:blipFill>
          <a:ln w="28440">
            <a:solidFill>
              <a:srgbClr val="000000"/>
            </a:solidFill>
            <a:miter lim="800000"/>
            <a:headEnd/>
            <a:tailEnd/>
          </a:ln>
        </p:spPr>
        <p:txBody>
          <a:bodyPr wrap="none" anchor="ctr"/>
          <a:lstStyle/>
          <a:p>
            <a:endParaRPr lang="en-US"/>
          </a:p>
        </p:txBody>
      </p:sp>
      <p:sp>
        <p:nvSpPr>
          <p:cNvPr id="32777" name="Freeform 9"/>
          <p:cNvSpPr>
            <a:spLocks noChangeArrowheads="1"/>
          </p:cNvSpPr>
          <p:nvPr/>
        </p:nvSpPr>
        <p:spPr bwMode="auto">
          <a:xfrm>
            <a:off x="2870200" y="3321050"/>
            <a:ext cx="1700213" cy="2794000"/>
          </a:xfrm>
          <a:custGeom>
            <a:avLst/>
            <a:gdLst>
              <a:gd name="T0" fmla="*/ 368537 w 21600"/>
              <a:gd name="T1" fmla="*/ 1324175 h 21600"/>
              <a:gd name="T2" fmla="*/ 551310 w 21600"/>
              <a:gd name="T3" fmla="*/ 1354185 h 21600"/>
              <a:gd name="T4" fmla="*/ 644979 w 21600"/>
              <a:gd name="T5" fmla="*/ 1466850 h 21600"/>
              <a:gd name="T6" fmla="*/ 644979 w 21600"/>
              <a:gd name="T7" fmla="*/ 1586500 h 21600"/>
              <a:gd name="T8" fmla="*/ 532025 w 21600"/>
              <a:gd name="T9" fmla="*/ 1714817 h 21600"/>
              <a:gd name="T10" fmla="*/ 374519 w 21600"/>
              <a:gd name="T11" fmla="*/ 1720509 h 21600"/>
              <a:gd name="T12" fmla="*/ 254087 w 21600"/>
              <a:gd name="T13" fmla="*/ 1630739 h 21600"/>
              <a:gd name="T14" fmla="*/ 129248 w 21600"/>
              <a:gd name="T15" fmla="*/ 1592192 h 21600"/>
              <a:gd name="T16" fmla="*/ 41561 w 21600"/>
              <a:gd name="T17" fmla="*/ 1660619 h 21600"/>
              <a:gd name="T18" fmla="*/ 8895 w 21600"/>
              <a:gd name="T19" fmla="*/ 2021252 h 21600"/>
              <a:gd name="T20" fmla="*/ 86191 w 21600"/>
              <a:gd name="T21" fmla="*/ 2183848 h 21600"/>
              <a:gd name="T22" fmla="*/ 532025 w 21600"/>
              <a:gd name="T23" fmla="*/ 2160952 h 21600"/>
              <a:gd name="T24" fmla="*/ 753446 w 21600"/>
              <a:gd name="T25" fmla="*/ 2235200 h 21600"/>
              <a:gd name="T26" fmla="*/ 799572 w 21600"/>
              <a:gd name="T27" fmla="*/ 2344891 h 21600"/>
              <a:gd name="T28" fmla="*/ 725188 w 21600"/>
              <a:gd name="T29" fmla="*/ 2457556 h 21600"/>
              <a:gd name="T30" fmla="*/ 697009 w 21600"/>
              <a:gd name="T31" fmla="*/ 2632828 h 21600"/>
              <a:gd name="T32" fmla="*/ 796581 w 21600"/>
              <a:gd name="T33" fmla="*/ 2773950 h 21600"/>
              <a:gd name="T34" fmla="*/ 905049 w 21600"/>
              <a:gd name="T35" fmla="*/ 2802537 h 21600"/>
              <a:gd name="T36" fmla="*/ 1093804 w 21600"/>
              <a:gd name="T37" fmla="*/ 2741224 h 21600"/>
              <a:gd name="T38" fmla="*/ 1165118 w 21600"/>
              <a:gd name="T39" fmla="*/ 2585873 h 21600"/>
              <a:gd name="T40" fmla="*/ 1075936 w 21600"/>
              <a:gd name="T41" fmla="*/ 2424701 h 21600"/>
              <a:gd name="T42" fmla="*/ 1032879 w 21600"/>
              <a:gd name="T43" fmla="*/ 2267926 h 21600"/>
              <a:gd name="T44" fmla="*/ 1093804 w 21600"/>
              <a:gd name="T45" fmla="*/ 2148146 h 21600"/>
              <a:gd name="T46" fmla="*/ 1267682 w 21600"/>
              <a:gd name="T47" fmla="*/ 2139609 h 21600"/>
              <a:gd name="T48" fmla="*/ 1661565 w 21600"/>
              <a:gd name="T49" fmla="*/ 2133918 h 21600"/>
              <a:gd name="T50" fmla="*/ 1701630 w 21600"/>
              <a:gd name="T51" fmla="*/ 1907293 h 21600"/>
              <a:gd name="T52" fmla="*/ 1680849 w 21600"/>
              <a:gd name="T53" fmla="*/ 1687783 h 21600"/>
              <a:gd name="T54" fmla="*/ 1624412 w 21600"/>
              <a:gd name="T55" fmla="*/ 1556620 h 21600"/>
              <a:gd name="T56" fmla="*/ 1526256 w 21600"/>
              <a:gd name="T57" fmla="*/ 1529456 h 21600"/>
              <a:gd name="T58" fmla="*/ 1341988 w 21600"/>
              <a:gd name="T59" fmla="*/ 1580809 h 21600"/>
              <a:gd name="T60" fmla="*/ 1221634 w 21600"/>
              <a:gd name="T61" fmla="*/ 1572272 h 21600"/>
              <a:gd name="T62" fmla="*/ 1122062 w 21600"/>
              <a:gd name="T63" fmla="*/ 1485347 h 21600"/>
              <a:gd name="T64" fmla="*/ 1107185 w 21600"/>
              <a:gd name="T65" fmla="*/ 1339956 h 21600"/>
              <a:gd name="T66" fmla="*/ 1208253 w 21600"/>
              <a:gd name="T67" fmla="*/ 1225868 h 21600"/>
              <a:gd name="T68" fmla="*/ 1313730 w 21600"/>
              <a:gd name="T69" fmla="*/ 1208793 h 21600"/>
              <a:gd name="T70" fmla="*/ 1495086 w 21600"/>
              <a:gd name="T71" fmla="*/ 1294295 h 21600"/>
              <a:gd name="T72" fmla="*/ 1606544 w 21600"/>
              <a:gd name="T73" fmla="*/ 1307100 h 21600"/>
              <a:gd name="T74" fmla="*/ 1674946 w 21600"/>
              <a:gd name="T75" fmla="*/ 1247211 h 21600"/>
              <a:gd name="T76" fmla="*/ 1680849 w 21600"/>
              <a:gd name="T77" fmla="*/ 997820 h 21600"/>
              <a:gd name="T78" fmla="*/ 1649679 w 21600"/>
              <a:gd name="T79" fmla="*/ 628650 h 21600"/>
              <a:gd name="T80" fmla="*/ 1453446 w 21600"/>
              <a:gd name="T81" fmla="*/ 672759 h 21600"/>
              <a:gd name="T82" fmla="*/ 1168109 w 21600"/>
              <a:gd name="T83" fmla="*/ 667068 h 21600"/>
              <a:gd name="T84" fmla="*/ 982345 w 21600"/>
              <a:gd name="T85" fmla="*/ 595795 h 21600"/>
              <a:gd name="T86" fmla="*/ 948184 w 21600"/>
              <a:gd name="T87" fmla="*/ 513139 h 21600"/>
              <a:gd name="T88" fmla="*/ 1028393 w 21600"/>
              <a:gd name="T89" fmla="*/ 399050 h 21600"/>
              <a:gd name="T90" fmla="*/ 1110176 w 21600"/>
              <a:gd name="T91" fmla="*/ 223779 h 21600"/>
              <a:gd name="T92" fmla="*/ 1031384 w 21600"/>
              <a:gd name="T93" fmla="*/ 59761 h 21600"/>
              <a:gd name="T94" fmla="*/ 839638 w 21600"/>
              <a:gd name="T95" fmla="*/ 1423 h 21600"/>
              <a:gd name="T96" fmla="*/ 665759 w 21600"/>
              <a:gd name="T97" fmla="*/ 105422 h 21600"/>
              <a:gd name="T98" fmla="*/ 616721 w 21600"/>
              <a:gd name="T99" fmla="*/ 283669 h 21600"/>
              <a:gd name="T100" fmla="*/ 685123 w 21600"/>
              <a:gd name="T101" fmla="*/ 390513 h 21600"/>
              <a:gd name="T102" fmla="*/ 750455 w 21600"/>
              <a:gd name="T103" fmla="*/ 521676 h 21600"/>
              <a:gd name="T104" fmla="*/ 708894 w 21600"/>
              <a:gd name="T105" fmla="*/ 598640 h 21600"/>
              <a:gd name="T106" fmla="*/ 377432 w 21600"/>
              <a:gd name="T107" fmla="*/ 622829 h 21600"/>
              <a:gd name="T108" fmla="*/ 54942 w 21600"/>
              <a:gd name="T109" fmla="*/ 617138 h 21600"/>
              <a:gd name="T110" fmla="*/ 35657 w 21600"/>
              <a:gd name="T111" fmla="*/ 1113202 h 21600"/>
              <a:gd name="T112" fmla="*/ 51951 w 21600"/>
              <a:gd name="T113" fmla="*/ 1369836 h 21600"/>
              <a:gd name="T114" fmla="*/ 154515 w 21600"/>
              <a:gd name="T115" fmla="*/ 1431149 h 21600"/>
              <a:gd name="T116" fmla="*/ 283841 w 21600"/>
              <a:gd name="T117" fmla="*/ 1392602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blipFill dpi="0" rotWithShape="0">
            <a:blip r:embed="rId3"/>
            <a:srcRect/>
            <a:tile tx="0" ty="0" sx="100000" sy="100000" flip="none" algn="tl"/>
          </a:blipFill>
          <a:ln w="28440">
            <a:solidFill>
              <a:srgbClr val="000000"/>
            </a:solidFill>
            <a:miter lim="800000"/>
            <a:headEnd/>
            <a:tailEnd/>
          </a:ln>
        </p:spPr>
        <p:txBody>
          <a:bodyPr wrap="none" anchor="ctr"/>
          <a:lstStyle/>
          <a:p>
            <a:endParaRPr lang="en-US"/>
          </a:p>
        </p:txBody>
      </p:sp>
      <p:sp>
        <p:nvSpPr>
          <p:cNvPr id="32778" name="Freeform 10"/>
          <p:cNvSpPr>
            <a:spLocks noChangeArrowheads="1"/>
          </p:cNvSpPr>
          <p:nvPr/>
        </p:nvSpPr>
        <p:spPr bwMode="auto">
          <a:xfrm>
            <a:off x="2286000" y="2325688"/>
            <a:ext cx="2855913" cy="1665287"/>
          </a:xfrm>
          <a:custGeom>
            <a:avLst/>
            <a:gdLst>
              <a:gd name="T0" fmla="*/ 1323769 w 21600"/>
              <a:gd name="T1" fmla="*/ 1574776 h 21600"/>
              <a:gd name="T2" fmla="*/ 1331173 w 21600"/>
              <a:gd name="T3" fmla="*/ 1475784 h 21600"/>
              <a:gd name="T4" fmla="*/ 1240471 w 21600"/>
              <a:gd name="T5" fmla="*/ 1346570 h 21600"/>
              <a:gd name="T6" fmla="*/ 1203318 w 21600"/>
              <a:gd name="T7" fmla="*/ 1214503 h 21600"/>
              <a:gd name="T8" fmla="*/ 1303010 w 21600"/>
              <a:gd name="T9" fmla="*/ 1049362 h 21600"/>
              <a:gd name="T10" fmla="*/ 1500809 w 21600"/>
              <a:gd name="T11" fmla="*/ 993390 h 21600"/>
              <a:gd name="T12" fmla="*/ 1659999 w 21600"/>
              <a:gd name="T13" fmla="*/ 1098164 h 21600"/>
              <a:gd name="T14" fmla="*/ 1694112 w 21600"/>
              <a:gd name="T15" fmla="*/ 1274793 h 21600"/>
              <a:gd name="T16" fmla="*/ 1569165 w 21600"/>
              <a:gd name="T17" fmla="*/ 1445639 h 21600"/>
              <a:gd name="T18" fmla="*/ 1537962 w 21600"/>
              <a:gd name="T19" fmla="*/ 1537461 h 21600"/>
              <a:gd name="T20" fmla="*/ 1613855 w 21600"/>
              <a:gd name="T21" fmla="*/ 1619337 h 21600"/>
              <a:gd name="T22" fmla="*/ 1848807 w 21600"/>
              <a:gd name="T23" fmla="*/ 1672457 h 21600"/>
              <a:gd name="T24" fmla="*/ 2132944 w 21600"/>
              <a:gd name="T25" fmla="*/ 1652335 h 21600"/>
              <a:gd name="T26" fmla="*/ 2265295 w 21600"/>
              <a:gd name="T27" fmla="*/ 1559048 h 21600"/>
              <a:gd name="T28" fmla="*/ 2256436 w 21600"/>
              <a:gd name="T29" fmla="*/ 1330765 h 21600"/>
              <a:gd name="T30" fmla="*/ 2210292 w 21600"/>
              <a:gd name="T31" fmla="*/ 1007730 h 21600"/>
              <a:gd name="T32" fmla="*/ 2296630 w 21600"/>
              <a:gd name="T33" fmla="*/ 884298 h 21600"/>
              <a:gd name="T34" fmla="*/ 2430435 w 21600"/>
              <a:gd name="T35" fmla="*/ 839813 h 21600"/>
              <a:gd name="T36" fmla="*/ 2547977 w 21600"/>
              <a:gd name="T37" fmla="*/ 914443 h 21600"/>
              <a:gd name="T38" fmla="*/ 2704127 w 21600"/>
              <a:gd name="T39" fmla="*/ 941735 h 21600"/>
              <a:gd name="T40" fmla="*/ 2838064 w 21600"/>
              <a:gd name="T41" fmla="*/ 854153 h 21600"/>
              <a:gd name="T42" fmla="*/ 2838064 w 21600"/>
              <a:gd name="T43" fmla="*/ 674673 h 21600"/>
              <a:gd name="T44" fmla="*/ 2704127 w 21600"/>
              <a:gd name="T45" fmla="*/ 564116 h 21600"/>
              <a:gd name="T46" fmla="*/ 2547977 w 21600"/>
              <a:gd name="T47" fmla="*/ 578533 h 21600"/>
              <a:gd name="T48" fmla="*/ 2415627 w 21600"/>
              <a:gd name="T49" fmla="*/ 638823 h 21600"/>
              <a:gd name="T50" fmla="*/ 2265295 w 21600"/>
              <a:gd name="T51" fmla="*/ 614383 h 21600"/>
              <a:gd name="T52" fmla="*/ 2196938 w 21600"/>
              <a:gd name="T53" fmla="*/ 500974 h 21600"/>
              <a:gd name="T54" fmla="*/ 2235545 w 21600"/>
              <a:gd name="T55" fmla="*/ 90434 h 21600"/>
              <a:gd name="T56" fmla="*/ 1991602 w 21600"/>
              <a:gd name="T57" fmla="*/ 27215 h 21600"/>
              <a:gd name="T58" fmla="*/ 1716456 w 21600"/>
              <a:gd name="T59" fmla="*/ 1388 h 21600"/>
              <a:gd name="T60" fmla="*/ 1634613 w 21600"/>
              <a:gd name="T61" fmla="*/ 93287 h 21600"/>
              <a:gd name="T62" fmla="*/ 1637654 w 21600"/>
              <a:gd name="T63" fmla="*/ 249793 h 21600"/>
              <a:gd name="T64" fmla="*/ 1740256 w 21600"/>
              <a:gd name="T65" fmla="*/ 404834 h 21600"/>
              <a:gd name="T66" fmla="*/ 1725447 w 21600"/>
              <a:gd name="T67" fmla="*/ 572751 h 21600"/>
              <a:gd name="T68" fmla="*/ 1554357 w 21600"/>
              <a:gd name="T69" fmla="*/ 677525 h 21600"/>
              <a:gd name="T70" fmla="*/ 1417511 w 21600"/>
              <a:gd name="T71" fmla="*/ 666115 h 21600"/>
              <a:gd name="T72" fmla="*/ 1308960 w 21600"/>
              <a:gd name="T73" fmla="*/ 569898 h 21600"/>
              <a:gd name="T74" fmla="*/ 1289524 w 21600"/>
              <a:gd name="T75" fmla="*/ 384712 h 21600"/>
              <a:gd name="T76" fmla="*/ 1374408 w 21600"/>
              <a:gd name="T77" fmla="*/ 258351 h 21600"/>
              <a:gd name="T78" fmla="*/ 1374408 w 21600"/>
              <a:gd name="T79" fmla="*/ 144942 h 21600"/>
              <a:gd name="T80" fmla="*/ 1215218 w 21600"/>
              <a:gd name="T81" fmla="*/ 51655 h 21600"/>
              <a:gd name="T82" fmla="*/ 818034 w 21600"/>
              <a:gd name="T83" fmla="*/ 40167 h 21600"/>
              <a:gd name="T84" fmla="*/ 684229 w 21600"/>
              <a:gd name="T85" fmla="*/ 274156 h 21600"/>
              <a:gd name="T86" fmla="*/ 709483 w 21600"/>
              <a:gd name="T87" fmla="*/ 552629 h 21600"/>
              <a:gd name="T88" fmla="*/ 661884 w 21600"/>
              <a:gd name="T89" fmla="*/ 635893 h 21600"/>
              <a:gd name="T90" fmla="*/ 541433 w 21600"/>
              <a:gd name="T91" fmla="*/ 677525 h 21600"/>
              <a:gd name="T92" fmla="*/ 429841 w 21600"/>
              <a:gd name="T93" fmla="*/ 654627 h 21600"/>
              <a:gd name="T94" fmla="*/ 318249 w 21600"/>
              <a:gd name="T95" fmla="*/ 581386 h 21600"/>
              <a:gd name="T96" fmla="*/ 130764 w 21600"/>
              <a:gd name="T97" fmla="*/ 594261 h 21600"/>
              <a:gd name="T98" fmla="*/ 25254 w 21600"/>
              <a:gd name="T99" fmla="*/ 704817 h 21600"/>
              <a:gd name="T100" fmla="*/ 4363 w 21600"/>
              <a:gd name="T101" fmla="*/ 825396 h 21600"/>
              <a:gd name="T102" fmla="*/ 38608 w 21600"/>
              <a:gd name="T103" fmla="*/ 923078 h 21600"/>
              <a:gd name="T104" fmla="*/ 184444 w 21600"/>
              <a:gd name="T105" fmla="*/ 1010582 h 21600"/>
              <a:gd name="T106" fmla="*/ 342048 w 21600"/>
              <a:gd name="T107" fmla="*/ 986220 h 21600"/>
              <a:gd name="T108" fmla="*/ 450600 w 21600"/>
              <a:gd name="T109" fmla="*/ 933100 h 21600"/>
              <a:gd name="T110" fmla="*/ 575546 w 21600"/>
              <a:gd name="T111" fmla="*/ 974733 h 21600"/>
              <a:gd name="T112" fmla="*/ 621690 w 21600"/>
              <a:gd name="T113" fmla="*/ 1101094 h 21600"/>
              <a:gd name="T114" fmla="*/ 606882 w 21600"/>
              <a:gd name="T115" fmla="*/ 1504464 h 21600"/>
              <a:gd name="T116" fmla="*/ 696129 w 21600"/>
              <a:gd name="T117" fmla="*/ 1625043 h 21600"/>
              <a:gd name="T118" fmla="*/ 1149770 w 21600"/>
              <a:gd name="T119" fmla="*/ 160785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blipFill dpi="0" rotWithShape="0">
            <a:blip r:embed="rId4"/>
            <a:srcRect/>
            <a:tile tx="0" ty="0" sx="100000" sy="100000" flip="none" algn="tl"/>
          </a:blipFill>
          <a:ln w="28440">
            <a:solidFill>
              <a:srgbClr val="000000"/>
            </a:solidFill>
            <a:miter lim="800000"/>
            <a:headEnd/>
            <a:tailEnd/>
          </a:ln>
        </p:spPr>
        <p:txBody>
          <a:bodyPr wrap="none" anchor="ctr"/>
          <a:lstStyle/>
          <a:p>
            <a:endParaRPr lang="en-US"/>
          </a:p>
        </p:txBody>
      </p:sp>
      <p:pic>
        <p:nvPicPr>
          <p:cNvPr id="90123" name="Picture 3"/>
          <p:cNvPicPr>
            <a:picLocks noChangeAspect="1" noChangeArrowheads="1"/>
          </p:cNvPicPr>
          <p:nvPr/>
        </p:nvPicPr>
        <p:blipFill>
          <a:blip r:embed="rId5"/>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327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32772"/>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2773"/>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327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3277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6" grpId="0" animBg="1"/>
      <p:bldP spid="32777" grpId="0" animBg="1"/>
      <p:bldP spid="327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ChangeArrowheads="1"/>
          </p:cNvSpPr>
          <p:nvPr>
            <p:ph type="title" idx="4294967295"/>
          </p:nvPr>
        </p:nvSpPr>
        <p:spPr>
          <a:xfrm>
            <a:off x="333375" y="1371600"/>
            <a:ext cx="7439025" cy="5334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ACR Organization</a:t>
            </a:r>
          </a:p>
        </p:txBody>
      </p:sp>
      <p:pic>
        <p:nvPicPr>
          <p:cNvPr id="92162" name="Picture 2"/>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
        <p:nvSpPr>
          <p:cNvPr id="33795" name="Text Box 3"/>
          <p:cNvSpPr txBox="1">
            <a:spLocks noChangeArrowheads="1"/>
          </p:cNvSpPr>
          <p:nvPr/>
        </p:nvSpPr>
        <p:spPr bwMode="auto">
          <a:xfrm>
            <a:off x="381000" y="1828800"/>
            <a:ext cx="7848600" cy="4538663"/>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Radiology state chapters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Councilors and alternate councilors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Propose resolutions and vote on the floor of the AMCLC about ACR policies, guidelines, and standards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Elect members to the ACR Steering Committee, Officers of the Council and Board of Chancellors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Steering committee</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Elected and appointed members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Duty to advise the direction of the ACR</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Board of Chancellors</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Governing board</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Have the legal authority to and are charged with running the organization with the consent of the steering committee</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rPr>
              <a:t>ACR PAC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idx="4294967295"/>
          </p:nvPr>
        </p:nvSpPr>
        <p:spPr>
          <a:xfrm>
            <a:off x="304800" y="1600200"/>
            <a:ext cx="7439025" cy="762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
            </a:r>
            <a:br>
              <a:rPr lang="en-US" sz="2200" b="1" smtClean="0">
                <a:solidFill>
                  <a:srgbClr val="365180"/>
                </a:solidFill>
                <a:latin typeface="Arial" charset="0"/>
              </a:rPr>
            </a:br>
            <a:endParaRPr lang="en-US" sz="2200" b="1" smtClean="0">
              <a:solidFill>
                <a:srgbClr val="365180"/>
              </a:solidFill>
              <a:latin typeface="Arial" charset="0"/>
            </a:endParaRPr>
          </a:p>
        </p:txBody>
      </p:sp>
      <p:sp>
        <p:nvSpPr>
          <p:cNvPr id="94210" name="Text Box 2"/>
          <p:cNvSpPr txBox="1">
            <a:spLocks noChangeArrowheads="1"/>
          </p:cNvSpPr>
          <p:nvPr/>
        </p:nvSpPr>
        <p:spPr bwMode="auto">
          <a:xfrm>
            <a:off x="609600" y="3276600"/>
            <a:ext cx="7848600" cy="2867025"/>
          </a:xfrm>
          <a:prstGeom prst="rect">
            <a:avLst/>
          </a:prstGeom>
          <a:noFill/>
          <a:ln w="9360">
            <a:noFill/>
            <a:miter lim="800000"/>
            <a:headEnd/>
            <a:tailEnd/>
          </a:ln>
        </p:spPr>
        <p:txBody>
          <a:bodyPr lIns="90000" tIns="45000" rIns="90000" bIns="45000"/>
          <a:lstStyle/>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94211"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
        <p:nvSpPr>
          <p:cNvPr id="94212" name="Rectangle 4"/>
          <p:cNvSpPr>
            <a:spLocks noChangeArrowheads="1"/>
          </p:cNvSpPr>
          <p:nvPr/>
        </p:nvSpPr>
        <p:spPr bwMode="auto">
          <a:xfrm>
            <a:off x="1295400" y="2068513"/>
            <a:ext cx="6934200" cy="3749675"/>
          </a:xfrm>
          <a:prstGeom prst="rect">
            <a:avLst/>
          </a:prstGeom>
          <a:noFill/>
          <a:ln w="9360">
            <a:noFill/>
            <a:miter lim="800000"/>
            <a:headEnd/>
            <a:tailEnd/>
          </a:ln>
        </p:spPr>
        <p:txBody>
          <a:bodyPr anchor="ctr">
            <a:spAutoFit/>
          </a:bodyPr>
          <a:lstStyle/>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US" b="1" i="1">
                <a:solidFill>
                  <a:srgbClr val="000080"/>
                </a:solidFill>
                <a:latin typeface="Times New Roman" pitchFamily="18" charset="0"/>
                <a:cs typeface="Times New Roman" pitchFamily="18" charset="0"/>
              </a:rPr>
              <a:t>ACR Medicaid Network Mission Statement</a:t>
            </a: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US" i="1">
                <a:solidFill>
                  <a:srgbClr val="000000"/>
                </a:solidFill>
                <a:latin typeface="Times New Roman" pitchFamily="18" charset="0"/>
                <a:cs typeface="Times New Roman" pitchFamily="18" charset="0"/>
              </a:rPr>
              <a:t/>
            </a:r>
            <a:br>
              <a:rPr lang="en-US" i="1">
                <a:solidFill>
                  <a:srgbClr val="000000"/>
                </a:solidFill>
                <a:latin typeface="Times New Roman" pitchFamily="18" charset="0"/>
                <a:cs typeface="Times New Roman" pitchFamily="18" charset="0"/>
              </a:rPr>
            </a:br>
            <a:r>
              <a:rPr lang="en-US" i="1">
                <a:solidFill>
                  <a:srgbClr val="000000"/>
                </a:solidFill>
                <a:latin typeface="Times New Roman" pitchFamily="18" charset="0"/>
                <a:cs typeface="Times New Roman" pitchFamily="18" charset="0"/>
              </a:rPr>
              <a:t>Our mission is to monitor the Medicaid policy and its funding, in our respective states, with special attention directed toward issues that impact the delivery of imaging and radiation oncology services provided by Medicaid.</a:t>
            </a: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US" i="1">
                <a:solidFill>
                  <a:srgbClr val="000000"/>
                </a:solidFill>
                <a:latin typeface="Times New Roman" pitchFamily="18" charset="0"/>
                <a:cs typeface="Times New Roman" pitchFamily="18" charset="0"/>
              </a:rPr>
              <a:t> </a:t>
            </a: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US" i="1">
                <a:solidFill>
                  <a:srgbClr val="000000"/>
                </a:solidFill>
                <a:latin typeface="Times New Roman" pitchFamily="18" charset="0"/>
                <a:cs typeface="Times New Roman" pitchFamily="18" charset="0"/>
              </a:rPr>
              <a:t>In the service of this mission, the members of this network are charged with alerting the ACR Economics and Health Policy Commission, general membership and its staff, so that the ACR can work towards positively impacting the delivery of imaging services funded by Medicaid.  </a:t>
            </a:r>
          </a:p>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lang="en-US" sz="2400" i="1">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3"/>
          <a:srcRect/>
          <a:stretch>
            <a:fillRect/>
          </a:stretch>
        </p:blipFill>
        <p:spPr bwMode="auto">
          <a:xfrm>
            <a:off x="1600200" y="1392238"/>
            <a:ext cx="6172200" cy="4735512"/>
          </a:xfrm>
          <a:prstGeom prst="rect">
            <a:avLst/>
          </a:prstGeom>
          <a:noFill/>
          <a:ln w="9360">
            <a:noFill/>
            <a:miter lim="800000"/>
            <a:headEnd/>
            <a:tailEnd/>
          </a:ln>
        </p:spPr>
      </p:pic>
      <p:pic>
        <p:nvPicPr>
          <p:cNvPr id="96258" name="Picture 3"/>
          <p:cNvPicPr>
            <a:picLocks noChangeAspect="1" noChangeArrowheads="1"/>
          </p:cNvPicPr>
          <p:nvPr/>
        </p:nvPicPr>
        <p:blipFill>
          <a:blip r:embed="rId4"/>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Increasing Medicaid population  35 to 40% -&gt; funding crisis</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Legislative process </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Initiated by hospitals in the State of Florida</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Disproportionate increased funding to Hospitals that do more than 35% Indigent care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Did not include the doctors within those hospitals</a:t>
            </a:r>
          </a:p>
          <a:p>
            <a:pPr marL="342900" indent="-341313"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44034" name="Picture 2"/>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Looks at the data we got back</a:t>
            </a:r>
          </a:p>
        </p:txBody>
      </p:sp>
      <p:sp>
        <p:nvSpPr>
          <p:cNvPr id="35843"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Table of average billing on the 10 exams we sent  </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Medicaid to medicare comparison</a:t>
            </a:r>
          </a:p>
        </p:txBody>
      </p:sp>
      <p:pic>
        <p:nvPicPr>
          <p:cNvPr id="9830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Help with this slide</a:t>
            </a:r>
          </a:p>
        </p:txBody>
      </p:sp>
      <p:sp>
        <p:nvSpPr>
          <p:cNvPr id="36867"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Medicaid Success Story</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Particulars in Vermont – reverse payment denial</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When to call</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Examples</a:t>
            </a:r>
          </a:p>
        </p:txBody>
      </p:sp>
      <p:pic>
        <p:nvPicPr>
          <p:cNvPr id="100355"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ChangeArrowheads="1"/>
          </p:cNvSpPr>
          <p:nvPr>
            <p:ph type="title" idx="4294967295"/>
          </p:nvPr>
        </p:nvSpPr>
        <p:spPr>
          <a:xfrm>
            <a:off x="304800" y="1600200"/>
            <a:ext cx="7439025" cy="13716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800" b="1" smtClean="0">
                <a:solidFill>
                  <a:srgbClr val="365180"/>
                </a:solidFill>
              </a:rPr>
              <a:t>Our numbers are small,  but when we focus, we have been very effective in promoting our issues within the ACR</a:t>
            </a:r>
            <a:br>
              <a:rPr lang="en-US" sz="2800" b="1" smtClean="0">
                <a:solidFill>
                  <a:srgbClr val="365180"/>
                </a:solidFill>
              </a:rPr>
            </a:br>
            <a:endParaRPr lang="en-US" sz="2800" b="1" smtClean="0">
              <a:solidFill>
                <a:srgbClr val="365180"/>
              </a:solidFill>
            </a:endParaRPr>
          </a:p>
        </p:txBody>
      </p:sp>
      <p:sp>
        <p:nvSpPr>
          <p:cNvPr id="38914" name="Text Box 2"/>
          <p:cNvSpPr txBox="1">
            <a:spLocks noChangeArrowheads="1"/>
          </p:cNvSpPr>
          <p:nvPr/>
        </p:nvSpPr>
        <p:spPr bwMode="auto">
          <a:xfrm>
            <a:off x="457200" y="2971800"/>
            <a:ext cx="7848600" cy="3048000"/>
          </a:xfrm>
          <a:prstGeom prst="rect">
            <a:avLst/>
          </a:prstGeom>
          <a:noFill/>
          <a:ln w="9360">
            <a:noFill/>
            <a:miter lim="800000"/>
            <a:headEnd/>
            <a:tailEnd/>
          </a:ln>
          <a:effectLst/>
        </p:spPr>
        <p:txBody>
          <a:bodyPr lIns="90000" tIns="45000" rIns="90000" bIns="45000"/>
          <a:lstStyle/>
          <a:p>
            <a:pPr marL="742950" lvl="2" indent="-341313" hangingPunct="0">
              <a:spcBef>
                <a:spcPts val="400"/>
              </a:spcBef>
              <a:buClr>
                <a:srgbClr val="36518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400" dirty="0">
                <a:solidFill>
                  <a:srgbClr val="000000"/>
                </a:solidFill>
                <a:latin typeface="+mn-lt"/>
                <a:ea typeface="Microsoft YaHei" charset="-122"/>
                <a:cs typeface="+mn-cs"/>
              </a:rPr>
              <a:t>Educational programs</a:t>
            </a:r>
          </a:p>
          <a:p>
            <a:pPr marL="742950" lvl="2" indent="-341313" hangingPunct="0">
              <a:spcBef>
                <a:spcPts val="400"/>
              </a:spcBef>
              <a:buClr>
                <a:srgbClr val="36518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400" dirty="0">
                <a:solidFill>
                  <a:srgbClr val="000000"/>
                </a:solidFill>
                <a:latin typeface="+mn-lt"/>
                <a:ea typeface="Microsoft YaHei" charset="-122"/>
                <a:cs typeface="+mn-cs"/>
              </a:rPr>
              <a:t>Imaging Gently</a:t>
            </a:r>
          </a:p>
          <a:p>
            <a:pPr marL="742950" lvl="2" indent="-341313" hangingPunct="0">
              <a:spcBef>
                <a:spcPts val="400"/>
              </a:spcBef>
              <a:buClr>
                <a:srgbClr val="36518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400" dirty="0">
                <a:solidFill>
                  <a:srgbClr val="000000"/>
                </a:solidFill>
                <a:latin typeface="+mn-lt"/>
                <a:ea typeface="Microsoft YaHei" charset="-122"/>
                <a:cs typeface="+mn-cs"/>
              </a:rPr>
              <a:t>ACR – SPR conjointly sponsored Technical Standards and Practice Guidelines</a:t>
            </a:r>
          </a:p>
          <a:p>
            <a:pPr marL="742950" lvl="2" indent="-341313" hangingPunct="0">
              <a:spcBef>
                <a:spcPts val="400"/>
              </a:spcBef>
              <a:buClr>
                <a:srgbClr val="36518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400" dirty="0">
                <a:solidFill>
                  <a:srgbClr val="000000"/>
                </a:solidFill>
                <a:latin typeface="+mn-lt"/>
                <a:ea typeface="Microsoft YaHei" charset="-122"/>
                <a:cs typeface="+mn-cs"/>
              </a:rPr>
              <a:t>Past and present members of the  Board of Chancellors and Speaker of the council</a:t>
            </a:r>
          </a:p>
          <a:p>
            <a:pPr marL="742950" lvl="2" indent="-341313" hangingPunct="0">
              <a:spcBef>
                <a:spcPts val="400"/>
              </a:spcBef>
              <a:buClr>
                <a:srgbClr val="36518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r>
              <a:rPr lang="en-US" sz="2400" dirty="0">
                <a:solidFill>
                  <a:srgbClr val="000000"/>
                </a:solidFill>
                <a:latin typeface="+mn-lt"/>
                <a:ea typeface="Microsoft YaHei" charset="-122"/>
                <a:cs typeface="+mn-cs"/>
              </a:rPr>
              <a:t>Pediatric radiology caucus at the ACMLC</a:t>
            </a:r>
          </a:p>
          <a:p>
            <a:pPr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400" dirty="0">
              <a:solidFill>
                <a:srgbClr val="000000"/>
              </a:solidFill>
              <a:latin typeface="+mn-lt"/>
              <a:ea typeface="Microsoft YaHei" charset="-122"/>
              <a:cs typeface="+mn-cs"/>
            </a:endParaRPr>
          </a:p>
          <a:p>
            <a:pPr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400" dirty="0">
              <a:solidFill>
                <a:srgbClr val="000000"/>
              </a:solidFill>
              <a:latin typeface="+mn-lt"/>
              <a:ea typeface="Microsoft YaHei" charset="-122"/>
              <a:cs typeface="+mn-cs"/>
            </a:endParaRPr>
          </a:p>
          <a:p>
            <a:pPr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400" dirty="0">
              <a:solidFill>
                <a:srgbClr val="000000"/>
              </a:solidFill>
              <a:latin typeface="+mn-lt"/>
              <a:ea typeface="Microsoft YaHei" charset="-122"/>
              <a:cs typeface="+mn-cs"/>
            </a:endParaRPr>
          </a:p>
          <a:p>
            <a:pPr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defRPr/>
            </a:pPr>
            <a:endParaRPr lang="en-US" sz="2400" dirty="0">
              <a:solidFill>
                <a:srgbClr val="000000"/>
              </a:solidFill>
              <a:latin typeface="+mn-lt"/>
              <a:ea typeface="Microsoft YaHei" charset="-122"/>
              <a:cs typeface="+mn-cs"/>
            </a:endParaRPr>
          </a:p>
        </p:txBody>
      </p:sp>
      <p:pic>
        <p:nvPicPr>
          <p:cNvPr id="102403"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A few who have been involved</a:t>
            </a:r>
          </a:p>
        </p:txBody>
      </p:sp>
      <p:sp>
        <p:nvSpPr>
          <p:cNvPr id="104450" name="Text Box 2"/>
          <p:cNvSpPr txBox="1">
            <a:spLocks noChangeArrowheads="1"/>
          </p:cNvSpPr>
          <p:nvPr/>
        </p:nvSpPr>
        <p:spPr bwMode="auto">
          <a:xfrm>
            <a:off x="1905000" y="2438400"/>
            <a:ext cx="3810000" cy="3505200"/>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Bill McAllister</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Charlie Williams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Don Frush</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Marilyn Gosky</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Carol Rumack</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Philip Lund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Kate Feinstein</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Sarah Abramson </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David Kushner</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Lst>
            </a:pPr>
            <a:r>
              <a:rPr lang="en-US">
                <a:solidFill>
                  <a:srgbClr val="000000"/>
                </a:solidFill>
              </a:rPr>
              <a:t>Kimberly Applegate</a:t>
            </a:r>
          </a:p>
        </p:txBody>
      </p:sp>
      <p:pic>
        <p:nvPicPr>
          <p:cNvPr id="104451"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b="1" smtClean="0">
                <a:solidFill>
                  <a:srgbClr val="365180"/>
                </a:solidFill>
                <a:latin typeface="Arial" charset="0"/>
              </a:rPr>
              <a:t>Now specific requests?</a:t>
            </a:r>
            <a:r>
              <a:rPr lang="en-US" sz="3200" b="1" smtClean="0">
                <a:solidFill>
                  <a:srgbClr val="365180"/>
                </a:solidFill>
                <a:latin typeface="Arial" charset="0"/>
              </a:rPr>
              <a:t/>
            </a:r>
            <a:br>
              <a:rPr lang="en-US" sz="3200" b="1" smtClean="0">
                <a:solidFill>
                  <a:srgbClr val="365180"/>
                </a:solidFill>
                <a:latin typeface="Arial" charset="0"/>
              </a:rPr>
            </a:br>
            <a:endParaRPr lang="en-US" sz="3200" b="1" smtClean="0">
              <a:solidFill>
                <a:srgbClr val="365180"/>
              </a:solidFill>
              <a:latin typeface="Arial" charset="0"/>
            </a:endParaRPr>
          </a:p>
        </p:txBody>
      </p:sp>
      <p:sp>
        <p:nvSpPr>
          <p:cNvPr id="40962" name="Text Box 2"/>
          <p:cNvSpPr txBox="1">
            <a:spLocks noChangeArrowheads="1"/>
          </p:cNvSpPr>
          <p:nvPr/>
        </p:nvSpPr>
        <p:spPr bwMode="auto">
          <a:xfrm>
            <a:off x="228600" y="2057400"/>
            <a:ext cx="7848600" cy="4343400"/>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Encourage and support at least one or two members from your radiology department</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Every state will then have representation in the grass roots of running our organization and from this pool of active Pediatric radiologists, we can draw upon members of this group to address the Medicaid issue more effectively</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I recommend two individuals because there is a little bit of an additive or symbiotic relationship that is likely to occur</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Also, we need to mentor our younger colleagues so that it continues over time</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The ACR also has a process whereby they have rotating membership to committees to encourage fresh ideas and develop leadership. We should do the same.</a:t>
            </a:r>
          </a:p>
        </p:txBody>
      </p:sp>
      <p:pic>
        <p:nvPicPr>
          <p:cNvPr id="106499"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smtClean="0">
                <a:solidFill>
                  <a:srgbClr val="000080"/>
                </a:solidFill>
                <a:latin typeface="Arial" charset="0"/>
              </a:rPr>
              <a:t>Participate in the ACR PACs process</a:t>
            </a:r>
          </a:p>
        </p:txBody>
      </p:sp>
      <p:sp>
        <p:nvSpPr>
          <p:cNvPr id="40963"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It is your physician representative in the ACR that will bring the message back home to you and your department</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By being active in this process, issues relating to Pediatric Radiology become more highlighted</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If we sit back and let someone else do it, we abdicate our influence in our participatory democracy and are likely to become the victim in this arena</a:t>
            </a:r>
          </a:p>
          <a:p>
            <a:pPr marL="863600" lvl="1" indent="-323850" hangingPunct="0">
              <a:spcAft>
                <a:spcPts val="1138"/>
              </a:spcAft>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Pay to play democracy</a:t>
            </a:r>
          </a:p>
        </p:txBody>
      </p:sp>
      <p:pic>
        <p:nvPicPr>
          <p:cNvPr id="10854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Lead by example, on being an advocate for our specialty</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The economics of our profession do matter; let our colleagues know its important</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Unfortunately, its not just about the science and medicine</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Be our eyes and ears – help us, help you!</a:t>
            </a:r>
          </a:p>
        </p:txBody>
      </p:sp>
      <p:sp>
        <p:nvSpPr>
          <p:cNvPr id="110594" name="Text Box 3"/>
          <p:cNvSpPr txBox="1">
            <a:spLocks noChangeArrowheads="1"/>
          </p:cNvSpPr>
          <p:nvPr/>
        </p:nvSpPr>
        <p:spPr bwMode="auto">
          <a:xfrm>
            <a:off x="533400" y="1524000"/>
            <a:ext cx="7439025" cy="762000"/>
          </a:xfrm>
          <a:prstGeom prst="rect">
            <a:avLst/>
          </a:prstGeom>
          <a:noFill/>
          <a:ln w="9360">
            <a:noFill/>
            <a:miter lim="800000"/>
            <a:headEnd/>
            <a:tailEnd/>
          </a:ln>
        </p:spPr>
        <p:txBody>
          <a:bodyPr lIns="90000" tIns="45000" rIns="90000" bIns="45000"/>
          <a:lstStyle/>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en-US" sz="2200">
                <a:solidFill>
                  <a:srgbClr val="000080"/>
                </a:solidFill>
              </a:rPr>
              <a:t>Lastly</a:t>
            </a:r>
          </a:p>
        </p:txBody>
      </p:sp>
      <p:pic>
        <p:nvPicPr>
          <p:cNvPr id="110595"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en-US" sz="6000">
                <a:solidFill>
                  <a:srgbClr val="000000"/>
                </a:solidFill>
                <a:latin typeface="Brush Script MT" pitchFamily="66" charset="0"/>
              </a:rPr>
              <a:t>With each step we take together, we are stronger…</a:t>
            </a:r>
          </a:p>
        </p:txBody>
      </p:sp>
      <p:pic>
        <p:nvPicPr>
          <p:cNvPr id="112642"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idx="4294967295"/>
          </p:nvPr>
        </p:nvSpPr>
        <p:spPr>
          <a:xfrm>
            <a:off x="304800" y="1600200"/>
            <a:ext cx="7439025" cy="762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
            </a:r>
            <a:br>
              <a:rPr lang="en-US" sz="2200" b="1" smtClean="0">
                <a:solidFill>
                  <a:srgbClr val="365180"/>
                </a:solidFill>
                <a:latin typeface="Arial" charset="0"/>
              </a:rPr>
            </a:br>
            <a:endParaRPr lang="en-US" sz="2200" b="1" smtClean="0">
              <a:solidFill>
                <a:srgbClr val="365180"/>
              </a:solidFill>
              <a:latin typeface="Arial" charset="0"/>
            </a:endParaRPr>
          </a:p>
        </p:txBody>
      </p:sp>
      <p:sp>
        <p:nvSpPr>
          <p:cNvPr id="114690" name="Text Box 2"/>
          <p:cNvSpPr txBox="1">
            <a:spLocks noChangeArrowheads="1"/>
          </p:cNvSpPr>
          <p:nvPr/>
        </p:nvSpPr>
        <p:spPr bwMode="auto">
          <a:xfrm>
            <a:off x="609600" y="3276600"/>
            <a:ext cx="7848600" cy="2867025"/>
          </a:xfrm>
          <a:prstGeom prst="rect">
            <a:avLst/>
          </a:prstGeom>
          <a:noFill/>
          <a:ln w="9360">
            <a:noFill/>
            <a:miter lim="800000"/>
            <a:headEnd/>
            <a:tailEnd/>
          </a:ln>
        </p:spPr>
        <p:txBody>
          <a:bodyPr lIns="90000" tIns="45000" rIns="90000" bIns="45000"/>
          <a:lstStyle/>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114691"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Grp="1" noChangeArrowheads="1"/>
          </p:cNvSpPr>
          <p:nvPr>
            <p:ph type="title" idx="4294967295"/>
          </p:nvPr>
        </p:nvSpPr>
        <p:spPr>
          <a:xfrm>
            <a:off x="304800" y="1600200"/>
            <a:ext cx="7439025" cy="762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b="1" smtClean="0"/>
              <a:t>Medicaid Compared to Medicare Payment PC Rates – </a:t>
            </a:r>
            <a:br>
              <a:rPr lang="en-US" b="1" smtClean="0"/>
            </a:br>
            <a:r>
              <a:rPr lang="en-US" b="1" smtClean="0"/>
              <a:t>Good, Bad and the Ugly</a:t>
            </a:r>
          </a:p>
        </p:txBody>
      </p:sp>
      <p:sp>
        <p:nvSpPr>
          <p:cNvPr id="116738"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p>
        </p:txBody>
      </p:sp>
      <p:graphicFrame>
        <p:nvGraphicFramePr>
          <p:cNvPr id="116817" name="Group 81"/>
          <p:cNvGraphicFramePr>
            <a:graphicFrameLocks noGrp="1"/>
          </p:cNvGraphicFramePr>
          <p:nvPr/>
        </p:nvGraphicFramePr>
        <p:xfrm>
          <a:off x="1676400" y="2895600"/>
          <a:ext cx="5334000" cy="2286000"/>
        </p:xfrm>
        <a:graphic>
          <a:graphicData uri="http://schemas.openxmlformats.org/drawingml/2006/table">
            <a:tbl>
              <a:tblPr/>
              <a:tblGrid>
                <a:gridCol w="3343275"/>
                <a:gridCol w="1990725"/>
              </a:tblGrid>
              <a:tr h="571500">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FL, CA, MI, WA</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40-45% cuts</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MA, WV, MN</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30-38% cuts</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CO, MO, OH, SC, TX, UT, WY</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20-28% cuts</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GA, HI, IL, KS, NC, PA, VT</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smtClean="0">
                          <a:ln>
                            <a:noFill/>
                          </a:ln>
                          <a:solidFill>
                            <a:schemeClr val="tx1"/>
                          </a:solidFill>
                          <a:effectLst/>
                          <a:latin typeface="Arial" charset="0"/>
                          <a:ea typeface="Microsoft YaHei"/>
                          <a:cs typeface="Arial" charset="0"/>
                        </a:rPr>
                        <a:t>10-19% cuts</a:t>
                      </a:r>
                      <a:endParaRPr kumimoji="0" lang="en-GB" sz="16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7 to 8 years ago – radiology services were crashing and burning</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Volumes increasing, not being able to keep up</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Difficulty recruiting Pediatric Radiologists</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Shortage of pediatric radiologist </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Worsening Medicaid percentage</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Stipend from hospital to support radiology services</a:t>
            </a:r>
          </a:p>
        </p:txBody>
      </p:sp>
      <p:pic>
        <p:nvPicPr>
          <p:cNvPr id="46082" name="Picture 2"/>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b="1" smtClean="0"/>
              <a:t>Florida Medicaid vs Medicare Payment Rates</a:t>
            </a:r>
          </a:p>
        </p:txBody>
      </p:sp>
      <p:graphicFrame>
        <p:nvGraphicFramePr>
          <p:cNvPr id="123199" name="Group 319"/>
          <p:cNvGraphicFramePr>
            <a:graphicFrameLocks noGrp="1"/>
          </p:cNvGraphicFramePr>
          <p:nvPr>
            <p:ph idx="1"/>
          </p:nvPr>
        </p:nvGraphicFramePr>
        <p:xfrm>
          <a:off x="381000" y="2057400"/>
          <a:ext cx="7315200" cy="3841750"/>
        </p:xfrm>
        <a:graphic>
          <a:graphicData uri="http://schemas.openxmlformats.org/drawingml/2006/table">
            <a:tbl>
              <a:tblPr/>
              <a:tblGrid>
                <a:gridCol w="2273300"/>
                <a:gridCol w="1231900"/>
                <a:gridCol w="1608138"/>
                <a:gridCol w="814387"/>
                <a:gridCol w="1387475"/>
              </a:tblGrid>
              <a:tr h="381000">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chemeClr val="tx1"/>
                          </a:solidFill>
                          <a:effectLst/>
                          <a:latin typeface="Arial" charset="0"/>
                          <a:ea typeface="Microsoft YaHei"/>
                          <a:cs typeface="Arial" charset="0"/>
                        </a:rPr>
                        <a:t>Procedure</a:t>
                      </a:r>
                      <a:endParaRPr kumimoji="0" lang="en-GB" sz="12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chemeClr val="tx1"/>
                          </a:solidFill>
                          <a:effectLst/>
                          <a:latin typeface="Arial" charset="0"/>
                          <a:ea typeface="Microsoft YaHei"/>
                          <a:cs typeface="Arial" charset="0"/>
                        </a:rPr>
                        <a:t>CPT Code</a:t>
                      </a:r>
                      <a:endParaRPr kumimoji="0" lang="en-GB" sz="12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Medicare Professional Component (PC)</a:t>
                      </a:r>
                      <a:endParaRPr kumimoji="0" lang="en-GB" sz="18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chemeClr val="tx1"/>
                          </a:solidFill>
                          <a:effectLst/>
                          <a:latin typeface="Arial" charset="0"/>
                          <a:ea typeface="Microsoft YaHei"/>
                          <a:cs typeface="Arial" charset="0"/>
                        </a:rPr>
                        <a:t>FL  (PC)</a:t>
                      </a:r>
                      <a:endParaRPr kumimoji="0" lang="en-GB" sz="12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chemeClr val="tx1"/>
                          </a:solidFill>
                          <a:effectLst/>
                          <a:latin typeface="Arial" charset="0"/>
                          <a:ea typeface="Microsoft YaHei"/>
                          <a:cs typeface="Arial" charset="0"/>
                        </a:rPr>
                        <a:t>Medicaid Cuts</a:t>
                      </a:r>
                      <a:endParaRPr kumimoji="0" lang="en-GB" sz="12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1984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Chest radiograph AP</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 </a:t>
                      </a: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71010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8.83</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5.29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-40.09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00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Chest radiograph AP &amp; LATERAL</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CPT </a:t>
                      </a: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71020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10.87</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6.31</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-41.95</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Abdominal radiograph AP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74000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8.83</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5.29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-40.09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Brain MRI without contrast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70551</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73.73</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42.95</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-41.75</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00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Brain MRI without &amp; with contrast</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70553</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117.9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68.2</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-42.15</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Brain CT without contrast</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70450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42.13</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24.84</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-49.28</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00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US Kidneys</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76770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36.69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21.37</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-41.76</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Esophagram &amp; UGI</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74240</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34.66</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20.16</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-41.83</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111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CT Abdomen &amp; Pelvis with Contrast</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74177</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88.68</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51.1</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-42.38</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3363">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000000"/>
                          </a:solidFill>
                          <a:effectLst/>
                          <a:latin typeface="Arial" charset="0"/>
                          <a:ea typeface="Microsoft YaHei"/>
                          <a:cs typeface="Arial" charset="0"/>
                        </a:rPr>
                        <a:t>Nuclear Medicine Voiding Cystogram</a:t>
                      </a:r>
                      <a:r>
                        <a:rPr kumimoji="0" lang="en-GB" sz="1000" b="1" i="0" u="none" strike="noStrike" cap="none" normalizeH="0" baseline="0" smtClean="0">
                          <a:ln>
                            <a:noFill/>
                          </a:ln>
                          <a:solidFill>
                            <a:srgbClr val="0000FF"/>
                          </a:solidFill>
                          <a:effectLst/>
                          <a:latin typeface="Arial" charset="0"/>
                          <a:ea typeface="Microsoft YaHei"/>
                          <a:cs typeface="Arial"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CPT 78740</a:t>
                      </a:r>
                      <a:r>
                        <a:rPr kumimoji="0" lang="en-GB" sz="1000" b="1" i="0" u="none" strike="noStrike" cap="none" normalizeH="0" baseline="0" smtClean="0">
                          <a:ln>
                            <a:noFill/>
                          </a:ln>
                          <a:solidFill>
                            <a:schemeClr val="tx1"/>
                          </a:solidFill>
                          <a:effectLst/>
                          <a:latin typeface="Arial"/>
                          <a:ea typeface="Microsoft YaHei"/>
                          <a:cs typeface="Tahoma" pitchFamily="34" charset="0"/>
                        </a:rPr>
                        <a:t>     </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rgbClr val="FF0000"/>
                          </a:solidFill>
                          <a:effectLst/>
                          <a:latin typeface="Arial" charset="0"/>
                          <a:ea typeface="Microsoft YaHei"/>
                          <a:cs typeface="Arial" charset="0"/>
                        </a:rPr>
                        <a:t>28.88</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Tahoma" pitchFamily="34" charset="0"/>
                          <a:ea typeface="Microsoft YaHei"/>
                          <a:cs typeface="Tahoma" pitchFamily="34" charset="0"/>
                        </a:rPr>
                        <a:t>16.9</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-41.48</a:t>
                      </a:r>
                      <a:endParaRPr kumimoji="0" lang="en-GB" sz="1800" b="1"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96863">
                <a:tc rowSpan="2" gridSpan="4">
                  <a:txBody>
                    <a:bodyPr/>
                    <a:lstStyle/>
                    <a:p>
                      <a:pPr marL="0" marR="0" lvl="0" indent="0" algn="ct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400" b="1" i="0" u="sng" strike="noStrike" cap="none" normalizeH="0" baseline="0" smtClean="0">
                          <a:ln>
                            <a:noFill/>
                          </a:ln>
                          <a:solidFill>
                            <a:schemeClr val="tx1"/>
                          </a:solidFill>
                          <a:effectLst/>
                          <a:latin typeface="Arial" charset="0"/>
                          <a:ea typeface="Microsoft YaHei"/>
                          <a:cs typeface="Arial" charset="0"/>
                        </a:rPr>
                        <a:t>Florida Medicaid Average Cuts</a:t>
                      </a:r>
                      <a:endParaRPr kumimoji="0" lang="en-GB" sz="14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l" defTabSz="457200" rtl="0" eaLnBrk="0"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800" b="0" i="0" u="none" strike="noStrike" cap="none" normalizeH="0" baseline="0" smtClean="0">
                        <a:ln>
                          <a:noFill/>
                        </a:ln>
                        <a:solidFill>
                          <a:srgbClr val="000000"/>
                        </a:solidFill>
                        <a:effectLst/>
                        <a:latin typeface="Arial" charset="0"/>
                        <a:ea typeface="Microsoft YaHei"/>
                        <a:cs typeface="Microsoft YaHei"/>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r" defTabSz="457200" rtl="0" eaLnBrk="1" fontAlgn="b" latinLnBrk="0" hangingPunct="0">
                        <a:lnSpc>
                          <a:spcPct val="93000"/>
                        </a:lnSpc>
                        <a:spcBef>
                          <a:spcPct val="0"/>
                        </a:spcBef>
                        <a:spcAft>
                          <a:spcPct val="0"/>
                        </a:spcAft>
                        <a:buClr>
                          <a:srgbClr val="000000"/>
                        </a:buClr>
                        <a:buSzPct val="100000"/>
                        <a:buFont typeface="Times New Roman" pitchFamily="18" charset="0"/>
                        <a:buNone/>
                        <a:tabLst/>
                      </a:pPr>
                      <a:r>
                        <a:rPr kumimoji="0" lang="en-GB" sz="1000" b="1" i="0" u="none" strike="noStrike" cap="none" normalizeH="0" baseline="0" smtClean="0">
                          <a:ln>
                            <a:noFill/>
                          </a:ln>
                          <a:solidFill>
                            <a:schemeClr val="tx1"/>
                          </a:solidFill>
                          <a:effectLst/>
                          <a:latin typeface="Arial" charset="0"/>
                          <a:ea typeface="Microsoft YaHei"/>
                          <a:cs typeface="Arial" charset="0"/>
                        </a:rPr>
                        <a:t>-42.276</a:t>
                      </a:r>
                      <a:endParaRPr kumimoji="0" lang="en-GB" sz="1800" b="0" i="0" u="none" strike="noStrike" cap="none" normalizeH="0" baseline="0" smtClean="0">
                        <a:ln>
                          <a:noFill/>
                        </a:ln>
                        <a:solidFill>
                          <a:schemeClr val="tx1"/>
                        </a:solidFill>
                        <a:effectLst/>
                        <a:latin typeface="Arial" charset="0"/>
                        <a:ea typeface="Microsoft YaHei"/>
                        <a:cs typeface="Microsoft YaHei"/>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idx="4294967295"/>
          </p:nvPr>
        </p:nvSpPr>
        <p:spPr>
          <a:xfrm>
            <a:off x="304800" y="1600200"/>
            <a:ext cx="7439025" cy="762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
            </a:r>
            <a:br>
              <a:rPr lang="en-US" sz="2200" b="1" smtClean="0">
                <a:solidFill>
                  <a:srgbClr val="365180"/>
                </a:solidFill>
                <a:latin typeface="Arial" charset="0"/>
              </a:rPr>
            </a:br>
            <a:endParaRPr lang="en-US" sz="2200" b="1" smtClean="0">
              <a:solidFill>
                <a:srgbClr val="365180"/>
              </a:solidFill>
              <a:latin typeface="Arial" charset="0"/>
            </a:endParaRPr>
          </a:p>
        </p:txBody>
      </p:sp>
      <p:sp>
        <p:nvSpPr>
          <p:cNvPr id="118786" name="Text Box 2"/>
          <p:cNvSpPr txBox="1">
            <a:spLocks noChangeArrowheads="1"/>
          </p:cNvSpPr>
          <p:nvPr/>
        </p:nvSpPr>
        <p:spPr bwMode="auto">
          <a:xfrm>
            <a:off x="609600" y="3276600"/>
            <a:ext cx="7848600" cy="2867025"/>
          </a:xfrm>
          <a:prstGeom prst="rect">
            <a:avLst/>
          </a:prstGeom>
          <a:noFill/>
          <a:ln w="9360">
            <a:noFill/>
            <a:miter lim="800000"/>
            <a:headEnd/>
            <a:tailEnd/>
          </a:ln>
        </p:spPr>
        <p:txBody>
          <a:bodyPr lIns="90000" tIns="45000" rIns="90000" bIns="45000"/>
          <a:lstStyle/>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hangingPunct="0">
              <a:spcBef>
                <a:spcPts val="4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118787"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228600" y="1371600"/>
            <a:ext cx="8229600" cy="762000"/>
          </a:xfrm>
          <a:prstGeom prst="rect">
            <a:avLst/>
          </a:prstGeom>
          <a:noFill/>
          <a:ln w="9360">
            <a:noFill/>
            <a:miter lim="800000"/>
            <a:headEnd/>
            <a:tailEnd/>
          </a:ln>
        </p:spPr>
        <p:txBody>
          <a:bodyPr lIns="90000" tIns="45000" rIns="90000" bIns="45000"/>
          <a:lstStyle/>
          <a:p>
            <a:pPr hangingPunct="0">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1">
                <a:solidFill>
                  <a:srgbClr val="365180"/>
                </a:solidFill>
              </a:rPr>
              <a:t>North Carolina: Medicaid Economics for Radiology</a:t>
            </a:r>
          </a:p>
        </p:txBody>
      </p:sp>
      <p:sp>
        <p:nvSpPr>
          <p:cNvPr id="46083" name="Text Box 2"/>
          <p:cNvSpPr txBox="1">
            <a:spLocks noChangeArrowheads="1"/>
          </p:cNvSpPr>
          <p:nvPr/>
        </p:nvSpPr>
        <p:spPr bwMode="auto">
          <a:xfrm>
            <a:off x="381000" y="1905000"/>
            <a:ext cx="8077200" cy="4343400"/>
          </a:xfrm>
          <a:prstGeom prst="rect">
            <a:avLst/>
          </a:prstGeom>
          <a:noFill/>
          <a:ln w="9360">
            <a:noFill/>
            <a:miter lim="800000"/>
            <a:headEnd/>
            <a:tailEnd/>
          </a:ln>
        </p:spPr>
        <p:txBody>
          <a:bodyPr lIns="90000" tIns="45000" rIns="90000" bIns="45000"/>
          <a:lstStyle/>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FFS for Radiology, but at 86% of Medicare  (PCP’s at 95%)</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Cost of billing the PC only for radiographs often exceeds actual payments</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RBM imposed: NC Medicaid wrote an at risk contract with MedSolutions in return for a fixed budget for imaging and a $100 Million “savings”. </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For every dollar of state savings, $3 federal matching funds also “lost”. Total provider revenue impact: $400,000,000 per year (TC and PC).</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MedSolutions raises provider administrative costs, denies payments, decreases volume, and diverts more funds from local providers</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IDTF’s prohibited from providing Medicaid services</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 This is an unsustainable provider business model for Radiology. </a:t>
            </a:r>
          </a:p>
          <a:p>
            <a:pPr marL="342900" indent="-341313" hangingPunct="0">
              <a:lnSpc>
                <a:spcPct val="90000"/>
              </a:lnSpc>
              <a:spcBef>
                <a:spcPts val="400"/>
              </a:spcBef>
              <a:spcAft>
                <a:spcPts val="1200"/>
              </a:spcAft>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a:solidFill>
                  <a:srgbClr val="000000"/>
                </a:solidFill>
              </a:rPr>
              <a:t>Currently starting discussions on OEDS process with in CCNC to displace the RBM process, lower costs, and improve care. If Radiology provides UM services, it should also participate in the shared savings process.</a:t>
            </a:r>
          </a:p>
          <a:p>
            <a:pPr marL="342900" indent="-341313" hangingPunct="0">
              <a:lnSpc>
                <a:spcPct val="90000"/>
              </a:lnSpc>
              <a:spcBef>
                <a:spcPts val="400"/>
              </a:spcBef>
              <a:spcAft>
                <a:spcPts val="1200"/>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a:p>
            <a:pPr marL="342900" indent="-341313" hangingPunct="0">
              <a:lnSpc>
                <a:spcPct val="90000"/>
              </a:lnSpc>
              <a:spcBef>
                <a:spcPts val="400"/>
              </a:spcBef>
              <a:spcAft>
                <a:spcPts val="1200"/>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a:p>
            <a:pPr marL="342900" indent="-341313" hangingPunct="0">
              <a:lnSpc>
                <a:spcPct val="90000"/>
              </a:lnSpc>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a:p>
            <a:pPr marL="342900" indent="-341313" hangingPunct="0">
              <a:lnSpc>
                <a:spcPct val="90000"/>
              </a:lnSpc>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a:solidFill>
                <a:srgbClr val="000000"/>
              </a:solidFill>
            </a:endParaRPr>
          </a:p>
        </p:txBody>
      </p:sp>
      <p:pic>
        <p:nvPicPr>
          <p:cNvPr id="120835"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81000" y="2390775"/>
            <a:ext cx="43434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Then about 3 to 4 years ago our hospital wanted to change the model and employ us</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October 2011 Medicaid now at 70%</a:t>
            </a:r>
          </a:p>
        </p:txBody>
      </p:sp>
      <p:pic>
        <p:nvPicPr>
          <p:cNvPr id="48130"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pic>
        <p:nvPicPr>
          <p:cNvPr id="48131" name="Picture 4" descr="C:\Users\Richard\Documents\Scorch Oct Mtg\4EFB902DDED79C4F0CF91558BAF359D3[1].jpg"/>
          <p:cNvPicPr>
            <a:picLocks noChangeAspect="1" noChangeArrowheads="1"/>
          </p:cNvPicPr>
          <p:nvPr/>
        </p:nvPicPr>
        <p:blipFill>
          <a:blip r:embed="rId4"/>
          <a:srcRect/>
          <a:stretch>
            <a:fillRect/>
          </a:stretch>
        </p:blipFill>
        <p:spPr bwMode="auto">
          <a:xfrm>
            <a:off x="4572000" y="2286000"/>
            <a:ext cx="4157663" cy="3276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Medicaid financial pressure persists and worsening</a:t>
            </a:r>
          </a:p>
        </p:txBody>
      </p:sp>
      <p:sp>
        <p:nvSpPr>
          <p:cNvPr id="13314" name="Text Box 2"/>
          <p:cNvSpPr txBox="1">
            <a:spLocks noChangeArrowheads="1"/>
          </p:cNvSpPr>
          <p:nvPr/>
        </p:nvSpPr>
        <p:spPr bwMode="auto">
          <a:xfrm>
            <a:off x="4572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Disproportionate funding does not include the Doctors from the original legislation.</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Medicaid funding cut backs are occurring</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Hospital is mounting a psychological effort and positioning itself to reduce payment to Radiological and other physician services.</a:t>
            </a:r>
          </a:p>
        </p:txBody>
      </p:sp>
      <p:pic>
        <p:nvPicPr>
          <p:cNvPr id="50179"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Center for Medicare and Medicaid Services</a:t>
            </a:r>
          </a:p>
        </p:txBody>
      </p:sp>
      <p:sp>
        <p:nvSpPr>
          <p:cNvPr id="52226" name="Text Box 2"/>
          <p:cNvSpPr txBox="1">
            <a:spLocks noChangeArrowheads="1"/>
          </p:cNvSpPr>
          <p:nvPr/>
        </p:nvSpPr>
        <p:spPr bwMode="auto">
          <a:xfrm>
            <a:off x="152400" y="2667000"/>
            <a:ext cx="3200400" cy="2867025"/>
          </a:xfrm>
          <a:prstGeom prst="rect">
            <a:avLst/>
          </a:prstGeom>
          <a:noFill/>
          <a:ln w="9360">
            <a:noFill/>
            <a:miter lim="800000"/>
            <a:headEnd/>
            <a:tailEnd/>
          </a:ln>
        </p:spPr>
        <p:txBody>
          <a:bodyPr lIns="90000" tIns="45000" rIns="90000" bIns="45000"/>
          <a:lstStyle/>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Lst>
            </a:pPr>
            <a:r>
              <a:rPr lang="en-US" sz="2000">
                <a:solidFill>
                  <a:srgbClr val="000000"/>
                </a:solidFill>
              </a:rPr>
              <a:t>Medicaid</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Lst>
            </a:pPr>
            <a:r>
              <a:rPr lang="en-US" sz="2000">
                <a:solidFill>
                  <a:srgbClr val="000000"/>
                </a:solidFill>
              </a:rPr>
              <a:t>Title XIX of the Social Security Act</a:t>
            </a:r>
          </a:p>
          <a:p>
            <a:pPr lvl="2" indent="-227013" hangingPunct="0">
              <a:spcBef>
                <a:spcPts val="400"/>
              </a:spcBef>
              <a:buClr>
                <a:srgbClr val="000000"/>
              </a:buClr>
              <a:buSzPct val="75000"/>
              <a:buFont typeface="Wingdings" pitchFamily="2" charset="2"/>
              <a:buChar char="q"/>
              <a:tabLst>
                <a:tab pos="723900" algn="l"/>
                <a:tab pos="1447800" algn="l"/>
                <a:tab pos="2171700" algn="l"/>
                <a:tab pos="2895600" algn="l"/>
              </a:tabLst>
            </a:pPr>
            <a:r>
              <a:rPr lang="en-US" sz="2000">
                <a:solidFill>
                  <a:srgbClr val="000000"/>
                </a:solidFill>
              </a:rPr>
              <a:t>Joint Federal –State Program 1965</a:t>
            </a:r>
          </a:p>
        </p:txBody>
      </p:sp>
      <p:pic>
        <p:nvPicPr>
          <p:cNvPr id="52227" name="Picture 3"/>
          <p:cNvPicPr>
            <a:picLocks noChangeAspect="1" noChangeArrowheads="1"/>
          </p:cNvPicPr>
          <p:nvPr/>
        </p:nvPicPr>
        <p:blipFill>
          <a:blip r:embed="rId3"/>
          <a:srcRect/>
          <a:stretch>
            <a:fillRect/>
          </a:stretch>
        </p:blipFill>
        <p:spPr bwMode="auto">
          <a:xfrm>
            <a:off x="3733800" y="2514600"/>
            <a:ext cx="4851400" cy="3638550"/>
          </a:xfrm>
          <a:prstGeom prst="rect">
            <a:avLst/>
          </a:prstGeom>
          <a:noFill/>
          <a:ln w="9360">
            <a:noFill/>
            <a:miter lim="800000"/>
            <a:headEnd/>
            <a:tailEnd/>
          </a:ln>
        </p:spPr>
      </p:pic>
      <p:pic>
        <p:nvPicPr>
          <p:cNvPr id="52228" name="Picture 3"/>
          <p:cNvPicPr>
            <a:picLocks noChangeAspect="1" noChangeArrowheads="1"/>
          </p:cNvPicPr>
          <p:nvPr/>
        </p:nvPicPr>
        <p:blipFill>
          <a:blip r:embed="rId4"/>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Provide health insurance for individuals with low income</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Federal Government pay about 57% of Medicaid expenses per year</a:t>
            </a:r>
          </a:p>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Many states are already well below Medicare rates</a:t>
            </a: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sp>
        <p:nvSpPr>
          <p:cNvPr id="54274" name="Rectangle 2"/>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Medicaid Designed</a:t>
            </a:r>
          </a:p>
        </p:txBody>
      </p:sp>
      <p:sp>
        <p:nvSpPr>
          <p:cNvPr id="54275" name="Text Box 3"/>
          <p:cNvSpPr txBox="1">
            <a:spLocks noChangeArrowheads="1"/>
          </p:cNvSpPr>
          <p:nvPr/>
        </p:nvSpPr>
        <p:spPr bwMode="auto">
          <a:xfrm>
            <a:off x="381000" y="5105400"/>
            <a:ext cx="7848600" cy="12668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00"/>
                </a:solidFill>
              </a:rPr>
              <a:t>Medicaid in the cross hairs:  Recent Budget Changes could threaten State Funding &amp; Medicaid Reimbursement: ACR Bulletin, July/August 2011; Brian Kuszyk, MD &amp; Eugenia Brandt</a:t>
            </a: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a:solidFill>
                <a:srgbClr val="000000"/>
              </a:solidFill>
            </a:endParaRPr>
          </a:p>
        </p:txBody>
      </p:sp>
      <p:pic>
        <p:nvPicPr>
          <p:cNvPr id="54276"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idx="4294967295"/>
          </p:nvPr>
        </p:nvSpPr>
        <p:spPr>
          <a:xfrm>
            <a:off x="304800" y="1600200"/>
            <a:ext cx="7439025" cy="7620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2200" b="1" smtClean="0">
                <a:solidFill>
                  <a:srgbClr val="365180"/>
                </a:solidFill>
                <a:latin typeface="Arial" charset="0"/>
              </a:rPr>
              <a:t>Funding for Medicaid is not getting better</a:t>
            </a:r>
          </a:p>
        </p:txBody>
      </p:sp>
      <p:sp>
        <p:nvSpPr>
          <p:cNvPr id="16386" name="Text Box 2"/>
          <p:cNvSpPr txBox="1">
            <a:spLocks noChangeArrowheads="1"/>
          </p:cNvSpPr>
          <p:nvPr/>
        </p:nvSpPr>
        <p:spPr bwMode="auto">
          <a:xfrm>
            <a:off x="381000" y="2390775"/>
            <a:ext cx="7848600" cy="2867025"/>
          </a:xfrm>
          <a:prstGeom prst="rect">
            <a:avLst/>
          </a:prstGeom>
          <a:noFill/>
          <a:ln w="9360">
            <a:noFill/>
            <a:miter lim="800000"/>
            <a:headEnd/>
            <a:tailEnd/>
          </a:ln>
        </p:spPr>
        <p:txBody>
          <a:bodyPr lIns="90000" tIns="45000" rIns="90000" bIns="45000"/>
          <a:lstStyle/>
          <a:p>
            <a:pPr marL="342900" indent="-341313" hangingPunct="0">
              <a:spcBef>
                <a:spcPts val="400"/>
              </a:spcBef>
              <a:buClr>
                <a:srgbClr val="36518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The majority of state budgets are devoted to healthcare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22 billion a full 1/3 of the state budget in Florida goes to Medicaid funding.</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North Carolina more than 18% of state's population is Medicaid eligible</a:t>
            </a:r>
          </a:p>
          <a:p>
            <a:pPr lvl="1" indent="-284163" hangingPunct="0">
              <a:spcBef>
                <a:spcPts val="400"/>
              </a:spcBef>
              <a:buClr>
                <a:srgbClr val="000000"/>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rPr>
              <a:t>Education programs</a:t>
            </a:r>
          </a:p>
          <a:p>
            <a:pPr marL="342900" indent="-341313" hangingPunct="0">
              <a:spcAft>
                <a:spcPts val="1425"/>
              </a:spcAft>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a:p>
            <a:pPr marL="342900" indent="-341313" hangingPunct="0">
              <a:spcBef>
                <a:spcPts val="400"/>
              </a:spcBef>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Lst>
            </a:pPr>
            <a:endParaRPr lang="en-US" sz="2000">
              <a:solidFill>
                <a:srgbClr val="000000"/>
              </a:solidFill>
            </a:endParaRPr>
          </a:p>
        </p:txBody>
      </p:sp>
      <p:pic>
        <p:nvPicPr>
          <p:cNvPr id="56323" name="Picture 3"/>
          <p:cNvPicPr>
            <a:picLocks noChangeAspect="1" noChangeArrowheads="1"/>
          </p:cNvPicPr>
          <p:nvPr/>
        </p:nvPicPr>
        <p:blipFill>
          <a:blip r:embed="rId3"/>
          <a:srcRect/>
          <a:stretch>
            <a:fillRect/>
          </a:stretch>
        </p:blipFill>
        <p:spPr bwMode="auto">
          <a:xfrm>
            <a:off x="7512050" y="152400"/>
            <a:ext cx="1371600" cy="8382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2"/>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3664</Words>
  <Application>Microsoft Office PowerPoint</Application>
  <PresentationFormat>On-screen Show (4:3)</PresentationFormat>
  <Paragraphs>560</Paragraphs>
  <Slides>42</Slides>
  <Notes>40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1_Office Theme</vt:lpstr>
      <vt:lpstr>2_Office Theme</vt:lpstr>
      <vt:lpstr>Medicaid Update:            Current Status and How You Can Get Involved</vt:lpstr>
      <vt:lpstr>My Story</vt:lpstr>
      <vt:lpstr>PowerPoint Presentation</vt:lpstr>
      <vt:lpstr>PowerPoint Presentation</vt:lpstr>
      <vt:lpstr>PowerPoint Presentation</vt:lpstr>
      <vt:lpstr>Medicaid financial pressure persists and worsening</vt:lpstr>
      <vt:lpstr>Center for Medicare and Medicaid Services</vt:lpstr>
      <vt:lpstr>Medicaid Designed</vt:lpstr>
      <vt:lpstr>Funding for Medicaid is not getting better</vt:lpstr>
      <vt:lpstr>Two critical implications </vt:lpstr>
      <vt:lpstr>Patient Protection and Affordable Health Care Act </vt:lpstr>
      <vt:lpstr>Bibb Allen  “RUC Ruckus”  ACR Bulletin, June 2011  </vt:lpstr>
      <vt:lpstr>RUC is under heavy fire </vt:lpstr>
      <vt:lpstr>RUC is under heavy fire </vt:lpstr>
      <vt:lpstr>What are we worried about?</vt:lpstr>
      <vt:lpstr>Significant political line separating medical specialist from primary-care physicians</vt:lpstr>
      <vt:lpstr>We need to be at this Table</vt:lpstr>
      <vt:lpstr>PowerPoint Presentation</vt:lpstr>
      <vt:lpstr>Legislative Advocacy</vt:lpstr>
      <vt:lpstr>How do you influence public policy </vt:lpstr>
      <vt:lpstr>Political Landscape</vt:lpstr>
      <vt:lpstr>Three rules of thumb about your elected official</vt:lpstr>
      <vt:lpstr>PowerPoint Presentation</vt:lpstr>
      <vt:lpstr>PowerPoint Presentation</vt:lpstr>
      <vt:lpstr>How do we participate?</vt:lpstr>
      <vt:lpstr>PowerPoint Presentation</vt:lpstr>
      <vt:lpstr>ACR Organization</vt:lpstr>
      <vt:lpstr> </vt:lpstr>
      <vt:lpstr>PowerPoint Presentation</vt:lpstr>
      <vt:lpstr>Looks at the data we got back</vt:lpstr>
      <vt:lpstr>Help with this slide</vt:lpstr>
      <vt:lpstr>Our numbers are small,  but when we focus, we have been very effective in promoting our issues within the ACR </vt:lpstr>
      <vt:lpstr>A few who have been involved</vt:lpstr>
      <vt:lpstr>Now specific requests? </vt:lpstr>
      <vt:lpstr>Participate in the ACR PACs process</vt:lpstr>
      <vt:lpstr>PowerPoint Presentation</vt:lpstr>
      <vt:lpstr>PowerPoint Presentation</vt:lpstr>
      <vt:lpstr> </vt:lpstr>
      <vt:lpstr>Medicaid Compared to Medicare Payment PC Rates –  Good, Bad and the Ugly</vt:lpstr>
      <vt:lpstr>Florida Medicaid vs Medicare Payment Rates</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Update:            Current Status and How You Can Get Involved</dc:title>
  <dc:creator>Richard</dc:creator>
  <cp:lastModifiedBy>Gilbert, Evelyn</cp:lastModifiedBy>
  <cp:revision>71</cp:revision>
  <cp:lastPrinted>1601-01-01T00:00:00Z</cp:lastPrinted>
  <dcterms:created xsi:type="dcterms:W3CDTF">1601-01-01T00:00:00Z</dcterms:created>
  <dcterms:modified xsi:type="dcterms:W3CDTF">2014-02-27T19:47:26Z</dcterms:modified>
</cp:coreProperties>
</file>